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7" r:id="rId5"/>
    <p:sldId id="281" r:id="rId6"/>
    <p:sldId id="269" r:id="rId7"/>
    <p:sldId id="291" r:id="rId8"/>
    <p:sldId id="290" r:id="rId9"/>
    <p:sldId id="292" r:id="rId10"/>
    <p:sldId id="293" r:id="rId11"/>
    <p:sldId id="294" r:id="rId12"/>
    <p:sldId id="286" r:id="rId13"/>
    <p:sldId id="272" r:id="rId14"/>
    <p:sldId id="266"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7"/>
    <a:srgbClr val="2C567A"/>
    <a:srgbClr val="0D1D51"/>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showGuides="1">
      <p:cViewPr varScale="1">
        <p:scale>
          <a:sx n="43" d="100"/>
          <a:sy n="43" d="100"/>
        </p:scale>
        <p:origin x="870"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8/9/2023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8/9/2023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13</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51300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53145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317714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2954244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8/9/2023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410509"/>
            <a:ext cx="5656729" cy="1210362"/>
          </a:xfrm>
        </p:spPr>
        <p:txBody>
          <a:bodyPr/>
          <a:lstStyle/>
          <a:p>
            <a:pPr>
              <a:lnSpc>
                <a:spcPct val="100000"/>
              </a:lnSpc>
              <a:spcAft>
                <a:spcPts val="1460"/>
              </a:spcAft>
            </a:pP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PREPARED BY:</a:t>
            </a:r>
            <a:r>
              <a:rPr lang="en-US" dirty="0">
                <a:latin typeface="Calibri" panose="020F0502020204030204" pitchFamily="34" charset="0"/>
                <a:ea typeface="Calibri" panose="020F0502020204030204" pitchFamily="34" charset="0"/>
                <a:cs typeface="Arial" panose="020B0604020202020204" pitchFamily="34" charset="0"/>
              </a:rPr>
              <a:t> </a:t>
            </a: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SAID HARUNA  </a:t>
            </a:r>
            <a:r>
              <a:rPr lang="en-US" dirty="0">
                <a:latin typeface="Calibri" panose="020F0502020204030204" pitchFamily="34" charset="0"/>
                <a:ea typeface="Calibri" panose="020F0502020204030204" pitchFamily="34" charset="0"/>
                <a:cs typeface="Arial" panose="020B0604020202020204" pitchFamily="34" charset="0"/>
              </a:rPr>
              <a:t>(</a:t>
            </a: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KPT/ODFEL/CST</a:t>
            </a:r>
            <a:r>
              <a:rPr lang="en-GB" sz="1800" b="1">
                <a:solidFill>
                  <a:srgbClr val="000000"/>
                </a:solidFill>
                <a:effectLst/>
                <a:latin typeface="Calibri" panose="020F0502020204030204" pitchFamily="34" charset="0"/>
                <a:ea typeface="Calibri" panose="020F0502020204030204" pitchFamily="34" charset="0"/>
                <a:cs typeface="Arial" panose="020B0604020202020204" pitchFamily="34" charset="0"/>
              </a:rPr>
              <a:t>/21/026</a:t>
            </a: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spcAft>
                <a:spcPts val="1460"/>
              </a:spcAft>
            </a:pP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SUPERVISED BY: DR. HAMISU I.A</a:t>
            </a:r>
          </a:p>
          <a:p>
            <a:pPr>
              <a:lnSpc>
                <a:spcPct val="100000"/>
              </a:lnSpc>
              <a:spcAft>
                <a:spcPts val="1460"/>
              </a:spcAft>
            </a:pPr>
            <a:endParaRPr lang="en-NG"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48B914F8-9F98-7D5C-116B-379A032523E9}"/>
              </a:ext>
            </a:extLst>
          </p:cNvPr>
          <p:cNvSpPr/>
          <p:nvPr/>
        </p:nvSpPr>
        <p:spPr>
          <a:xfrm>
            <a:off x="6343650" y="1237129"/>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248943" y="1621811"/>
            <a:ext cx="4771983" cy="2322534"/>
          </a:xfrm>
        </p:spPr>
        <p:txBody>
          <a:bodyPr/>
          <a:lstStyle/>
          <a:p>
            <a:r>
              <a:rPr lang="en-US" sz="3200" dirty="0">
                <a:effectLst/>
                <a:latin typeface="Times New Roman" panose="02020603050405020304" pitchFamily="18" charset="0"/>
                <a:ea typeface="Calibri" panose="020F0502020204030204" pitchFamily="34" charset="0"/>
              </a:rPr>
              <a:t>RESULT VALIDATION AND VERIFICATION SYSTEM FOR KADUNA POLYTECHNIC </a:t>
            </a:r>
            <a:br>
              <a:rPr lang="en-US" sz="3200" dirty="0">
                <a:effectLst/>
                <a:latin typeface="Times New Roman" panose="02020603050405020304" pitchFamily="18" charset="0"/>
                <a:ea typeface="Calibri" panose="020F0502020204030204" pitchFamily="34" charset="0"/>
              </a:rPr>
            </a:br>
            <a:r>
              <a:rPr lang="en-US" sz="3200" dirty="0">
                <a:effectLst/>
                <a:latin typeface="Times New Roman" panose="02020603050405020304" pitchFamily="18" charset="0"/>
                <a:ea typeface="Calibri" panose="020F0502020204030204" pitchFamily="34" charset="0"/>
              </a:rPr>
              <a:t>(KADPOLY E-VERIFY)</a:t>
            </a:r>
            <a:endParaRPr lang="en-US" sz="8000" dirty="0"/>
          </a:p>
        </p:txBody>
      </p:sp>
      <p:sp>
        <p:nvSpPr>
          <p:cNvPr id="12" name="Oval 11">
            <a:extLst>
              <a:ext uri="{FF2B5EF4-FFF2-40B4-BE49-F238E27FC236}">
                <a16:creationId xmlns:a16="http://schemas.microsoft.com/office/drawing/2014/main" id="{E4634BFE-FB29-660A-6EC5-A07E248593F7}"/>
              </a:ext>
            </a:extLst>
          </p:cNvPr>
          <p:cNvSpPr/>
          <p:nvPr/>
        </p:nvSpPr>
        <p:spPr>
          <a:xfrm>
            <a:off x="11330940" y="6553200"/>
            <a:ext cx="204769" cy="198120"/>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NG" dirty="0"/>
          </a:p>
        </p:txBody>
      </p:sp>
      <p:pic>
        <p:nvPicPr>
          <p:cNvPr id="14" name="Picture Placeholder 13">
            <a:extLst>
              <a:ext uri="{FF2B5EF4-FFF2-40B4-BE49-F238E27FC236}">
                <a16:creationId xmlns:a16="http://schemas.microsoft.com/office/drawing/2014/main" id="{5A270A00-4767-0A61-CDA2-9AC56923CA3B}"/>
              </a:ext>
            </a:extLst>
          </p:cNvPr>
          <p:cNvPicPr>
            <a:picLocks noGrp="1" noChangeAspect="1"/>
          </p:cNvPicPr>
          <p:nvPr>
            <p:ph type="pic" sz="quarter" idx="10"/>
          </p:nvPr>
        </p:nvPicPr>
        <p:blipFill>
          <a:blip r:embed="rId3"/>
          <a:srcRect t="2179" b="2179"/>
          <a:stretch>
            <a:fillRect/>
          </a:stretch>
        </p:blipFill>
        <p:spPr>
          <a:ln>
            <a:solidFill>
              <a:srgbClr val="0072C7"/>
            </a:solidFill>
          </a:ln>
        </p:spPr>
      </p:pic>
    </p:spTree>
    <p:extLst>
      <p:ext uri="{BB962C8B-B14F-4D97-AF65-F5344CB8AC3E}">
        <p14:creationId xmlns:p14="http://schemas.microsoft.com/office/powerpoint/2010/main" val="3737989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4CFE35-66D3-A2A4-735B-F97300CD84B1}"/>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515938" y="1903728"/>
            <a:ext cx="4238998" cy="495389"/>
          </a:xfrm>
        </p:spPr>
        <p:txBody>
          <a:bodyPr/>
          <a:lstStyle/>
          <a:p>
            <a:r>
              <a:rPr lang="en-US" dirty="0"/>
              <a:t>Choice of programming language</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16720" y="2670050"/>
            <a:ext cx="4830866" cy="2846648"/>
          </a:xfrm>
        </p:spPr>
        <p:txBody>
          <a:bodyPr/>
          <a:lstStyle/>
          <a:p>
            <a:pPr algn="just">
              <a:lnSpc>
                <a:spcPct val="150000"/>
              </a:lnSpc>
              <a:spcAft>
                <a:spcPts val="146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Various types of programming language exist that could have been used in writing this tutorial application but the choices of programming languages used involve HTML5, CSS3, JavaScript, Python (Django) and SQLite. The reasons for choosing these programming languages is that it is a web-based application and require web programming language </a:t>
            </a:r>
            <a:endParaRPr lang="en-NG"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a:xfrm>
            <a:off x="6953801" y="1612900"/>
            <a:ext cx="3445566" cy="495389"/>
          </a:xfrm>
        </p:spPr>
        <p:txBody>
          <a:bodyPr/>
          <a:lstStyle/>
          <a:p>
            <a:r>
              <a:rPr lang="en-US" dirty="0"/>
              <a:t>Method of data collection</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
        <p:nvSpPr>
          <p:cNvPr id="11" name="Rectangle 10">
            <a:extLst>
              <a:ext uri="{FF2B5EF4-FFF2-40B4-BE49-F238E27FC236}">
                <a16:creationId xmlns:a16="http://schemas.microsoft.com/office/drawing/2014/main" id="{269BBB97-68E9-10CC-CD17-5D96E0B5AE3D}"/>
              </a:ext>
            </a:extLst>
          </p:cNvPr>
          <p:cNvSpPr/>
          <p:nvPr/>
        </p:nvSpPr>
        <p:spPr>
          <a:xfrm>
            <a:off x="5888456" y="4427811"/>
            <a:ext cx="6484689" cy="1421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7010400" y="1648186"/>
            <a:ext cx="4927600" cy="3596914"/>
          </a:xfrm>
        </p:spPr>
        <p:txBody>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executing any system, one has to have an insight of what is happening, it is important that information and fact about the existing system is gathered. In executing this research, two methods were employed</a:t>
            </a:r>
            <a:r>
              <a:rPr lang="en-GB" sz="1800" dirty="0">
                <a:effectLst/>
                <a:latin typeface="Times New Roman" panose="02020603050405020304" pitchFamily="18" charset="0"/>
                <a:ea typeface="Calibri" panose="020F0502020204030204" pitchFamily="34" charset="0"/>
                <a:cs typeface="Arial" panose="020B0604020202020204" pitchFamily="34" charset="0"/>
              </a:rPr>
              <a: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romanL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Observation of the Work Environment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romanL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Interview</a:t>
            </a:r>
            <a:endParaRPr lang="en-NG"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4036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FF32BE-9218-7365-5D08-D7CE8F28F13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245274"/>
            <a:ext cx="11150600" cy="920336"/>
          </a:xfrm>
        </p:spPr>
        <p:txBody>
          <a:bodyPr/>
          <a:lstStyle/>
          <a:p>
            <a:r>
              <a:rPr lang="en-US" dirty="0"/>
              <a:t>Summary of literature review</a:t>
            </a:r>
          </a:p>
        </p:txBody>
      </p:sp>
      <p:graphicFrame>
        <p:nvGraphicFramePr>
          <p:cNvPr id="6" name="Table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3231329907"/>
              </p:ext>
            </p:extLst>
          </p:nvPr>
        </p:nvGraphicFramePr>
        <p:xfrm>
          <a:off x="234951" y="675062"/>
          <a:ext cx="11423205" cy="6706013"/>
        </p:xfrm>
        <a:graphic>
          <a:graphicData uri="http://schemas.openxmlformats.org/drawingml/2006/table">
            <a:tbl>
              <a:tblPr firstRow="1" bandRow="1">
                <a:tableStyleId>{5C22544A-7EE6-4342-B048-85BDC9FD1C3A}</a:tableStyleId>
              </a:tblPr>
              <a:tblGrid>
                <a:gridCol w="1983814">
                  <a:extLst>
                    <a:ext uri="{9D8B030D-6E8A-4147-A177-3AD203B41FA5}">
                      <a16:colId xmlns:a16="http://schemas.microsoft.com/office/drawing/2014/main" val="2785900615"/>
                    </a:ext>
                  </a:extLst>
                </a:gridCol>
                <a:gridCol w="1310498">
                  <a:extLst>
                    <a:ext uri="{9D8B030D-6E8A-4147-A177-3AD203B41FA5}">
                      <a16:colId xmlns:a16="http://schemas.microsoft.com/office/drawing/2014/main" val="2287965835"/>
                    </a:ext>
                  </a:extLst>
                </a:gridCol>
                <a:gridCol w="3664913">
                  <a:extLst>
                    <a:ext uri="{9D8B030D-6E8A-4147-A177-3AD203B41FA5}">
                      <a16:colId xmlns:a16="http://schemas.microsoft.com/office/drawing/2014/main" val="1756528531"/>
                    </a:ext>
                  </a:extLst>
                </a:gridCol>
                <a:gridCol w="2179339">
                  <a:extLst>
                    <a:ext uri="{9D8B030D-6E8A-4147-A177-3AD203B41FA5}">
                      <a16:colId xmlns:a16="http://schemas.microsoft.com/office/drawing/2014/main" val="3202057861"/>
                    </a:ext>
                  </a:extLst>
                </a:gridCol>
                <a:gridCol w="2284641">
                  <a:extLst>
                    <a:ext uri="{9D8B030D-6E8A-4147-A177-3AD203B41FA5}">
                      <a16:colId xmlns:a16="http://schemas.microsoft.com/office/drawing/2014/main" val="2509247184"/>
                    </a:ext>
                  </a:extLst>
                </a:gridCol>
              </a:tblGrid>
              <a:tr h="562870">
                <a:tc>
                  <a:txBody>
                    <a:bodyPr/>
                    <a:lstStyle/>
                    <a:p>
                      <a:pPr algn="ctr"/>
                      <a:r>
                        <a:rPr lang="en-GB" sz="1800" b="1" kern="1200" dirty="0">
                          <a:solidFill>
                            <a:schemeClr val="lt1"/>
                          </a:solidFill>
                          <a:effectLst/>
                          <a:latin typeface="+mn-lt"/>
                          <a:ea typeface="+mn-ea"/>
                          <a:cs typeface="+mn-cs"/>
                        </a:rPr>
                        <a:t>Title</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latin typeface="+mn-lt"/>
                          <a:ea typeface="+mn-ea"/>
                          <a:cs typeface="+mn-cs"/>
                        </a:rPr>
                        <a:t>Author &amp; Year</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 Description </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Merit</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Demerits</a:t>
                      </a:r>
                      <a:endParaRPr lang="en-IN" dirty="0"/>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1769021">
                <a:tc>
                  <a:txBody>
                    <a:bodyPr/>
                    <a:lstStyle/>
                    <a:p>
                      <a:r>
                        <a:rPr lang="en-NG" sz="1800" kern="1200" dirty="0">
                          <a:solidFill>
                            <a:schemeClr val="dk1"/>
                          </a:solidFill>
                          <a:effectLst/>
                          <a:latin typeface="+mn-lt"/>
                          <a:ea typeface="+mn-ea"/>
                          <a:cs typeface="+mn-cs"/>
                        </a:rPr>
                        <a:t>Academic Certificate Record Verifying Platform.</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Clement (2018). </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This research work is an effort toward the elimination of fake certificates in learning institutions</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NG" sz="1800" kern="1200" dirty="0">
                          <a:solidFill>
                            <a:schemeClr val="dk1"/>
                          </a:solidFill>
                          <a:effectLst/>
                          <a:latin typeface="+mn-lt"/>
                          <a:ea typeface="+mn-ea"/>
                          <a:cs typeface="+mn-cs"/>
                        </a:rPr>
                        <a:t>The system lowers the danger of certificates being lost accidentally or stolen as a result of transferring them on occasion.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The system is limited to Tanzania only.</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538036161"/>
                  </a:ext>
                </a:extLst>
              </a:tr>
              <a:tr h="1769021">
                <a:tc>
                  <a:txBody>
                    <a:bodyPr/>
                    <a:lstStyle/>
                    <a:p>
                      <a:r>
                        <a:rPr lang="en-US" sz="1800" kern="1200" dirty="0">
                          <a:solidFill>
                            <a:schemeClr val="dk1"/>
                          </a:solidFill>
                          <a:effectLst/>
                          <a:latin typeface="+mn-lt"/>
                          <a:ea typeface="+mn-ea"/>
                          <a:cs typeface="+mn-cs"/>
                        </a:rPr>
                        <a:t>An Enhanced Web Base Certificate Verification System</a:t>
                      </a:r>
                      <a:r>
                        <a:rPr lang="en-NG" sz="1800" kern="1200" dirty="0">
                          <a:solidFill>
                            <a:schemeClr val="dk1"/>
                          </a:solidFill>
                          <a:effectLst/>
                          <a:latin typeface="+mn-lt"/>
                          <a:ea typeface="+mn-ea"/>
                          <a:cs typeface="+mn-cs"/>
                        </a:rPr>
                        <a:t>.</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800" kern="1200" dirty="0" err="1">
                          <a:solidFill>
                            <a:schemeClr val="dk1"/>
                          </a:solidFill>
                          <a:effectLst/>
                          <a:latin typeface="+mn-lt"/>
                          <a:ea typeface="+mn-ea"/>
                          <a:cs typeface="+mn-cs"/>
                        </a:rPr>
                        <a:t>Emele</a:t>
                      </a:r>
                      <a:r>
                        <a:rPr lang="en-US" sz="1800" kern="1200" dirty="0">
                          <a:solidFill>
                            <a:schemeClr val="dk1"/>
                          </a:solidFill>
                          <a:effectLst/>
                          <a:latin typeface="+mn-lt"/>
                          <a:ea typeface="+mn-ea"/>
                          <a:cs typeface="+mn-cs"/>
                        </a:rPr>
                        <a:t> et al. (2020). </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The enhanced web-based certificate verification system will help schools and cooperating organizations validate the authenticity of students' certificates by showing certificate data and format with the owner's image</a:t>
                      </a:r>
                      <a:r>
                        <a:rPr lang="en-GB" sz="1800" kern="1200" dirty="0">
                          <a:solidFill>
                            <a:schemeClr val="dk1"/>
                          </a:solidFill>
                          <a:effectLst/>
                          <a:latin typeface="+mn-lt"/>
                          <a:ea typeface="+mn-ea"/>
                          <a:cs typeface="+mn-cs"/>
                        </a:rPr>
                        <a: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NG" sz="1800" kern="1200" dirty="0">
                          <a:solidFill>
                            <a:schemeClr val="dk1"/>
                          </a:solidFill>
                          <a:effectLst/>
                          <a:latin typeface="+mn-lt"/>
                          <a:ea typeface="+mn-ea"/>
                          <a:cs typeface="+mn-cs"/>
                        </a:rPr>
                        <a:t>The system is able to verify and authenticate students’ certificates with ease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NG" sz="1800" kern="1200" dirty="0">
                          <a:solidFill>
                            <a:schemeClr val="dk1"/>
                          </a:solidFill>
                          <a:effectLst/>
                          <a:latin typeface="+mn-lt"/>
                          <a:ea typeface="+mn-ea"/>
                          <a:cs typeface="+mn-cs"/>
                        </a:rPr>
                        <a:t>The system may not be scalable due to the choice of programming language used.</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2042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Generic Certificate Verification System for Nigerian Universities</a:t>
                      </a:r>
                      <a:r>
                        <a:rPr lang="en-NG" sz="1800" kern="1200" dirty="0">
                          <a:solidFill>
                            <a:schemeClr val="dk1"/>
                          </a:solidFill>
                          <a:effectLst/>
                          <a:latin typeface="+mn-lt"/>
                          <a:ea typeface="+mn-ea"/>
                          <a:cs typeface="+mn-cs"/>
                        </a:rPr>
                        <a:t>.</a:t>
                      </a:r>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r>
                        <a:rPr lang="en-US" sz="1800" kern="1200" dirty="0">
                          <a:solidFill>
                            <a:schemeClr val="dk1"/>
                          </a:solidFill>
                          <a:effectLst/>
                          <a:latin typeface="+mn-lt"/>
                          <a:ea typeface="+mn-ea"/>
                          <a:cs typeface="+mn-cs"/>
                        </a:rPr>
                        <a:t>Patrick et al. (2019). </a:t>
                      </a:r>
                      <a:endParaRPr lang="en-IN" sz="1600"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r>
                        <a:rPr lang="en-NG" sz="1800" kern="1200" dirty="0">
                          <a:solidFill>
                            <a:schemeClr val="dk1"/>
                          </a:solidFill>
                          <a:effectLst/>
                          <a:latin typeface="+mn-lt"/>
                          <a:ea typeface="+mn-ea"/>
                          <a:cs typeface="+mn-cs"/>
                        </a:rPr>
                        <a:t>The </a:t>
                      </a:r>
                      <a:r>
                        <a:rPr lang="en-US" sz="1800" kern="1200" dirty="0">
                          <a:solidFill>
                            <a:schemeClr val="dk1"/>
                          </a:solidFill>
                          <a:effectLst/>
                          <a:latin typeface="+mn-lt"/>
                          <a:ea typeface="+mn-ea"/>
                          <a:cs typeface="+mn-cs"/>
                        </a:rPr>
                        <a:t>study</a:t>
                      </a:r>
                      <a:r>
                        <a:rPr lang="en-NG" sz="1800" kern="1200" dirty="0">
                          <a:solidFill>
                            <a:schemeClr val="dk1"/>
                          </a:solidFill>
                          <a:effectLst/>
                          <a:latin typeface="+mn-lt"/>
                          <a:ea typeface="+mn-ea"/>
                          <a:cs typeface="+mn-cs"/>
                        </a:rPr>
                        <a:t> aims to</a:t>
                      </a:r>
                      <a:r>
                        <a:rPr lang="en-US" sz="1800" kern="1200" dirty="0">
                          <a:solidFill>
                            <a:schemeClr val="dk1"/>
                          </a:solidFill>
                          <a:effectLst/>
                          <a:latin typeface="+mn-lt"/>
                          <a:ea typeface="+mn-ea"/>
                          <a:cs typeface="+mn-cs"/>
                        </a:rPr>
                        <a:t> develop an online certificate verification system that easily confirms the authenticity of</a:t>
                      </a:r>
                      <a:endParaRPr lang="en-NG" sz="1800" kern="1200" dirty="0">
                        <a:solidFill>
                          <a:schemeClr val="dk1"/>
                        </a:solidFill>
                        <a:effectLst/>
                        <a:latin typeface="+mn-lt"/>
                        <a:ea typeface="+mn-ea"/>
                        <a:cs typeface="+mn-cs"/>
                      </a:endParaRPr>
                    </a:p>
                    <a:p>
                      <a:pPr algn="l"/>
                      <a:r>
                        <a:rPr lang="en-US" sz="1800" kern="1200" dirty="0">
                          <a:solidFill>
                            <a:schemeClr val="dk1"/>
                          </a:solidFill>
                          <a:effectLst/>
                          <a:latin typeface="+mn-lt"/>
                          <a:ea typeface="+mn-ea"/>
                          <a:cs typeface="+mn-cs"/>
                        </a:rPr>
                        <a:t>a certificate by employers or recruiters</a:t>
                      </a:r>
                      <a:r>
                        <a:rPr lang="en-GB" sz="1800" kern="1200" dirty="0">
                          <a:solidFill>
                            <a:schemeClr val="dk1"/>
                          </a:solidFill>
                          <a:effectLst/>
                          <a:latin typeface="+mn-lt"/>
                          <a:ea typeface="+mn-ea"/>
                          <a:cs typeface="+mn-cs"/>
                        </a:rPr>
                        <a:t>.</a:t>
                      </a:r>
                      <a:endParaRPr lang="en-IN" sz="1600"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r>
                        <a:rPr lang="en-NG" sz="1800" kern="1200" dirty="0">
                          <a:solidFill>
                            <a:schemeClr val="dk1"/>
                          </a:solidFill>
                          <a:effectLst/>
                          <a:latin typeface="+mn-lt"/>
                          <a:ea typeface="+mn-ea"/>
                          <a:cs typeface="+mn-cs"/>
                        </a:rPr>
                        <a:t>Employers can obtain original certificates from schools easily and quickly</a:t>
                      </a:r>
                      <a:r>
                        <a:rPr lang="en-US" sz="1800" kern="1200" dirty="0">
                          <a:solidFill>
                            <a:schemeClr val="dk1"/>
                          </a:solidFill>
                          <a:effectLst/>
                          <a:latin typeface="+mn-lt"/>
                          <a:ea typeface="+mn-ea"/>
                          <a:cs typeface="+mn-cs"/>
                        </a:rPr>
                        <a:t>.</a:t>
                      </a:r>
                      <a:endParaRPr lang="en-NG" sz="1800" kern="1200" dirty="0">
                        <a:solidFill>
                          <a:schemeClr val="dk1"/>
                        </a:solidFill>
                        <a:effectLst/>
                        <a:latin typeface="+mn-lt"/>
                        <a:ea typeface="+mn-ea"/>
                        <a:cs typeface="+mn-cs"/>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r>
                        <a:rPr lang="en-NG" sz="1800" kern="1200" dirty="0">
                          <a:solidFill>
                            <a:schemeClr val="dk1"/>
                          </a:solidFill>
                          <a:effectLst/>
                          <a:latin typeface="+mn-lt"/>
                          <a:ea typeface="+mn-ea"/>
                          <a:cs typeface="+mn-cs"/>
                        </a:rPr>
                        <a:t>The study is limited to information gathered from the review of the literature</a:t>
                      </a:r>
                      <a:endParaRPr lang="en-IN" sz="16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298736886"/>
                  </a:ext>
                </a:extLst>
              </a:tr>
            </a:tbl>
          </a:graphicData>
        </a:graphic>
      </p:graphicFrame>
      <p:sp>
        <p:nvSpPr>
          <p:cNvPr id="4" name="Slide Number Placeholder 3"/>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6886561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A78FB5-33EB-95A1-017A-C1842BCD38D4}"/>
              </a:ext>
            </a:extLst>
          </p:cNvPr>
          <p:cNvSpPr/>
          <p:nvPr/>
        </p:nvSpPr>
        <p:spPr>
          <a:xfrm>
            <a:off x="6305550" y="1576528"/>
            <a:ext cx="3702050" cy="3732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3" name="Title 1">
            <a:extLst>
              <a:ext uri="{FF2B5EF4-FFF2-40B4-BE49-F238E27FC236}">
                <a16:creationId xmlns:a16="http://schemas.microsoft.com/office/drawing/2014/main" id="{0E39121D-69D8-36FB-4081-6BBAC61B8C19}"/>
              </a:ext>
            </a:extLst>
          </p:cNvPr>
          <p:cNvSpPr>
            <a:spLocks noGrp="1"/>
          </p:cNvSpPr>
          <p:nvPr>
            <p:ph type="title"/>
          </p:nvPr>
        </p:nvSpPr>
        <p:spPr>
          <a:xfrm>
            <a:off x="6305549" y="316033"/>
            <a:ext cx="3913271" cy="504707"/>
          </a:xfrm>
        </p:spPr>
        <p:txBody>
          <a:bodyPr/>
          <a:lstStyle/>
          <a:p>
            <a:r>
              <a:rPr lang="en-US" sz="3600" dirty="0"/>
              <a:t>Conclusion</a:t>
            </a:r>
          </a:p>
        </p:txBody>
      </p:sp>
      <p:pic>
        <p:nvPicPr>
          <p:cNvPr id="19" name="Picture Placeholder 18">
            <a:extLst>
              <a:ext uri="{FF2B5EF4-FFF2-40B4-BE49-F238E27FC236}">
                <a16:creationId xmlns:a16="http://schemas.microsoft.com/office/drawing/2014/main" id="{88503F7F-C43B-6EAD-BE4E-121D10E0FD1D}"/>
              </a:ext>
            </a:extLst>
          </p:cNvPr>
          <p:cNvPicPr>
            <a:picLocks noGrp="1" noChangeAspect="1"/>
          </p:cNvPicPr>
          <p:nvPr>
            <p:ph type="pic" sz="quarter" idx="10"/>
          </p:nvPr>
        </p:nvPicPr>
        <p:blipFill>
          <a:blip r:embed="rId3"/>
          <a:srcRect l="16667" r="16667"/>
          <a:stretch>
            <a:fillRect/>
          </a:stretch>
        </p:blipFill>
        <p:spPr>
          <a:xfrm>
            <a:off x="935402" y="1140133"/>
            <a:ext cx="4278282" cy="4278282"/>
          </a:xfrm>
        </p:spPr>
      </p:pic>
      <p:sp>
        <p:nvSpPr>
          <p:cNvPr id="22" name="Content Placeholder 7">
            <a:extLst>
              <a:ext uri="{FF2B5EF4-FFF2-40B4-BE49-F238E27FC236}">
                <a16:creationId xmlns:a16="http://schemas.microsoft.com/office/drawing/2014/main" id="{9498FA62-4A50-AE14-1E8C-AAC0A9A2E955}"/>
              </a:ext>
            </a:extLst>
          </p:cNvPr>
          <p:cNvSpPr txBox="1">
            <a:spLocks/>
          </p:cNvSpPr>
          <p:nvPr/>
        </p:nvSpPr>
        <p:spPr>
          <a:xfrm>
            <a:off x="5213684" y="820740"/>
            <a:ext cx="6535487" cy="23995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research work is an effort toward the elimination of fake certificates in learning institutions. As discussed in the introduction chapter of this study, verification of academic certificates is one of the important research areas today. This work contributes towards solving problems in academic fraud. A part of this work focused on the application of the proposed prototype as proof of concept. In our proof of concept, the prototype was able to verify the student’s academic details as they are in the database which was uploaded by the school. </a:t>
            </a:r>
            <a:endParaRPr lang="en-NG" sz="2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9303DA8B-983F-260D-8FF0-E814286031AA}"/>
              </a:ext>
            </a:extLst>
          </p:cNvPr>
          <p:cNvSpPr/>
          <p:nvPr/>
        </p:nvSpPr>
        <p:spPr>
          <a:xfrm>
            <a:off x="11353800" y="6409509"/>
            <a:ext cx="395371" cy="37991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14</a:t>
            </a:r>
            <a:endParaRPr lang="en-NG" sz="2400" dirty="0"/>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a:t>Flora@contoso.com</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p:txBody>
          <a:bodyPr/>
          <a:lstStyle/>
          <a:p>
            <a:r>
              <a:rPr lang="en-US" dirty="0"/>
              <a:t>http://www.contoso.com/</a:t>
            </a:r>
          </a:p>
        </p:txBody>
      </p:sp>
      <p:sp>
        <p:nvSpPr>
          <p:cNvPr id="10" name="Rectangle 9">
            <a:extLst>
              <a:ext uri="{FF2B5EF4-FFF2-40B4-BE49-F238E27FC236}">
                <a16:creationId xmlns:a16="http://schemas.microsoft.com/office/drawing/2014/main" id="{D4B40D99-81EC-04BF-D472-FC7BFC780328}"/>
              </a:ext>
            </a:extLst>
          </p:cNvPr>
          <p:cNvSpPr/>
          <p:nvPr/>
        </p:nvSpPr>
        <p:spPr>
          <a:xfrm>
            <a:off x="6175529" y="210213"/>
            <a:ext cx="5533524" cy="5305660"/>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highlight>
                <a:srgbClr val="2C567A"/>
              </a:highlight>
            </a:endParaRPr>
          </a:p>
        </p:txBody>
      </p:sp>
      <p:pic>
        <p:nvPicPr>
          <p:cNvPr id="9" name="Picture Placeholder 8">
            <a:extLst>
              <a:ext uri="{FF2B5EF4-FFF2-40B4-BE49-F238E27FC236}">
                <a16:creationId xmlns:a16="http://schemas.microsoft.com/office/drawing/2014/main" id="{40C262AD-BA24-4780-87FB-673CBCD6A83A}"/>
              </a:ext>
            </a:extLst>
          </p:cNvPr>
          <p:cNvPicPr>
            <a:picLocks noGrp="1" noChangeAspect="1"/>
          </p:cNvPicPr>
          <p:nvPr>
            <p:ph type="pic" sz="quarter" idx="10"/>
          </p:nvPr>
        </p:nvPicPr>
        <p:blipFill>
          <a:blip r:embed="rId3"/>
          <a:srcRect l="1404" r="1404"/>
          <a:stretch>
            <a:fillRect/>
          </a:stretch>
        </p:blipFill>
        <p:spPr/>
      </p:pic>
      <p:sp>
        <p:nvSpPr>
          <p:cNvPr id="11" name="Title 1">
            <a:extLst>
              <a:ext uri="{FF2B5EF4-FFF2-40B4-BE49-F238E27FC236}">
                <a16:creationId xmlns:a16="http://schemas.microsoft.com/office/drawing/2014/main" id="{BBC951B3-57C7-240E-D4EC-219A1AE3279F}"/>
              </a:ext>
            </a:extLst>
          </p:cNvPr>
          <p:cNvSpPr txBox="1">
            <a:spLocks/>
          </p:cNvSpPr>
          <p:nvPr/>
        </p:nvSpPr>
        <p:spPr>
          <a:xfrm>
            <a:off x="6310721" y="3114837"/>
            <a:ext cx="3893423" cy="504707"/>
          </a:xfrm>
          <a:prstGeom prst="rect">
            <a:avLst/>
          </a:prstGeom>
          <a:noFill/>
        </p:spPr>
        <p:txBody>
          <a:bodyPr vert="horz" wrap="square" lIns="91440" tIns="45720" rIns="91440" bIns="45720" rtlCol="0" anchor="ctr">
            <a:noAutofit/>
          </a:bodyPr>
          <a:lstStyle>
            <a:lvl1pPr algn="l" defTabSz="914400" rtl="0" eaLnBrk="1" latinLnBrk="0" hangingPunct="1">
              <a:lnSpc>
                <a:spcPct val="90000"/>
              </a:lnSpc>
              <a:spcBef>
                <a:spcPct val="0"/>
              </a:spcBef>
              <a:buNone/>
              <a:defRPr lang="en-US" sz="6000" b="1" kern="1200" cap="all" baseline="0" dirty="0">
                <a:solidFill>
                  <a:schemeClr val="bg1"/>
                </a:solidFill>
                <a:latin typeface="+mj-lt"/>
                <a:ea typeface="+mn-ea"/>
                <a:cs typeface="+mn-cs"/>
              </a:defRPr>
            </a:lvl1pPr>
          </a:lstStyle>
          <a:p>
            <a:r>
              <a:rPr lang="en-US" sz="4400" dirty="0"/>
              <a:t>Thank you</a:t>
            </a:r>
          </a:p>
        </p:txBody>
      </p:sp>
    </p:spTree>
    <p:extLst>
      <p:ext uri="{BB962C8B-B14F-4D97-AF65-F5344CB8AC3E}">
        <p14:creationId xmlns:p14="http://schemas.microsoft.com/office/powerpoint/2010/main" val="11247795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49F35-1CC2-4A69-B1DA-944C46CA3E98}"/>
              </a:ext>
            </a:extLst>
          </p:cNvPr>
          <p:cNvSpPr>
            <a:spLocks noGrp="1"/>
          </p:cNvSpPr>
          <p:nvPr>
            <p:ph type="sldNum" sz="quarter" idx="12"/>
          </p:nvPr>
        </p:nvSpPr>
        <p:spPr/>
        <p:txBody>
          <a:bodyPr/>
          <a:lstStyle/>
          <a:p>
            <a:fld id="{9EC71654-96A5-4280-94F3-931C61A9F92C}" type="slidenum">
              <a:rPr lang="en-US" noProof="0" smtClean="0"/>
              <a:pPr/>
              <a:t>2</a:t>
            </a:fld>
            <a:endParaRPr lang="en-US" noProof="0" dirty="0"/>
          </a:p>
        </p:txBody>
      </p:sp>
      <p:sp>
        <p:nvSpPr>
          <p:cNvPr id="4" name="Title 3">
            <a:extLst>
              <a:ext uri="{FF2B5EF4-FFF2-40B4-BE49-F238E27FC236}">
                <a16:creationId xmlns:a16="http://schemas.microsoft.com/office/drawing/2014/main" id="{F2422E9E-9440-4201-89E4-EE73207EF09E}"/>
              </a:ext>
            </a:extLst>
          </p:cNvPr>
          <p:cNvSpPr>
            <a:spLocks noGrp="1"/>
          </p:cNvSpPr>
          <p:nvPr>
            <p:ph type="title"/>
          </p:nvPr>
        </p:nvSpPr>
        <p:spPr/>
        <p:txBody>
          <a:bodyPr/>
          <a:lstStyle/>
          <a:p>
            <a:r>
              <a:rPr lang="en-US" dirty="0"/>
              <a:t>Table of content</a:t>
            </a:r>
            <a:endParaRPr lang="en-NG" dirty="0"/>
          </a:p>
        </p:txBody>
      </p:sp>
      <p:sp>
        <p:nvSpPr>
          <p:cNvPr id="5" name="Rectangle 4">
            <a:extLst>
              <a:ext uri="{FF2B5EF4-FFF2-40B4-BE49-F238E27FC236}">
                <a16:creationId xmlns:a16="http://schemas.microsoft.com/office/drawing/2014/main" id="{5D9711F4-532F-4387-992D-8D6529FACC3D}"/>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2ECAA3AE-27EF-4BD9-AB92-C63619FE91EA}"/>
              </a:ext>
            </a:extLst>
          </p:cNvPr>
          <p:cNvSpPr>
            <a:spLocks noGrp="1"/>
          </p:cNvSpPr>
          <p:nvPr>
            <p:ph idx="1"/>
          </p:nvPr>
        </p:nvSpPr>
        <p:spPr>
          <a:xfrm>
            <a:off x="515938" y="1825625"/>
            <a:ext cx="10837862" cy="4785754"/>
          </a:xfrm>
        </p:spPr>
        <p:txBody>
          <a:bodyPr>
            <a:normAutofit fontScale="92500" lnSpcReduction="10000"/>
          </a:bodyPr>
          <a:lstStyle/>
          <a:p>
            <a:pPr>
              <a:buFont typeface="Wingdings" panose="05000000000000000000" pitchFamily="2" charset="2"/>
              <a:buChar char="ü"/>
            </a:pPr>
            <a:r>
              <a:rPr lang="en-US" dirty="0"/>
              <a:t>Abstract</a:t>
            </a:r>
          </a:p>
          <a:p>
            <a:pPr>
              <a:buFont typeface="Wingdings" panose="05000000000000000000" pitchFamily="2" charset="2"/>
              <a:buChar char="ü"/>
            </a:pPr>
            <a:r>
              <a:rPr lang="en-US" dirty="0"/>
              <a:t>Background of the Study</a:t>
            </a:r>
          </a:p>
          <a:p>
            <a:pPr>
              <a:buFont typeface="Wingdings" panose="05000000000000000000" pitchFamily="2" charset="2"/>
              <a:buChar char="ü"/>
            </a:pPr>
            <a:r>
              <a:rPr lang="en-US" dirty="0"/>
              <a:t>Problem Statement</a:t>
            </a:r>
          </a:p>
          <a:p>
            <a:pPr>
              <a:buFont typeface="Wingdings" panose="05000000000000000000" pitchFamily="2" charset="2"/>
              <a:buChar char="ü"/>
            </a:pPr>
            <a:r>
              <a:rPr lang="en-US" dirty="0"/>
              <a:t>Existing System</a:t>
            </a:r>
          </a:p>
          <a:p>
            <a:pPr>
              <a:buFont typeface="Wingdings" panose="05000000000000000000" pitchFamily="2" charset="2"/>
              <a:buChar char="ü"/>
            </a:pPr>
            <a:r>
              <a:rPr lang="en-US" dirty="0"/>
              <a:t>Proposed System</a:t>
            </a:r>
          </a:p>
          <a:p>
            <a:pPr>
              <a:buFont typeface="Wingdings" panose="05000000000000000000" pitchFamily="2" charset="2"/>
              <a:buChar char="ü"/>
            </a:pPr>
            <a:r>
              <a:rPr lang="en-US" dirty="0"/>
              <a:t>Motivation</a:t>
            </a:r>
          </a:p>
          <a:p>
            <a:pPr>
              <a:buFont typeface="Wingdings" panose="05000000000000000000" pitchFamily="2" charset="2"/>
              <a:buChar char="ü"/>
            </a:pPr>
            <a:r>
              <a:rPr lang="en-US" dirty="0"/>
              <a:t>Aim and Objective of the Study</a:t>
            </a:r>
          </a:p>
          <a:p>
            <a:pPr>
              <a:buFont typeface="Wingdings" panose="05000000000000000000" pitchFamily="2" charset="2"/>
              <a:buChar char="ü"/>
            </a:pPr>
            <a:r>
              <a:rPr lang="en-US" dirty="0"/>
              <a:t>Methodology</a:t>
            </a:r>
          </a:p>
          <a:p>
            <a:pPr>
              <a:buFont typeface="Wingdings" panose="05000000000000000000" pitchFamily="2" charset="2"/>
              <a:buChar char="ü"/>
            </a:pPr>
            <a:r>
              <a:rPr lang="en-US" dirty="0"/>
              <a:t>Summarize Literature Review</a:t>
            </a:r>
          </a:p>
          <a:p>
            <a:pPr>
              <a:buFont typeface="Wingdings" panose="05000000000000000000" pitchFamily="2" charset="2"/>
              <a:buChar char="ü"/>
            </a:pPr>
            <a:r>
              <a:rPr lang="en-US" dirty="0"/>
              <a:t>Conclusion</a:t>
            </a:r>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NG" dirty="0"/>
          </a:p>
        </p:txBody>
      </p:sp>
      <p:pic>
        <p:nvPicPr>
          <p:cNvPr id="6" name="Picture 5">
            <a:extLst>
              <a:ext uri="{FF2B5EF4-FFF2-40B4-BE49-F238E27FC236}">
                <a16:creationId xmlns:a16="http://schemas.microsoft.com/office/drawing/2014/main" id="{8E7B2F76-46D8-2E00-A975-A46950D513E3}"/>
              </a:ext>
            </a:extLst>
          </p:cNvPr>
          <p:cNvPicPr>
            <a:picLocks noChangeAspect="1"/>
          </p:cNvPicPr>
          <p:nvPr/>
        </p:nvPicPr>
        <p:blipFill>
          <a:blip r:embed="rId2"/>
          <a:stretch>
            <a:fillRect/>
          </a:stretch>
        </p:blipFill>
        <p:spPr>
          <a:xfrm>
            <a:off x="6322840" y="3205832"/>
            <a:ext cx="4232865" cy="3517589"/>
          </a:xfrm>
          <a:prstGeom prst="rect">
            <a:avLst/>
          </a:prstGeom>
        </p:spPr>
      </p:pic>
    </p:spTree>
    <p:extLst>
      <p:ext uri="{BB962C8B-B14F-4D97-AF65-F5344CB8AC3E}">
        <p14:creationId xmlns:p14="http://schemas.microsoft.com/office/powerpoint/2010/main" val="4021383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346E4C-0BD8-84A2-4B09-75011CD16352}"/>
              </a:ext>
            </a:extLst>
          </p:cNvPr>
          <p:cNvSpPr/>
          <p:nvPr/>
        </p:nvSpPr>
        <p:spPr>
          <a:xfrm>
            <a:off x="4796491" y="4334576"/>
            <a:ext cx="2569509" cy="2483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9" y="187440"/>
            <a:ext cx="6126162" cy="751774"/>
          </a:xfrm>
        </p:spPr>
        <p:txBody>
          <a:bodyPr/>
          <a:lstStyle/>
          <a:p>
            <a:r>
              <a:rPr lang="en-US" dirty="0"/>
              <a:t>ABSTRACT</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10" name="Rectangle 9">
            <a:extLst>
              <a:ext uri="{FF2B5EF4-FFF2-40B4-BE49-F238E27FC236}">
                <a16:creationId xmlns:a16="http://schemas.microsoft.com/office/drawing/2014/main" id="{B4EF3D5C-BBAE-DE56-82A2-E3EF4DAC66D5}"/>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8" y="939214"/>
            <a:ext cx="8239913" cy="4902226"/>
          </a:xfrm>
        </p:spPr>
        <p:txBody>
          <a:bodyPr/>
          <a:lstStyle/>
          <a:p>
            <a:pPr marL="0" indent="0" algn="just">
              <a:lnSpc>
                <a:spcPct val="150000"/>
              </a:lnSpc>
              <a:spcBef>
                <a:spcPts val="1200"/>
              </a:spcBef>
              <a:spcAft>
                <a:spcPts val="1460"/>
              </a:spcAft>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Forgery has long crept into our educational system and, counterfeit and forged certificate and document have upper hand in various certificate and degrees awarding institution. Invalid studentship has become greater than valid studentship. The need for student verification system has become necessary to check mate and expunge invalid studentship, invalid document and invalid certificate yielding to authenticity of certificate and documents. This research work implemented student verification system for Kaduna polytechnic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Kadpoly</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e-Verify</a:t>
            </a:r>
            <a:r>
              <a:rPr lang="en-US" sz="1800" dirty="0">
                <a:effectLst/>
                <a:latin typeface="Times New Roman" panose="02020603050405020304" pitchFamily="18" charset="0"/>
                <a:ea typeface="Calibri" panose="020F0502020204030204" pitchFamily="34" charset="0"/>
                <a:cs typeface="Arial" panose="020B0604020202020204" pitchFamily="34" charset="0"/>
              </a:rPr>
              <a:t>). The proposed model is concerned with monitoring the studentship of students, keeping students basic academic record, tracking students if there is malpractice of any kind and verifying every certificate of Kaduna polytechnic, Kaduna state in the future. This research work will be a web-based application and will be implemented on a relational database system (SQLite). HTML (hypertext markup language), CSS (cascading style sheet) and Django(python) are the modern languages used in implementing this system.</a:t>
            </a:r>
          </a:p>
        </p:txBody>
      </p:sp>
      <p:pic>
        <p:nvPicPr>
          <p:cNvPr id="5" name="Picture Placeholder 19">
            <a:extLst>
              <a:ext uri="{FF2B5EF4-FFF2-40B4-BE49-F238E27FC236}">
                <a16:creationId xmlns:a16="http://schemas.microsoft.com/office/drawing/2014/main" id="{1B1A0AFE-1B38-15C7-B657-57296B060E76}"/>
              </a:ext>
            </a:extLst>
          </p:cNvPr>
          <p:cNvPicPr>
            <a:picLocks noChangeAspect="1"/>
          </p:cNvPicPr>
          <p:nvPr/>
        </p:nvPicPr>
        <p:blipFill rotWithShape="1">
          <a:blip r:embed="rId3"/>
          <a:srcRect l="11162" t="40" r="22172" b="-40"/>
          <a:stretch/>
        </p:blipFill>
        <p:spPr>
          <a:xfrm>
            <a:off x="9217062" y="-7148"/>
            <a:ext cx="2974937" cy="2974937"/>
          </a:xfrm>
          <a:prstGeom prst="ellipse">
            <a:avLst/>
          </a:prstGeom>
          <a:solidFill>
            <a:schemeClr val="bg2"/>
          </a:solidFill>
          <a:ln>
            <a:noFill/>
          </a:ln>
          <a:effectLst>
            <a:softEdge rad="112500"/>
          </a:effectLst>
        </p:spPr>
      </p:pic>
    </p:spTree>
    <p:extLst>
      <p:ext uri="{BB962C8B-B14F-4D97-AF65-F5344CB8AC3E}">
        <p14:creationId xmlns:p14="http://schemas.microsoft.com/office/powerpoint/2010/main" val="433561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49F35-1CC2-4A69-B1DA-944C46CA3E98}"/>
              </a:ext>
            </a:extLst>
          </p:cNvPr>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4" name="Title 3">
            <a:extLst>
              <a:ext uri="{FF2B5EF4-FFF2-40B4-BE49-F238E27FC236}">
                <a16:creationId xmlns:a16="http://schemas.microsoft.com/office/drawing/2014/main" id="{F2422E9E-9440-4201-89E4-EE73207EF09E}"/>
              </a:ext>
            </a:extLst>
          </p:cNvPr>
          <p:cNvSpPr>
            <a:spLocks noGrp="1"/>
          </p:cNvSpPr>
          <p:nvPr>
            <p:ph type="title"/>
          </p:nvPr>
        </p:nvSpPr>
        <p:spPr>
          <a:xfrm>
            <a:off x="507556" y="214894"/>
            <a:ext cx="11150600" cy="573399"/>
          </a:xfrm>
        </p:spPr>
        <p:txBody>
          <a:bodyPr/>
          <a:lstStyle/>
          <a:p>
            <a:r>
              <a:rPr lang="en-US" dirty="0"/>
              <a:t>BACKGROUND OF STUDY</a:t>
            </a:r>
            <a:endParaRPr lang="en-NG" dirty="0"/>
          </a:p>
        </p:txBody>
      </p:sp>
      <p:sp>
        <p:nvSpPr>
          <p:cNvPr id="5" name="Rectangle 4">
            <a:extLst>
              <a:ext uri="{FF2B5EF4-FFF2-40B4-BE49-F238E27FC236}">
                <a16:creationId xmlns:a16="http://schemas.microsoft.com/office/drawing/2014/main" id="{5D9711F4-532F-4387-992D-8D6529FACC3D}"/>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2ECAA3AE-27EF-4BD9-AB92-C63619FE91EA}"/>
              </a:ext>
            </a:extLst>
          </p:cNvPr>
          <p:cNvSpPr>
            <a:spLocks noGrp="1"/>
          </p:cNvSpPr>
          <p:nvPr>
            <p:ph idx="1"/>
          </p:nvPr>
        </p:nvSpPr>
        <p:spPr>
          <a:xfrm>
            <a:off x="507556" y="788292"/>
            <a:ext cx="9550844" cy="5854813"/>
          </a:xfrm>
        </p:spPr>
        <p:txBody>
          <a:bodyPr>
            <a:normAutofit/>
          </a:bodyPr>
          <a:lstStyle/>
          <a:p>
            <a:pPr marL="0" indent="0" algn="just">
              <a:lnSpc>
                <a:spcPct val="150000"/>
              </a:lnSpc>
              <a:spcAft>
                <a:spcPts val="800"/>
              </a:spcAft>
              <a:buNone/>
            </a:pP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Technology is one of 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diverse</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 industries in 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world that is </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increasing development in a certain country. Verification is the process of establishing the truth, accuracy, or validity of something such as the verification of official documents (</a:t>
            </a:r>
            <a:r>
              <a:rPr lang="en-NG" sz="1800" dirty="0" err="1">
                <a:effectLst/>
                <a:latin typeface="Times New Roman" panose="02020603050405020304" pitchFamily="18" charset="0"/>
                <a:ea typeface="Calibri" panose="020F0502020204030204" pitchFamily="34" charset="0"/>
                <a:cs typeface="Times New Roman" panose="02020603050405020304" pitchFamily="18" charset="0"/>
              </a:rPr>
              <a:t>Musee</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 2017).</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Most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 the </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applicants falsify their educational credentials. What's more, industry experts cite academic fraud as the most common lie on resumes. This poses the greatest 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er 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 organization. This has been accelerated by applicants who falsify the information. The risks involved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 not verifying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applicant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s certificate details include, greater recruiting and replacement costs, increased employee turnover, compromised business performance, embarrassment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 and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 negative impact 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t>
            </a: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 Kaduna polytechnic reputation.</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NG" sz="1800" dirty="0">
                <a:effectLst/>
                <a:latin typeface="Times New Roman" panose="02020603050405020304" pitchFamily="18" charset="0"/>
                <a:ea typeface="Calibri" panose="020F0502020204030204" pitchFamily="34" charset="0"/>
                <a:cs typeface="Times New Roman" panose="02020603050405020304" pitchFamily="18" charset="0"/>
              </a:rPr>
              <a:t>Therefore, for this case, a computerized system to obtain graduates certificates records and verification should be introduced in the school which will enable several recruiters to verify the certificate records from the ones issued in the system and the ones that they have.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E7B2F76-46D8-2E00-A975-A46950D513E3}"/>
              </a:ext>
            </a:extLst>
          </p:cNvPr>
          <p:cNvPicPr>
            <a:picLocks noChangeAspect="1"/>
          </p:cNvPicPr>
          <p:nvPr/>
        </p:nvPicPr>
        <p:blipFill>
          <a:blip r:embed="rId2"/>
          <a:stretch>
            <a:fillRect/>
          </a:stretch>
        </p:blipFill>
        <p:spPr>
          <a:xfrm>
            <a:off x="10186208" y="4673332"/>
            <a:ext cx="2027720" cy="1685073"/>
          </a:xfrm>
          <a:prstGeom prst="rect">
            <a:avLst/>
          </a:prstGeom>
        </p:spPr>
      </p:pic>
    </p:spTree>
    <p:extLst>
      <p:ext uri="{BB962C8B-B14F-4D97-AF65-F5344CB8AC3E}">
        <p14:creationId xmlns:p14="http://schemas.microsoft.com/office/powerpoint/2010/main" val="3578620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346E4C-0BD8-84A2-4B09-75011CD16352}"/>
              </a:ext>
            </a:extLst>
          </p:cNvPr>
          <p:cNvSpPr/>
          <p:nvPr/>
        </p:nvSpPr>
        <p:spPr>
          <a:xfrm>
            <a:off x="4796491" y="4334576"/>
            <a:ext cx="2569509" cy="2483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9" y="187440"/>
            <a:ext cx="6126162" cy="751774"/>
          </a:xfrm>
        </p:spPr>
        <p:txBody>
          <a:bodyPr/>
          <a:lstStyle/>
          <a:p>
            <a:r>
              <a:rPr lang="en-US" dirty="0"/>
              <a:t>Problem Statement</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10" name="Rectangle 9">
            <a:extLst>
              <a:ext uri="{FF2B5EF4-FFF2-40B4-BE49-F238E27FC236}">
                <a16:creationId xmlns:a16="http://schemas.microsoft.com/office/drawing/2014/main" id="{B4EF3D5C-BBAE-DE56-82A2-E3EF4DAC66D5}"/>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8" y="1016560"/>
            <a:ext cx="7000967" cy="4824880"/>
          </a:xfrm>
        </p:spPr>
        <p:txBody>
          <a:bodyPr/>
          <a:lstStyle/>
          <a:p>
            <a:pPr marL="0" indent="0" algn="just">
              <a:lnSpc>
                <a:spcPct val="150000"/>
              </a:lnSpc>
              <a:spcBef>
                <a:spcPts val="1200"/>
              </a:spcBef>
              <a:spcAft>
                <a:spcPts val="1460"/>
              </a:spcAft>
              <a:buNone/>
            </a:pPr>
            <a:r>
              <a:rPr lang="en-US" sz="2100" dirty="0">
                <a:effectLst/>
                <a:latin typeface="Times New Roman" panose="02020603050405020304" pitchFamily="18" charset="0"/>
                <a:ea typeface="Calibri" panose="020F0502020204030204" pitchFamily="34" charset="0"/>
                <a:cs typeface="Arial" panose="020B0604020202020204" pitchFamily="34" charset="0"/>
              </a:rPr>
              <a:t>Recently employers have been experiencing has high alarming rate of fake certificates (Taylor, 2017). This is due to the traditional paper-based prototype of verification. The issue of forgery of printed certificates is one that is frequently encountered. Similarly, the low skill level required to counterfeit academic certificates is a major issue. The difficulty of the traditional verification process has resulted in unnecessary delays as well as inconvenient long-distance travel for verification purposes. However, with advancements in information and computer technology, a paradigm shift from traditional-based verification to real-time verification is required</a:t>
            </a:r>
            <a:endParaRPr lang="en-NG" sz="2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5" name="Picture Placeholder 14">
            <a:extLst>
              <a:ext uri="{FF2B5EF4-FFF2-40B4-BE49-F238E27FC236}">
                <a16:creationId xmlns:a16="http://schemas.microsoft.com/office/drawing/2014/main" id="{27E710B5-3218-1F03-10DF-9AA2DB5BC1BD}"/>
              </a:ext>
            </a:extLst>
          </p:cNvPr>
          <p:cNvPicPr>
            <a:picLocks noGrp="1" noChangeAspect="1"/>
          </p:cNvPicPr>
          <p:nvPr>
            <p:ph type="pic" sz="quarter" idx="13"/>
          </p:nvPr>
        </p:nvPicPr>
        <p:blipFill>
          <a:blip r:embed="rId3"/>
          <a:srcRect l="11610" r="11610"/>
          <a:stretch>
            <a:fillRect/>
          </a:stretch>
        </p:blipFill>
        <p:spPr>
          <a:xfrm>
            <a:off x="7623134" y="1389425"/>
            <a:ext cx="4568866" cy="4187136"/>
          </a:xfrm>
        </p:spPr>
      </p:pic>
    </p:spTree>
    <p:extLst>
      <p:ext uri="{BB962C8B-B14F-4D97-AF65-F5344CB8AC3E}">
        <p14:creationId xmlns:p14="http://schemas.microsoft.com/office/powerpoint/2010/main" val="1826348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346E4C-0BD8-84A2-4B09-75011CD16352}"/>
              </a:ext>
            </a:extLst>
          </p:cNvPr>
          <p:cNvSpPr/>
          <p:nvPr/>
        </p:nvSpPr>
        <p:spPr>
          <a:xfrm>
            <a:off x="4796491" y="4334576"/>
            <a:ext cx="2569509" cy="2483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9" y="187440"/>
            <a:ext cx="6126162" cy="751774"/>
          </a:xfrm>
        </p:spPr>
        <p:txBody>
          <a:bodyPr/>
          <a:lstStyle/>
          <a:p>
            <a:r>
              <a:rPr lang="en-US" dirty="0"/>
              <a:t>Existing System</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10" name="Rectangle 9">
            <a:extLst>
              <a:ext uri="{FF2B5EF4-FFF2-40B4-BE49-F238E27FC236}">
                <a16:creationId xmlns:a16="http://schemas.microsoft.com/office/drawing/2014/main" id="{B4EF3D5C-BBAE-DE56-82A2-E3EF4DAC66D5}"/>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8" y="1016559"/>
            <a:ext cx="10472904" cy="5155639"/>
          </a:xfrm>
        </p:spPr>
        <p:txBody>
          <a:bodyPr/>
          <a:lstStyle/>
          <a:p>
            <a:pPr marL="0" indent="0" algn="just">
              <a:lnSpc>
                <a:spcPct val="150000"/>
              </a:lnSpc>
              <a:spcBef>
                <a:spcPts val="1200"/>
              </a:spcBef>
              <a:spcAft>
                <a:spcPts val="1460"/>
              </a:spcAft>
              <a:buNone/>
            </a:pPr>
            <a:r>
              <a:rPr lang="en-US" dirty="0">
                <a:effectLst/>
                <a:latin typeface="Times New Roman" panose="02020603050405020304" pitchFamily="18" charset="0"/>
                <a:ea typeface="Calibri" panose="020F0502020204030204" pitchFamily="34" charset="0"/>
                <a:cs typeface="Arial" panose="020B0604020202020204" pitchFamily="34" charset="0"/>
              </a:rPr>
              <a:t>The current verification system for educational credentials predominantly relies on a traditional, paper-based approach, which has proven to be susceptible to manipulation and fraud. This system requires employers and educational institutions to physically verify certificates and documents, often leading to time-consuming processes, delays, and logistical challenges. The reliance on manual verification procedures not only exposes institutions to the risk of accepting forged documents but also results in increased operational inefficiencies and resource utilization. The lack of real-time validation mechanisms leaves room for fraudulent activities to go undetected, compromising the credibility of educational qualifications and the trust within the academic and professional ecosystem.</a:t>
            </a:r>
            <a:endParaRPr lang="en-NG"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100592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346E4C-0BD8-84A2-4B09-75011CD16352}"/>
              </a:ext>
            </a:extLst>
          </p:cNvPr>
          <p:cNvSpPr/>
          <p:nvPr/>
        </p:nvSpPr>
        <p:spPr>
          <a:xfrm>
            <a:off x="4796491" y="4334576"/>
            <a:ext cx="2569509" cy="2483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9" y="187440"/>
            <a:ext cx="6126162" cy="751774"/>
          </a:xfrm>
        </p:spPr>
        <p:txBody>
          <a:bodyPr/>
          <a:lstStyle/>
          <a:p>
            <a:r>
              <a:rPr lang="en-US" dirty="0"/>
              <a:t>PROPOSED System</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10" name="Rectangle 9">
            <a:extLst>
              <a:ext uri="{FF2B5EF4-FFF2-40B4-BE49-F238E27FC236}">
                <a16:creationId xmlns:a16="http://schemas.microsoft.com/office/drawing/2014/main" id="{B4EF3D5C-BBAE-DE56-82A2-E3EF4DAC66D5}"/>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8" y="1016559"/>
            <a:ext cx="11355220" cy="5155639"/>
          </a:xfrm>
        </p:spPr>
        <p:txBody>
          <a:bodyPr/>
          <a:lstStyle/>
          <a:p>
            <a:pPr marL="0" indent="0" algn="just">
              <a:lnSpc>
                <a:spcPct val="150000"/>
              </a:lnSpc>
              <a:spcBef>
                <a:spcPts val="1200"/>
              </a:spcBef>
              <a:spcAft>
                <a:spcPts val="1460"/>
              </a:spcAft>
              <a:buNone/>
            </a:pPr>
            <a:r>
              <a:rPr lang="en-US" sz="2300" dirty="0">
                <a:effectLst/>
                <a:latin typeface="Times New Roman" panose="02020603050405020304" pitchFamily="18" charset="0"/>
                <a:ea typeface="Calibri" panose="020F0502020204030204" pitchFamily="34" charset="0"/>
                <a:cs typeface="Arial" panose="020B0604020202020204" pitchFamily="34" charset="0"/>
              </a:rPr>
              <a:t>To address the limitations of the existing system, a transformative solution is proposed a computerized verification system. This system harnesses the power of information and communication technology to create a secure, efficient, and reliable platform for validating educational credentials. The proposed system will allow educational institutions like Kaduna Polytechnic to digitize certificate records and facilitate seamless verification processes for employers, recruiters, and other stakeholders. By integrating advanced security features, such as encryption and authentication protocols, the proposed system aims to thwart fraudulent activities and ensure the integrity of verified documents. This technological advancement will expedite the verification process, eliminate geographical barriers, reduce costs associated with manual verification, and enhance the overall trustworthiness of educational credentials</a:t>
            </a:r>
            <a:endParaRPr lang="en-NG" sz="23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369750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346E4C-0BD8-84A2-4B09-75011CD16352}"/>
              </a:ext>
            </a:extLst>
          </p:cNvPr>
          <p:cNvSpPr/>
          <p:nvPr/>
        </p:nvSpPr>
        <p:spPr>
          <a:xfrm>
            <a:off x="4796491" y="4334576"/>
            <a:ext cx="2569509" cy="2483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9" y="187440"/>
            <a:ext cx="6126162" cy="751774"/>
          </a:xfrm>
        </p:spPr>
        <p:txBody>
          <a:bodyPr/>
          <a:lstStyle/>
          <a:p>
            <a:r>
              <a:rPr lang="en-US" dirty="0"/>
              <a:t>MOTIVATION</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10" name="Rectangle 9">
            <a:extLst>
              <a:ext uri="{FF2B5EF4-FFF2-40B4-BE49-F238E27FC236}">
                <a16:creationId xmlns:a16="http://schemas.microsoft.com/office/drawing/2014/main" id="{B4EF3D5C-BBAE-DE56-82A2-E3EF4DAC66D5}"/>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8" y="1016559"/>
            <a:ext cx="11355220" cy="5155639"/>
          </a:xfrm>
        </p:spPr>
        <p:txBody>
          <a:bodyPr/>
          <a:lstStyle/>
          <a:p>
            <a:pPr marL="0" indent="0" algn="just">
              <a:lnSpc>
                <a:spcPct val="150000"/>
              </a:lnSpc>
              <a:spcBef>
                <a:spcPts val="1200"/>
              </a:spcBef>
              <a:spcAft>
                <a:spcPts val="1460"/>
              </a:spcAft>
              <a:buNone/>
            </a:pPr>
            <a:r>
              <a:rPr lang="en-US" sz="2100" dirty="0">
                <a:effectLst/>
                <a:latin typeface="Times New Roman" panose="02020603050405020304" pitchFamily="18" charset="0"/>
                <a:ea typeface="Calibri" panose="020F0502020204030204" pitchFamily="34" charset="0"/>
                <a:cs typeface="Arial" panose="020B0604020202020204" pitchFamily="34" charset="0"/>
              </a:rPr>
              <a:t>The impetus for this study arises from the escalating concern of fraudulent educational credentials, particularly within the Information and Communication Technology sector. The prevalence of applicants falsifying their qualifications, combined with the ease of manipulating traditional paper-based verification processes, highlights the urgent need for a modernized approach. The repercussions of academic fraud extend beyond individual organizations, encompassing increased costs, elevated turnover rates, compromised business efficiency, and reputational damage to institutions like Kaduna Polytechnic. This study is motivated by the imperative to counter academic fraud, streamline verification processes, and offer a secure and efficient means of validating certificate records through an innovative computerized system. The goal is to enhance the integrity of educational credentials and modernize the verification process, thereby establishing a dynamic solution that safeguards against fraud while fostering trust and efficiency in the authentication of academic achievements</a:t>
            </a:r>
            <a:endParaRPr lang="en-NG" sz="2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06232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91D9-9413-0B49-67B4-D23E212C6700}"/>
              </a:ext>
            </a:extLst>
          </p:cNvPr>
          <p:cNvSpPr>
            <a:spLocks noGrp="1"/>
          </p:cNvSpPr>
          <p:nvPr>
            <p:ph type="title"/>
          </p:nvPr>
        </p:nvSpPr>
        <p:spPr>
          <a:xfrm>
            <a:off x="489044" y="-224026"/>
            <a:ext cx="7390933" cy="920336"/>
          </a:xfrm>
        </p:spPr>
        <p:txBody>
          <a:bodyPr/>
          <a:lstStyle/>
          <a:p>
            <a:r>
              <a:rPr lang="en-US" dirty="0"/>
              <a:t>Aim and Objectives of the Study</a:t>
            </a:r>
            <a:endParaRPr lang="en-NG" dirty="0"/>
          </a:p>
        </p:txBody>
      </p:sp>
      <p:sp>
        <p:nvSpPr>
          <p:cNvPr id="3" name="Slide Number Placeholder 2">
            <a:extLst>
              <a:ext uri="{FF2B5EF4-FFF2-40B4-BE49-F238E27FC236}">
                <a16:creationId xmlns:a16="http://schemas.microsoft.com/office/drawing/2014/main" id="{0B914CEA-A6F9-19F3-486F-D9796F211A93}"/>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 name="Rectangle 3">
            <a:extLst>
              <a:ext uri="{FF2B5EF4-FFF2-40B4-BE49-F238E27FC236}">
                <a16:creationId xmlns:a16="http://schemas.microsoft.com/office/drawing/2014/main" id="{3AA196E3-3E94-BA40-3552-D9E599191313}"/>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5" name="Content Placeholder 2">
            <a:extLst>
              <a:ext uri="{FF2B5EF4-FFF2-40B4-BE49-F238E27FC236}">
                <a16:creationId xmlns:a16="http://schemas.microsoft.com/office/drawing/2014/main" id="{3D4B1E1A-172B-D172-D3FA-72CCF11CD9D1}"/>
              </a:ext>
            </a:extLst>
          </p:cNvPr>
          <p:cNvSpPr txBox="1">
            <a:spLocks/>
          </p:cNvSpPr>
          <p:nvPr/>
        </p:nvSpPr>
        <p:spPr>
          <a:xfrm>
            <a:off x="489044" y="838022"/>
            <a:ext cx="7000967" cy="1847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1200"/>
              </a:spcBef>
              <a:spcAft>
                <a:spcPts val="1460"/>
              </a:spcAft>
              <a:buFont typeface="Arial" panose="020B0604020202020204" pitchFamily="34" charset="0"/>
              <a:buNone/>
            </a:pPr>
            <a:r>
              <a:rPr lang="en-US" sz="1800" dirty="0">
                <a:effectLst/>
                <a:latin typeface="Times New Roman" panose="02020603050405020304" pitchFamily="18" charset="0"/>
                <a:ea typeface="Calibri" panose="020F0502020204030204" pitchFamily="34" charset="0"/>
              </a:rPr>
              <a:t>The project is aimed at designing a working platform in Kaduna Polytechnic that will be used nationally and perhaps internationally in verifying the records of academic certificates for all graduates from Kaduna Polytechnic in Nigeria</a:t>
            </a:r>
            <a:endParaRPr lang="en-NG" sz="2100" dirty="0">
              <a:latin typeface="Calibri" panose="020F0502020204030204" pitchFamily="34" charset="0"/>
              <a:ea typeface="Calibri" panose="020F050202020403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A04A6F5C-E391-BC02-8BB7-75F164C5905B}"/>
              </a:ext>
            </a:extLst>
          </p:cNvPr>
          <p:cNvSpPr/>
          <p:nvPr/>
        </p:nvSpPr>
        <p:spPr>
          <a:xfrm>
            <a:off x="294925" y="2941934"/>
            <a:ext cx="3766087" cy="35138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latin typeface="+mj-lt"/>
            </a:endParaRPr>
          </a:p>
        </p:txBody>
      </p:sp>
      <p:pic>
        <p:nvPicPr>
          <p:cNvPr id="7" name="Picture Placeholder 10">
            <a:extLst>
              <a:ext uri="{FF2B5EF4-FFF2-40B4-BE49-F238E27FC236}">
                <a16:creationId xmlns:a16="http://schemas.microsoft.com/office/drawing/2014/main" id="{25DC5BE4-17DD-0A22-B861-D24D4A391621}"/>
              </a:ext>
            </a:extLst>
          </p:cNvPr>
          <p:cNvPicPr>
            <a:picLocks noChangeAspect="1"/>
          </p:cNvPicPr>
          <p:nvPr/>
        </p:nvPicPr>
        <p:blipFill>
          <a:blip r:embed="rId2"/>
          <a:srcRect l="20145" r="20145"/>
          <a:stretch>
            <a:fillRect/>
          </a:stretch>
        </p:blipFill>
        <p:spPr>
          <a:xfrm>
            <a:off x="7718611" y="-1434778"/>
            <a:ext cx="4312023" cy="4262176"/>
          </a:xfrm>
          <a:prstGeom prst="ellipse">
            <a:avLst/>
          </a:prstGeom>
        </p:spPr>
      </p:pic>
      <p:sp>
        <p:nvSpPr>
          <p:cNvPr id="17" name="Rectangle 16">
            <a:extLst>
              <a:ext uri="{FF2B5EF4-FFF2-40B4-BE49-F238E27FC236}">
                <a16:creationId xmlns:a16="http://schemas.microsoft.com/office/drawing/2014/main" id="{B23D5409-DA2E-EE02-ABE1-48CBD97B0383}"/>
              </a:ext>
            </a:extLst>
          </p:cNvPr>
          <p:cNvSpPr/>
          <p:nvPr/>
        </p:nvSpPr>
        <p:spPr>
          <a:xfrm>
            <a:off x="4212956" y="2941934"/>
            <a:ext cx="3766087" cy="35138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Rectangle 17">
            <a:extLst>
              <a:ext uri="{FF2B5EF4-FFF2-40B4-BE49-F238E27FC236}">
                <a16:creationId xmlns:a16="http://schemas.microsoft.com/office/drawing/2014/main" id="{33C6283B-2070-A5F8-A7C0-33E149819E5F}"/>
              </a:ext>
            </a:extLst>
          </p:cNvPr>
          <p:cNvSpPr/>
          <p:nvPr/>
        </p:nvSpPr>
        <p:spPr>
          <a:xfrm>
            <a:off x="8130987" y="2941934"/>
            <a:ext cx="3766087" cy="35138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Content Placeholder 6">
            <a:extLst>
              <a:ext uri="{FF2B5EF4-FFF2-40B4-BE49-F238E27FC236}">
                <a16:creationId xmlns:a16="http://schemas.microsoft.com/office/drawing/2014/main" id="{9EE53F06-26A3-4C7D-C304-DE83B70376CB}"/>
              </a:ext>
            </a:extLst>
          </p:cNvPr>
          <p:cNvSpPr txBox="1">
            <a:spLocks/>
          </p:cNvSpPr>
          <p:nvPr/>
        </p:nvSpPr>
        <p:spPr>
          <a:xfrm>
            <a:off x="395875" y="3999476"/>
            <a:ext cx="3445566" cy="495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mj-lt"/>
              </a:rPr>
              <a:t>Objective 01</a:t>
            </a:r>
          </a:p>
        </p:txBody>
      </p:sp>
      <p:sp>
        <p:nvSpPr>
          <p:cNvPr id="22" name="Content Placeholder 2">
            <a:extLst>
              <a:ext uri="{FF2B5EF4-FFF2-40B4-BE49-F238E27FC236}">
                <a16:creationId xmlns:a16="http://schemas.microsoft.com/office/drawing/2014/main" id="{F9E26E94-79C2-C138-6F2A-033533C4B86A}"/>
              </a:ext>
            </a:extLst>
          </p:cNvPr>
          <p:cNvSpPr txBox="1">
            <a:spLocks/>
          </p:cNvSpPr>
          <p:nvPr/>
        </p:nvSpPr>
        <p:spPr>
          <a:xfrm>
            <a:off x="515335" y="4526065"/>
            <a:ext cx="3445566" cy="14939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G" sz="2000" dirty="0">
                <a:effectLst/>
                <a:latin typeface="+mj-lt"/>
                <a:ea typeface="Calibri" panose="020F0502020204030204" pitchFamily="34" charset="0"/>
              </a:rPr>
              <a:t>To create a system that would verify all Kaduna polytechnic certificates records making sure that they are all valid and original</a:t>
            </a:r>
            <a:endParaRPr lang="en-US" sz="2000" dirty="0">
              <a:latin typeface="+mj-lt"/>
            </a:endParaRPr>
          </a:p>
        </p:txBody>
      </p:sp>
      <p:sp>
        <p:nvSpPr>
          <p:cNvPr id="23" name="Oval 22">
            <a:extLst>
              <a:ext uri="{FF2B5EF4-FFF2-40B4-BE49-F238E27FC236}">
                <a16:creationId xmlns:a16="http://schemas.microsoft.com/office/drawing/2014/main" id="{7751B51D-5486-36B7-3322-65AC46C58DAB}"/>
              </a:ext>
            </a:extLst>
          </p:cNvPr>
          <p:cNvSpPr/>
          <p:nvPr/>
        </p:nvSpPr>
        <p:spPr>
          <a:xfrm>
            <a:off x="1688336" y="3040382"/>
            <a:ext cx="860646" cy="86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24" name="Picture Placeholder 82" descr="Bar chart">
            <a:extLst>
              <a:ext uri="{FF2B5EF4-FFF2-40B4-BE49-F238E27FC236}">
                <a16:creationId xmlns:a16="http://schemas.microsoft.com/office/drawing/2014/main" id="{100B031F-E4DD-2AD5-A38A-B26CEF391486}"/>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867222" y="3271555"/>
            <a:ext cx="502873" cy="502873"/>
          </a:xfrm>
          <a:prstGeom prst="rect">
            <a:avLst/>
          </a:prstGeom>
        </p:spPr>
      </p:pic>
      <p:sp>
        <p:nvSpPr>
          <p:cNvPr id="28" name="Content Placeholder 6">
            <a:extLst>
              <a:ext uri="{FF2B5EF4-FFF2-40B4-BE49-F238E27FC236}">
                <a16:creationId xmlns:a16="http://schemas.microsoft.com/office/drawing/2014/main" id="{422807AF-C99B-1B9E-28D4-63FF8F059B45}"/>
              </a:ext>
            </a:extLst>
          </p:cNvPr>
          <p:cNvSpPr txBox="1">
            <a:spLocks/>
          </p:cNvSpPr>
          <p:nvPr/>
        </p:nvSpPr>
        <p:spPr>
          <a:xfrm>
            <a:off x="4293980" y="3999476"/>
            <a:ext cx="3445566" cy="495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mj-lt"/>
              </a:rPr>
              <a:t>Objective 02</a:t>
            </a:r>
          </a:p>
        </p:txBody>
      </p:sp>
      <p:sp>
        <p:nvSpPr>
          <p:cNvPr id="29" name="Oval 28">
            <a:extLst>
              <a:ext uri="{FF2B5EF4-FFF2-40B4-BE49-F238E27FC236}">
                <a16:creationId xmlns:a16="http://schemas.microsoft.com/office/drawing/2014/main" id="{E568EC4E-443C-9225-A413-3EBD3896BB0B}"/>
              </a:ext>
            </a:extLst>
          </p:cNvPr>
          <p:cNvSpPr/>
          <p:nvPr/>
        </p:nvSpPr>
        <p:spPr>
          <a:xfrm>
            <a:off x="5586441" y="3040382"/>
            <a:ext cx="860646" cy="86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1" name="Content Placeholder 6">
            <a:extLst>
              <a:ext uri="{FF2B5EF4-FFF2-40B4-BE49-F238E27FC236}">
                <a16:creationId xmlns:a16="http://schemas.microsoft.com/office/drawing/2014/main" id="{8E1EC199-13C4-41C9-F4BE-CDB37B48646B}"/>
              </a:ext>
            </a:extLst>
          </p:cNvPr>
          <p:cNvSpPr txBox="1">
            <a:spLocks/>
          </p:cNvSpPr>
          <p:nvPr/>
        </p:nvSpPr>
        <p:spPr>
          <a:xfrm>
            <a:off x="8451508" y="3999476"/>
            <a:ext cx="3445566" cy="4953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mj-lt"/>
              </a:rPr>
              <a:t>Objective 03</a:t>
            </a:r>
          </a:p>
        </p:txBody>
      </p:sp>
      <p:sp>
        <p:nvSpPr>
          <p:cNvPr id="32" name="Oval 31">
            <a:extLst>
              <a:ext uri="{FF2B5EF4-FFF2-40B4-BE49-F238E27FC236}">
                <a16:creationId xmlns:a16="http://schemas.microsoft.com/office/drawing/2014/main" id="{192526A7-22FE-1A09-9ACB-1CD8F647954F}"/>
              </a:ext>
            </a:extLst>
          </p:cNvPr>
          <p:cNvSpPr/>
          <p:nvPr/>
        </p:nvSpPr>
        <p:spPr>
          <a:xfrm>
            <a:off x="9743969" y="3040382"/>
            <a:ext cx="860646" cy="86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33" name="Picture Placeholder 82" descr="Bar chart">
            <a:extLst>
              <a:ext uri="{FF2B5EF4-FFF2-40B4-BE49-F238E27FC236}">
                <a16:creationId xmlns:a16="http://schemas.microsoft.com/office/drawing/2014/main" id="{978237C4-F71A-56B9-E874-89A0BE404366}"/>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9922855" y="3271555"/>
            <a:ext cx="502873" cy="502873"/>
          </a:xfrm>
          <a:prstGeom prst="rect">
            <a:avLst/>
          </a:prstGeom>
        </p:spPr>
      </p:pic>
      <p:sp>
        <p:nvSpPr>
          <p:cNvPr id="34" name="Content Placeholder 2">
            <a:extLst>
              <a:ext uri="{FF2B5EF4-FFF2-40B4-BE49-F238E27FC236}">
                <a16:creationId xmlns:a16="http://schemas.microsoft.com/office/drawing/2014/main" id="{4375C35D-87A3-5158-F59C-9C85AA90EF55}"/>
              </a:ext>
            </a:extLst>
          </p:cNvPr>
          <p:cNvSpPr txBox="1">
            <a:spLocks/>
          </p:cNvSpPr>
          <p:nvPr/>
        </p:nvSpPr>
        <p:spPr>
          <a:xfrm>
            <a:off x="4432526" y="4494865"/>
            <a:ext cx="3445566" cy="14939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effectLst/>
                <a:latin typeface="+mj-lt"/>
                <a:ea typeface="Calibri" panose="020F0502020204030204" pitchFamily="34" charset="0"/>
              </a:rPr>
              <a:t>System should eliminate the problem of using fake certificates which are used in different applications and registration for recruitment</a:t>
            </a:r>
            <a:endParaRPr lang="en-US" sz="2000" dirty="0">
              <a:latin typeface="+mj-lt"/>
            </a:endParaRPr>
          </a:p>
        </p:txBody>
      </p:sp>
      <p:sp>
        <p:nvSpPr>
          <p:cNvPr id="35" name="Content Placeholder 2">
            <a:extLst>
              <a:ext uri="{FF2B5EF4-FFF2-40B4-BE49-F238E27FC236}">
                <a16:creationId xmlns:a16="http://schemas.microsoft.com/office/drawing/2014/main" id="{B7FEDC3F-7BF0-49A4-AC2C-ACD4D1675372}"/>
              </a:ext>
            </a:extLst>
          </p:cNvPr>
          <p:cNvSpPr txBox="1">
            <a:spLocks/>
          </p:cNvSpPr>
          <p:nvPr/>
        </p:nvSpPr>
        <p:spPr>
          <a:xfrm>
            <a:off x="8451508" y="4526065"/>
            <a:ext cx="3445566" cy="14939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effectLst/>
                <a:latin typeface="+mj-lt"/>
                <a:ea typeface="Calibri" panose="020F0502020204030204" pitchFamily="34" charset="0"/>
              </a:rPr>
              <a:t>Reduce the cost of parsing information and efficiently manage Results information of the students</a:t>
            </a:r>
            <a:endParaRPr lang="en-US" sz="2000" dirty="0">
              <a:latin typeface="+mj-lt"/>
            </a:endParaRPr>
          </a:p>
        </p:txBody>
      </p:sp>
      <p:pic>
        <p:nvPicPr>
          <p:cNvPr id="36" name="Picture Placeholder 84" descr="Single gear">
            <a:extLst>
              <a:ext uri="{FF2B5EF4-FFF2-40B4-BE49-F238E27FC236}">
                <a16:creationId xmlns:a16="http://schemas.microsoft.com/office/drawing/2014/main" id="{1D276693-16AC-668A-DFF1-D01D60CB14EB}"/>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5765326" y="3215526"/>
            <a:ext cx="502873" cy="502873"/>
          </a:xfrm>
          <a:prstGeom prst="rect">
            <a:avLst/>
          </a:prstGeom>
        </p:spPr>
      </p:pic>
    </p:spTree>
    <p:extLst>
      <p:ext uri="{BB962C8B-B14F-4D97-AF65-F5344CB8AC3E}">
        <p14:creationId xmlns:p14="http://schemas.microsoft.com/office/powerpoint/2010/main" val="19653835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309</TotalTime>
  <Words>1468</Words>
  <Application>Microsoft Office PowerPoint</Application>
  <PresentationFormat>Widescreen</PresentationFormat>
  <Paragraphs>95</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Times New Roman</vt:lpstr>
      <vt:lpstr>Wingdings</vt:lpstr>
      <vt:lpstr>Office Theme</vt:lpstr>
      <vt:lpstr>RESULT VALIDATION AND VERIFICATION SYSTEM FOR KADUNA POLYTECHNIC  (KADPOLY E-VERIFY)</vt:lpstr>
      <vt:lpstr>Table of content</vt:lpstr>
      <vt:lpstr>ABSTRACT</vt:lpstr>
      <vt:lpstr>BACKGROUND OF STUDY</vt:lpstr>
      <vt:lpstr>Problem Statement</vt:lpstr>
      <vt:lpstr>Existing System</vt:lpstr>
      <vt:lpstr>PROPOSED System</vt:lpstr>
      <vt:lpstr>MOTIVATION</vt:lpstr>
      <vt:lpstr>Aim and Objectives of the Study</vt:lpstr>
      <vt:lpstr>methodology</vt:lpstr>
      <vt:lpstr>Summary of literature review</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mobile-based tricycle (Keke) booking system for students at Kaduna polytechnic main campus</dc:title>
  <dc:creator>Richard Emmanuel</dc:creator>
  <cp:lastModifiedBy>Richard Emmanuel</cp:lastModifiedBy>
  <cp:revision>69</cp:revision>
  <dcterms:created xsi:type="dcterms:W3CDTF">2023-01-19T02:52:58Z</dcterms:created>
  <dcterms:modified xsi:type="dcterms:W3CDTF">2023-08-09T15:55:58Z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