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71" r:id="rId6"/>
    <p:sldId id="272" r:id="rId7"/>
    <p:sldId id="270" r:id="rId8"/>
    <p:sldId id="264" r:id="rId9"/>
    <p:sldId id="262" r:id="rId10"/>
    <p:sldId id="267" r:id="rId11"/>
    <p:sldId id="266" r:id="rId12"/>
    <p:sldId id="273" r:id="rId13"/>
    <p:sldId id="261" r:id="rId14"/>
    <p:sldId id="260" r:id="rId15"/>
    <p:sldId id="265"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EEC420-07F8-4E20-8B56-FAA57CBA6C01}" v="11" dt="2019-07-21T18:22:05.6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60" d="100"/>
          <a:sy n="60" d="100"/>
        </p:scale>
        <p:origin x="11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7/23/2019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shaw7wit@gmail.com" TargetMode="External"/><Relationship Id="rId2" Type="http://schemas.openxmlformats.org/officeDocument/2006/relationships/hyperlink" Target="mailto:ddsmegh4@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46524" y="1714363"/>
            <a:ext cx="6079690" cy="994446"/>
          </a:xfrm>
        </p:spPr>
        <p:txBody>
          <a:bodyPr>
            <a:noAutofit/>
          </a:bodyPr>
          <a:lstStyle/>
          <a:p>
            <a:r>
              <a:rPr lang="en-US" sz="4400" dirty="0">
                <a:ea typeface="+mj-lt"/>
                <a:cs typeface="+mj-lt"/>
              </a:rPr>
              <a:t>Predict Loan Application Status</a:t>
            </a:r>
            <a:endParaRPr lang="en-US" sz="4400">
              <a:cs typeface="Calibri Light"/>
            </a:endParaRPr>
          </a:p>
        </p:txBody>
      </p:sp>
      <p:sp>
        <p:nvSpPr>
          <p:cNvPr id="3" name="Subtitle 2"/>
          <p:cNvSpPr>
            <a:spLocks noGrp="1"/>
          </p:cNvSpPr>
          <p:nvPr>
            <p:ph type="subTitle" idx="1"/>
          </p:nvPr>
        </p:nvSpPr>
        <p:spPr>
          <a:xfrm>
            <a:off x="3172690" y="4108641"/>
            <a:ext cx="3775653" cy="1059103"/>
          </a:xfrm>
        </p:spPr>
        <p:txBody>
          <a:bodyPr>
            <a:normAutofit fontScale="92500"/>
          </a:bodyPr>
          <a:lstStyle/>
          <a:p>
            <a:pPr algn="l"/>
            <a:r>
              <a:rPr lang="en-US" sz="2000" dirty="0">
                <a:ea typeface="+mn-lt"/>
                <a:cs typeface="+mn-lt"/>
              </a:rPr>
              <a:t>Project Mentor</a:t>
            </a:r>
            <a:r>
              <a:rPr lang="en-US" sz="2000" b="1" dirty="0">
                <a:ea typeface="+mn-lt"/>
                <a:cs typeface="+mn-lt"/>
              </a:rPr>
              <a:t> :</a:t>
            </a:r>
            <a:endParaRPr lang="en-US" sz="2000" dirty="0">
              <a:cs typeface="Calibri" panose="020F0502020204030204"/>
            </a:endParaRPr>
          </a:p>
          <a:p>
            <a:pPr algn="l"/>
            <a:r>
              <a:rPr lang="en-US" sz="2000" b="1" dirty="0">
                <a:ea typeface="+mn-lt"/>
                <a:cs typeface="+mn-lt"/>
              </a:rPr>
              <a:t>      Prof. </a:t>
            </a:r>
            <a:r>
              <a:rPr lang="en-US" sz="2200" b="1" dirty="0">
                <a:ea typeface="+mn-lt"/>
                <a:cs typeface="+mn-lt"/>
              </a:rPr>
              <a:t>Arnab Chakraborty</a:t>
            </a:r>
            <a:endParaRPr lang="en-US" sz="2000">
              <a:cs typeface="Calibri" panose="020F0502020204030204"/>
            </a:endParaRPr>
          </a:p>
        </p:txBody>
      </p:sp>
      <p:sp>
        <p:nvSpPr>
          <p:cNvPr id="4" name="TextBox 3">
            <a:extLst>
              <a:ext uri="{FF2B5EF4-FFF2-40B4-BE49-F238E27FC236}">
                <a16:creationId xmlns:a16="http://schemas.microsoft.com/office/drawing/2014/main" id="{68A09A12-8603-45A6-AB7F-70A6D3F0A161}"/>
              </a:ext>
            </a:extLst>
          </p:cNvPr>
          <p:cNvSpPr txBox="1"/>
          <p:nvPr/>
        </p:nvSpPr>
        <p:spPr>
          <a:xfrm>
            <a:off x="8188038" y="4114800"/>
            <a:ext cx="3449781"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noProof="1">
                <a:ea typeface="+mn-lt"/>
                <a:cs typeface="+mn-lt"/>
              </a:rPr>
              <a:t>Team Members :</a:t>
            </a:r>
          </a:p>
          <a:p>
            <a:pPr marL="342900" indent="-342900">
              <a:buFont typeface="Arial"/>
              <a:buChar char="•"/>
            </a:pPr>
            <a:r>
              <a:rPr lang="en-US" sz="2200" b="1" noProof="1">
                <a:cs typeface="Calibri" panose="020F0502020204030204"/>
              </a:rPr>
              <a:t>Debaleen Das Spandan</a:t>
            </a:r>
          </a:p>
          <a:p>
            <a:pPr marL="342900" indent="-342900">
              <a:buFont typeface="Arial"/>
              <a:buChar char="•"/>
            </a:pPr>
            <a:r>
              <a:rPr lang="en-US" sz="2200" b="1" noProof="1">
                <a:cs typeface="Calibri" panose="020F0502020204030204"/>
              </a:rPr>
              <a:t>Shouvit Pradhan</a:t>
            </a:r>
          </a:p>
          <a:p>
            <a:pPr marL="342900" indent="-342900">
              <a:buFont typeface="Arial"/>
              <a:buChar char="•"/>
            </a:pPr>
            <a:r>
              <a:rPr lang="en-US" sz="2200" b="1" noProof="1">
                <a:cs typeface="Calibri" panose="020F0502020204030204"/>
              </a:rPr>
              <a:t>Amartya Paul</a:t>
            </a:r>
          </a:p>
          <a:p>
            <a:pPr marL="342900" indent="-342900">
              <a:buFont typeface="Arial"/>
              <a:buChar char="•"/>
            </a:pPr>
            <a:r>
              <a:rPr lang="en-US" sz="2200" b="1" noProof="1">
                <a:cs typeface="Calibri" panose="020F0502020204030204"/>
              </a:rPr>
              <a:t>Aditya Som Choudhury</a:t>
            </a:r>
          </a:p>
          <a:p>
            <a:pPr marL="342900" indent="-342900">
              <a:buFont typeface="Arial"/>
              <a:buChar char="•"/>
            </a:pPr>
            <a:r>
              <a:rPr lang="en-US" sz="2200" b="1" noProof="1">
                <a:cs typeface="Calibri" panose="020F0502020204030204"/>
              </a:rPr>
              <a:t>Palash Mondal</a:t>
            </a:r>
          </a:p>
        </p:txBody>
      </p:sp>
    </p:spTree>
    <p:extLst>
      <p:ext uri="{BB962C8B-B14F-4D97-AF65-F5344CB8AC3E}">
        <p14:creationId xmlns:p14="http://schemas.microsoft.com/office/powerpoint/2010/main" val="252659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fade">
                                      <p:cBhvr>
                                        <p:cTn id="23" dur="500"/>
                                        <p:tgtEl>
                                          <p:spTgt spid="4">
                                            <p:txEl>
                                              <p:pRg st="1" end="1"/>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838425" y="1030288"/>
            <a:ext cx="4588777" cy="1035579"/>
          </a:xfrm>
        </p:spPr>
        <p:txBody>
          <a:bodyPr>
            <a:noAutofit/>
          </a:bodyPr>
          <a:lstStyle/>
          <a:p>
            <a:r>
              <a:rPr lang="en-US" sz="3800">
                <a:cs typeface="Calibri Light"/>
              </a:rPr>
              <a:t>Logistic regression</a:t>
            </a:r>
          </a:p>
        </p:txBody>
      </p:sp>
      <p:sp>
        <p:nvSpPr>
          <p:cNvPr id="3" name="Content Placeholder 2">
            <a:extLst>
              <a:ext uri="{FF2B5EF4-FFF2-40B4-BE49-F238E27FC236}">
                <a16:creationId xmlns:a16="http://schemas.microsoft.com/office/drawing/2014/main" id="{8E469D8D-569E-4C22-83AA-F97FD7EEC776}"/>
              </a:ext>
            </a:extLst>
          </p:cNvPr>
          <p:cNvSpPr>
            <a:spLocks noGrp="1"/>
          </p:cNvSpPr>
          <p:nvPr>
            <p:ph idx="1"/>
          </p:nvPr>
        </p:nvSpPr>
        <p:spPr>
          <a:xfrm>
            <a:off x="1327255" y="2142067"/>
            <a:ext cx="4099947" cy="3649133"/>
          </a:xfrm>
        </p:spPr>
        <p:txBody>
          <a:bodyPr vert="horz" lIns="91440" tIns="45720" rIns="91440" bIns="45720" rtlCol="0" anchor="ctr">
            <a:noAutofit/>
          </a:bodyPr>
          <a:lstStyle/>
          <a:p>
            <a:pPr marL="0" indent="0" algn="just">
              <a:buNone/>
            </a:pPr>
            <a:r>
              <a:rPr lang="en-US" sz="2000" b="1" dirty="0">
                <a:ea typeface="+mn-lt"/>
                <a:cs typeface="+mn-lt"/>
              </a:rPr>
              <a:t>Logistic Regression</a:t>
            </a:r>
            <a:r>
              <a:rPr lang="en-US" sz="2000" dirty="0">
                <a:ea typeface="+mn-lt"/>
                <a:cs typeface="+mn-lt"/>
              </a:rPr>
              <a:t> is the appropriate regression analysis to conduct when the dependent variable is dichotomous (binary).  Like all regression analyses, the logistic regression is a predictive analysis.  Logistic regression is used to describe data and to explain the relationship between one dependent binary variable and one or more nominal, ordinal, interval or ratio level independent variables.</a:t>
            </a:r>
          </a:p>
        </p:txBody>
      </p:sp>
      <p:pic>
        <p:nvPicPr>
          <p:cNvPr id="4" name="Picture 4">
            <a:extLst>
              <a:ext uri="{FF2B5EF4-FFF2-40B4-BE49-F238E27FC236}">
                <a16:creationId xmlns:a16="http://schemas.microsoft.com/office/drawing/2014/main" id="{C2933AC1-418E-4DA2-93DB-D5F3894EB913}"/>
              </a:ext>
            </a:extLst>
          </p:cNvPr>
          <p:cNvPicPr>
            <a:picLocks noChangeAspect="1"/>
          </p:cNvPicPr>
          <p:nvPr/>
        </p:nvPicPr>
        <p:blipFill>
          <a:blip r:embed="rId3"/>
          <a:stretch>
            <a:fillRect/>
          </a:stretch>
        </p:blipFill>
        <p:spPr>
          <a:xfrm>
            <a:off x="6092331" y="639098"/>
            <a:ext cx="5384848"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6">
            <a:extLst>
              <a:ext uri="{FF2B5EF4-FFF2-40B4-BE49-F238E27FC236}">
                <a16:creationId xmlns:a16="http://schemas.microsoft.com/office/drawing/2014/main" id="{962F3A84-4B97-4DDD-8BAA-D4C65F23C17B}"/>
              </a:ext>
            </a:extLst>
          </p:cNvPr>
          <p:cNvPicPr>
            <a:picLocks noChangeAspect="1"/>
          </p:cNvPicPr>
          <p:nvPr/>
        </p:nvPicPr>
        <p:blipFill>
          <a:blip r:embed="rId4"/>
          <a:stretch>
            <a:fillRect/>
          </a:stretch>
        </p:blipFill>
        <p:spPr>
          <a:xfrm>
            <a:off x="6057694" y="3661599"/>
            <a:ext cx="5454122" cy="2413448"/>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5355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7808297" y="255274"/>
            <a:ext cx="3706762" cy="1608124"/>
          </a:xfrm>
        </p:spPr>
        <p:txBody>
          <a:bodyPr>
            <a:normAutofit/>
          </a:bodyPr>
          <a:lstStyle/>
          <a:p>
            <a:r>
              <a:rPr lang="en-US" sz="3800">
                <a:cs typeface="Calibri Light" panose="020F0302020204030204"/>
              </a:rPr>
              <a:t>Decision tree</a:t>
            </a:r>
          </a:p>
        </p:txBody>
      </p:sp>
      <p:pic>
        <p:nvPicPr>
          <p:cNvPr id="4" name="Picture 4">
            <a:extLst>
              <a:ext uri="{FF2B5EF4-FFF2-40B4-BE49-F238E27FC236}">
                <a16:creationId xmlns:a16="http://schemas.microsoft.com/office/drawing/2014/main" id="{71B9CDC2-1C5D-4BD9-A47E-07C958CF3101}"/>
              </a:ext>
            </a:extLst>
          </p:cNvPr>
          <p:cNvPicPr>
            <a:picLocks noChangeAspect="1"/>
          </p:cNvPicPr>
          <p:nvPr/>
        </p:nvPicPr>
        <p:blipFill>
          <a:blip r:embed="rId3"/>
          <a:stretch>
            <a:fillRect/>
          </a:stretch>
        </p:blipFill>
        <p:spPr>
          <a:xfrm>
            <a:off x="442181" y="1344166"/>
            <a:ext cx="6897878" cy="420770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8E469D8D-569E-4C22-83AA-F97FD7EEC776}"/>
              </a:ext>
            </a:extLst>
          </p:cNvPr>
          <p:cNvSpPr>
            <a:spLocks noGrp="1"/>
          </p:cNvSpPr>
          <p:nvPr>
            <p:ph idx="1"/>
          </p:nvPr>
        </p:nvSpPr>
        <p:spPr>
          <a:xfrm>
            <a:off x="7549505" y="1518342"/>
            <a:ext cx="4339365" cy="4863628"/>
          </a:xfrm>
        </p:spPr>
        <p:txBody>
          <a:bodyPr vert="horz" lIns="91440" tIns="45720" rIns="91440" bIns="45720" rtlCol="0" anchor="ctr">
            <a:noAutofit/>
          </a:bodyPr>
          <a:lstStyle/>
          <a:p>
            <a:pPr algn="just">
              <a:lnSpc>
                <a:spcPct val="90000"/>
              </a:lnSpc>
              <a:buNone/>
            </a:pPr>
            <a:r>
              <a:rPr lang="en-US" sz="1900" dirty="0">
                <a:ea typeface="+mn-lt"/>
                <a:cs typeface="+mn-lt"/>
              </a:rPr>
              <a:t>A decision tree is a graphical representation of specific decision situations that are used when complex branching occurs in a structured decision process. A decision tree is a predictive model based on a branching series of Boolean tests that use specific facts to make more generalized conclusions.</a:t>
            </a:r>
            <a:endParaRPr lang="en-US" sz="1900" dirty="0">
              <a:cs typeface="Calibri"/>
            </a:endParaRPr>
          </a:p>
          <a:p>
            <a:pPr algn="just">
              <a:lnSpc>
                <a:spcPct val="90000"/>
              </a:lnSpc>
              <a:buNone/>
            </a:pPr>
            <a:r>
              <a:rPr lang="en-US" sz="1900" dirty="0">
                <a:ea typeface="+mn-lt"/>
                <a:cs typeface="+mn-lt"/>
              </a:rPr>
              <a:t>The main components of a decision tree involve decision points represented by nodes, actions and specific choices from a decision point. Each rule within a decision tree is represented by tracing a series of paths from root to node to the next node and so on until an action is reached.</a:t>
            </a:r>
            <a:endParaRPr lang="en-US" sz="1900" dirty="0">
              <a:cs typeface="Calibri"/>
            </a:endParaRPr>
          </a:p>
          <a:p>
            <a:pPr marL="0" indent="0" algn="just">
              <a:lnSpc>
                <a:spcPct val="90000"/>
              </a:lnSpc>
              <a:buNone/>
            </a:pPr>
            <a:endParaRPr lang="en-US" sz="1900" dirty="0">
              <a:cs typeface="Calibri"/>
            </a:endParaRPr>
          </a:p>
        </p:txBody>
      </p:sp>
    </p:spTree>
    <p:extLst>
      <p:ext uri="{BB962C8B-B14F-4D97-AF65-F5344CB8AC3E}">
        <p14:creationId xmlns:p14="http://schemas.microsoft.com/office/powerpoint/2010/main" val="161624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1" name="Picture 27">
            <a:extLst>
              <a:ext uri="{FF2B5EF4-FFF2-40B4-BE49-F238E27FC236}">
                <a16:creationId xmlns:a16="http://schemas.microsoft.com/office/drawing/2014/main" id="{5199221F-6662-4B53-A219-D9116A81E6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169DAE7-2CB7-49D3-8362-37F9DD92EEEB}"/>
              </a:ext>
            </a:extLst>
          </p:cNvPr>
          <p:cNvSpPr>
            <a:spLocks noGrp="1"/>
          </p:cNvSpPr>
          <p:nvPr>
            <p:ph type="title"/>
          </p:nvPr>
        </p:nvSpPr>
        <p:spPr>
          <a:xfrm>
            <a:off x="4274896" y="1750194"/>
            <a:ext cx="3643266" cy="2593886"/>
          </a:xfrm>
        </p:spPr>
        <p:txBody>
          <a:bodyPr vert="horz" lIns="91440" tIns="45720" rIns="91440" bIns="45720" rtlCol="0" anchor="b">
            <a:normAutofit/>
          </a:bodyPr>
          <a:lstStyle/>
          <a:p>
            <a:pPr algn="ctr"/>
            <a:r>
              <a:rPr lang="en-US" sz="4000"/>
              <a:t>Receiver Operating characteristic curves</a:t>
            </a:r>
            <a:endParaRPr lang="en-US"/>
          </a:p>
        </p:txBody>
      </p:sp>
      <p:pic>
        <p:nvPicPr>
          <p:cNvPr id="10" name="Picture 10">
            <a:extLst>
              <a:ext uri="{FF2B5EF4-FFF2-40B4-BE49-F238E27FC236}">
                <a16:creationId xmlns:a16="http://schemas.microsoft.com/office/drawing/2014/main" id="{84D5A6D2-D84C-46E6-97CA-3CFC8FD6F25B}"/>
              </a:ext>
            </a:extLst>
          </p:cNvPr>
          <p:cNvPicPr>
            <a:picLocks noChangeAspect="1"/>
          </p:cNvPicPr>
          <p:nvPr/>
        </p:nvPicPr>
        <p:blipFill>
          <a:blip r:embed="rId4"/>
          <a:stretch>
            <a:fillRect/>
          </a:stretch>
        </p:blipFill>
        <p:spPr>
          <a:xfrm>
            <a:off x="223865" y="254316"/>
            <a:ext cx="4173126" cy="278874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Picture 4">
            <a:extLst>
              <a:ext uri="{FF2B5EF4-FFF2-40B4-BE49-F238E27FC236}">
                <a16:creationId xmlns:a16="http://schemas.microsoft.com/office/drawing/2014/main" id="{10835023-72E2-4C78-86F3-09CBF2F1C94C}"/>
              </a:ext>
            </a:extLst>
          </p:cNvPr>
          <p:cNvPicPr>
            <a:picLocks noChangeAspect="1"/>
          </p:cNvPicPr>
          <p:nvPr/>
        </p:nvPicPr>
        <p:blipFill>
          <a:blip r:embed="rId5"/>
          <a:stretch>
            <a:fillRect/>
          </a:stretch>
        </p:blipFill>
        <p:spPr>
          <a:xfrm>
            <a:off x="7781468" y="254316"/>
            <a:ext cx="4186982" cy="27887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6">
            <a:extLst>
              <a:ext uri="{FF2B5EF4-FFF2-40B4-BE49-F238E27FC236}">
                <a16:creationId xmlns:a16="http://schemas.microsoft.com/office/drawing/2014/main" id="{D5901700-4930-45E9-B54E-0F6098BD6F21}"/>
              </a:ext>
            </a:extLst>
          </p:cNvPr>
          <p:cNvPicPr>
            <a:picLocks noChangeAspect="1"/>
          </p:cNvPicPr>
          <p:nvPr/>
        </p:nvPicPr>
        <p:blipFill>
          <a:blip r:embed="rId6"/>
          <a:stretch>
            <a:fillRect/>
          </a:stretch>
        </p:blipFill>
        <p:spPr>
          <a:xfrm>
            <a:off x="217486" y="3773373"/>
            <a:ext cx="4173127" cy="285802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8" name="Picture 8">
            <a:extLst>
              <a:ext uri="{FF2B5EF4-FFF2-40B4-BE49-F238E27FC236}">
                <a16:creationId xmlns:a16="http://schemas.microsoft.com/office/drawing/2014/main" id="{8B930C4F-9EB1-47D1-9686-D2F13ADFB2C2}"/>
              </a:ext>
            </a:extLst>
          </p:cNvPr>
          <p:cNvPicPr>
            <a:picLocks noChangeAspect="1"/>
          </p:cNvPicPr>
          <p:nvPr/>
        </p:nvPicPr>
        <p:blipFill>
          <a:blip r:embed="rId7"/>
          <a:stretch>
            <a:fillRect/>
          </a:stretch>
        </p:blipFill>
        <p:spPr>
          <a:xfrm>
            <a:off x="7776655" y="3773371"/>
            <a:ext cx="4173128" cy="285802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2" name="TextBox 11">
            <a:extLst>
              <a:ext uri="{FF2B5EF4-FFF2-40B4-BE49-F238E27FC236}">
                <a16:creationId xmlns:a16="http://schemas.microsoft.com/office/drawing/2014/main" id="{5CA962FB-AA09-4D79-97D7-4848EEB4FAEE}"/>
              </a:ext>
            </a:extLst>
          </p:cNvPr>
          <p:cNvSpPr txBox="1"/>
          <p:nvPr/>
        </p:nvSpPr>
        <p:spPr>
          <a:xfrm>
            <a:off x="10307782" y="1911928"/>
            <a:ext cx="12469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400">
                <a:solidFill>
                  <a:schemeClr val="bg1"/>
                </a:solidFill>
                <a:cs typeface="Calibri"/>
              </a:rPr>
              <a:t>Logistic Regression</a:t>
            </a:r>
          </a:p>
        </p:txBody>
      </p:sp>
      <p:sp>
        <p:nvSpPr>
          <p:cNvPr id="289" name="TextBox 288">
            <a:extLst>
              <a:ext uri="{FF2B5EF4-FFF2-40B4-BE49-F238E27FC236}">
                <a16:creationId xmlns:a16="http://schemas.microsoft.com/office/drawing/2014/main" id="{DBC29B93-9188-463D-8FE3-4538F1214EBF}"/>
              </a:ext>
            </a:extLst>
          </p:cNvPr>
          <p:cNvSpPr txBox="1"/>
          <p:nvPr/>
        </p:nvSpPr>
        <p:spPr>
          <a:xfrm>
            <a:off x="10861963" y="5735782"/>
            <a:ext cx="8174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bg1"/>
                </a:solidFill>
                <a:cs typeface="Calibri"/>
              </a:rPr>
              <a:t>K - NN</a:t>
            </a:r>
          </a:p>
        </p:txBody>
      </p:sp>
      <p:sp>
        <p:nvSpPr>
          <p:cNvPr id="290" name="TextBox 289">
            <a:extLst>
              <a:ext uri="{FF2B5EF4-FFF2-40B4-BE49-F238E27FC236}">
                <a16:creationId xmlns:a16="http://schemas.microsoft.com/office/drawing/2014/main" id="{D9C6BEE8-0C83-41E1-A817-8DAFE2BD7432}"/>
              </a:ext>
            </a:extLst>
          </p:cNvPr>
          <p:cNvSpPr txBox="1"/>
          <p:nvPr/>
        </p:nvSpPr>
        <p:spPr>
          <a:xfrm>
            <a:off x="2743199" y="1911927"/>
            <a:ext cx="12469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400" dirty="0">
                <a:solidFill>
                  <a:schemeClr val="bg1"/>
                </a:solidFill>
                <a:cs typeface="Calibri"/>
              </a:rPr>
              <a:t>Gaussian Naive Bayes</a:t>
            </a:r>
          </a:p>
        </p:txBody>
      </p:sp>
      <p:sp>
        <p:nvSpPr>
          <p:cNvPr id="291" name="TextBox 290">
            <a:extLst>
              <a:ext uri="{FF2B5EF4-FFF2-40B4-BE49-F238E27FC236}">
                <a16:creationId xmlns:a16="http://schemas.microsoft.com/office/drawing/2014/main" id="{6B5517EF-89E7-4C89-AEF8-9DCA0CE35F2E}"/>
              </a:ext>
            </a:extLst>
          </p:cNvPr>
          <p:cNvSpPr txBox="1"/>
          <p:nvPr/>
        </p:nvSpPr>
        <p:spPr>
          <a:xfrm>
            <a:off x="2923309" y="5541818"/>
            <a:ext cx="10668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400">
                <a:solidFill>
                  <a:schemeClr val="bg1"/>
                </a:solidFill>
                <a:cs typeface="Calibri"/>
              </a:rPr>
              <a:t>Decision Tree</a:t>
            </a:r>
            <a:endParaRPr lang="en-US">
              <a:solidFill>
                <a:schemeClr val="bg1"/>
              </a:solidFill>
            </a:endParaRPr>
          </a:p>
        </p:txBody>
      </p:sp>
    </p:spTree>
    <p:extLst>
      <p:ext uri="{BB962C8B-B14F-4D97-AF65-F5344CB8AC3E}">
        <p14:creationId xmlns:p14="http://schemas.microsoft.com/office/powerpoint/2010/main" val="306423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89"/>
                                        </p:tgtEl>
                                        <p:attrNameLst>
                                          <p:attrName>style.visibility</p:attrName>
                                        </p:attrNameLst>
                                      </p:cBhvr>
                                      <p:to>
                                        <p:strVal val="visible"/>
                                      </p:to>
                                    </p:set>
                                    <p:animEffect transition="in" filter="fade">
                                      <p:cBhvr>
                                        <p:cTn id="35" dur="500"/>
                                        <p:tgtEl>
                                          <p:spTgt spid="289"/>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90"/>
                                        </p:tgtEl>
                                        <p:attrNameLst>
                                          <p:attrName>style.visibility</p:attrName>
                                        </p:attrNameLst>
                                      </p:cBhvr>
                                      <p:to>
                                        <p:strVal val="visible"/>
                                      </p:to>
                                    </p:set>
                                    <p:animEffect transition="in" filter="fade">
                                      <p:cBhvr>
                                        <p:cTn id="39" dur="500"/>
                                        <p:tgtEl>
                                          <p:spTgt spid="29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91"/>
                                        </p:tgtEl>
                                        <p:attrNameLst>
                                          <p:attrName>style.visibility</p:attrName>
                                        </p:attrNameLst>
                                      </p:cBhvr>
                                      <p:to>
                                        <p:strVal val="visible"/>
                                      </p:to>
                                    </p:set>
                                    <p:animEffect transition="in" filter="fade">
                                      <p:cBhvr>
                                        <p:cTn id="43" dur="5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289" grpId="0"/>
      <p:bldP spid="290" grpId="0"/>
      <p:bldP spid="29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519546" y="110837"/>
            <a:ext cx="9272444" cy="1456267"/>
          </a:xfrm>
        </p:spPr>
        <p:txBody>
          <a:bodyPr>
            <a:normAutofit/>
          </a:bodyPr>
          <a:lstStyle/>
          <a:p>
            <a:r>
              <a:rPr lang="en-US" sz="3800">
                <a:cs typeface="Calibri Light"/>
              </a:rPr>
              <a:t>Accuracy comparison graph</a:t>
            </a:r>
          </a:p>
        </p:txBody>
      </p:sp>
      <p:sp>
        <p:nvSpPr>
          <p:cNvPr id="3" name="Content Placeholder 2">
            <a:extLst>
              <a:ext uri="{FF2B5EF4-FFF2-40B4-BE49-F238E27FC236}">
                <a16:creationId xmlns:a16="http://schemas.microsoft.com/office/drawing/2014/main" id="{8E469D8D-569E-4C22-83AA-F97FD7EEC776}"/>
              </a:ext>
            </a:extLst>
          </p:cNvPr>
          <p:cNvSpPr>
            <a:spLocks noGrp="1"/>
          </p:cNvSpPr>
          <p:nvPr>
            <p:ph idx="1"/>
          </p:nvPr>
        </p:nvSpPr>
        <p:spPr>
          <a:xfrm>
            <a:off x="1877553" y="5418798"/>
            <a:ext cx="7914698" cy="1280007"/>
          </a:xfrm>
        </p:spPr>
        <p:txBody>
          <a:bodyPr/>
          <a:lstStyle/>
          <a:p>
            <a:r>
              <a:rPr lang="en-US" dirty="0">
                <a:cs typeface="Calibri" panose="020F0502020204030204"/>
              </a:rPr>
              <a:t>The data shown above is an  average of multiple test runs.</a:t>
            </a:r>
            <a:endParaRPr lang="en-US" dirty="0"/>
          </a:p>
          <a:p>
            <a:r>
              <a:rPr lang="en-US" dirty="0">
                <a:cs typeface="Calibri" panose="020F0502020204030204"/>
              </a:rPr>
              <a:t>We see that the highest accuracy for the train dataset is Gaussian Naive Bayes.</a:t>
            </a:r>
          </a:p>
          <a:p>
            <a:r>
              <a:rPr lang="en-US" dirty="0">
                <a:cs typeface="Calibri" panose="020F0502020204030204"/>
              </a:rPr>
              <a:t>So we select Gaussian Naive Bayes model to predict the test dataset.</a:t>
            </a:r>
          </a:p>
        </p:txBody>
      </p:sp>
      <p:pic>
        <p:nvPicPr>
          <p:cNvPr id="5" name="Picture 5">
            <a:extLst>
              <a:ext uri="{FF2B5EF4-FFF2-40B4-BE49-F238E27FC236}">
                <a16:creationId xmlns:a16="http://schemas.microsoft.com/office/drawing/2014/main" id="{9D57BD9B-4654-4DA6-98BA-0E3A6D9E8EA4}"/>
              </a:ext>
            </a:extLst>
          </p:cNvPr>
          <p:cNvPicPr>
            <a:picLocks noChangeAspect="1"/>
          </p:cNvPicPr>
          <p:nvPr/>
        </p:nvPicPr>
        <p:blipFill>
          <a:blip r:embed="rId2"/>
          <a:stretch>
            <a:fillRect/>
          </a:stretch>
        </p:blipFill>
        <p:spPr>
          <a:xfrm>
            <a:off x="581891" y="1614055"/>
            <a:ext cx="5652653" cy="3505200"/>
          </a:xfrm>
          <a:prstGeom prst="rect">
            <a:avLst/>
          </a:prstGeom>
        </p:spPr>
      </p:pic>
      <p:graphicFrame>
        <p:nvGraphicFramePr>
          <p:cNvPr id="7" name="Table 7">
            <a:extLst>
              <a:ext uri="{FF2B5EF4-FFF2-40B4-BE49-F238E27FC236}">
                <a16:creationId xmlns:a16="http://schemas.microsoft.com/office/drawing/2014/main" id="{76CA4D93-F759-41A5-8B09-9B987F1510B1}"/>
              </a:ext>
            </a:extLst>
          </p:cNvPr>
          <p:cNvGraphicFramePr>
            <a:graphicFrameLocks noGrp="1"/>
          </p:cNvGraphicFramePr>
          <p:nvPr>
            <p:extLst>
              <p:ext uri="{D42A27DB-BD31-4B8C-83A1-F6EECF244321}">
                <p14:modId xmlns:p14="http://schemas.microsoft.com/office/powerpoint/2010/main" val="2689181419"/>
              </p:ext>
            </p:extLst>
          </p:nvPr>
        </p:nvGraphicFramePr>
        <p:xfrm>
          <a:off x="6666808" y="1567503"/>
          <a:ext cx="5001203" cy="3546760"/>
        </p:xfrm>
        <a:graphic>
          <a:graphicData uri="http://schemas.openxmlformats.org/drawingml/2006/table">
            <a:tbl>
              <a:tblPr firstRow="1" bandRow="1">
                <a:tableStyleId>{5C22544A-7EE6-4342-B048-85BDC9FD1C3A}</a:tableStyleId>
              </a:tblPr>
              <a:tblGrid>
                <a:gridCol w="3214254">
                  <a:extLst>
                    <a:ext uri="{9D8B030D-6E8A-4147-A177-3AD203B41FA5}">
                      <a16:colId xmlns:a16="http://schemas.microsoft.com/office/drawing/2014/main" val="1611207010"/>
                    </a:ext>
                  </a:extLst>
                </a:gridCol>
                <a:gridCol w="1786949">
                  <a:extLst>
                    <a:ext uri="{9D8B030D-6E8A-4147-A177-3AD203B41FA5}">
                      <a16:colId xmlns:a16="http://schemas.microsoft.com/office/drawing/2014/main" val="50549333"/>
                    </a:ext>
                  </a:extLst>
                </a:gridCol>
              </a:tblGrid>
              <a:tr h="709352">
                <a:tc>
                  <a:txBody>
                    <a:bodyPr/>
                    <a:lstStyle/>
                    <a:p>
                      <a:pPr algn="ctr">
                        <a:lnSpc>
                          <a:spcPct val="150000"/>
                        </a:lnSpc>
                      </a:pPr>
                      <a:r>
                        <a:rPr lang="en-US" sz="2200" b="1"/>
                        <a:t>Models Used</a:t>
                      </a:r>
                    </a:p>
                  </a:txBody>
                  <a:tcPr/>
                </a:tc>
                <a:tc>
                  <a:txBody>
                    <a:bodyPr/>
                    <a:lstStyle/>
                    <a:p>
                      <a:pPr algn="ctr">
                        <a:lnSpc>
                          <a:spcPct val="150000"/>
                        </a:lnSpc>
                      </a:pPr>
                      <a:r>
                        <a:rPr lang="en-US" sz="2200" b="1"/>
                        <a:t>Accuracy %</a:t>
                      </a:r>
                    </a:p>
                  </a:txBody>
                  <a:tcPr/>
                </a:tc>
                <a:extLst>
                  <a:ext uri="{0D108BD9-81ED-4DB2-BD59-A6C34878D82A}">
                    <a16:rowId xmlns:a16="http://schemas.microsoft.com/office/drawing/2014/main" val="545488361"/>
                  </a:ext>
                </a:extLst>
              </a:tr>
              <a:tr h="709352">
                <a:tc>
                  <a:txBody>
                    <a:bodyPr/>
                    <a:lstStyle/>
                    <a:p>
                      <a:pPr lvl="0" algn="ctr">
                        <a:lnSpc>
                          <a:spcPct val="175000"/>
                        </a:lnSpc>
                        <a:buNone/>
                      </a:pPr>
                      <a:r>
                        <a:rPr lang="en-US" sz="2000"/>
                        <a:t>Logistic Regression</a:t>
                      </a:r>
                    </a:p>
                  </a:txBody>
                  <a:tcPr/>
                </a:tc>
                <a:tc>
                  <a:txBody>
                    <a:bodyPr/>
                    <a:lstStyle/>
                    <a:p>
                      <a:pPr algn="ctr">
                        <a:lnSpc>
                          <a:spcPct val="175000"/>
                        </a:lnSpc>
                      </a:pPr>
                      <a:r>
                        <a:rPr lang="en-US" sz="2000"/>
                        <a:t>83.334</a:t>
                      </a:r>
                    </a:p>
                  </a:txBody>
                  <a:tcPr/>
                </a:tc>
                <a:extLst>
                  <a:ext uri="{0D108BD9-81ED-4DB2-BD59-A6C34878D82A}">
                    <a16:rowId xmlns:a16="http://schemas.microsoft.com/office/drawing/2014/main" val="829776629"/>
                  </a:ext>
                </a:extLst>
              </a:tr>
              <a:tr h="709352">
                <a:tc>
                  <a:txBody>
                    <a:bodyPr/>
                    <a:lstStyle/>
                    <a:p>
                      <a:pPr lvl="0" algn="ctr">
                        <a:lnSpc>
                          <a:spcPct val="175000"/>
                        </a:lnSpc>
                        <a:buNone/>
                      </a:pPr>
                      <a:r>
                        <a:rPr lang="en-US" sz="2000" dirty="0"/>
                        <a:t>Gaussian Naive Bayes</a:t>
                      </a:r>
                    </a:p>
                  </a:txBody>
                  <a:tcPr/>
                </a:tc>
                <a:tc>
                  <a:txBody>
                    <a:bodyPr/>
                    <a:lstStyle/>
                    <a:p>
                      <a:pPr algn="ctr">
                        <a:lnSpc>
                          <a:spcPct val="175000"/>
                        </a:lnSpc>
                      </a:pPr>
                      <a:r>
                        <a:rPr lang="en-US" sz="2000"/>
                        <a:t>91.667</a:t>
                      </a:r>
                    </a:p>
                  </a:txBody>
                  <a:tcPr/>
                </a:tc>
                <a:extLst>
                  <a:ext uri="{0D108BD9-81ED-4DB2-BD59-A6C34878D82A}">
                    <a16:rowId xmlns:a16="http://schemas.microsoft.com/office/drawing/2014/main" val="1759375213"/>
                  </a:ext>
                </a:extLst>
              </a:tr>
              <a:tr h="709352">
                <a:tc>
                  <a:txBody>
                    <a:bodyPr/>
                    <a:lstStyle/>
                    <a:p>
                      <a:pPr lvl="0" algn="ctr">
                        <a:lnSpc>
                          <a:spcPct val="175000"/>
                        </a:lnSpc>
                        <a:buNone/>
                      </a:pPr>
                      <a:r>
                        <a:rPr lang="en-US" sz="2000"/>
                        <a:t>Decision Tree</a:t>
                      </a:r>
                    </a:p>
                  </a:txBody>
                  <a:tcPr/>
                </a:tc>
                <a:tc>
                  <a:txBody>
                    <a:bodyPr/>
                    <a:lstStyle/>
                    <a:p>
                      <a:pPr algn="ctr">
                        <a:lnSpc>
                          <a:spcPct val="175000"/>
                        </a:lnSpc>
                      </a:pPr>
                      <a:r>
                        <a:rPr lang="en-US" sz="2000"/>
                        <a:t>79.167</a:t>
                      </a:r>
                    </a:p>
                  </a:txBody>
                  <a:tcPr/>
                </a:tc>
                <a:extLst>
                  <a:ext uri="{0D108BD9-81ED-4DB2-BD59-A6C34878D82A}">
                    <a16:rowId xmlns:a16="http://schemas.microsoft.com/office/drawing/2014/main" val="1895637599"/>
                  </a:ext>
                </a:extLst>
              </a:tr>
              <a:tr h="709352">
                <a:tc>
                  <a:txBody>
                    <a:bodyPr/>
                    <a:lstStyle/>
                    <a:p>
                      <a:pPr lvl="0" algn="ctr">
                        <a:lnSpc>
                          <a:spcPct val="175000"/>
                        </a:lnSpc>
                        <a:buNone/>
                      </a:pPr>
                      <a:r>
                        <a:rPr lang="en-US" sz="2000"/>
                        <a:t>K – Nearest Neighbor</a:t>
                      </a:r>
                    </a:p>
                  </a:txBody>
                  <a:tcPr/>
                </a:tc>
                <a:tc>
                  <a:txBody>
                    <a:bodyPr/>
                    <a:lstStyle/>
                    <a:p>
                      <a:pPr algn="ctr">
                        <a:lnSpc>
                          <a:spcPct val="175000"/>
                        </a:lnSpc>
                      </a:pPr>
                      <a:r>
                        <a:rPr lang="en-US" sz="2000" dirty="0"/>
                        <a:t>58.334</a:t>
                      </a:r>
                    </a:p>
                  </a:txBody>
                  <a:tcPr/>
                </a:tc>
                <a:extLst>
                  <a:ext uri="{0D108BD9-81ED-4DB2-BD59-A6C34878D82A}">
                    <a16:rowId xmlns:a16="http://schemas.microsoft.com/office/drawing/2014/main" val="2944415490"/>
                  </a:ext>
                </a:extLst>
              </a:tr>
            </a:tbl>
          </a:graphicData>
        </a:graphic>
      </p:graphicFrame>
    </p:spTree>
    <p:extLst>
      <p:ext uri="{BB962C8B-B14F-4D97-AF65-F5344CB8AC3E}">
        <p14:creationId xmlns:p14="http://schemas.microsoft.com/office/powerpoint/2010/main" val="103005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824346" y="346364"/>
            <a:ext cx="9064625" cy="1456267"/>
          </a:xfrm>
        </p:spPr>
        <p:txBody>
          <a:bodyPr>
            <a:normAutofit/>
          </a:bodyPr>
          <a:lstStyle/>
          <a:p>
            <a:r>
              <a:rPr lang="en-US" sz="3800">
                <a:cs typeface="Calibri Light"/>
              </a:rPr>
              <a:t>Inference</a:t>
            </a:r>
            <a:endParaRPr lang="en-US" sz="3800"/>
          </a:p>
        </p:txBody>
      </p:sp>
      <p:graphicFrame>
        <p:nvGraphicFramePr>
          <p:cNvPr id="4" name="Table 4">
            <a:extLst>
              <a:ext uri="{FF2B5EF4-FFF2-40B4-BE49-F238E27FC236}">
                <a16:creationId xmlns:a16="http://schemas.microsoft.com/office/drawing/2014/main" id="{F5038621-D1F8-4D82-ADF3-7252F736E753}"/>
              </a:ext>
            </a:extLst>
          </p:cNvPr>
          <p:cNvGraphicFramePr>
            <a:graphicFrameLocks noGrp="1"/>
          </p:cNvGraphicFramePr>
          <p:nvPr>
            <p:ph idx="1"/>
            <p:extLst>
              <p:ext uri="{D42A27DB-BD31-4B8C-83A1-F6EECF244321}">
                <p14:modId xmlns:p14="http://schemas.microsoft.com/office/powerpoint/2010/main" val="2702881235"/>
              </p:ext>
            </p:extLst>
          </p:nvPr>
        </p:nvGraphicFramePr>
        <p:xfrm>
          <a:off x="824345" y="1989138"/>
          <a:ext cx="9909057" cy="2743200"/>
        </p:xfrm>
        <a:graphic>
          <a:graphicData uri="http://schemas.openxmlformats.org/drawingml/2006/table">
            <a:tbl>
              <a:tblPr firstRow="1" bandRow="1">
                <a:tableStyleId>{284E427A-3D55-4303-BF80-6455036E1DE7}</a:tableStyleId>
              </a:tblPr>
              <a:tblGrid>
                <a:gridCol w="5000122">
                  <a:extLst>
                    <a:ext uri="{9D8B030D-6E8A-4147-A177-3AD203B41FA5}">
                      <a16:colId xmlns:a16="http://schemas.microsoft.com/office/drawing/2014/main" val="2232678184"/>
                    </a:ext>
                  </a:extLst>
                </a:gridCol>
                <a:gridCol w="2547487">
                  <a:extLst>
                    <a:ext uri="{9D8B030D-6E8A-4147-A177-3AD203B41FA5}">
                      <a16:colId xmlns:a16="http://schemas.microsoft.com/office/drawing/2014/main" val="672702589"/>
                    </a:ext>
                  </a:extLst>
                </a:gridCol>
                <a:gridCol w="2361448">
                  <a:extLst>
                    <a:ext uri="{9D8B030D-6E8A-4147-A177-3AD203B41FA5}">
                      <a16:colId xmlns:a16="http://schemas.microsoft.com/office/drawing/2014/main" val="2061757513"/>
                    </a:ext>
                  </a:extLst>
                </a:gridCol>
              </a:tblGrid>
              <a:tr h="548640">
                <a:tc>
                  <a:txBody>
                    <a:bodyPr/>
                    <a:lstStyle/>
                    <a:p>
                      <a:pPr algn="ctr"/>
                      <a:r>
                        <a:rPr lang="en-US" sz="2400"/>
                        <a:t>Model Name</a:t>
                      </a:r>
                    </a:p>
                  </a:txBody>
                  <a:tcPr/>
                </a:tc>
                <a:tc>
                  <a:txBody>
                    <a:bodyPr/>
                    <a:lstStyle/>
                    <a:p>
                      <a:pPr algn="ctr"/>
                      <a:r>
                        <a:rPr lang="en-US" sz="2400"/>
                        <a:t>0  ( No )</a:t>
                      </a:r>
                    </a:p>
                  </a:txBody>
                  <a:tcPr/>
                </a:tc>
                <a:tc>
                  <a:txBody>
                    <a:bodyPr/>
                    <a:lstStyle/>
                    <a:p>
                      <a:pPr algn="ctr"/>
                      <a:r>
                        <a:rPr lang="en-US" sz="2400"/>
                        <a:t>1  ( Yes )</a:t>
                      </a:r>
                    </a:p>
                  </a:txBody>
                  <a:tcPr/>
                </a:tc>
                <a:extLst>
                  <a:ext uri="{0D108BD9-81ED-4DB2-BD59-A6C34878D82A}">
                    <a16:rowId xmlns:a16="http://schemas.microsoft.com/office/drawing/2014/main" val="3241251578"/>
                  </a:ext>
                </a:extLst>
              </a:tr>
              <a:tr h="548640">
                <a:tc>
                  <a:txBody>
                    <a:bodyPr/>
                    <a:lstStyle/>
                    <a:p>
                      <a:pPr algn="ctr"/>
                      <a:r>
                        <a:rPr lang="en-US" sz="2100"/>
                        <a:t>Logistic Regression</a:t>
                      </a:r>
                    </a:p>
                  </a:txBody>
                  <a:tcPr/>
                </a:tc>
                <a:tc>
                  <a:txBody>
                    <a:bodyPr/>
                    <a:lstStyle/>
                    <a:p>
                      <a:pPr algn="ctr"/>
                      <a:r>
                        <a:rPr lang="en-US" sz="2100"/>
                        <a:t>165</a:t>
                      </a:r>
                    </a:p>
                  </a:txBody>
                  <a:tcPr/>
                </a:tc>
                <a:tc>
                  <a:txBody>
                    <a:bodyPr/>
                    <a:lstStyle/>
                    <a:p>
                      <a:pPr algn="ctr"/>
                      <a:r>
                        <a:rPr lang="en-US" sz="2100"/>
                        <a:t>349</a:t>
                      </a:r>
                    </a:p>
                  </a:txBody>
                  <a:tcPr/>
                </a:tc>
                <a:extLst>
                  <a:ext uri="{0D108BD9-81ED-4DB2-BD59-A6C34878D82A}">
                    <a16:rowId xmlns:a16="http://schemas.microsoft.com/office/drawing/2014/main" val="2190012894"/>
                  </a:ext>
                </a:extLst>
              </a:tr>
              <a:tr h="548640">
                <a:tc>
                  <a:txBody>
                    <a:bodyPr/>
                    <a:lstStyle/>
                    <a:p>
                      <a:pPr algn="ctr"/>
                      <a:r>
                        <a:rPr lang="en-US" sz="2100" dirty="0"/>
                        <a:t>Gaussian Naive Bayes</a:t>
                      </a:r>
                    </a:p>
                  </a:txBody>
                  <a:tcPr/>
                </a:tc>
                <a:tc>
                  <a:txBody>
                    <a:bodyPr/>
                    <a:lstStyle/>
                    <a:p>
                      <a:pPr algn="ctr"/>
                      <a:r>
                        <a:rPr lang="en-US" sz="2100"/>
                        <a:t>247</a:t>
                      </a:r>
                    </a:p>
                  </a:txBody>
                  <a:tcPr/>
                </a:tc>
                <a:tc>
                  <a:txBody>
                    <a:bodyPr/>
                    <a:lstStyle/>
                    <a:p>
                      <a:pPr algn="ctr"/>
                      <a:r>
                        <a:rPr lang="en-US" sz="2100"/>
                        <a:t>267</a:t>
                      </a:r>
                    </a:p>
                  </a:txBody>
                  <a:tcPr/>
                </a:tc>
                <a:extLst>
                  <a:ext uri="{0D108BD9-81ED-4DB2-BD59-A6C34878D82A}">
                    <a16:rowId xmlns:a16="http://schemas.microsoft.com/office/drawing/2014/main" val="3047782091"/>
                  </a:ext>
                </a:extLst>
              </a:tr>
              <a:tr h="548640">
                <a:tc>
                  <a:txBody>
                    <a:bodyPr/>
                    <a:lstStyle/>
                    <a:p>
                      <a:pPr algn="ctr"/>
                      <a:r>
                        <a:rPr lang="en-US" sz="2100"/>
                        <a:t>Decision Tree</a:t>
                      </a:r>
                    </a:p>
                  </a:txBody>
                  <a:tcPr/>
                </a:tc>
                <a:tc>
                  <a:txBody>
                    <a:bodyPr/>
                    <a:lstStyle/>
                    <a:p>
                      <a:pPr algn="ctr"/>
                      <a:r>
                        <a:rPr lang="en-US" sz="2100"/>
                        <a:t>259</a:t>
                      </a:r>
                    </a:p>
                  </a:txBody>
                  <a:tcPr/>
                </a:tc>
                <a:tc>
                  <a:txBody>
                    <a:bodyPr/>
                    <a:lstStyle/>
                    <a:p>
                      <a:pPr algn="ctr"/>
                      <a:r>
                        <a:rPr lang="en-US" sz="2100"/>
                        <a:t>255</a:t>
                      </a:r>
                    </a:p>
                  </a:txBody>
                  <a:tcPr/>
                </a:tc>
                <a:extLst>
                  <a:ext uri="{0D108BD9-81ED-4DB2-BD59-A6C34878D82A}">
                    <a16:rowId xmlns:a16="http://schemas.microsoft.com/office/drawing/2014/main" val="1310116266"/>
                  </a:ext>
                </a:extLst>
              </a:tr>
              <a:tr h="548640">
                <a:tc>
                  <a:txBody>
                    <a:bodyPr/>
                    <a:lstStyle/>
                    <a:p>
                      <a:pPr algn="ctr"/>
                      <a:r>
                        <a:rPr lang="en-US" sz="2100"/>
                        <a:t>K – Nearest Neighbor</a:t>
                      </a:r>
                    </a:p>
                  </a:txBody>
                  <a:tcPr/>
                </a:tc>
                <a:tc>
                  <a:txBody>
                    <a:bodyPr/>
                    <a:lstStyle/>
                    <a:p>
                      <a:pPr algn="ctr"/>
                      <a:r>
                        <a:rPr lang="en-US" sz="2100"/>
                        <a:t>142</a:t>
                      </a:r>
                    </a:p>
                  </a:txBody>
                  <a:tcPr/>
                </a:tc>
                <a:tc>
                  <a:txBody>
                    <a:bodyPr/>
                    <a:lstStyle/>
                    <a:p>
                      <a:pPr algn="ctr"/>
                      <a:r>
                        <a:rPr lang="en-US" sz="2100" dirty="0"/>
                        <a:t>372</a:t>
                      </a:r>
                    </a:p>
                  </a:txBody>
                  <a:tcPr/>
                </a:tc>
                <a:extLst>
                  <a:ext uri="{0D108BD9-81ED-4DB2-BD59-A6C34878D82A}">
                    <a16:rowId xmlns:a16="http://schemas.microsoft.com/office/drawing/2014/main" val="3961285611"/>
                  </a:ext>
                </a:extLst>
              </a:tr>
            </a:tbl>
          </a:graphicData>
        </a:graphic>
      </p:graphicFrame>
      <p:sp>
        <p:nvSpPr>
          <p:cNvPr id="8" name="TextBox 7">
            <a:extLst>
              <a:ext uri="{FF2B5EF4-FFF2-40B4-BE49-F238E27FC236}">
                <a16:creationId xmlns:a16="http://schemas.microsoft.com/office/drawing/2014/main" id="{6C9F981C-8D3D-4494-9F52-54F079C0D0B9}"/>
              </a:ext>
            </a:extLst>
          </p:cNvPr>
          <p:cNvSpPr txBox="1"/>
          <p:nvPr/>
        </p:nvSpPr>
        <p:spPr>
          <a:xfrm>
            <a:off x="1671205" y="5328806"/>
            <a:ext cx="587432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t>The output result of the test dataset obtained by Gaussian Naive Bayes model is inferred to be accepted.</a:t>
            </a:r>
            <a:endParaRPr lang="en-US" sz="2000" dirty="0">
              <a:cs typeface="Calibri"/>
            </a:endParaRPr>
          </a:p>
        </p:txBody>
      </p:sp>
    </p:spTree>
    <p:extLst>
      <p:ext uri="{BB962C8B-B14F-4D97-AF65-F5344CB8AC3E}">
        <p14:creationId xmlns:p14="http://schemas.microsoft.com/office/powerpoint/2010/main" val="285571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311988" y="1150076"/>
            <a:ext cx="4033200" cy="4557849"/>
          </a:xfrm>
        </p:spPr>
        <p:txBody>
          <a:bodyPr>
            <a:normAutofit/>
          </a:bodyPr>
          <a:lstStyle/>
          <a:p>
            <a:pPr algn="r"/>
            <a:r>
              <a:rPr lang="en-US" sz="4000" dirty="0">
                <a:cs typeface="Calibri Light"/>
              </a:rPr>
              <a:t>Future scope of improvements</a:t>
            </a:r>
          </a:p>
        </p:txBody>
      </p:sp>
      <p:cxnSp>
        <p:nvCxnSpPr>
          <p:cNvPr id="6"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469D8D-569E-4C22-83AA-F97FD7EEC776}"/>
              </a:ext>
            </a:extLst>
          </p:cNvPr>
          <p:cNvSpPr>
            <a:spLocks noGrp="1"/>
          </p:cNvSpPr>
          <p:nvPr>
            <p:ph idx="1"/>
          </p:nvPr>
        </p:nvSpPr>
        <p:spPr>
          <a:xfrm>
            <a:off x="4988658" y="1150076"/>
            <a:ext cx="6517543" cy="4557849"/>
          </a:xfrm>
        </p:spPr>
        <p:txBody>
          <a:bodyPr vert="horz" lIns="91440" tIns="45720" rIns="91440" bIns="45720" rtlCol="0" anchor="ctr">
            <a:noAutofit/>
          </a:bodyPr>
          <a:lstStyle/>
          <a:p>
            <a:r>
              <a:rPr lang="en-US" sz="2000" dirty="0">
                <a:ea typeface="+mn-lt"/>
                <a:cs typeface="+mn-lt"/>
              </a:rPr>
              <a:t>Various banking institution can use these models to automate the process of loan approval.</a:t>
            </a:r>
          </a:p>
          <a:p>
            <a:r>
              <a:rPr lang="en-US" sz="2000" dirty="0">
                <a:ea typeface="+mn-lt"/>
                <a:cs typeface="+mn-lt"/>
              </a:rPr>
              <a:t>Customers intending to take a loan can use these trained models to check whether their loan application will be approved or not.</a:t>
            </a:r>
          </a:p>
          <a:p>
            <a:r>
              <a:rPr lang="en-US" sz="2000" dirty="0">
                <a:cs typeface="Calibri"/>
              </a:rPr>
              <a:t>Mismatches can be removed like for the attribute "Married" which had high correlation value but low feature importance.</a:t>
            </a:r>
          </a:p>
          <a:p>
            <a:r>
              <a:rPr lang="en-US" sz="2000" dirty="0">
                <a:cs typeface="Calibri"/>
              </a:rPr>
              <a:t>No loan application having value "Rural" in "</a:t>
            </a:r>
            <a:r>
              <a:rPr lang="en-US" sz="2000" dirty="0" err="1">
                <a:cs typeface="Calibri"/>
              </a:rPr>
              <a:t>Property_Area</a:t>
            </a:r>
            <a:r>
              <a:rPr lang="en-US" sz="2000" dirty="0">
                <a:cs typeface="Calibri"/>
              </a:rPr>
              <a:t>" attribute was approved.</a:t>
            </a:r>
          </a:p>
        </p:txBody>
      </p:sp>
    </p:spTree>
    <p:extLst>
      <p:ext uri="{BB962C8B-B14F-4D97-AF65-F5344CB8AC3E}">
        <p14:creationId xmlns:p14="http://schemas.microsoft.com/office/powerpoint/2010/main" val="36875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BA8B-EDD8-4433-BD5F-57EBB0C0320A}"/>
              </a:ext>
            </a:extLst>
          </p:cNvPr>
          <p:cNvSpPr>
            <a:spLocks noGrp="1"/>
          </p:cNvSpPr>
          <p:nvPr>
            <p:ph type="title"/>
          </p:nvPr>
        </p:nvSpPr>
        <p:spPr>
          <a:xfrm>
            <a:off x="3138056" y="2189018"/>
            <a:ext cx="5559425" cy="1456267"/>
          </a:xfrm>
        </p:spPr>
        <p:txBody>
          <a:bodyPr>
            <a:normAutofit/>
          </a:bodyPr>
          <a:lstStyle/>
          <a:p>
            <a:r>
              <a:rPr lang="en-US" sz="8800" dirty="0">
                <a:cs typeface="Calibri Light"/>
              </a:rPr>
              <a:t>Thank </a:t>
            </a:r>
            <a:r>
              <a:rPr lang="en-US" sz="8800">
                <a:cs typeface="Calibri Light"/>
              </a:rPr>
              <a:t>you</a:t>
            </a:r>
          </a:p>
        </p:txBody>
      </p:sp>
      <p:sp>
        <p:nvSpPr>
          <p:cNvPr id="4" name="TextBox 3">
            <a:extLst>
              <a:ext uri="{FF2B5EF4-FFF2-40B4-BE49-F238E27FC236}">
                <a16:creationId xmlns:a16="http://schemas.microsoft.com/office/drawing/2014/main" id="{6426A1B0-4CFB-43C4-AE5A-7B03B8B83C1C}"/>
              </a:ext>
            </a:extLst>
          </p:cNvPr>
          <p:cNvSpPr txBox="1"/>
          <p:nvPr/>
        </p:nvSpPr>
        <p:spPr>
          <a:xfrm>
            <a:off x="1080654" y="4876800"/>
            <a:ext cx="84374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Bengal College of </a:t>
            </a:r>
            <a:r>
              <a:rPr lang="en-US">
                <a:cs typeface="Calibri"/>
              </a:rPr>
              <a:t>Engineering &amp; Technology</a:t>
            </a:r>
          </a:p>
          <a:p>
            <a:pPr marL="285750" indent="-285750">
              <a:buFont typeface="Arial"/>
              <a:buChar char="•"/>
            </a:pPr>
            <a:r>
              <a:rPr lang="en-US">
                <a:cs typeface="Calibri"/>
              </a:rPr>
              <a:t>Debaleen Das Spandan  ( </a:t>
            </a:r>
            <a:r>
              <a:rPr lang="en-US" dirty="0">
                <a:cs typeface="Calibri"/>
                <a:hlinkClick r:id="rId2"/>
              </a:rPr>
              <a:t>ddsmegh4@gmail.com</a:t>
            </a:r>
            <a:r>
              <a:rPr lang="en-US">
                <a:cs typeface="Calibri"/>
              </a:rPr>
              <a:t> )</a:t>
            </a:r>
          </a:p>
          <a:p>
            <a:pPr marL="285750" indent="-285750">
              <a:buFont typeface="Arial"/>
              <a:buChar char="•"/>
            </a:pPr>
            <a:r>
              <a:rPr lang="en-US">
                <a:cs typeface="Calibri"/>
              </a:rPr>
              <a:t>Shouvit Pradhan  ( </a:t>
            </a:r>
            <a:r>
              <a:rPr lang="en-US" dirty="0">
                <a:cs typeface="Calibri"/>
                <a:hlinkClick r:id="rId3"/>
              </a:rPr>
              <a:t>shaw7wit@gmail.com</a:t>
            </a:r>
            <a:r>
              <a:rPr lang="en-US">
                <a:cs typeface="Calibri"/>
              </a:rPr>
              <a:t> )</a:t>
            </a:r>
            <a:endParaRPr lang="en-US" dirty="0">
              <a:cs typeface="Calibri"/>
            </a:endParaRPr>
          </a:p>
        </p:txBody>
      </p:sp>
    </p:spTree>
    <p:extLst>
      <p:ext uri="{BB962C8B-B14F-4D97-AF65-F5344CB8AC3E}">
        <p14:creationId xmlns:p14="http://schemas.microsoft.com/office/powerpoint/2010/main" val="17888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1"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E6418-53C3-4B8F-AEE3-178C1BDFE485}"/>
              </a:ext>
            </a:extLst>
          </p:cNvPr>
          <p:cNvSpPr>
            <a:spLocks noGrp="1"/>
          </p:cNvSpPr>
          <p:nvPr>
            <p:ph type="title"/>
          </p:nvPr>
        </p:nvSpPr>
        <p:spPr>
          <a:xfrm>
            <a:off x="685799" y="1150076"/>
            <a:ext cx="3659389" cy="4557849"/>
          </a:xfrm>
        </p:spPr>
        <p:txBody>
          <a:bodyPr>
            <a:normAutofit/>
          </a:bodyPr>
          <a:lstStyle/>
          <a:p>
            <a:pPr algn="r"/>
            <a:r>
              <a:rPr lang="en-US" sz="4000">
                <a:cs typeface="Calibri Light"/>
              </a:rPr>
              <a:t>Contents</a:t>
            </a:r>
          </a:p>
        </p:txBody>
      </p:sp>
      <p:cxnSp>
        <p:nvCxnSpPr>
          <p:cNvPr id="32"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4415A0B-5664-4526-B606-10B8EE6D5BF6}"/>
              </a:ext>
            </a:extLst>
          </p:cNvPr>
          <p:cNvSpPr>
            <a:spLocks noGrp="1"/>
          </p:cNvSpPr>
          <p:nvPr>
            <p:ph idx="1"/>
          </p:nvPr>
        </p:nvSpPr>
        <p:spPr>
          <a:xfrm>
            <a:off x="4988658" y="1150076"/>
            <a:ext cx="6517543" cy="4557849"/>
          </a:xfrm>
        </p:spPr>
        <p:txBody>
          <a:bodyPr>
            <a:normAutofit/>
          </a:bodyPr>
          <a:lstStyle/>
          <a:p>
            <a:pPr>
              <a:spcAft>
                <a:spcPts val="1500"/>
              </a:spcAft>
            </a:pPr>
            <a:r>
              <a:rPr lang="en-US" sz="2200" b="1">
                <a:cs typeface="Calibri"/>
              </a:rPr>
              <a:t>Project Objective &amp; Scope</a:t>
            </a:r>
            <a:endParaRPr lang="en-US" sz="2200">
              <a:cs typeface="Calibri"/>
            </a:endParaRPr>
          </a:p>
          <a:p>
            <a:pPr>
              <a:spcAft>
                <a:spcPts val="1500"/>
              </a:spcAft>
            </a:pPr>
            <a:r>
              <a:rPr lang="en-US" sz="2200" b="1">
                <a:cs typeface="Calibri"/>
              </a:rPr>
              <a:t>Data Description</a:t>
            </a:r>
          </a:p>
          <a:p>
            <a:pPr>
              <a:spcAft>
                <a:spcPts val="1500"/>
              </a:spcAft>
            </a:pPr>
            <a:r>
              <a:rPr lang="en-US" sz="2200" b="1">
                <a:cs typeface="Calibri"/>
              </a:rPr>
              <a:t>Methodology</a:t>
            </a:r>
          </a:p>
          <a:p>
            <a:pPr>
              <a:spcAft>
                <a:spcPts val="1500"/>
              </a:spcAft>
            </a:pPr>
            <a:r>
              <a:rPr lang="en-US" sz="2200" b="1">
                <a:cs typeface="Calibri"/>
              </a:rPr>
              <a:t>Data Preprocessing</a:t>
            </a:r>
          </a:p>
          <a:p>
            <a:pPr>
              <a:spcAft>
                <a:spcPts val="1500"/>
              </a:spcAft>
            </a:pPr>
            <a:r>
              <a:rPr lang="en-US" sz="2200" b="1">
                <a:cs typeface="Calibri"/>
              </a:rPr>
              <a:t>Models Used</a:t>
            </a:r>
          </a:p>
          <a:p>
            <a:pPr>
              <a:spcAft>
                <a:spcPts val="1500"/>
              </a:spcAft>
            </a:pPr>
            <a:r>
              <a:rPr lang="en-US" sz="2200" b="1">
                <a:cs typeface="Calibri"/>
              </a:rPr>
              <a:t>Accuracy Comparison</a:t>
            </a:r>
          </a:p>
          <a:p>
            <a:pPr>
              <a:spcAft>
                <a:spcPts val="1500"/>
              </a:spcAft>
            </a:pPr>
            <a:r>
              <a:rPr lang="en-US" sz="2200" b="1">
                <a:cs typeface="Calibri"/>
              </a:rPr>
              <a:t>Inference</a:t>
            </a:r>
          </a:p>
          <a:p>
            <a:pPr>
              <a:spcAft>
                <a:spcPts val="1500"/>
              </a:spcAft>
            </a:pPr>
            <a:r>
              <a:rPr lang="en-US" sz="2200" b="1">
                <a:cs typeface="Calibri"/>
              </a:rPr>
              <a:t>Future Scope of Improvements</a:t>
            </a:r>
            <a:endParaRPr lang="en-US" sz="2200">
              <a:cs typeface="Calibri"/>
            </a:endParaRPr>
          </a:p>
        </p:txBody>
      </p:sp>
    </p:spTree>
    <p:extLst>
      <p:ext uri="{BB962C8B-B14F-4D97-AF65-F5344CB8AC3E}">
        <p14:creationId xmlns:p14="http://schemas.microsoft.com/office/powerpoint/2010/main" val="83738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727365" y="346364"/>
            <a:ext cx="9507971" cy="874377"/>
          </a:xfrm>
        </p:spPr>
        <p:txBody>
          <a:bodyPr/>
          <a:lstStyle/>
          <a:p>
            <a:pPr algn="ctr"/>
            <a:r>
              <a:rPr lang="en-US" sz="3900" dirty="0">
                <a:cs typeface="Calibri Light"/>
              </a:rPr>
              <a:t>Project objective &amp; scope</a:t>
            </a:r>
          </a:p>
        </p:txBody>
      </p:sp>
      <p:sp>
        <p:nvSpPr>
          <p:cNvPr id="3" name="Content Placeholder 2">
            <a:extLst>
              <a:ext uri="{FF2B5EF4-FFF2-40B4-BE49-F238E27FC236}">
                <a16:creationId xmlns:a16="http://schemas.microsoft.com/office/drawing/2014/main" id="{8E469D8D-569E-4C22-83AA-F97FD7EEC776}"/>
              </a:ext>
            </a:extLst>
          </p:cNvPr>
          <p:cNvSpPr>
            <a:spLocks noGrp="1"/>
          </p:cNvSpPr>
          <p:nvPr>
            <p:ph idx="1"/>
          </p:nvPr>
        </p:nvSpPr>
        <p:spPr>
          <a:xfrm>
            <a:off x="685801" y="1213813"/>
            <a:ext cx="10616334" cy="5394805"/>
          </a:xfrm>
        </p:spPr>
        <p:txBody>
          <a:bodyPr>
            <a:normAutofit/>
          </a:bodyPr>
          <a:lstStyle/>
          <a:p>
            <a:pPr marL="0" indent="0">
              <a:lnSpc>
                <a:spcPct val="125000"/>
              </a:lnSpc>
              <a:spcAft>
                <a:spcPts val="1500"/>
              </a:spcAft>
              <a:buNone/>
            </a:pPr>
            <a:r>
              <a:rPr lang="en-US" sz="2200" b="1" dirty="0">
                <a:ea typeface="+mn-lt"/>
                <a:cs typeface="+mn-lt"/>
              </a:rPr>
              <a:t>Objective:</a:t>
            </a:r>
          </a:p>
          <a:p>
            <a:pPr>
              <a:lnSpc>
                <a:spcPct val="125000"/>
              </a:lnSpc>
              <a:spcAft>
                <a:spcPts val="1500"/>
              </a:spcAft>
            </a:pPr>
            <a:r>
              <a:rPr lang="en-US" sz="2200" b="1" dirty="0">
                <a:ea typeface="+mn-lt"/>
                <a:cs typeface="+mn-lt"/>
              </a:rPr>
              <a:t>Given :</a:t>
            </a:r>
            <a:r>
              <a:rPr lang="en-US" sz="2100" dirty="0">
                <a:ea typeface="+mn-lt"/>
                <a:cs typeface="+mn-lt"/>
              </a:rPr>
              <a:t> A small loan application dataset taken from Kaggle (contains training and test data).</a:t>
            </a:r>
            <a:endParaRPr lang="en-US" sz="2100" dirty="0">
              <a:cs typeface="Calibri" panose="020F0502020204030204"/>
            </a:endParaRPr>
          </a:p>
          <a:p>
            <a:pPr>
              <a:lnSpc>
                <a:spcPct val="125000"/>
              </a:lnSpc>
              <a:spcAft>
                <a:spcPts val="1500"/>
              </a:spcAft>
            </a:pPr>
            <a:r>
              <a:rPr lang="en-US" sz="2200" b="1" dirty="0">
                <a:ea typeface="+mn-lt"/>
                <a:cs typeface="+mn-lt"/>
              </a:rPr>
              <a:t>Goal :</a:t>
            </a:r>
            <a:r>
              <a:rPr lang="en-US" sz="2100" dirty="0">
                <a:ea typeface="+mn-lt"/>
                <a:cs typeface="+mn-lt"/>
              </a:rPr>
              <a:t> To Predict whether a loan application will be accepted based upon applicant data.</a:t>
            </a:r>
          </a:p>
          <a:p>
            <a:pPr>
              <a:lnSpc>
                <a:spcPct val="125000"/>
              </a:lnSpc>
              <a:spcAft>
                <a:spcPts val="1500"/>
              </a:spcAft>
            </a:pPr>
            <a:r>
              <a:rPr lang="en-US" sz="2200" b="1" dirty="0">
                <a:ea typeface="+mn-lt"/>
                <a:cs typeface="+mn-lt"/>
              </a:rPr>
              <a:t>Finally :</a:t>
            </a:r>
            <a:r>
              <a:rPr lang="en-US" sz="2100" dirty="0">
                <a:ea typeface="+mn-lt"/>
                <a:cs typeface="+mn-lt"/>
              </a:rPr>
              <a:t> Apply on the test dataset and compare the differences in the results.</a:t>
            </a:r>
          </a:p>
          <a:p>
            <a:pPr marL="0" indent="0">
              <a:lnSpc>
                <a:spcPct val="125000"/>
              </a:lnSpc>
              <a:spcAft>
                <a:spcPts val="1500"/>
              </a:spcAft>
              <a:buNone/>
            </a:pPr>
            <a:r>
              <a:rPr lang="en-US" sz="2200" b="1" dirty="0">
                <a:ea typeface="+mn-lt"/>
                <a:cs typeface="+mn-lt"/>
              </a:rPr>
              <a:t>Scope :</a:t>
            </a:r>
          </a:p>
          <a:p>
            <a:r>
              <a:rPr lang="en-US" sz="2200" dirty="0">
                <a:ea typeface="+mn-lt"/>
                <a:cs typeface="+mn-lt"/>
              </a:rPr>
              <a:t>It is a useful project as the Classifier models can be used to quickly determine the loan approval status of large datasets.</a:t>
            </a:r>
          </a:p>
          <a:p>
            <a:r>
              <a:rPr lang="en-US" sz="2200" dirty="0">
                <a:ea typeface="+mn-lt"/>
                <a:cs typeface="+mn-lt"/>
              </a:rPr>
              <a:t>The results might have some mismatch with the real-world applications. But that can be avoided if the models are trained for small datasets.</a:t>
            </a:r>
            <a:endParaRPr lang="en-US" sz="2400" dirty="0"/>
          </a:p>
        </p:txBody>
      </p:sp>
    </p:spTree>
    <p:extLst>
      <p:ext uri="{BB962C8B-B14F-4D97-AF65-F5344CB8AC3E}">
        <p14:creationId xmlns:p14="http://schemas.microsoft.com/office/powerpoint/2010/main" val="266745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685801" y="609600"/>
            <a:ext cx="5219699" cy="1456267"/>
          </a:xfrm>
        </p:spPr>
        <p:txBody>
          <a:bodyPr>
            <a:normAutofit/>
          </a:bodyPr>
          <a:lstStyle/>
          <a:p>
            <a:r>
              <a:rPr lang="en-US" sz="3900" dirty="0">
                <a:cs typeface="Calibri Light"/>
              </a:rPr>
              <a:t>Data description</a:t>
            </a:r>
            <a:endParaRPr lang="en-US" sz="3900">
              <a:cs typeface="Calibri Light"/>
            </a:endParaRPr>
          </a:p>
        </p:txBody>
      </p:sp>
      <p:sp>
        <p:nvSpPr>
          <p:cNvPr id="9" name="Content Placeholder 8">
            <a:extLst>
              <a:ext uri="{FF2B5EF4-FFF2-40B4-BE49-F238E27FC236}">
                <a16:creationId xmlns:a16="http://schemas.microsoft.com/office/drawing/2014/main" id="{30685BFC-F818-402E-844D-FCCDF6BB9E51}"/>
              </a:ext>
            </a:extLst>
          </p:cNvPr>
          <p:cNvSpPr>
            <a:spLocks noGrp="1"/>
          </p:cNvSpPr>
          <p:nvPr>
            <p:ph idx="1"/>
          </p:nvPr>
        </p:nvSpPr>
        <p:spPr>
          <a:xfrm>
            <a:off x="685801" y="2142067"/>
            <a:ext cx="4745247" cy="3649133"/>
          </a:xfrm>
        </p:spPr>
        <p:txBody>
          <a:bodyPr>
            <a:normAutofit/>
          </a:bodyPr>
          <a:lstStyle/>
          <a:p>
            <a:pPr marL="0" indent="0">
              <a:buNone/>
            </a:pPr>
            <a:r>
              <a:rPr lang="en-US" sz="2200" dirty="0">
                <a:cs typeface="Calibri" panose="020F0502020204030204"/>
              </a:rPr>
              <a:t>The description of the data with type and description of each Attribute is given/shown in the table.</a:t>
            </a:r>
          </a:p>
        </p:txBody>
      </p:sp>
      <p:pic>
        <p:nvPicPr>
          <p:cNvPr id="7" name="Picture 4">
            <a:extLst>
              <a:ext uri="{FF2B5EF4-FFF2-40B4-BE49-F238E27FC236}">
                <a16:creationId xmlns:a16="http://schemas.microsoft.com/office/drawing/2014/main" id="{E0B2E558-351D-4F62-B2EC-322CD6C75CCE}"/>
              </a:ext>
            </a:extLst>
          </p:cNvPr>
          <p:cNvPicPr>
            <a:picLocks noChangeAspect="1"/>
          </p:cNvPicPr>
          <p:nvPr/>
        </p:nvPicPr>
        <p:blipFill rotWithShape="1">
          <a:blip r:embed="rId3"/>
          <a:srcRect t="4601" r="-2" b="11381"/>
          <a:stretch/>
        </p:blipFill>
        <p:spPr>
          <a:xfrm>
            <a:off x="6198830" y="92758"/>
            <a:ext cx="5921522" cy="665940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1793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D5556-8BF2-4C67-845D-C1F20669FD40}"/>
              </a:ext>
            </a:extLst>
          </p:cNvPr>
          <p:cNvSpPr>
            <a:spLocks noGrp="1"/>
          </p:cNvSpPr>
          <p:nvPr>
            <p:ph type="title"/>
          </p:nvPr>
        </p:nvSpPr>
        <p:spPr>
          <a:xfrm>
            <a:off x="-4312" y="2063391"/>
            <a:ext cx="3455598" cy="1651000"/>
          </a:xfrm>
        </p:spPr>
        <p:txBody>
          <a:bodyPr anchor="b">
            <a:normAutofit/>
          </a:bodyPr>
          <a:lstStyle/>
          <a:p>
            <a:r>
              <a:rPr lang="en-US" sz="3900" dirty="0">
                <a:cs typeface="Calibri Light"/>
              </a:rPr>
              <a:t>Methodology</a:t>
            </a:r>
            <a:endParaRPr lang="en-US" sz="2400">
              <a:cs typeface="Calibri Light" panose="020F0302020204030204"/>
            </a:endParaRPr>
          </a:p>
        </p:txBody>
      </p:sp>
      <p:pic>
        <p:nvPicPr>
          <p:cNvPr id="7" name="Picture 4">
            <a:extLst>
              <a:ext uri="{FF2B5EF4-FFF2-40B4-BE49-F238E27FC236}">
                <a16:creationId xmlns:a16="http://schemas.microsoft.com/office/drawing/2014/main" id="{BCDE4AC8-588C-40CD-8249-920289D9A9A0}"/>
              </a:ext>
            </a:extLst>
          </p:cNvPr>
          <p:cNvPicPr>
            <a:picLocks noChangeAspect="1"/>
          </p:cNvPicPr>
          <p:nvPr/>
        </p:nvPicPr>
        <p:blipFill>
          <a:blip r:embed="rId3"/>
          <a:srcRect/>
          <a:stretch/>
        </p:blipFill>
        <p:spPr>
          <a:xfrm>
            <a:off x="3357833" y="700088"/>
            <a:ext cx="8652714" cy="542242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5549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610D-03C9-4D35-B00E-D6B1207FBFD6}"/>
              </a:ext>
            </a:extLst>
          </p:cNvPr>
          <p:cNvSpPr>
            <a:spLocks noGrp="1"/>
          </p:cNvSpPr>
          <p:nvPr>
            <p:ph type="title"/>
          </p:nvPr>
        </p:nvSpPr>
        <p:spPr>
          <a:xfrm>
            <a:off x="505692" y="55418"/>
            <a:ext cx="10131425" cy="1456267"/>
          </a:xfrm>
        </p:spPr>
        <p:txBody>
          <a:bodyPr>
            <a:normAutofit/>
          </a:bodyPr>
          <a:lstStyle/>
          <a:p>
            <a:r>
              <a:rPr lang="en-US" sz="3900">
                <a:cs typeface="Calibri Light"/>
              </a:rPr>
              <a:t>Data Preprocessing</a:t>
            </a:r>
            <a:endParaRPr lang="en-US"/>
          </a:p>
        </p:txBody>
      </p:sp>
      <p:sp>
        <p:nvSpPr>
          <p:cNvPr id="3" name="Content Placeholder 2">
            <a:extLst>
              <a:ext uri="{FF2B5EF4-FFF2-40B4-BE49-F238E27FC236}">
                <a16:creationId xmlns:a16="http://schemas.microsoft.com/office/drawing/2014/main" id="{9CFEC43E-BD0A-4B53-B6EC-C973A078CE84}"/>
              </a:ext>
            </a:extLst>
          </p:cNvPr>
          <p:cNvSpPr>
            <a:spLocks noGrp="1"/>
          </p:cNvSpPr>
          <p:nvPr>
            <p:ph idx="1"/>
          </p:nvPr>
        </p:nvSpPr>
        <p:spPr>
          <a:xfrm>
            <a:off x="164558" y="5546365"/>
            <a:ext cx="6062631" cy="1117149"/>
          </a:xfrm>
        </p:spPr>
        <p:txBody>
          <a:bodyPr vert="horz" lIns="91440" tIns="45720" rIns="91440" bIns="45720" rtlCol="0" anchor="ctr">
            <a:noAutofit/>
          </a:bodyPr>
          <a:lstStyle/>
          <a:p>
            <a:pPr marL="342900" indent="-342900"/>
            <a:r>
              <a:rPr lang="en-US" sz="2400">
                <a:cs typeface="Calibri"/>
              </a:rPr>
              <a:t>We have changed the categorical values into numeric values.</a:t>
            </a:r>
          </a:p>
          <a:p>
            <a:pPr marL="342900" indent="-342900"/>
            <a:r>
              <a:rPr lang="en-US" sz="2400">
                <a:cs typeface="Calibri"/>
              </a:rPr>
              <a:t>We handled ouliers using MAD  method.</a:t>
            </a:r>
          </a:p>
        </p:txBody>
      </p:sp>
      <p:pic>
        <p:nvPicPr>
          <p:cNvPr id="8" name="Picture 8">
            <a:extLst>
              <a:ext uri="{FF2B5EF4-FFF2-40B4-BE49-F238E27FC236}">
                <a16:creationId xmlns:a16="http://schemas.microsoft.com/office/drawing/2014/main" id="{99722A20-79D5-448B-AC14-EC917169206F}"/>
              </a:ext>
            </a:extLst>
          </p:cNvPr>
          <p:cNvPicPr>
            <a:picLocks noChangeAspect="1"/>
          </p:cNvPicPr>
          <p:nvPr/>
        </p:nvPicPr>
        <p:blipFill>
          <a:blip r:embed="rId2"/>
          <a:stretch>
            <a:fillRect/>
          </a:stretch>
        </p:blipFill>
        <p:spPr>
          <a:xfrm>
            <a:off x="91231" y="1467833"/>
            <a:ext cx="6187231" cy="3869528"/>
          </a:xfrm>
          <a:prstGeom prst="rect">
            <a:avLst/>
          </a:prstGeom>
        </p:spPr>
      </p:pic>
      <p:pic>
        <p:nvPicPr>
          <p:cNvPr id="10" name="Picture 10">
            <a:extLst>
              <a:ext uri="{FF2B5EF4-FFF2-40B4-BE49-F238E27FC236}">
                <a16:creationId xmlns:a16="http://schemas.microsoft.com/office/drawing/2014/main" id="{27C13634-DE81-4C21-8A3A-6C33ED9E5244}"/>
              </a:ext>
            </a:extLst>
          </p:cNvPr>
          <p:cNvPicPr>
            <a:picLocks noChangeAspect="1"/>
          </p:cNvPicPr>
          <p:nvPr/>
        </p:nvPicPr>
        <p:blipFill>
          <a:blip r:embed="rId3"/>
          <a:stretch>
            <a:fillRect/>
          </a:stretch>
        </p:blipFill>
        <p:spPr>
          <a:xfrm>
            <a:off x="6377797" y="48745"/>
            <a:ext cx="5819953" cy="3367453"/>
          </a:xfrm>
          <a:prstGeom prst="rect">
            <a:avLst/>
          </a:prstGeom>
        </p:spPr>
      </p:pic>
      <p:pic>
        <p:nvPicPr>
          <p:cNvPr id="12" name="Picture 12">
            <a:extLst>
              <a:ext uri="{FF2B5EF4-FFF2-40B4-BE49-F238E27FC236}">
                <a16:creationId xmlns:a16="http://schemas.microsoft.com/office/drawing/2014/main" id="{355D31C3-19A7-497D-B920-2A2C0280E0F3}"/>
              </a:ext>
            </a:extLst>
          </p:cNvPr>
          <p:cNvPicPr>
            <a:picLocks noChangeAspect="1"/>
          </p:cNvPicPr>
          <p:nvPr/>
        </p:nvPicPr>
        <p:blipFill>
          <a:blip r:embed="rId4"/>
          <a:stretch>
            <a:fillRect/>
          </a:stretch>
        </p:blipFill>
        <p:spPr>
          <a:xfrm>
            <a:off x="6377797" y="3427488"/>
            <a:ext cx="5819953" cy="3324193"/>
          </a:xfrm>
          <a:prstGeom prst="rect">
            <a:avLst/>
          </a:prstGeom>
        </p:spPr>
      </p:pic>
      <p:cxnSp>
        <p:nvCxnSpPr>
          <p:cNvPr id="14" name="Straight Arrow Connector 13">
            <a:extLst>
              <a:ext uri="{FF2B5EF4-FFF2-40B4-BE49-F238E27FC236}">
                <a16:creationId xmlns:a16="http://schemas.microsoft.com/office/drawing/2014/main" id="{1DFC8BEC-60A0-4A1A-A463-F572F7EBE396}"/>
              </a:ext>
            </a:extLst>
          </p:cNvPr>
          <p:cNvCxnSpPr/>
          <p:nvPr/>
        </p:nvCxnSpPr>
        <p:spPr>
          <a:xfrm>
            <a:off x="6373090" y="3387436"/>
            <a:ext cx="5818910" cy="2"/>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9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3500"/>
                            </p:stCondLst>
                            <p:childTnLst>
                              <p:par>
                                <p:cTn id="25" presetID="10" presetClass="entr" presetSubtype="0" fill="hold" grpId="0" nodeType="after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E0653F4A-8A1E-4A01-8D70-ABF6D0EE8E59}"/>
              </a:ext>
            </a:extLst>
          </p:cNvPr>
          <p:cNvPicPr>
            <a:picLocks noChangeAspect="1"/>
          </p:cNvPicPr>
          <p:nvPr/>
        </p:nvPicPr>
        <p:blipFill rotWithShape="1">
          <a:blip r:embed="rId3">
            <a:alphaModFix amt="20000"/>
          </a:blip>
          <a:srcRect t="3458" b="14124"/>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FB37083-34B9-497C-8F60-370649DEC510}"/>
              </a:ext>
            </a:extLst>
          </p:cNvPr>
          <p:cNvSpPr>
            <a:spLocks noGrp="1"/>
          </p:cNvSpPr>
          <p:nvPr>
            <p:ph type="title"/>
          </p:nvPr>
        </p:nvSpPr>
        <p:spPr>
          <a:xfrm>
            <a:off x="542027" y="149525"/>
            <a:ext cx="10131425" cy="1456267"/>
          </a:xfrm>
        </p:spPr>
        <p:txBody>
          <a:bodyPr>
            <a:normAutofit/>
          </a:bodyPr>
          <a:lstStyle/>
          <a:p>
            <a:r>
              <a:rPr lang="en-US">
                <a:cs typeface="Calibri Light"/>
              </a:rPr>
              <a:t>ModelS used</a:t>
            </a:r>
          </a:p>
        </p:txBody>
      </p:sp>
      <p:sp>
        <p:nvSpPr>
          <p:cNvPr id="3" name="Content Placeholder 2">
            <a:extLst>
              <a:ext uri="{FF2B5EF4-FFF2-40B4-BE49-F238E27FC236}">
                <a16:creationId xmlns:a16="http://schemas.microsoft.com/office/drawing/2014/main" id="{7C5707DC-7594-432C-8CEF-AF03A1348BF3}"/>
              </a:ext>
            </a:extLst>
          </p:cNvPr>
          <p:cNvSpPr>
            <a:spLocks noGrp="1"/>
          </p:cNvSpPr>
          <p:nvPr>
            <p:ph idx="1"/>
          </p:nvPr>
        </p:nvSpPr>
        <p:spPr>
          <a:xfrm>
            <a:off x="4395159" y="2098935"/>
            <a:ext cx="3906029" cy="3649133"/>
          </a:xfrm>
        </p:spPr>
        <p:txBody>
          <a:bodyPr>
            <a:normAutofit/>
          </a:bodyPr>
          <a:lstStyle/>
          <a:p>
            <a:pPr marL="0" indent="0">
              <a:buNone/>
            </a:pPr>
            <a:r>
              <a:rPr lang="en-US" dirty="0">
                <a:cs typeface="Calibri" panose="020F0502020204030204"/>
              </a:rPr>
              <a:t>The Machine Learning models used for this project are:</a:t>
            </a:r>
          </a:p>
          <a:p>
            <a:r>
              <a:rPr lang="en-US" dirty="0">
                <a:cs typeface="Calibri" panose="020F0502020204030204"/>
              </a:rPr>
              <a:t>Naive Bayes ( Gaussian )</a:t>
            </a:r>
          </a:p>
          <a:p>
            <a:r>
              <a:rPr lang="en-US" dirty="0">
                <a:cs typeface="Calibri" panose="020F0502020204030204"/>
              </a:rPr>
              <a:t>K – NN Classification</a:t>
            </a:r>
          </a:p>
          <a:p>
            <a:r>
              <a:rPr lang="en-US" dirty="0">
                <a:cs typeface="Calibri" panose="020F0502020204030204"/>
              </a:rPr>
              <a:t>Regression ( Logistic )</a:t>
            </a:r>
          </a:p>
          <a:p>
            <a:r>
              <a:rPr lang="en-US" dirty="0">
                <a:cs typeface="Calibri" panose="020F0502020204030204"/>
              </a:rPr>
              <a:t>Decision Tree</a:t>
            </a:r>
          </a:p>
        </p:txBody>
      </p:sp>
    </p:spTree>
    <p:extLst>
      <p:ext uri="{BB962C8B-B14F-4D97-AF65-F5344CB8AC3E}">
        <p14:creationId xmlns:p14="http://schemas.microsoft.com/office/powerpoint/2010/main" val="413053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C0585D94-BA8F-4529-B76E-08D405FC68A6}"/>
              </a:ext>
            </a:extLst>
          </p:cNvPr>
          <p:cNvPicPr>
            <a:picLocks noChangeAspect="1"/>
          </p:cNvPicPr>
          <p:nvPr/>
        </p:nvPicPr>
        <p:blipFill>
          <a:blip r:embed="rId2"/>
          <a:stretch>
            <a:fillRect/>
          </a:stretch>
        </p:blipFill>
        <p:spPr>
          <a:xfrm>
            <a:off x="7024255" y="223348"/>
            <a:ext cx="5126181" cy="3460287"/>
          </a:xfrm>
          <a:prstGeom prst="rect">
            <a:avLst/>
          </a:prstGeom>
        </p:spPr>
      </p:pic>
      <p:sp>
        <p:nvSpPr>
          <p:cNvPr id="2" name="Title 1">
            <a:extLst>
              <a:ext uri="{FF2B5EF4-FFF2-40B4-BE49-F238E27FC236}">
                <a16:creationId xmlns:a16="http://schemas.microsoft.com/office/drawing/2014/main" id="{21AE99B5-5128-4991-90A3-A04D6060C3D6}"/>
              </a:ext>
            </a:extLst>
          </p:cNvPr>
          <p:cNvSpPr>
            <a:spLocks noGrp="1"/>
          </p:cNvSpPr>
          <p:nvPr>
            <p:ph type="title"/>
          </p:nvPr>
        </p:nvSpPr>
        <p:spPr>
          <a:xfrm>
            <a:off x="727365" y="55418"/>
            <a:ext cx="8939935" cy="1456267"/>
          </a:xfrm>
        </p:spPr>
        <p:txBody>
          <a:bodyPr>
            <a:normAutofit/>
          </a:bodyPr>
          <a:lstStyle/>
          <a:p>
            <a:pPr algn="ctr"/>
            <a:r>
              <a:rPr lang="en-US" sz="3800">
                <a:cs typeface="Calibri Light"/>
              </a:rPr>
              <a:t>Naive</a:t>
            </a:r>
            <a:r>
              <a:rPr lang="en-US" sz="3800" dirty="0">
                <a:cs typeface="Calibri Light"/>
              </a:rPr>
              <a:t> Bayes</a:t>
            </a:r>
          </a:p>
        </p:txBody>
      </p:sp>
      <p:sp>
        <p:nvSpPr>
          <p:cNvPr id="3" name="Content Placeholder 2">
            <a:extLst>
              <a:ext uri="{FF2B5EF4-FFF2-40B4-BE49-F238E27FC236}">
                <a16:creationId xmlns:a16="http://schemas.microsoft.com/office/drawing/2014/main" id="{B9183201-E0D4-4E8A-9ED0-6CFD67C0A3F7}"/>
              </a:ext>
            </a:extLst>
          </p:cNvPr>
          <p:cNvSpPr>
            <a:spLocks noGrp="1"/>
          </p:cNvSpPr>
          <p:nvPr>
            <p:ph sz="half" idx="1"/>
          </p:nvPr>
        </p:nvSpPr>
        <p:spPr>
          <a:xfrm>
            <a:off x="727366" y="1504759"/>
            <a:ext cx="4607407" cy="3164223"/>
          </a:xfrm>
        </p:spPr>
        <p:txBody>
          <a:bodyPr>
            <a:normAutofit fontScale="92500" lnSpcReduction="10000"/>
          </a:bodyPr>
          <a:lstStyle/>
          <a:p>
            <a:pPr>
              <a:buNone/>
            </a:pPr>
            <a:r>
              <a:rPr lang="en-US" sz="2200" b="1" dirty="0"/>
              <a:t>Principle of Naive Bayes Classifier :</a:t>
            </a:r>
            <a:endParaRPr lang="en-US" sz="2200" dirty="0">
              <a:cs typeface="Calibri"/>
            </a:endParaRPr>
          </a:p>
          <a:p>
            <a:pPr algn="just">
              <a:buNone/>
            </a:pPr>
            <a:r>
              <a:rPr lang="en-US" sz="2000" dirty="0">
                <a:ea typeface="+mn-lt"/>
                <a:cs typeface="+mn-lt"/>
              </a:rPr>
              <a:t>A Naive Bayes classifier is a probabilistic machine learning model that’s used for classification task. The crux of the classifier is based on the Bayes theorem.</a:t>
            </a:r>
            <a:endParaRPr lang="en-US" sz="2000" dirty="0"/>
          </a:p>
          <a:p>
            <a:pPr>
              <a:buNone/>
            </a:pPr>
            <a:endParaRPr lang="en-US" sz="2200" b="1" dirty="0">
              <a:cs typeface="Calibri" panose="020F0502020204030204"/>
            </a:endParaRPr>
          </a:p>
          <a:p>
            <a:pPr marL="0" indent="0">
              <a:buNone/>
            </a:pPr>
            <a:r>
              <a:rPr lang="en-US" sz="2200" b="1" dirty="0">
                <a:cs typeface="Calibri" panose="020F0502020204030204"/>
              </a:rPr>
              <a:t>Bayes Theorem:</a:t>
            </a:r>
          </a:p>
          <a:p>
            <a:pPr marL="0" indent="0" algn="just">
              <a:buNone/>
            </a:pPr>
            <a:r>
              <a:rPr lang="en-US" sz="2100" dirty="0">
                <a:ea typeface="+mn-lt"/>
                <a:cs typeface="+mn-lt"/>
              </a:rPr>
              <a:t>To find the probability of </a:t>
            </a:r>
            <a:r>
              <a:rPr lang="en-US" sz="2100" b="1" dirty="0">
                <a:ea typeface="+mn-lt"/>
                <a:cs typeface="+mn-lt"/>
              </a:rPr>
              <a:t>A</a:t>
            </a:r>
            <a:r>
              <a:rPr lang="en-US" sz="2100" dirty="0">
                <a:ea typeface="+mn-lt"/>
                <a:cs typeface="+mn-lt"/>
              </a:rPr>
              <a:t> happening, given that </a:t>
            </a:r>
            <a:r>
              <a:rPr lang="en-US" sz="2100" b="1" dirty="0">
                <a:ea typeface="+mn-lt"/>
                <a:cs typeface="+mn-lt"/>
              </a:rPr>
              <a:t>B</a:t>
            </a:r>
            <a:r>
              <a:rPr lang="en-US" sz="2100" dirty="0">
                <a:ea typeface="+mn-lt"/>
                <a:cs typeface="+mn-lt"/>
              </a:rPr>
              <a:t> has occurred.</a:t>
            </a:r>
            <a:endParaRPr lang="en-US" sz="2100" dirty="0"/>
          </a:p>
        </p:txBody>
      </p:sp>
      <p:pic>
        <p:nvPicPr>
          <p:cNvPr id="5" name="Picture 5">
            <a:extLst>
              <a:ext uri="{FF2B5EF4-FFF2-40B4-BE49-F238E27FC236}">
                <a16:creationId xmlns:a16="http://schemas.microsoft.com/office/drawing/2014/main" id="{19921B1F-2E7B-48E8-B658-2EC4E89D2DCB}"/>
              </a:ext>
            </a:extLst>
          </p:cNvPr>
          <p:cNvPicPr>
            <a:picLocks noGrp="1" noChangeAspect="1"/>
          </p:cNvPicPr>
          <p:nvPr>
            <p:ph sz="half" idx="2"/>
          </p:nvPr>
        </p:nvPicPr>
        <p:blipFill>
          <a:blip r:embed="rId3"/>
          <a:stretch>
            <a:fillRect/>
          </a:stretch>
        </p:blipFill>
        <p:spPr>
          <a:xfrm>
            <a:off x="771432" y="5017847"/>
            <a:ext cx="4663787" cy="1028700"/>
          </a:xfrm>
          <a:prstGeom prst="rect">
            <a:avLst/>
          </a:prstGeom>
        </p:spPr>
      </p:pic>
      <p:sp>
        <p:nvSpPr>
          <p:cNvPr id="7" name="TextBox 6">
            <a:extLst>
              <a:ext uri="{FF2B5EF4-FFF2-40B4-BE49-F238E27FC236}">
                <a16:creationId xmlns:a16="http://schemas.microsoft.com/office/drawing/2014/main" id="{3E89E059-6DDD-4A6B-8D91-95C994C00C50}"/>
              </a:ext>
            </a:extLst>
          </p:cNvPr>
          <p:cNvSpPr txBox="1"/>
          <p:nvPr/>
        </p:nvSpPr>
        <p:spPr>
          <a:xfrm>
            <a:off x="5902038" y="1717964"/>
            <a:ext cx="525087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Gaussian Naive Bayes:</a:t>
            </a:r>
            <a:endParaRPr lang="en-US" sz="1900" dirty="0">
              <a:cs typeface="Calibri"/>
            </a:endParaRPr>
          </a:p>
          <a:p>
            <a:pPr algn="just"/>
            <a:r>
              <a:rPr lang="en-US" sz="1900" dirty="0">
                <a:ea typeface="+mn-lt"/>
                <a:cs typeface="+mn-lt"/>
              </a:rPr>
              <a:t>When the predictors take up a continuous value and are not discrete, we assume that these values are sampled from a gaussian distribution.</a:t>
            </a:r>
            <a:endParaRPr lang="en-US" sz="1900" dirty="0">
              <a:cs typeface="Calibri"/>
            </a:endParaRPr>
          </a:p>
          <a:p>
            <a:endParaRPr lang="en-US" sz="1900" dirty="0">
              <a:cs typeface="Calibri"/>
            </a:endParaRPr>
          </a:p>
        </p:txBody>
      </p:sp>
      <p:sp>
        <p:nvSpPr>
          <p:cNvPr id="10" name="TextBox 9">
            <a:extLst>
              <a:ext uri="{FF2B5EF4-FFF2-40B4-BE49-F238E27FC236}">
                <a16:creationId xmlns:a16="http://schemas.microsoft.com/office/drawing/2014/main" id="{5A20B815-7070-4BF2-A363-50581EE91BAD}"/>
              </a:ext>
            </a:extLst>
          </p:cNvPr>
          <p:cNvSpPr txBox="1"/>
          <p:nvPr/>
        </p:nvSpPr>
        <p:spPr>
          <a:xfrm>
            <a:off x="5864802" y="3689638"/>
            <a:ext cx="4946072" cy="96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900" dirty="0">
                <a:ea typeface="+mn-lt"/>
                <a:cs typeface="+mn-lt"/>
              </a:rPr>
              <a:t>Since the way the values are present in the dataset changes, the formula for conditional probability changes to,</a:t>
            </a:r>
            <a:endParaRPr lang="en-US" sz="1900" dirty="0">
              <a:cs typeface="Calibri"/>
            </a:endParaRPr>
          </a:p>
        </p:txBody>
      </p:sp>
      <p:pic>
        <p:nvPicPr>
          <p:cNvPr id="11" name="Picture 11">
            <a:extLst>
              <a:ext uri="{FF2B5EF4-FFF2-40B4-BE49-F238E27FC236}">
                <a16:creationId xmlns:a16="http://schemas.microsoft.com/office/drawing/2014/main" id="{0D759404-AAD3-4826-B223-D5E0EBFB4830}"/>
              </a:ext>
            </a:extLst>
          </p:cNvPr>
          <p:cNvPicPr>
            <a:picLocks noChangeAspect="1"/>
          </p:cNvPicPr>
          <p:nvPr/>
        </p:nvPicPr>
        <p:blipFill>
          <a:blip r:embed="rId4"/>
          <a:stretch>
            <a:fillRect/>
          </a:stretch>
        </p:blipFill>
        <p:spPr>
          <a:xfrm>
            <a:off x="5985164" y="5018473"/>
            <a:ext cx="5666509" cy="1018981"/>
          </a:xfrm>
          <a:prstGeom prst="rect">
            <a:avLst/>
          </a:prstGeom>
        </p:spPr>
      </p:pic>
    </p:spTree>
    <p:extLst>
      <p:ext uri="{BB962C8B-B14F-4D97-AF65-F5344CB8AC3E}">
        <p14:creationId xmlns:p14="http://schemas.microsoft.com/office/powerpoint/2010/main" val="383100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par>
                          <p:cTn id="28" fill="hold">
                            <p:stCondLst>
                              <p:cond delay="3500"/>
                            </p:stCondLst>
                            <p:childTnLst>
                              <p:par>
                                <p:cTn id="29" presetID="10"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500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7"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533401" y="166255"/>
            <a:ext cx="10283825" cy="1456267"/>
          </a:xfrm>
        </p:spPr>
        <p:txBody>
          <a:bodyPr/>
          <a:lstStyle/>
          <a:p>
            <a:r>
              <a:rPr lang="en-US" sz="3800" b="1">
                <a:cs typeface="Calibri Light"/>
              </a:rPr>
              <a:t>K – </a:t>
            </a:r>
            <a:r>
              <a:rPr lang="en-US" sz="3800">
                <a:cs typeface="Calibri Light"/>
              </a:rPr>
              <a:t>nn  Classification</a:t>
            </a:r>
          </a:p>
        </p:txBody>
      </p:sp>
      <p:sp>
        <p:nvSpPr>
          <p:cNvPr id="3" name="Content Placeholder 2">
            <a:extLst>
              <a:ext uri="{FF2B5EF4-FFF2-40B4-BE49-F238E27FC236}">
                <a16:creationId xmlns:a16="http://schemas.microsoft.com/office/drawing/2014/main" id="{8E469D8D-569E-4C22-83AA-F97FD7EEC776}"/>
              </a:ext>
            </a:extLst>
          </p:cNvPr>
          <p:cNvSpPr>
            <a:spLocks noGrp="1"/>
          </p:cNvSpPr>
          <p:nvPr>
            <p:ph idx="1"/>
          </p:nvPr>
        </p:nvSpPr>
        <p:spPr>
          <a:xfrm>
            <a:off x="685801" y="2137884"/>
            <a:ext cx="4583073" cy="2028675"/>
          </a:xfrm>
        </p:spPr>
        <p:txBody>
          <a:bodyPr>
            <a:normAutofit fontScale="92500"/>
          </a:bodyPr>
          <a:lstStyle/>
          <a:p>
            <a:pPr algn="just">
              <a:buNone/>
            </a:pPr>
            <a:r>
              <a:rPr lang="en-US" sz="2000" dirty="0">
                <a:ea typeface="+mn-lt"/>
                <a:cs typeface="+mn-lt"/>
              </a:rPr>
              <a:t>A k-nearest-neighbor algorithm, often abbreviated k-</a:t>
            </a:r>
            <a:r>
              <a:rPr lang="en-US" sz="2000" dirty="0" err="1">
                <a:ea typeface="+mn-lt"/>
                <a:cs typeface="+mn-lt"/>
              </a:rPr>
              <a:t>nn</a:t>
            </a:r>
            <a:r>
              <a:rPr lang="en-US" sz="2000" dirty="0">
                <a:ea typeface="+mn-lt"/>
                <a:cs typeface="+mn-lt"/>
              </a:rPr>
              <a:t>, is an approach to data classification that estimates how likely a data point is to be a member of one group or the other depending on what group the data points nearest to it are in.</a:t>
            </a:r>
            <a:endParaRPr lang="en-US" sz="2000" dirty="0">
              <a:cs typeface="Calibri"/>
            </a:endParaRPr>
          </a:p>
          <a:p>
            <a:pPr algn="just">
              <a:buNone/>
            </a:pPr>
            <a:endParaRPr lang="en-US" sz="2000" dirty="0">
              <a:cs typeface="Calibri"/>
            </a:endParaRPr>
          </a:p>
          <a:p>
            <a:pPr marL="0" indent="0" algn="just">
              <a:buNone/>
            </a:pPr>
            <a:endParaRPr lang="en-US" sz="2000" dirty="0">
              <a:cs typeface="Calibri"/>
            </a:endParaRPr>
          </a:p>
        </p:txBody>
      </p:sp>
      <p:pic>
        <p:nvPicPr>
          <p:cNvPr id="4" name="Picture 4">
            <a:extLst>
              <a:ext uri="{FF2B5EF4-FFF2-40B4-BE49-F238E27FC236}">
                <a16:creationId xmlns:a16="http://schemas.microsoft.com/office/drawing/2014/main" id="{12BF142A-EE00-4C71-9B26-7200EFB3523E}"/>
              </a:ext>
            </a:extLst>
          </p:cNvPr>
          <p:cNvPicPr>
            <a:picLocks noChangeAspect="1"/>
          </p:cNvPicPr>
          <p:nvPr/>
        </p:nvPicPr>
        <p:blipFill>
          <a:blip r:embed="rId2"/>
          <a:stretch>
            <a:fillRect/>
          </a:stretch>
        </p:blipFill>
        <p:spPr>
          <a:xfrm>
            <a:off x="5595406" y="1900993"/>
            <a:ext cx="6337540" cy="3838143"/>
          </a:xfrm>
          <a:prstGeom prst="rect">
            <a:avLst/>
          </a:prstGeom>
        </p:spPr>
      </p:pic>
      <p:sp>
        <p:nvSpPr>
          <p:cNvPr id="6" name="TextBox 5">
            <a:extLst>
              <a:ext uri="{FF2B5EF4-FFF2-40B4-BE49-F238E27FC236}">
                <a16:creationId xmlns:a16="http://schemas.microsoft.com/office/drawing/2014/main" id="{E5F05D9D-AAFB-4D1E-B9C6-83AA98DACF19}"/>
              </a:ext>
            </a:extLst>
          </p:cNvPr>
          <p:cNvSpPr txBox="1"/>
          <p:nvPr/>
        </p:nvSpPr>
        <p:spPr>
          <a:xfrm>
            <a:off x="795198" y="4181204"/>
            <a:ext cx="4456197" cy="15542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900" dirty="0">
                <a:ea typeface="+mn-lt"/>
                <a:cs typeface="+mn-lt"/>
              </a:rPr>
              <a:t>The k-nearest-neighbor is an example of a "lazy learner" algorithm, meaning that it does not build a model using the training set until a query of the data set is performed. </a:t>
            </a:r>
            <a:endParaRPr lang="en-US" sz="1900" dirty="0">
              <a:cs typeface="Calibri"/>
            </a:endParaRPr>
          </a:p>
        </p:txBody>
      </p:sp>
    </p:spTree>
    <p:extLst>
      <p:ext uri="{BB962C8B-B14F-4D97-AF65-F5344CB8AC3E}">
        <p14:creationId xmlns:p14="http://schemas.microsoft.com/office/powerpoint/2010/main" val="18229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86</TotalTime>
  <Words>518</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Predict Loan Application Status</vt:lpstr>
      <vt:lpstr>Contents</vt:lpstr>
      <vt:lpstr>Project objective &amp; scope</vt:lpstr>
      <vt:lpstr>Data description</vt:lpstr>
      <vt:lpstr>Methodology</vt:lpstr>
      <vt:lpstr>Data Preprocessing</vt:lpstr>
      <vt:lpstr>ModelS used</vt:lpstr>
      <vt:lpstr>Naive Bayes</vt:lpstr>
      <vt:lpstr>K – nn  Classification</vt:lpstr>
      <vt:lpstr>Logistic regression</vt:lpstr>
      <vt:lpstr>Decision tree</vt:lpstr>
      <vt:lpstr>Receiver Operating characteristic curves</vt:lpstr>
      <vt:lpstr>Accuracy comparison graph</vt:lpstr>
      <vt:lpstr>Inference</vt:lpstr>
      <vt:lpstr>Future scope of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Debaleen Das Spandan</dc:creator>
  <cp:lastModifiedBy>Debaleen Das Spandan</cp:lastModifiedBy>
  <cp:revision>1121</cp:revision>
  <dcterms:created xsi:type="dcterms:W3CDTF">2014-09-12T02:08:24Z</dcterms:created>
  <dcterms:modified xsi:type="dcterms:W3CDTF">2019-07-22T19:32:35Z</dcterms:modified>
</cp:coreProperties>
</file>