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18FDA-D7E4-441E-B9C7-873F2A3D5329}" v="666" dt="2023-05-16T21:22:02.913"/>
    <p1510:client id="{C96C48D1-31B4-9C62-068D-B96242D64EA0}" v="20" dt="2023-05-16T21:53:29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ea typeface="+mj-lt"/>
                <a:cs typeface="+mj-lt"/>
              </a:rPr>
              <a:t>Students Attention Monitoring System using Facial Landmark Points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ea typeface="+mn-lt"/>
                <a:cs typeface="+mn-lt"/>
              </a:rPr>
              <a:t>Debaleen</a:t>
            </a:r>
            <a:r>
              <a:rPr lang="en-US" dirty="0">
                <a:ea typeface="+mn-lt"/>
                <a:cs typeface="+mn-lt"/>
              </a:rPr>
              <a:t> Das Spandan, Jeniya Sultana, </a:t>
            </a:r>
            <a:r>
              <a:rPr lang="en-US" dirty="0" err="1">
                <a:ea typeface="+mn-lt"/>
                <a:cs typeface="+mn-lt"/>
              </a:rPr>
              <a:t>Shusmoy</a:t>
            </a:r>
            <a:r>
              <a:rPr lang="en-US" dirty="0">
                <a:ea typeface="+mn-lt"/>
                <a:cs typeface="+mn-lt"/>
              </a:rPr>
              <a:t> Chowdhury</a:t>
            </a:r>
            <a:endParaRPr lang="en-US">
              <a:ea typeface="+mn-lt"/>
              <a:cs typeface="+mn-lt"/>
            </a:endParaRPr>
          </a:p>
          <a:p>
            <a:pPr algn="r"/>
            <a:r>
              <a:rPr lang="en-US" dirty="0">
                <a:ea typeface="+mn-lt"/>
                <a:cs typeface="+mn-lt"/>
              </a:rPr>
              <a:t>Missouri State University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707F3-EA74-8A74-ABD8-FE65424F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Results</a:t>
            </a:r>
            <a:endParaRPr lang="en-US" sz="54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E00D46-0C32-22B9-F81C-F3FE221D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 Light"/>
                <a:cs typeface="Calibri Light"/>
              </a:rPr>
              <a:t>Real Time</a:t>
            </a:r>
            <a:endParaRPr lang="en-US" sz="2200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47B11D-73EA-6F40-633C-1B0446C9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3254"/>
            <a:ext cx="6903720" cy="50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D5A7-53E9-805F-5B4F-7DD2A2050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6D6CB-BF9B-1C4B-0D55-A5C4CC51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cs typeface="Calibri"/>
              </a:rPr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1B89-7D49-87B8-52EF-76C9B40B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Problem Statement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5828-2E6A-BE87-FA25-53695BC0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Student Engagement </a:t>
            </a:r>
            <a:r>
              <a:rPr lang="en-US" sz="2200">
                <a:ea typeface="+mn-lt"/>
                <a:cs typeface="+mn-lt"/>
              </a:rPr>
              <a:t>can significantly impact their academic performance</a:t>
            </a:r>
          </a:p>
          <a:p>
            <a:r>
              <a:rPr lang="en-US" sz="2200">
                <a:ea typeface="+mn-lt"/>
                <a:cs typeface="+mn-lt"/>
              </a:rPr>
              <a:t>Eye-tracking systems can be used to examine human attention and cognitive functions by monitoring eye movement data</a:t>
            </a:r>
          </a:p>
          <a:p>
            <a:r>
              <a:rPr lang="en-US" sz="2200">
                <a:ea typeface="+mn-lt"/>
                <a:cs typeface="+mn-lt"/>
              </a:rPr>
              <a:t>Focus on developing a system to monitor student's attention using facial landmark points</a:t>
            </a:r>
          </a:p>
          <a:p>
            <a:r>
              <a:rPr lang="en-US" sz="2200">
                <a:cs typeface="Calibri"/>
              </a:rPr>
              <a:t>Will Detect if the student is engaged in the classroom or not</a:t>
            </a:r>
          </a:p>
        </p:txBody>
      </p:sp>
    </p:spTree>
    <p:extLst>
      <p:ext uri="{BB962C8B-B14F-4D97-AF65-F5344CB8AC3E}">
        <p14:creationId xmlns:p14="http://schemas.microsoft.com/office/powerpoint/2010/main" val="27919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different, group, posing&#10;&#10;Description automatically generated">
            <a:extLst>
              <a:ext uri="{FF2B5EF4-FFF2-40B4-BE49-F238E27FC236}">
                <a16:creationId xmlns:a16="http://schemas.microsoft.com/office/drawing/2014/main" id="{3CD55483-9A78-E8B6-286B-A383B5F6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219961"/>
            <a:ext cx="4777381" cy="22453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1263-3509-8D98-20C2-B3CF117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10EE-A3AF-92E7-0C0D-471693AD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DAiSEE</a:t>
            </a:r>
            <a:r>
              <a:rPr lang="en-US" dirty="0">
                <a:cs typeface="Calibri"/>
              </a:rPr>
              <a:t> Dataset</a:t>
            </a:r>
          </a:p>
          <a:p>
            <a:r>
              <a:rPr lang="en-US" dirty="0">
                <a:ea typeface="+mn-lt"/>
                <a:cs typeface="+mn-lt"/>
              </a:rPr>
              <a:t>Contains 9068 video snippets captured from 112 user</a:t>
            </a:r>
          </a:p>
          <a:p>
            <a:r>
              <a:rPr lang="en-US" dirty="0">
                <a:ea typeface="+mn-lt"/>
                <a:cs typeface="+mn-lt"/>
              </a:rPr>
              <a:t>4 different user activities boredom, confusion, engagement, and frustration.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dataset has four levels of labels namely - very low(0), low(1), high(2), and very high(3) for each of the affective states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13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A328-8363-80D7-80AC-665E406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Pre-processing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B37C96-EC27-C03C-938C-9F0814C3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7" y="2883233"/>
            <a:ext cx="9024814" cy="38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6FA8-5E27-F378-BAF7-C3044F6C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Pre-Processing (Contd.)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3AFFD7E-11C6-0A58-5799-C12D5A10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4" y="3428047"/>
            <a:ext cx="11975122" cy="23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6B11-C268-8542-8A88-2C212239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label Distribution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C374E9F-FCE0-FD74-1B36-F8908B9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00" y="2252472"/>
            <a:ext cx="5987782" cy="41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B9A6-7E87-421D-D8D4-131B9B86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Method(Xception)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9DADA-5C26-50A8-4A9E-095049F1485E}"/>
              </a:ext>
            </a:extLst>
          </p:cNvPr>
          <p:cNvSpPr txBox="1"/>
          <p:nvPr/>
        </p:nvSpPr>
        <p:spPr>
          <a:xfrm>
            <a:off x="640081" y="2706624"/>
            <a:ext cx="6241568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16 classes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Combination of Engaged, Frustrated, Confused and Boredom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Input shape of (299, 299, 3) for each instance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0579F1E-54CF-E09C-DE3C-8354C306B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62065" y="2927798"/>
            <a:ext cx="1168462" cy="3858002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4E57D54-4391-B537-1CAD-0F7EBDEDDB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544904" y="0"/>
            <a:ext cx="2749323" cy="28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6D3794A8-B007-8AD4-B575-222A8618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044" y="965199"/>
            <a:ext cx="1268857" cy="492760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5DF0-A64A-C964-5944-EA288D6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(Fully Connected Deep Neural Network)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3436C-7B00-0F19-EDE6-236A22AEF42B}"/>
              </a:ext>
            </a:extLst>
          </p:cNvPr>
          <p:cNvSpPr txBox="1"/>
          <p:nvPr/>
        </p:nvSpPr>
        <p:spPr>
          <a:xfrm>
            <a:off x="5759354" y="2798064"/>
            <a:ext cx="5461095" cy="34176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Two classes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Engaged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Not Engaged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Input is a vector of shape (478, 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CFF6E-E056-0045-1FEA-77DBF4C7A0B0}"/>
              </a:ext>
            </a:extLst>
          </p:cNvPr>
          <p:cNvSpPr txBox="1"/>
          <p:nvPr/>
        </p:nvSpPr>
        <p:spPr>
          <a:xfrm>
            <a:off x="7561384" y="3331307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47F5B-2244-58B7-67A7-8848D3D1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cs typeface="Calibri Light"/>
              </a:rPr>
              <a:t>Results</a:t>
            </a:r>
            <a:br>
              <a:rPr lang="en-US" sz="4200">
                <a:solidFill>
                  <a:srgbClr val="FFFFFF"/>
                </a:solidFill>
                <a:cs typeface="Calibri Light"/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7FE77B-0056-5B51-33BC-23D73EAA3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4224"/>
              </p:ext>
            </p:extLst>
          </p:nvPr>
        </p:nvGraphicFramePr>
        <p:xfrm>
          <a:off x="838200" y="2967104"/>
          <a:ext cx="10515602" cy="2590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505">
                  <a:extLst>
                    <a:ext uri="{9D8B030D-6E8A-4147-A177-3AD203B41FA5}">
                      <a16:colId xmlns:a16="http://schemas.microsoft.com/office/drawing/2014/main" val="883296593"/>
                    </a:ext>
                  </a:extLst>
                </a:gridCol>
                <a:gridCol w="3949459">
                  <a:extLst>
                    <a:ext uri="{9D8B030D-6E8A-4147-A177-3AD203B41FA5}">
                      <a16:colId xmlns:a16="http://schemas.microsoft.com/office/drawing/2014/main" val="2082239860"/>
                    </a:ext>
                  </a:extLst>
                </a:gridCol>
                <a:gridCol w="2194638">
                  <a:extLst>
                    <a:ext uri="{9D8B030D-6E8A-4147-A177-3AD203B41FA5}">
                      <a16:colId xmlns:a16="http://schemas.microsoft.com/office/drawing/2014/main" val="51283208"/>
                    </a:ext>
                  </a:extLst>
                </a:gridCol>
              </a:tblGrid>
              <a:tr h="703706">
                <a:tc>
                  <a:txBody>
                    <a:bodyPr/>
                    <a:lstStyle/>
                    <a:p>
                      <a:r>
                        <a:rPr lang="en-US" sz="3100"/>
                        <a:t>Model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Number of Classes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Accuracy</a:t>
                      </a:r>
                    </a:p>
                  </a:txBody>
                  <a:tcPr marL="159933" marR="159933" marT="79967" marB="79967"/>
                </a:tc>
                <a:extLst>
                  <a:ext uri="{0D108BD9-81ED-4DB2-BD59-A6C34878D82A}">
                    <a16:rowId xmlns:a16="http://schemas.microsoft.com/office/drawing/2014/main" val="160204459"/>
                  </a:ext>
                </a:extLst>
              </a:tr>
              <a:tr h="703706">
                <a:tc>
                  <a:txBody>
                    <a:bodyPr/>
                    <a:lstStyle/>
                    <a:p>
                      <a:r>
                        <a:rPr lang="en-US" sz="3100" err="1"/>
                        <a:t>Xception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16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65.3%</a:t>
                      </a:r>
                    </a:p>
                  </a:txBody>
                  <a:tcPr marL="159933" marR="159933" marT="79967" marB="79967"/>
                </a:tc>
                <a:extLst>
                  <a:ext uri="{0D108BD9-81ED-4DB2-BD59-A6C34878D82A}">
                    <a16:rowId xmlns:a16="http://schemas.microsoft.com/office/drawing/2014/main" val="1038512940"/>
                  </a:ext>
                </a:extLst>
              </a:tr>
              <a:tr h="11835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Fully Connected Deep Neural Network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2</a:t>
                      </a:r>
                    </a:p>
                  </a:txBody>
                  <a:tcPr marL="159933" marR="159933" marT="79967" marB="799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63.3%</a:t>
                      </a:r>
                    </a:p>
                  </a:txBody>
                  <a:tcPr marL="159933" marR="159933" marT="79967" marB="79967"/>
                </a:tc>
                <a:extLst>
                  <a:ext uri="{0D108BD9-81ED-4DB2-BD59-A6C34878D82A}">
                    <a16:rowId xmlns:a16="http://schemas.microsoft.com/office/drawing/2014/main" val="380157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3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Students Attention Monitoring System using Facial Landmark Points</vt:lpstr>
      <vt:lpstr>Problem Statement</vt:lpstr>
      <vt:lpstr>Data Collection</vt:lpstr>
      <vt:lpstr>Pre-processing</vt:lpstr>
      <vt:lpstr>Pre-Processing (Contd.)</vt:lpstr>
      <vt:lpstr>Class label Distribution</vt:lpstr>
      <vt:lpstr>Method(Xception)</vt:lpstr>
      <vt:lpstr>Method (Fully Connected Deep Neural Network)</vt:lpstr>
      <vt:lpstr>Results 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2023-05-16T20:19:56Z</dcterms:created>
  <dcterms:modified xsi:type="dcterms:W3CDTF">2023-05-17T13:46:41Z</dcterms:modified>
</cp:coreProperties>
</file>