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1" r:id="rId7"/>
    <p:sldId id="273" r:id="rId8"/>
    <p:sldId id="262" r:id="rId9"/>
    <p:sldId id="264" r:id="rId10"/>
    <p:sldId id="274" r:id="rId11"/>
    <p:sldId id="265" r:id="rId12"/>
    <p:sldId id="276" r:id="rId13"/>
    <p:sldId id="275" r:id="rId14"/>
    <p:sldId id="269" r:id="rId15"/>
    <p:sldId id="277" r:id="rId16"/>
    <p:sldId id="270" r:id="rId17"/>
    <p:sldId id="268" r:id="rId18"/>
    <p:sldId id="271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CE52C-70FE-472C-9321-EA34821DC4B3}" v="22" dt="2018-09-29T12:12:55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185" y="1788454"/>
            <a:ext cx="9080096" cy="2098226"/>
          </a:xfrm>
        </p:spPr>
        <p:txBody>
          <a:bodyPr/>
          <a:lstStyle/>
          <a:p>
            <a:r>
              <a:rPr lang="en-US" dirty="0"/>
              <a:t>Natural disaster damage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6283" y="3956279"/>
            <a:ext cx="3625522" cy="18051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r"/>
            <a:r>
              <a:rPr lang="en-US" sz="1900" b="1" dirty="0"/>
              <a:t>Supervisor</a:t>
            </a:r>
          </a:p>
          <a:p>
            <a:pPr algn="r"/>
            <a:r>
              <a:rPr lang="en-US" sz="1900" dirty="0"/>
              <a:t>Dr Rafi</a:t>
            </a:r>
          </a:p>
          <a:p>
            <a:pPr algn="r"/>
            <a:endParaRPr lang="en-US" sz="1900" dirty="0"/>
          </a:p>
          <a:p>
            <a:pPr algn="r"/>
            <a:r>
              <a:rPr lang="en-US" sz="1900" b="1" dirty="0"/>
              <a:t>Group Members</a:t>
            </a:r>
          </a:p>
          <a:p>
            <a:pPr algn="r"/>
            <a:r>
              <a:rPr lang="en-US" sz="1900" dirty="0"/>
              <a:t>Muhammad Ali Zia (k15-2123)</a:t>
            </a:r>
          </a:p>
          <a:p>
            <a:pPr algn="r"/>
            <a:r>
              <a:rPr lang="en-US" sz="1900" dirty="0"/>
              <a:t>Saad Kamran (k15-2206)</a:t>
            </a:r>
          </a:p>
          <a:p>
            <a:pPr algn="r"/>
            <a:r>
              <a:rPr lang="en-US" sz="1900" dirty="0" err="1"/>
              <a:t>Sarim</a:t>
            </a:r>
            <a:r>
              <a:rPr lang="en-US" sz="1900" dirty="0"/>
              <a:t> </a:t>
            </a:r>
            <a:r>
              <a:rPr lang="en-US" sz="1900" dirty="0" err="1"/>
              <a:t>Balkhi</a:t>
            </a:r>
            <a:r>
              <a:rPr lang="en-US" sz="1900" dirty="0"/>
              <a:t> (k15-2173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34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3A5C-2CCE-48FF-A631-DD271013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718303"/>
            <a:ext cx="9612971" cy="2852737"/>
          </a:xfrm>
        </p:spPr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B13E-24CE-450B-BEE1-A03C2A699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340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94981"/>
            <a:ext cx="9601200" cy="2805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19A1-AB14-461A-9F21-0145419A3E8D}"/>
              </a:ext>
            </a:extLst>
          </p:cNvPr>
          <p:cNvSpPr txBox="1"/>
          <p:nvPr/>
        </p:nvSpPr>
        <p:spPr>
          <a:xfrm>
            <a:off x="1369944" y="1601856"/>
            <a:ext cx="9211917" cy="11812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dirty="0"/>
              <a:t>The system can be divided into two major parts.</a:t>
            </a:r>
          </a:p>
          <a:p>
            <a:pPr marL="45720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AutoNum type="arabicPeriod"/>
            </a:pPr>
            <a:r>
              <a:rPr lang="en-US" dirty="0"/>
              <a:t>Scraping data from social media.</a:t>
            </a:r>
          </a:p>
          <a:p>
            <a:pPr marL="45720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AutoNum type="arabicPeriod"/>
            </a:pPr>
            <a:r>
              <a:rPr lang="en-US" dirty="0"/>
              <a:t>Evaluating damage by processing text and images.</a:t>
            </a:r>
          </a:p>
        </p:txBody>
      </p:sp>
    </p:spTree>
    <p:extLst>
      <p:ext uri="{BB962C8B-B14F-4D97-AF65-F5344CB8AC3E}">
        <p14:creationId xmlns:p14="http://schemas.microsoft.com/office/powerpoint/2010/main" val="1293323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986F-3D16-49F2-ADB3-2A6FA2DB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 From Twitter &amp; Instagram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E83AFEC-EAE7-491D-9457-71DC0A65F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668" y="2037721"/>
            <a:ext cx="9670569" cy="366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89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9469-8403-4474-9D92-8C59BD41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Picture 4" descr="CNN">
            <a:extLst>
              <a:ext uri="{FF2B5EF4-FFF2-40B4-BE49-F238E27FC236}">
                <a16:creationId xmlns:a16="http://schemas.microsoft.com/office/drawing/2014/main" id="{D7989468-AB2C-4719-AA46-67E880859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833" y="1581509"/>
            <a:ext cx="8582734" cy="50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2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F53C-D895-4B38-9824-6A14EFA0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E1B5-5F6F-49BD-960B-79EAA486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948" y="5201479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D174A-03EE-4815-9FD2-6FDF80B9B38D}"/>
              </a:ext>
            </a:extLst>
          </p:cNvPr>
          <p:cNvSpPr txBox="1"/>
          <p:nvPr/>
        </p:nvSpPr>
        <p:spPr>
          <a:xfrm>
            <a:off x="6521570" y="4602192"/>
            <a:ext cx="227163" cy="1105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0C664-D2A5-4EC5-85EF-801C83F993B5}"/>
              </a:ext>
            </a:extLst>
          </p:cNvPr>
          <p:cNvSpPr txBox="1"/>
          <p:nvPr/>
        </p:nvSpPr>
        <p:spPr>
          <a:xfrm>
            <a:off x="1374475" y="1893466"/>
            <a:ext cx="9845615" cy="172354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  <a:p>
            <a:pPr marL="457200" indent="-457200">
              <a:buAutoNum type="arabicPeriod"/>
            </a:pPr>
            <a:r>
              <a:rPr lang="en-US" sz="2000" dirty="0"/>
              <a:t>Irrelevant data (Example: Memes)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Post Incident Images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11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3C1-708B-46B9-9D14-A1727B44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1A7F-6196-4537-91D8-630B68399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180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FFF8-7F4F-4A97-9E21-3608E520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022F-0437-49BC-A3BE-70A1F5AC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Python</a:t>
            </a:r>
          </a:p>
          <a:p>
            <a:pPr marL="383540" indent="-383540"/>
            <a:r>
              <a:rPr lang="en-US" dirty="0"/>
              <a:t>Selenium</a:t>
            </a:r>
          </a:p>
          <a:p>
            <a:pPr marL="383540" indent="-383540"/>
            <a:r>
              <a:rPr lang="en-US" dirty="0" err="1"/>
              <a:t>Tweepy</a:t>
            </a:r>
          </a:p>
          <a:p>
            <a:pPr marL="383540" indent="-383540"/>
            <a:r>
              <a:rPr lang="en-US" dirty="0" err="1"/>
              <a:t>Keras</a:t>
            </a:r>
          </a:p>
          <a:p>
            <a:pPr marL="383540" indent="-383540"/>
            <a:r>
              <a:rPr lang="en-US" dirty="0" err="1"/>
              <a:t>Tensorflow</a:t>
            </a:r>
          </a:p>
          <a:p>
            <a:pPr marL="383540" indent="-383540"/>
            <a:endParaRPr lang="en-US" dirty="0"/>
          </a:p>
          <a:p>
            <a:pPr marL="383540" indent="-3835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369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6487-2AB2-4910-8D1C-7D27D5D7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irrelevant data</a:t>
            </a:r>
          </a:p>
        </p:txBody>
      </p:sp>
      <p:pic>
        <p:nvPicPr>
          <p:cNvPr id="4" name="Picture 4" descr="A picture containing outdoor object&#10;&#10;Description generated with very high confidence">
            <a:extLst>
              <a:ext uri="{FF2B5EF4-FFF2-40B4-BE49-F238E27FC236}">
                <a16:creationId xmlns:a16="http://schemas.microsoft.com/office/drawing/2014/main" id="{2836FBED-96FE-4149-B736-BFE10991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429" y="2947671"/>
            <a:ext cx="5407731" cy="360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52C7B-2F0F-4AC9-AA1A-3E57142C2828}"/>
              </a:ext>
            </a:extLst>
          </p:cNvPr>
          <p:cNvSpPr txBox="1"/>
          <p:nvPr/>
        </p:nvSpPr>
        <p:spPr>
          <a:xfrm>
            <a:off x="1431984" y="1662178"/>
            <a:ext cx="1020848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Transfer Learning</a:t>
            </a:r>
          </a:p>
          <a:p>
            <a:r>
              <a:rPr lang="en-US" sz="2000" dirty="0"/>
              <a:t>Improvement of learning in a new task through the transfer of knowledge from a related task that has already been learned</a:t>
            </a:r>
          </a:p>
        </p:txBody>
      </p:sp>
    </p:spTree>
    <p:extLst>
      <p:ext uri="{BB962C8B-B14F-4D97-AF65-F5344CB8AC3E}">
        <p14:creationId xmlns:p14="http://schemas.microsoft.com/office/powerpoint/2010/main" val="2335519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4BFD-9FF4-4878-9218-9D54AA86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Damage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069A-8ECE-4ECC-BC71-B4D0B03B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9712"/>
            <a:ext cx="9601200" cy="3829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900" b="1" dirty="0"/>
              <a:t>Goal</a:t>
            </a:r>
          </a:p>
          <a:p>
            <a:pPr marL="0" indent="0">
              <a:buNone/>
            </a:pPr>
            <a:r>
              <a:rPr lang="en-US" dirty="0"/>
              <a:t>A hybrid Model to estimate damage on the basis of input data, i.e. images and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Baseline for Performance</a:t>
            </a:r>
          </a:p>
          <a:p>
            <a:pPr marL="0" indent="0">
              <a:buNone/>
            </a:pPr>
            <a:r>
              <a:rPr lang="en-US" dirty="0"/>
              <a:t>Fine Tuning</a:t>
            </a:r>
          </a:p>
          <a:p>
            <a:pPr marL="0" indent="0">
              <a:buNone/>
            </a:pPr>
            <a:r>
              <a:rPr lang="en-US" b="1" dirty="0"/>
              <a:t>Accuracy:</a:t>
            </a:r>
            <a:r>
              <a:rPr lang="en-US" dirty="0"/>
              <a:t> 82% (+-2%)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579A049-676E-4BBE-9950-E2BFC4B4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124" y="2662700"/>
            <a:ext cx="5782441" cy="3993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275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99F4-D9F4-4021-9091-C97DA3C9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7A441-9E69-44DC-ACA3-209F46400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9415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The Problem, "Damage Estimation of Natural Disasters"</a:t>
            </a:r>
          </a:p>
          <a:p>
            <a:pPr marL="383540" indent="-383540"/>
            <a:r>
              <a:rPr lang="en-US" dirty="0"/>
              <a:t>Importance of Damage Estimation</a:t>
            </a:r>
          </a:p>
          <a:p>
            <a:pPr marL="383540" indent="-383540"/>
            <a:r>
              <a:rPr lang="en-US" dirty="0"/>
              <a:t>Proposed Solution</a:t>
            </a:r>
          </a:p>
          <a:p>
            <a:pPr marL="383540" indent="-383540"/>
            <a:r>
              <a:rPr lang="en-US" dirty="0"/>
              <a:t>Introduction to Project</a:t>
            </a:r>
          </a:p>
          <a:p>
            <a:r>
              <a:rPr lang="en-US" dirty="0"/>
              <a:t>How it works</a:t>
            </a:r>
          </a:p>
          <a:p>
            <a:r>
              <a:rPr lang="en-US" dirty="0"/>
              <a:t>Demo</a:t>
            </a:r>
          </a:p>
          <a:p>
            <a:pPr marL="383540" indent="-383540"/>
            <a:r>
              <a:rPr lang="en-US" dirty="0"/>
              <a:t>Q&amp;A's</a:t>
            </a:r>
          </a:p>
        </p:txBody>
      </p:sp>
    </p:spTree>
    <p:extLst>
      <p:ext uri="{BB962C8B-B14F-4D97-AF65-F5344CB8AC3E}">
        <p14:creationId xmlns:p14="http://schemas.microsoft.com/office/powerpoint/2010/main" val="2578098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809D-1C38-40ED-8FC9-F273FE24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F9B5-B9F5-43ED-9F99-9C39C493B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789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A6C4-FE88-4F4F-9CF0-A05D3DC57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C92E2-3237-4B7F-A53B-FD0759348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341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8831-7E15-42A8-ABE1-B06CE138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488266"/>
            <a:ext cx="9612971" cy="285273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25DD-502C-4C70-AADE-B947A41D6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2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Disasters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“A natural disaster is a major adverse event resulting from natural processes of the Earth; examples are floods, hurricanes, earthquakes, and other geologic processes. A natural disaster can cause loss of life or property damage, </a:t>
            </a:r>
            <a:r>
              <a:rPr lang="en-US" b="1" u="sng" dirty="0">
                <a:solidFill>
                  <a:schemeClr val="tx1"/>
                </a:solidFill>
              </a:rPr>
              <a:t>and typically leaves some economic damage in its wake</a:t>
            </a:r>
            <a:r>
              <a:rPr lang="en-US" dirty="0">
                <a:solidFill>
                  <a:schemeClr val="tx1"/>
                </a:solidFill>
              </a:rPr>
              <a:t>, the severity of which depends on the affected population's resilience. For example, Nepal during the 2015 earthquake, which had disastrous consequences.” (Source: Wikipedia)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215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352" y="596349"/>
            <a:ext cx="10559332" cy="1749286"/>
          </a:xfrm>
        </p:spPr>
        <p:txBody>
          <a:bodyPr/>
          <a:lstStyle/>
          <a:p>
            <a:pPr algn="ctr"/>
            <a:r>
              <a:rPr lang="en-US" b="1" dirty="0"/>
              <a:t>“The government is spending way more on disaster relief than anybody thought”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12" y="1982594"/>
            <a:ext cx="5577810" cy="4403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94336" y="6386128"/>
            <a:ext cx="38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(Source: The Washington Post 2013)</a:t>
            </a:r>
          </a:p>
        </p:txBody>
      </p:sp>
    </p:spTree>
    <p:extLst>
      <p:ext uri="{BB962C8B-B14F-4D97-AF65-F5344CB8AC3E}">
        <p14:creationId xmlns:p14="http://schemas.microsoft.com/office/powerpoint/2010/main" val="17430461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7483"/>
          </a:xfrm>
        </p:spPr>
        <p:txBody>
          <a:bodyPr>
            <a:normAutofit/>
          </a:bodyPr>
          <a:lstStyle/>
          <a:p>
            <a:r>
              <a:rPr lang="en-US" dirty="0"/>
              <a:t>How to quantify and estimate damage?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85677"/>
            <a:ext cx="10133937" cy="48821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Following sources were highlighted by NOAA's National Centers for Environmental Information (NCEI) which contributes in natural disasters’ damage estimation in United States</a:t>
            </a:r>
          </a:p>
          <a:p>
            <a:r>
              <a:rPr lang="en-US" dirty="0"/>
              <a:t>National Weather Service</a:t>
            </a:r>
          </a:p>
          <a:p>
            <a:r>
              <a:rPr lang="en-US" dirty="0"/>
              <a:t>Federal Emergency Management Agency</a:t>
            </a:r>
          </a:p>
          <a:p>
            <a:r>
              <a:rPr lang="en-US" dirty="0"/>
              <a:t>U.S. Department of Agriculture</a:t>
            </a:r>
          </a:p>
          <a:p>
            <a:r>
              <a:rPr lang="en-US" dirty="0"/>
              <a:t>National Interagency Fire Center</a:t>
            </a:r>
          </a:p>
          <a:p>
            <a:r>
              <a:rPr lang="en-US" dirty="0"/>
              <a:t>U.S. Army Corps</a:t>
            </a:r>
          </a:p>
          <a:p>
            <a:r>
              <a:rPr lang="en-US" dirty="0"/>
              <a:t>Individual state emergency management agencies</a:t>
            </a:r>
          </a:p>
          <a:p>
            <a:r>
              <a:rPr lang="en-US" dirty="0"/>
              <a:t>State and regional climate centers</a:t>
            </a:r>
          </a:p>
          <a:p>
            <a:r>
              <a:rPr lang="en-US" dirty="0"/>
              <a:t>Media reports</a:t>
            </a:r>
          </a:p>
          <a:p>
            <a:r>
              <a:rPr lang="en-US" dirty="0"/>
              <a:t>Insurance industry estimates</a:t>
            </a:r>
          </a:p>
          <a:p>
            <a:r>
              <a:rPr lang="en-US" dirty="0"/>
              <a:t>Non Governmental Organization (NGO)</a:t>
            </a:r>
          </a:p>
        </p:txBody>
      </p:sp>
    </p:spTree>
    <p:extLst>
      <p:ext uri="{BB962C8B-B14F-4D97-AF65-F5344CB8AC3E}">
        <p14:creationId xmlns:p14="http://schemas.microsoft.com/office/powerpoint/2010/main" val="574036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6F7D-91E3-4352-A45F-90F3245C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747058"/>
            <a:ext cx="9612971" cy="2852737"/>
          </a:xfrm>
        </p:spPr>
        <p:txBody>
          <a:bodyPr/>
          <a:lstStyle/>
          <a:p>
            <a:r>
              <a:rPr lang="en-US" dirty="0"/>
              <a:t>Importance of damage estimation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C7D1-E0C4-4FA6-BA6D-2A525928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70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so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Effects on Economy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the first 7 months there have been 6 weather and climate disaster events, in U.S, with losses exceeding $1 billion each across the United States. This had significant economic effects on the areas impacted.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Rehabilitation</a:t>
            </a:r>
          </a:p>
          <a:p>
            <a:pPr marL="0" indent="0">
              <a:buNone/>
            </a:pPr>
            <a:r>
              <a:rPr lang="en-US" dirty="0"/>
              <a:t>Effected population and rehabilitation programs for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4036427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/>
              <a:t>Automated</a:t>
            </a:r>
          </a:p>
          <a:p>
            <a:pPr marL="383540" indent="-383540"/>
            <a:r>
              <a:rPr lang="en-US" dirty="0"/>
              <a:t>More Cost Efficient</a:t>
            </a:r>
          </a:p>
          <a:p>
            <a:pPr marL="383540" indent="-383540"/>
            <a:r>
              <a:rPr lang="en-US" dirty="0"/>
              <a:t>More Time Efficient</a:t>
            </a:r>
          </a:p>
          <a:p>
            <a:pPr marL="383540" indent="-383540"/>
            <a:r>
              <a:rPr lang="en-US" dirty="0"/>
              <a:t>Real Time Analysis</a:t>
            </a:r>
          </a:p>
          <a:p>
            <a:pPr marL="383540" indent="-383540"/>
            <a:r>
              <a:rPr lang="en-US" dirty="0"/>
              <a:t>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538654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359</TotalTime>
  <Words>203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Crop</vt:lpstr>
      <vt:lpstr>Natural disaster damage estimation</vt:lpstr>
      <vt:lpstr>Contents</vt:lpstr>
      <vt:lpstr>The Problem</vt:lpstr>
      <vt:lpstr>Natural Disasters  </vt:lpstr>
      <vt:lpstr>“The government is spending way more on disaster relief than anybody thought”</vt:lpstr>
      <vt:lpstr>How to quantify and estimate damage?</vt:lpstr>
      <vt:lpstr>Importance of damage estimation</vt:lpstr>
      <vt:lpstr>Why it is so important?</vt:lpstr>
      <vt:lpstr>Proposed Solution</vt:lpstr>
      <vt:lpstr>Introduction to project</vt:lpstr>
      <vt:lpstr>Project Overview</vt:lpstr>
      <vt:lpstr>Scraping Data From Twitter &amp; Instagram</vt:lpstr>
      <vt:lpstr>Convolutional Neural Networks</vt:lpstr>
      <vt:lpstr>Challenges</vt:lpstr>
      <vt:lpstr>How it works</vt:lpstr>
      <vt:lpstr>Technologies Used</vt:lpstr>
      <vt:lpstr>Filtering out irrelevant data</vt:lpstr>
      <vt:lpstr>Damage Estimation</vt:lpstr>
      <vt:lpstr>DEmo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Damage Estimation</dc:title>
  <dc:creator>Muhammad Ali</dc:creator>
  <cp:lastModifiedBy>Muhammad Ali</cp:lastModifiedBy>
  <cp:revision>446</cp:revision>
  <dcterms:created xsi:type="dcterms:W3CDTF">2018-09-29T01:56:02Z</dcterms:created>
  <dcterms:modified xsi:type="dcterms:W3CDTF">2018-09-29T15:12:21Z</dcterms:modified>
</cp:coreProperties>
</file>