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Play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Tahoma"/>
      <p:regular r:id="rId23"/>
      <p:bold r:id="rId24"/>
    </p:embeddedFont>
    <p:embeddedFont>
      <p:font typeface="Quattrocen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138C4D-711F-43DA-B78C-58066A944D40}">
  <a:tblStyle styleId="{4E138C4D-711F-43DA-B78C-58066A944D40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 b="off" i="off"/>
      <a:tcStyle>
        <a:fill>
          <a:solidFill>
            <a:srgbClr val="CAD1D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1D8"/>
          </a:solidFill>
        </a:fill>
      </a:tcStyle>
    </a:band1V>
    <a:band2V>
      <a:tcTxStyle b="off" i="off"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EEE9AB9B-1A3F-4665-94D0-B660AD5B4C17}" styleName="Table_1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FF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FF7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Tahoma-bold.fntdata"/><Relationship Id="rId23" Type="http://schemas.openxmlformats.org/officeDocument/2006/relationships/font" Target="fonts/Tahom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84a6edc6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2c84a6edc64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ss.joycegsy.com/PeiEn/" TargetMode="External"/><Relationship Id="rId4" Type="http://schemas.openxmlformats.org/officeDocument/2006/relationships/hyperlink" Target="https://sss.joycegsy.com/HongTing/" TargetMode="External"/><Relationship Id="rId5" Type="http://schemas.openxmlformats.org/officeDocument/2006/relationships/hyperlink" Target="https://sss.joycegsy.com/Ezra/" TargetMode="External"/><Relationship Id="rId6" Type="http://schemas.openxmlformats.org/officeDocument/2006/relationships/hyperlink" Target="https://sss.joycegsy.com/Aqma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tock.adobe.com/search?filters%5Bcontent_type%3Aphoto%5D=1&amp;filters%5Bcontent_type%3Aillustration%5D=1&amp;filters%5Bcontent_type%3Azip_vector%5D=1&amp;filters%5Bcontent_type%3Avideo%5D=1&amp;filters%5Bcontent_type%3Atemplate%5D=1&amp;filters%5Bcontent_type%3A3d%5D=1&amp;filters%5Bcontent_type%3Aaudio%5D=0&amp;filters%5Binclude_stock_enterprise%5D=0&amp;filters%5Bis_editorial%5D=0&amp;filters%5Bfree_collection%5D=0&amp;filters%5Bcontent_type%3Aimage%5D=1&amp;k=%22restaurant+background%22&amp;order=relevance&amp;safe_search=1&amp;search_page=2&amp;get_facets=0&amp;search_type=pagination&amp;asset_id=562177976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pexels.com/photo/plate-of-fries-and-burger-3219483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496934" y="3984"/>
            <a:ext cx="9376632" cy="6858000"/>
          </a:xfrm>
          <a:custGeom>
            <a:rect b="b" l="l" r="r" t="t"/>
            <a:pathLst>
              <a:path extrusionOk="0" h="6858000" w="9376632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>
            <a:gsLst>
              <a:gs pos="0">
                <a:srgbClr val="4EA72E">
                  <a:alpha val="20000"/>
                </a:srgbClr>
              </a:gs>
              <a:gs pos="16000">
                <a:srgbClr val="4EA72E">
                  <a:alpha val="20000"/>
                </a:srgbClr>
              </a:gs>
              <a:gs pos="85000">
                <a:srgbClr val="156082">
                  <a:alpha val="40000"/>
                </a:srgbClr>
              </a:gs>
              <a:gs pos="100000">
                <a:srgbClr val="156082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88" name="Google Shape;88;p13"/>
            <p:cNvSpPr/>
            <p:nvPr/>
          </p:nvSpPr>
          <p:spPr>
            <a:xfrm>
              <a:off x="1560551" y="36937"/>
              <a:ext cx="9313016" cy="6858000"/>
            </a:xfrm>
            <a:custGeom>
              <a:rect b="b" l="l" r="r" t="t"/>
              <a:pathLst>
                <a:path extrusionOk="0" h="6858000" w="9313016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659468" y="36937"/>
              <a:ext cx="9065550" cy="6858000"/>
            </a:xfrm>
            <a:custGeom>
              <a:rect b="b" l="l" r="r" t="t"/>
              <a:pathLst>
                <a:path extrusionOk="0" h="6858000" w="906555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648217" y="36937"/>
              <a:ext cx="9088051" cy="6858000"/>
            </a:xfrm>
            <a:custGeom>
              <a:rect b="b" l="l" r="r" t="t"/>
              <a:pathLst>
                <a:path extrusionOk="0" h="6858000" w="9088051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629061" y="36937"/>
              <a:ext cx="9107210" cy="6858000"/>
            </a:xfrm>
            <a:custGeom>
              <a:rect b="b" l="l" r="r" t="t"/>
              <a:pathLst>
                <a:path extrusionOk="0" h="6858000" w="910721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1318434" y="36937"/>
              <a:ext cx="9747620" cy="6858000"/>
            </a:xfrm>
            <a:custGeom>
              <a:rect b="b" l="l" r="r" t="t"/>
              <a:pathLst>
                <a:path extrusionOk="0" h="6858000" w="974762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1308320" y="36937"/>
              <a:ext cx="9767847" cy="6858000"/>
            </a:xfrm>
            <a:custGeom>
              <a:rect b="b" l="l" r="r" t="t"/>
              <a:pathLst>
                <a:path extrusionOk="0" h="6858000" w="9767847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303402" y="36937"/>
              <a:ext cx="9767847" cy="6858000"/>
            </a:xfrm>
            <a:custGeom>
              <a:rect b="b" l="l" r="r" t="t"/>
              <a:pathLst>
                <a:path extrusionOk="0" h="6858000" w="9767847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3"/>
          <p:cNvSpPr txBox="1"/>
          <p:nvPr>
            <p:ph type="ctrTitle"/>
          </p:nvPr>
        </p:nvSpPr>
        <p:spPr>
          <a:xfrm>
            <a:off x="3502731" y="1542402"/>
            <a:ext cx="5186842" cy="23879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Tahoma"/>
              <a:buNone/>
            </a:pPr>
            <a:r>
              <a:rPr lang="en-SG" sz="5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MWA ISS1003FP</a:t>
            </a:r>
            <a:endParaRPr/>
          </a:p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3233194" y="4001587"/>
            <a:ext cx="6118121" cy="1813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SG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Design Brief – Student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SG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Name:  Yeo En Ting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SG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Register Number: 09 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SG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Class: S4-5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7" name="Google Shape;97;p13"/>
          <p:cNvGrpSpPr/>
          <p:nvPr/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98" name="Google Shape;98;p13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019"/>
                  </a:srgbClr>
                </a:gs>
                <a:gs pos="2000">
                  <a:srgbClr val="FFFFFF">
                    <a:alpha val="9019"/>
                  </a:srgbClr>
                </a:gs>
                <a:gs pos="16000">
                  <a:srgbClr val="4EA72E">
                    <a:alpha val="9019"/>
                  </a:srgbClr>
                </a:gs>
                <a:gs pos="85000">
                  <a:srgbClr val="156082">
                    <a:alpha val="9019"/>
                  </a:srgbClr>
                </a:gs>
                <a:gs pos="100000">
                  <a:srgbClr val="FFFFFF">
                    <a:alpha val="9019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019"/>
                  </a:srgbClr>
                </a:gs>
                <a:gs pos="2000">
                  <a:srgbClr val="FFFFFF">
                    <a:alpha val="9019"/>
                  </a:srgbClr>
                </a:gs>
                <a:gs pos="16000">
                  <a:srgbClr val="4EA72E">
                    <a:alpha val="9019"/>
                  </a:srgbClr>
                </a:gs>
                <a:gs pos="85000">
                  <a:srgbClr val="156082">
                    <a:alpha val="9019"/>
                  </a:srgbClr>
                </a:gs>
                <a:gs pos="100000">
                  <a:srgbClr val="FFFFFF">
                    <a:alpha val="9019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019"/>
                  </a:srgbClr>
                </a:gs>
                <a:gs pos="2000">
                  <a:srgbClr val="FFFFFF">
                    <a:alpha val="9019"/>
                  </a:srgbClr>
                </a:gs>
                <a:gs pos="16000">
                  <a:srgbClr val="4EA72E">
                    <a:alpha val="9019"/>
                  </a:srgbClr>
                </a:gs>
                <a:gs pos="85000">
                  <a:srgbClr val="156082">
                    <a:alpha val="9019"/>
                  </a:srgbClr>
                </a:gs>
                <a:gs pos="100000">
                  <a:srgbClr val="FFFFFF">
                    <a:alpha val="9019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019"/>
                  </a:srgbClr>
                </a:gs>
                <a:gs pos="2000">
                  <a:srgbClr val="FFFFFF">
                    <a:alpha val="9019"/>
                  </a:srgbClr>
                </a:gs>
                <a:gs pos="16000">
                  <a:srgbClr val="4EA72E">
                    <a:alpha val="9019"/>
                  </a:srgbClr>
                </a:gs>
                <a:gs pos="85000">
                  <a:srgbClr val="156082">
                    <a:alpha val="9019"/>
                  </a:srgbClr>
                </a:gs>
                <a:gs pos="100000">
                  <a:srgbClr val="FFFFFF">
                    <a:alpha val="9019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13"/>
          <p:cNvGrpSpPr/>
          <p:nvPr/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103" name="Google Shape;103;p13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019"/>
                  </a:srgbClr>
                </a:gs>
                <a:gs pos="2000">
                  <a:srgbClr val="FFFFFF">
                    <a:alpha val="9019"/>
                  </a:srgbClr>
                </a:gs>
                <a:gs pos="16000">
                  <a:srgbClr val="4EA72E">
                    <a:alpha val="9019"/>
                  </a:srgbClr>
                </a:gs>
                <a:gs pos="85000">
                  <a:srgbClr val="156082">
                    <a:alpha val="9019"/>
                  </a:srgbClr>
                </a:gs>
                <a:gs pos="100000">
                  <a:srgbClr val="FFFFFF">
                    <a:alpha val="9019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019"/>
                  </a:srgbClr>
                </a:gs>
                <a:gs pos="2000">
                  <a:srgbClr val="FFFFFF">
                    <a:alpha val="9019"/>
                  </a:srgbClr>
                </a:gs>
                <a:gs pos="16000">
                  <a:srgbClr val="4EA72E">
                    <a:alpha val="9019"/>
                  </a:srgbClr>
                </a:gs>
                <a:gs pos="85000">
                  <a:srgbClr val="156082">
                    <a:alpha val="9019"/>
                  </a:srgbClr>
                </a:gs>
                <a:gs pos="100000">
                  <a:srgbClr val="FFFFFF">
                    <a:alpha val="9019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019"/>
                  </a:srgbClr>
                </a:gs>
                <a:gs pos="2000">
                  <a:srgbClr val="FFFFFF">
                    <a:alpha val="9019"/>
                  </a:srgbClr>
                </a:gs>
                <a:gs pos="16000">
                  <a:srgbClr val="4EA72E">
                    <a:alpha val="9019"/>
                  </a:srgbClr>
                </a:gs>
                <a:gs pos="85000">
                  <a:srgbClr val="156082">
                    <a:alpha val="9019"/>
                  </a:srgbClr>
                </a:gs>
                <a:gs pos="100000">
                  <a:srgbClr val="FFFFFF">
                    <a:alpha val="9019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019"/>
                  </a:srgbClr>
                </a:gs>
                <a:gs pos="2000">
                  <a:srgbClr val="FFFFFF">
                    <a:alpha val="9019"/>
                  </a:srgbClr>
                </a:gs>
                <a:gs pos="16000">
                  <a:srgbClr val="4EA72E">
                    <a:alpha val="9019"/>
                  </a:srgbClr>
                </a:gs>
                <a:gs pos="85000">
                  <a:srgbClr val="156082">
                    <a:alpha val="9019"/>
                  </a:srgbClr>
                </a:gs>
                <a:gs pos="100000">
                  <a:srgbClr val="FFFFFF">
                    <a:alpha val="9019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SG">
                <a:latin typeface="Verdana"/>
                <a:ea typeface="Verdana"/>
                <a:cs typeface="Verdana"/>
                <a:sym typeface="Verdana"/>
              </a:rPr>
              <a:t>Project timeline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65" name="Google Shape;165;p22"/>
          <p:cNvGraphicFramePr/>
          <p:nvPr/>
        </p:nvGraphicFramePr>
        <p:xfrm>
          <a:off x="840441" y="15688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{4E138C4D-711F-43DA-B78C-58066A944D40}</a:tableStyleId>
              </a:tblPr>
              <a:tblGrid>
                <a:gridCol w="1769625"/>
                <a:gridCol w="6606600"/>
                <a:gridCol w="1209250"/>
              </a:tblGrid>
              <a:tr h="39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Period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Tasks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Status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Week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Theme Selection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9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Week 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Source file is created and published in the required format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9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Week 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Media are used and integrated; also comply with copyright rules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9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Week 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Intro Animation is created based on project requirement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9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Week 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SG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Intro Animation is created based on project requirement</a:t>
                      </a:r>
                      <a:endParaRPr b="0" i="0" sz="1800" u="none" cap="none" strike="noStrik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9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Week 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SG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Restart Button and 2 interaction buttons are created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9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Week 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SG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 is applied to user interaction component based on requirement – e.g. stop the animation; go to frame and play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9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Week 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SG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Comments are written to explain the code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9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Week 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SG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 your animation on browser and refine your animation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9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Week 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SG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What can be further improved?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6" name="Google Shape;166;p22"/>
          <p:cNvSpPr/>
          <p:nvPr/>
        </p:nvSpPr>
        <p:spPr>
          <a:xfrm>
            <a:off x="9596550" y="2037224"/>
            <a:ext cx="179294" cy="176929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9596549" y="2468221"/>
            <a:ext cx="179400" cy="177000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9618960" y="3475310"/>
            <a:ext cx="179400" cy="177000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9618961" y="2945462"/>
            <a:ext cx="179294" cy="176929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9618961" y="3899943"/>
            <a:ext cx="179400" cy="177000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9618960" y="4300982"/>
            <a:ext cx="179400" cy="177000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9618961" y="4755572"/>
            <a:ext cx="179400" cy="177000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9618960" y="5304523"/>
            <a:ext cx="179294" cy="176929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9618961" y="5746378"/>
            <a:ext cx="179400" cy="177000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9618960" y="6188289"/>
            <a:ext cx="179400" cy="177000"/>
          </a:xfrm>
          <a:prstGeom prst="rect">
            <a:avLst/>
          </a:prstGeom>
          <a:solidFill>
            <a:srgbClr val="FFC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SG">
                <a:latin typeface="Verdana"/>
                <a:ea typeface="Verdana"/>
                <a:cs typeface="Verdana"/>
                <a:sym typeface="Verdana"/>
              </a:rPr>
              <a:t>Past Examples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 u="sng">
                <a:solidFill>
                  <a:schemeClr val="hlink"/>
                </a:solidFill>
                <a:hlinkClick r:id="rId3"/>
              </a:rPr>
              <a:t>https://sss.joycegsy.com/PeiEn/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 u="sng">
                <a:solidFill>
                  <a:schemeClr val="hlink"/>
                </a:solidFill>
                <a:hlinkClick r:id="rId4"/>
              </a:rPr>
              <a:t>https://sss.joycegsy.com/HongTing/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 u="sng">
                <a:solidFill>
                  <a:schemeClr val="hlink"/>
                </a:solidFill>
                <a:hlinkClick r:id="rId5"/>
              </a:rPr>
              <a:t>https://sss.joycegsy.com/Ezra/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 u="sng">
                <a:solidFill>
                  <a:schemeClr val="hlink"/>
                </a:solidFill>
                <a:hlinkClick r:id="rId6"/>
              </a:rPr>
              <a:t>https://sss.joycegsy.com/Aqmal/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SG">
                <a:latin typeface="Verdana"/>
                <a:ea typeface="Verdana"/>
                <a:cs typeface="Verdana"/>
                <a:sym typeface="Verdana"/>
              </a:rPr>
              <a:t>Content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>
                <a:latin typeface="Tahoma"/>
                <a:ea typeface="Tahoma"/>
                <a:cs typeface="Tahoma"/>
                <a:sym typeface="Tahoma"/>
              </a:rPr>
              <a:t>Project Theme Selection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>
                <a:latin typeface="Tahoma"/>
                <a:ea typeface="Tahoma"/>
                <a:cs typeface="Tahoma"/>
                <a:sym typeface="Tahoma"/>
              </a:rPr>
              <a:t>Describe your animation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>
                <a:latin typeface="Tahoma"/>
                <a:ea typeface="Tahoma"/>
                <a:cs typeface="Tahoma"/>
                <a:sym typeface="Tahoma"/>
              </a:rPr>
              <a:t>Identify what is your project meant for?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SG">
                <a:latin typeface="Tahoma"/>
                <a:ea typeface="Tahoma"/>
                <a:cs typeface="Tahoma"/>
                <a:sym typeface="Tahoma"/>
              </a:rPr>
              <a:t>E.g. Promotional animation, Simple game animation, Illustrative animation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>
                <a:latin typeface="Tahoma"/>
                <a:ea typeface="Tahoma"/>
                <a:cs typeface="Tahoma"/>
                <a:sym typeface="Tahoma"/>
              </a:rPr>
              <a:t>Identify your background Image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>
                <a:latin typeface="Tahoma"/>
                <a:ea typeface="Tahoma"/>
                <a:cs typeface="Tahoma"/>
                <a:sym typeface="Tahoma"/>
              </a:rPr>
              <a:t>Identify your Character Images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SG">
                <a:latin typeface="Verdana"/>
                <a:ea typeface="Verdana"/>
                <a:cs typeface="Verdana"/>
                <a:sym typeface="Verdana"/>
              </a:rPr>
              <a:t>Lead up to Project Theme Selection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18" name="Google Shape;118;p15"/>
          <p:cNvGraphicFramePr/>
          <p:nvPr/>
        </p:nvGraphicFramePr>
        <p:xfrm>
          <a:off x="960282" y="17692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{4E138C4D-711F-43DA-B78C-58066A944D40}</a:tableStyleId>
              </a:tblPr>
              <a:tblGrid>
                <a:gridCol w="5257800"/>
                <a:gridCol w="5257800"/>
              </a:tblGrid>
              <a:tr h="75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Ask yourself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Pen down your thoughts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29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What is the theme of your Project?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/>
                        <a:t>Fast Food 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/>
                        <a:t>New Burger (Angus burger)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29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What is the purpose of your animation?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/>
                        <a:t>japanese girl saw the new burger, asked about the burger and order it.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75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What is the story that you want to tell?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/>
                        <a:t>japanese girl asking about the burger and odering it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SG">
                <a:latin typeface="Verdana"/>
                <a:ea typeface="Verdana"/>
                <a:cs typeface="Verdana"/>
                <a:sym typeface="Verdana"/>
              </a:rPr>
              <a:t>Purpose of the Selection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838200" y="18353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/>
              <a:t>Purpose </a:t>
            </a:r>
            <a:r>
              <a:rPr lang="en-SG">
                <a:highlight>
                  <a:srgbClr val="FFFF00"/>
                </a:highlight>
              </a:rPr>
              <a:t>ordering the new burger </a:t>
            </a:r>
            <a:r>
              <a:rPr lang="en-SG">
                <a:highlight>
                  <a:srgbClr val="FFFF00"/>
                </a:highlight>
              </a:rPr>
              <a:t> </a:t>
            </a:r>
            <a:r>
              <a:rPr lang="en-SG"/>
              <a:t> </a:t>
            </a:r>
            <a:r>
              <a:rPr lang="en-SG">
                <a:highlight>
                  <a:srgbClr val="FFFF00"/>
                </a:highlight>
              </a:rPr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/>
              <a:t>Examples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SG"/>
              <a:t>To promote a sport event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SG"/>
              <a:t>To advertise a new gym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SG"/>
              <a:t>To promote a new product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SG"/>
              <a:t>To create a simple game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SG">
                <a:latin typeface="Verdana"/>
                <a:ea typeface="Verdana"/>
                <a:cs typeface="Verdana"/>
                <a:sym typeface="Verdana"/>
              </a:rPr>
              <a:t>Describe your animation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838200" y="1825625"/>
            <a:ext cx="4648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/>
              <a:t>Briefly describe how your animation will be like.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>
                <a:highlight>
                  <a:srgbClr val="FFFF00"/>
                </a:highlight>
              </a:rPr>
              <a:t>(1st </a:t>
            </a:r>
            <a:r>
              <a:rPr lang="en-SG">
                <a:highlight>
                  <a:srgbClr val="FFFF00"/>
                </a:highlight>
              </a:rPr>
              <a:t>scene</a:t>
            </a:r>
            <a:r>
              <a:rPr lang="en-SG">
                <a:highlight>
                  <a:srgbClr val="FFFF00"/>
                </a:highlight>
              </a:rPr>
              <a:t>) japanese girl walks in, saw and asked about the new angus burger. </a:t>
            </a:r>
            <a:endParaRPr>
              <a:highlight>
                <a:srgbClr val="FFFF00"/>
              </a:highlight>
            </a:endParaRPr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SG">
                <a:highlight>
                  <a:srgbClr val="FFFF00"/>
                </a:highlight>
              </a:rPr>
              <a:t>(2nd </a:t>
            </a:r>
            <a:r>
              <a:rPr lang="en-SG">
                <a:highlight>
                  <a:srgbClr val="FFFF00"/>
                </a:highlight>
              </a:rPr>
              <a:t>scene) japanese girl ordering the burger. </a:t>
            </a:r>
            <a:endParaRPr>
              <a:highlight>
                <a:srgbClr val="FFFF00"/>
              </a:highlight>
            </a:endParaRPr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SG">
                <a:highlight>
                  <a:srgbClr val="FFFF00"/>
                </a:highlight>
              </a:rPr>
              <a:t>(3nd scene) girl got the burger and walked out of the stall.  </a:t>
            </a:r>
            <a:endParaRPr>
              <a:highlight>
                <a:srgbClr val="FFFF00"/>
              </a:highlight>
            </a:endParaRPr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6005051" y="1741590"/>
            <a:ext cx="506607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SG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b="0" i="0" lang="en-SG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soccer player kicks a ball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b="0" i="0" lang="en-SG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ball fly towards the goal post and become smaller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b="0" i="0" lang="en-SG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ball hits the goal post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lphaLcParenR"/>
            </a:pPr>
            <a:r>
              <a:rPr b="0" i="0" lang="en-SG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details of an upcoming match is displayed.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lphaLcParenR"/>
            </a:pPr>
            <a:r>
              <a:rPr b="0" i="0" lang="en-SG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interactive buttons appears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b="0" i="0" lang="en-SG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button is for navigating to FAS website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b="0" i="0" lang="en-SG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button is for showing who is the player of the match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885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SG">
                <a:latin typeface="Verdana"/>
                <a:ea typeface="Verdana"/>
                <a:cs typeface="Verdana"/>
                <a:sym typeface="Verdana"/>
              </a:rPr>
              <a:t>Identify the background image(s)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838200" y="1825625"/>
            <a:ext cx="595589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/>
              <a:t>How will your background look like?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>
                <a:highlight>
                  <a:srgbClr val="FFFF00"/>
                </a:highlight>
              </a:rPr>
              <a:t>A background of a </a:t>
            </a:r>
            <a:r>
              <a:rPr lang="en-SG">
                <a:highlight>
                  <a:srgbClr val="FFFF00"/>
                </a:highlight>
              </a:rPr>
              <a:t>western</a:t>
            </a:r>
            <a:r>
              <a:rPr lang="en-SG">
                <a:highlight>
                  <a:srgbClr val="FFFF00"/>
                </a:highlight>
              </a:rPr>
              <a:t> restaurant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7148051" y="1825625"/>
            <a:ext cx="45474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SG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SG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Soccer Field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SG">
                <a:latin typeface="Verdana"/>
                <a:ea typeface="Verdana"/>
                <a:cs typeface="Verdana"/>
                <a:sym typeface="Verdana"/>
              </a:rPr>
              <a:t>Identify your Character Image(s)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838199" y="1825625"/>
            <a:ext cx="493333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/>
              <a:t>How many characters are there in your animation?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>
                <a:highlight>
                  <a:srgbClr val="FFFF00"/>
                </a:highlight>
              </a:rPr>
              <a:t>Angus burger </a:t>
            </a:r>
            <a:endParaRPr>
              <a:highlight>
                <a:srgbClr val="FFFF00"/>
              </a:highlight>
            </a:endParaRPr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SG">
                <a:highlight>
                  <a:srgbClr val="FFFF00"/>
                </a:highlight>
              </a:rPr>
              <a:t>japanese girl </a:t>
            </a:r>
            <a:endParaRPr>
              <a:highlight>
                <a:srgbClr val="FFFF00"/>
              </a:highlight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/>
              <a:t>What are they doing in the animation?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SG">
                <a:highlight>
                  <a:srgbClr val="FFFF00"/>
                </a:highlight>
              </a:rPr>
              <a:t>the girl walk in the store and saw the new angus burger, and ordered the new angus burger.  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6420465" y="1690688"/>
            <a:ext cx="493333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SG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SG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soccer player wearing blue Jersey with number 5.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SG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will be moving in from outside of the stage to kick the ball.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751625" y="73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SG">
                <a:latin typeface="Verdana"/>
                <a:ea typeface="Verdana"/>
                <a:cs typeface="Verdana"/>
                <a:sym typeface="Verdana"/>
              </a:rPr>
              <a:t>Attributing Images: E.g. 1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51" name="Google Shape;151;p20"/>
          <p:cNvGraphicFramePr/>
          <p:nvPr/>
        </p:nvGraphicFramePr>
        <p:xfrm>
          <a:off x="902472" y="11096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{EEE9AB9B-1A3F-4665-94D0-B660AD5B4C17}</a:tableStyleId>
              </a:tblPr>
              <a:tblGrid>
                <a:gridCol w="2523150"/>
                <a:gridCol w="2521775"/>
                <a:gridCol w="2879550"/>
                <a:gridCol w="2168025"/>
              </a:tblGrid>
              <a:tr h="21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Authors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Title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Source (e.g. Websites)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Licence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3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SG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Luidy </a:t>
                      </a:r>
                      <a:endParaRPr b="1" sz="24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42424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t/>
                      </a:r>
                      <a:endParaRPr b="1"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SG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wood table</a:t>
                      </a:r>
                      <a:endParaRPr b="1"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C0D0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SG" sz="1800" u="sng">
                          <a:solidFill>
                            <a:schemeClr val="hlink"/>
                          </a:solidFill>
                          <a:hlinkClick r:id="rId3"/>
                        </a:rPr>
                        <a:t>https://stock.adobe.com/search?filters%5Bcontent_type%3Aphoto%5D=1&amp;filters%5Bcontent_type%3Aillustration%5D=1&amp;filters%5Bcontent_type%3Azip_vector%5D=1&amp;filters%5Bcontent_type%3Avideo%5D=1&amp;filters%5Bcontent_type%3Atemplate%5D=1&amp;filters%5Bcontent_type%3A3d%5D=1&amp;filters%5Bcontent_type%3Aaudio%5D=0&amp;filters%5Binclude_stock_enterprise%5D=0&amp;filters%5Bis_editorial%5D=0&amp;filters%5Bfree_collection%5D=0&amp;filters%5Bcontent_type%3Aimage%5D=1&amp;k=%22restaurant+background%22&amp;order=relevance&amp;safe_search=1&amp;search_page=2&amp;get_facets=0&amp;search_type=pagination&amp;asset_id=562177976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SG" sz="2300">
                          <a:solidFill>
                            <a:srgbClr val="0C0D0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Standard</a:t>
                      </a:r>
                      <a:r>
                        <a:rPr b="1" lang="en-SG" sz="2300">
                          <a:solidFill>
                            <a:srgbClr val="0C0D0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1" sz="2300">
                        <a:solidFill>
                          <a:srgbClr val="0C0D0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rPr b="1" lang="en-SG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650" y="3282500"/>
            <a:ext cx="5805676" cy="43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751625" y="73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SG">
                <a:latin typeface="Verdana"/>
                <a:ea typeface="Verdana"/>
                <a:cs typeface="Verdana"/>
                <a:sym typeface="Verdana"/>
              </a:rPr>
              <a:t>Attributing Images: E.g. 1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58" name="Google Shape;158;p21"/>
          <p:cNvGraphicFramePr/>
          <p:nvPr/>
        </p:nvGraphicFramePr>
        <p:xfrm>
          <a:off x="902472" y="11096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{EEE9AB9B-1A3F-4665-94D0-B660AD5B4C17}</a:tableStyleId>
              </a:tblPr>
              <a:tblGrid>
                <a:gridCol w="2523150"/>
                <a:gridCol w="2521775"/>
                <a:gridCol w="2879550"/>
                <a:gridCol w="2168025"/>
              </a:tblGrid>
              <a:tr h="21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Authors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Title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Source (e.g. Websites)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800" u="none" cap="none" strike="noStrike"/>
                        <a:t>Licence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3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SG" sz="2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Engin Akyurt </a:t>
                      </a:r>
                      <a:endParaRPr b="1" sz="2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SG" sz="2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Plate of Fries and Angus Burger</a:t>
                      </a:r>
                      <a:endParaRPr b="1" sz="2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0C0D0D"/>
                        </a:solidFill>
                        <a:highlight>
                          <a:srgbClr val="E8EDED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0C0D0D"/>
                        </a:solidFill>
                        <a:highlight>
                          <a:srgbClr val="E8EDED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0C0D0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SG" sz="1800" u="sng">
                          <a:solidFill>
                            <a:schemeClr val="hlink"/>
                          </a:solidFill>
                          <a:hlinkClick r:id="rId3"/>
                        </a:rPr>
                        <a:t>https://www.pexels.com/photo/plate-of-fries-and-burger-3219483/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SG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Free </a:t>
                      </a:r>
                      <a:endParaRPr b="1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rPr b="1" lang="en-SG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625" y="2513025"/>
            <a:ext cx="4807851" cy="320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