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3" r:id="rId5"/>
    <p:sldId id="262" r:id="rId6"/>
    <p:sldId id="267" r:id="rId7"/>
    <p:sldId id="261" r:id="rId8"/>
    <p:sldId id="260" r:id="rId9"/>
    <p:sldId id="258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61845-CE57-518D-4236-577B88984A75}" v="75" dt="2024-11-11T12:11:30.446"/>
    <p1510:client id="{BA73ADE9-A782-436E-A7B1-D59D3D1BB35D}" v="224" dt="2024-11-11T05:50:35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0CF8DD-0D85-464F-16C5-E389C7C1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2" y="2893623"/>
            <a:ext cx="4955712" cy="682079"/>
          </a:xfrm>
          <a:solidFill>
            <a:srgbClr val="D7E6E0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TapToCure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oup of people in white coats&#10;&#10;Description automatically generated">
            <a:extLst>
              <a:ext uri="{FF2B5EF4-FFF2-40B4-BE49-F238E27FC236}">
                <a16:creationId xmlns:a16="http://schemas.microsoft.com/office/drawing/2014/main" id="{0AD5AF4E-4B31-6A80-BAA3-52531AB14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10" y="1181872"/>
            <a:ext cx="53530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CF8C8-F04C-8975-B60E-7EC951ED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762" y="260999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err="1">
                <a:solidFill>
                  <a:schemeClr val="tx2"/>
                </a:solidFill>
              </a:rPr>
              <a:t>TapToCure</a:t>
            </a:r>
            <a:endParaRPr lang="en-US" sz="4000" kern="1200" err="1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05ADA28-5DB5-178C-1324-15D3D7825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27" y="804763"/>
            <a:ext cx="5507010" cy="4903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F7E700A-DA7F-EB22-3D70-5602A3A0D2CD}"/>
              </a:ext>
            </a:extLst>
          </p:cNvPr>
          <p:cNvSpPr txBox="1"/>
          <p:nvPr/>
        </p:nvSpPr>
        <p:spPr>
          <a:xfrm>
            <a:off x="576792" y="545042"/>
            <a:ext cx="6680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96389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CCC12-DC81-98A4-A883-73888B76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266" y="286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Future Enhancements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FA7C-9D21-2A96-A767-F974C62BF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49" y="1531102"/>
            <a:ext cx="9833548" cy="3960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Payment Integration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Appointment Rescheduling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 err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Teleconsultancy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Implementation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59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CF3141-12CB-40E8-9CDA-BFE3DFE8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26" y="926490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THANK  YOU</a:t>
            </a:r>
          </a:p>
        </p:txBody>
      </p:sp>
      <p:pic>
        <p:nvPicPr>
          <p:cNvPr id="4" name="Content Placeholder 3" descr="A stethoscope and a caduceus symbol&#10;&#10;Description automatically generated">
            <a:extLst>
              <a:ext uri="{FF2B5EF4-FFF2-40B4-BE49-F238E27FC236}">
                <a16:creationId xmlns:a16="http://schemas.microsoft.com/office/drawing/2014/main" id="{1B00ADB6-8A6F-2C69-E429-F21A5CF5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744" y="1524381"/>
            <a:ext cx="4245951" cy="3591657"/>
          </a:xfrm>
        </p:spPr>
      </p:pic>
    </p:spTree>
    <p:extLst>
      <p:ext uri="{BB962C8B-B14F-4D97-AF65-F5344CB8AC3E}">
        <p14:creationId xmlns:p14="http://schemas.microsoft.com/office/powerpoint/2010/main" val="15846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5BD91-749B-DA91-561D-153788E01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6061" y="729845"/>
            <a:ext cx="5702231" cy="63391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ECAE-D5EF-3262-71F0-255004842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18" y="2091796"/>
            <a:ext cx="5854631" cy="3401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3200" b="1" dirty="0">
                <a:solidFill>
                  <a:schemeClr val="accent4">
                    <a:lumMod val="49000"/>
                  </a:schemeClr>
                </a:solidFill>
              </a:rPr>
              <a:t>Venkatesh A </a:t>
            </a:r>
            <a:r>
              <a:rPr lang="en-US" sz="3200" b="1" err="1">
                <a:solidFill>
                  <a:schemeClr val="accent4">
                    <a:lumMod val="49000"/>
                  </a:schemeClr>
                </a:solidFill>
              </a:rPr>
              <a:t>Betageri</a:t>
            </a:r>
            <a:endParaRPr lang="en-US" sz="3200" b="1">
              <a:solidFill>
                <a:schemeClr val="accent4">
                  <a:lumMod val="49000"/>
                </a:schemeClr>
              </a:solidFill>
            </a:endParaRPr>
          </a:p>
          <a:p>
            <a:pPr marL="342900" indent="-342900" algn="l">
              <a:buChar char="•"/>
            </a:pPr>
            <a:r>
              <a:rPr lang="en-US" sz="3200" b="1" dirty="0">
                <a:solidFill>
                  <a:schemeClr val="accent4">
                    <a:lumMod val="49000"/>
                  </a:schemeClr>
                </a:solidFill>
              </a:rPr>
              <a:t>Abdul </a:t>
            </a:r>
            <a:r>
              <a:rPr lang="en-US" sz="3200" b="1" err="1">
                <a:solidFill>
                  <a:schemeClr val="accent4">
                    <a:lumMod val="49000"/>
                  </a:schemeClr>
                </a:solidFill>
              </a:rPr>
              <a:t>Khuddus</a:t>
            </a:r>
            <a:r>
              <a:rPr lang="en-US" sz="3200" b="1" dirty="0">
                <a:solidFill>
                  <a:schemeClr val="accent4">
                    <a:lumMod val="49000"/>
                  </a:schemeClr>
                </a:solidFill>
              </a:rPr>
              <a:t> Taha</a:t>
            </a:r>
          </a:p>
          <a:p>
            <a:pPr marL="342900" indent="-342900" algn="l">
              <a:buChar char="•"/>
            </a:pPr>
            <a:r>
              <a:rPr lang="en-US" sz="3200" b="1" dirty="0">
                <a:solidFill>
                  <a:schemeClr val="accent4">
                    <a:lumMod val="49000"/>
                  </a:schemeClr>
                </a:solidFill>
              </a:rPr>
              <a:t>Karanam Sumanth</a:t>
            </a:r>
          </a:p>
        </p:txBody>
      </p:sp>
      <p:pic>
        <p:nvPicPr>
          <p:cNvPr id="4" name="Picture 3" descr="A group of people icon&#10;&#10;Description automatically generated">
            <a:extLst>
              <a:ext uri="{FF2B5EF4-FFF2-40B4-BE49-F238E27FC236}">
                <a16:creationId xmlns:a16="http://schemas.microsoft.com/office/drawing/2014/main" id="{F1126E68-8B7D-1729-C803-2E9EAD1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92" y="733168"/>
            <a:ext cx="3558746" cy="35587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15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A7F90-0146-2448-B334-4A1388FC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1080" y="323209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AE79-7E29-BCFB-CE7A-A1BB4CAD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02" y="1533327"/>
            <a:ext cx="6093326" cy="3530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Introduction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Problem Statement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Solutions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Technologies Used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Architecture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▪ Future Enhancements</a:t>
            </a: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25" descr="Check List">
            <a:extLst>
              <a:ext uri="{FF2B5EF4-FFF2-40B4-BE49-F238E27FC236}">
                <a16:creationId xmlns:a16="http://schemas.microsoft.com/office/drawing/2014/main" id="{DE6F86F2-BCB1-A210-664A-7DEEFC6B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7476" y="14385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1B904-12A5-4A4B-BE34-A897069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08" y="25866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A8FA-ECB6-D4F9-D0A0-4AE21245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43" y="1008052"/>
            <a:ext cx="8581958" cy="52524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TapToCure </a:t>
            </a:r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is a digital healthcare platform that bridges the gap between patients and doctors, enabling convenient and efficient healthcare access.</a:t>
            </a:r>
            <a:endParaRPr lang="en-US" sz="200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Connects patients with qualified doctors based on location and specialty.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Enables quick and reliable appointment scheduling.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Provides doctors tools to manage availability and schedules.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Allows patients and doctors to track upcoming and past visits for continuous care.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endParaRPr lang="en-US" sz="2000" i="1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endParaRPr lang="en-US" sz="140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F5914381-FEC5-7767-5D7D-D8757D9D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807" y="1527087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B69D11-8F61-14C6-DA47-281946B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87" y="445498"/>
            <a:ext cx="5760719" cy="855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3041C-A74E-9089-DE39-69A33FD14B94}"/>
              </a:ext>
            </a:extLst>
          </p:cNvPr>
          <p:cNvSpPr txBox="1"/>
          <p:nvPr/>
        </p:nvSpPr>
        <p:spPr>
          <a:xfrm>
            <a:off x="618153" y="1912544"/>
            <a:ext cx="10376701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Many people struggle to prioritize regular health check-ups, which are essential for staying healthy and preventing illness.</a:t>
            </a:r>
            <a:endParaRPr lang="en-US" sz="280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Our busy lives make it difficult to find time for these check-ups.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The process of scheduling appointments can feel complicated and time-consuming.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800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E38B8-380E-6F4D-E6F7-101CE658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3482" y="-33710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Solutions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944D-9517-1E98-CDA7-AECB63A5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41" y="1718671"/>
            <a:ext cx="9833548" cy="3807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Efficient Scheduling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Doctor Search &amp; Filter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Automated Email Notifications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• Centralized Dashboard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07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574CF-49BD-EDC7-67A6-ABEFC64B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8004" y="-48950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Technologies 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8783-38B7-6E65-45C8-02C0679F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19" y="1155964"/>
            <a:ext cx="11263762" cy="49682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Frontend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Backend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err="1">
                <a:solidFill>
                  <a:schemeClr val="tx2"/>
                </a:solidFill>
              </a:rPr>
              <a:t>DataBase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D5EA4B-B23D-2172-DB0D-C2BFD7143D15}"/>
              </a:ext>
            </a:extLst>
          </p:cNvPr>
          <p:cNvSpPr/>
          <p:nvPr/>
        </p:nvSpPr>
        <p:spPr>
          <a:xfrm>
            <a:off x="2160529" y="1041628"/>
            <a:ext cx="9329795" cy="1536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C832BD-781C-6E9C-F8D7-3476DCF047BF}"/>
              </a:ext>
            </a:extLst>
          </p:cNvPr>
          <p:cNvSpPr/>
          <p:nvPr/>
        </p:nvSpPr>
        <p:spPr>
          <a:xfrm>
            <a:off x="2160528" y="2987658"/>
            <a:ext cx="9329795" cy="1536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18BFD-F6D6-A4F4-39BD-EC96D01A1CF8}"/>
              </a:ext>
            </a:extLst>
          </p:cNvPr>
          <p:cNvSpPr/>
          <p:nvPr/>
        </p:nvSpPr>
        <p:spPr>
          <a:xfrm>
            <a:off x="2183974" y="4945411"/>
            <a:ext cx="9329795" cy="1536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5A627C19-AE51-4A0E-952B-264D6599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74" y="3231539"/>
            <a:ext cx="1946765" cy="1098308"/>
          </a:xfrm>
          <a:prstGeom prst="rect">
            <a:avLst/>
          </a:prstGeom>
        </p:spPr>
      </p:pic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66C1D5CF-6E6E-3FA3-60AD-CB25954B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36" y="3234471"/>
            <a:ext cx="1086920" cy="1043354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FBDC9971-9324-728D-D6C5-041EDEFC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49" y="1221032"/>
            <a:ext cx="1537190" cy="1177438"/>
          </a:xfrm>
          <a:prstGeom prst="rect">
            <a:avLst/>
          </a:prstGeom>
        </p:spPr>
      </p:pic>
      <p:pic>
        <p:nvPicPr>
          <p:cNvPr id="17" name="Picture 16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A85CA943-1122-80F1-9BF7-174DE9DFD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71" y="1223962"/>
            <a:ext cx="2063264" cy="1131279"/>
          </a:xfrm>
          <a:prstGeom prst="rect">
            <a:avLst/>
          </a:prstGeom>
        </p:spPr>
      </p:pic>
      <p:pic>
        <p:nvPicPr>
          <p:cNvPr id="23" name="Picture 22" descr="A logo of a software company&#10;&#10;Description automatically generated">
            <a:extLst>
              <a:ext uri="{FF2B5EF4-FFF2-40B4-BE49-F238E27FC236}">
                <a16:creationId xmlns:a16="http://schemas.microsoft.com/office/drawing/2014/main" id="{EED5DC10-D156-3749-5D8E-20E725A32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033" y="4990001"/>
            <a:ext cx="1354017" cy="1431682"/>
          </a:xfrm>
          <a:prstGeom prst="rect">
            <a:avLst/>
          </a:prstGeom>
        </p:spPr>
      </p:pic>
      <p:pic>
        <p:nvPicPr>
          <p:cNvPr id="24" name="Picture 23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207DFA52-5029-7629-9359-4326B366F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149" y="5321178"/>
            <a:ext cx="2356339" cy="773723"/>
          </a:xfrm>
          <a:prstGeom prst="rect">
            <a:avLst/>
          </a:prstGeom>
        </p:spPr>
      </p:pic>
      <p:pic>
        <p:nvPicPr>
          <p:cNvPr id="25" name="Picture 24" descr="A blue and black logo&#10;&#10;Description automatically generated">
            <a:extLst>
              <a:ext uri="{FF2B5EF4-FFF2-40B4-BE49-F238E27FC236}">
                <a16:creationId xmlns:a16="http://schemas.microsoft.com/office/drawing/2014/main" id="{BF6053E0-A9AE-2AEC-440E-8A0306D9F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934" y="1207477"/>
            <a:ext cx="816565" cy="1125417"/>
          </a:xfrm>
          <a:prstGeom prst="rect">
            <a:avLst/>
          </a:prstGeom>
        </p:spPr>
      </p:pic>
      <p:pic>
        <p:nvPicPr>
          <p:cNvPr id="26" name="Picture 25" descr="A blue logo with white text&#10;&#10;Description automatically generated">
            <a:extLst>
              <a:ext uri="{FF2B5EF4-FFF2-40B4-BE49-F238E27FC236}">
                <a16:creationId xmlns:a16="http://schemas.microsoft.com/office/drawing/2014/main" id="{3B361BA5-F2DA-C728-7289-BFA74B6725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989" y="3353572"/>
            <a:ext cx="1526832" cy="8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1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FD5F2-5833-BE2F-E5E5-53E12825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3113" y="-48950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Architecture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0FE11D1-E29A-457E-E060-6E27CE8273E2}"/>
              </a:ext>
            </a:extLst>
          </p:cNvPr>
          <p:cNvSpPr/>
          <p:nvPr/>
        </p:nvSpPr>
        <p:spPr>
          <a:xfrm>
            <a:off x="2339210" y="992150"/>
            <a:ext cx="2397225" cy="5537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E9C8C-27DE-8628-AC04-E6A2A2108B63}"/>
              </a:ext>
            </a:extLst>
          </p:cNvPr>
          <p:cNvSpPr/>
          <p:nvPr/>
        </p:nvSpPr>
        <p:spPr>
          <a:xfrm>
            <a:off x="5833169" y="980427"/>
            <a:ext cx="1923449" cy="4965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Account-Service</a:t>
            </a:r>
          </a:p>
        </p:txBody>
      </p:sp>
      <p:pic>
        <p:nvPicPr>
          <p:cNvPr id="7" name="Picture 6" descr="A blue whale with boxes on it&#10;&#10;Description automatically generated">
            <a:extLst>
              <a:ext uri="{FF2B5EF4-FFF2-40B4-BE49-F238E27FC236}">
                <a16:creationId xmlns:a16="http://schemas.microsoft.com/office/drawing/2014/main" id="{13D750AC-A1BC-770E-628F-1929CF92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87" y="1887416"/>
            <a:ext cx="1070456" cy="97301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2C260A-52B7-529A-0AF5-BF97974412B2}"/>
              </a:ext>
            </a:extLst>
          </p:cNvPr>
          <p:cNvSpPr/>
          <p:nvPr/>
        </p:nvSpPr>
        <p:spPr>
          <a:xfrm>
            <a:off x="5882525" y="5328476"/>
            <a:ext cx="1950855" cy="6440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Feedback-Service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7D3A47-B5CB-096D-6916-9945171B2B99}"/>
              </a:ext>
            </a:extLst>
          </p:cNvPr>
          <p:cNvSpPr/>
          <p:nvPr/>
        </p:nvSpPr>
        <p:spPr>
          <a:xfrm>
            <a:off x="5880061" y="3430551"/>
            <a:ext cx="1911728" cy="602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Appointment-Service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564847-01FF-A3C7-C753-F12ACF7D6EBE}"/>
              </a:ext>
            </a:extLst>
          </p:cNvPr>
          <p:cNvSpPr/>
          <p:nvPr/>
        </p:nvSpPr>
        <p:spPr>
          <a:xfrm>
            <a:off x="5844892" y="2527871"/>
            <a:ext cx="1935172" cy="5786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Patient-Service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D9204B-44BF-2C13-217D-750F47194F69}"/>
              </a:ext>
            </a:extLst>
          </p:cNvPr>
          <p:cNvSpPr/>
          <p:nvPr/>
        </p:nvSpPr>
        <p:spPr>
          <a:xfrm>
            <a:off x="9080460" y="2375472"/>
            <a:ext cx="2568218" cy="7310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93649FB-C68F-CD8A-8AB6-3899AFF89BDA}"/>
              </a:ext>
            </a:extLst>
          </p:cNvPr>
          <p:cNvSpPr/>
          <p:nvPr/>
        </p:nvSpPr>
        <p:spPr>
          <a:xfrm>
            <a:off x="5833170" y="1718979"/>
            <a:ext cx="1970342" cy="51999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Doctor-Service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8C2F07-3523-F767-6530-1AE8B27BEB30}"/>
              </a:ext>
            </a:extLst>
          </p:cNvPr>
          <p:cNvSpPr/>
          <p:nvPr/>
        </p:nvSpPr>
        <p:spPr>
          <a:xfrm>
            <a:off x="5903506" y="4391841"/>
            <a:ext cx="1923449" cy="5903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Slot-Service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E13368-7974-E3CE-2D03-2FBE4B6E43BF}"/>
              </a:ext>
            </a:extLst>
          </p:cNvPr>
          <p:cNvSpPr/>
          <p:nvPr/>
        </p:nvSpPr>
        <p:spPr>
          <a:xfrm>
            <a:off x="9103906" y="5212456"/>
            <a:ext cx="2568218" cy="7310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Mongo DB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C32882-A055-D9D6-DC25-62E351E5DB50}"/>
              </a:ext>
            </a:extLst>
          </p:cNvPr>
          <p:cNvSpPr/>
          <p:nvPr/>
        </p:nvSpPr>
        <p:spPr>
          <a:xfrm>
            <a:off x="2790357" y="4445595"/>
            <a:ext cx="1545259" cy="70714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F6970-0737-4738-D6BF-4007A6454C5A}"/>
              </a:ext>
            </a:extLst>
          </p:cNvPr>
          <p:cNvCxnSpPr/>
          <p:nvPr/>
        </p:nvCxnSpPr>
        <p:spPr>
          <a:xfrm>
            <a:off x="1418493" y="3417276"/>
            <a:ext cx="949569" cy="1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258E1-9C61-379C-E081-193016654EA8}"/>
              </a:ext>
            </a:extLst>
          </p:cNvPr>
          <p:cNvCxnSpPr/>
          <p:nvPr/>
        </p:nvCxnSpPr>
        <p:spPr>
          <a:xfrm>
            <a:off x="5183798" y="1227260"/>
            <a:ext cx="1" cy="44078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18553-308C-79DD-E828-70339BA4CAD4}"/>
              </a:ext>
            </a:extLst>
          </p:cNvPr>
          <p:cNvCxnSpPr/>
          <p:nvPr/>
        </p:nvCxnSpPr>
        <p:spPr>
          <a:xfrm>
            <a:off x="5174274" y="5637334"/>
            <a:ext cx="726830" cy="1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3996E3-259A-4838-5DBF-B684E26FED00}"/>
              </a:ext>
            </a:extLst>
          </p:cNvPr>
          <p:cNvCxnSpPr>
            <a:cxnSpLocks/>
          </p:cNvCxnSpPr>
          <p:nvPr/>
        </p:nvCxnSpPr>
        <p:spPr>
          <a:xfrm>
            <a:off x="5197719" y="4699487"/>
            <a:ext cx="726830" cy="1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B3846B-88FF-9016-AD6B-6B0EB87A8D11}"/>
              </a:ext>
            </a:extLst>
          </p:cNvPr>
          <p:cNvCxnSpPr>
            <a:cxnSpLocks/>
          </p:cNvCxnSpPr>
          <p:nvPr/>
        </p:nvCxnSpPr>
        <p:spPr>
          <a:xfrm flipV="1">
            <a:off x="4752243" y="3796809"/>
            <a:ext cx="1160583" cy="11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8A4B70-54F6-6C73-B4EC-421E82CF9306}"/>
              </a:ext>
            </a:extLst>
          </p:cNvPr>
          <p:cNvCxnSpPr>
            <a:cxnSpLocks/>
          </p:cNvCxnSpPr>
          <p:nvPr/>
        </p:nvCxnSpPr>
        <p:spPr>
          <a:xfrm>
            <a:off x="5174273" y="2858964"/>
            <a:ext cx="726830" cy="1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D10D4-466D-E0F4-7A50-A4FD4F63B178}"/>
              </a:ext>
            </a:extLst>
          </p:cNvPr>
          <p:cNvCxnSpPr>
            <a:cxnSpLocks/>
          </p:cNvCxnSpPr>
          <p:nvPr/>
        </p:nvCxnSpPr>
        <p:spPr>
          <a:xfrm>
            <a:off x="5185997" y="2026625"/>
            <a:ext cx="656492" cy="2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9389E9-C409-B105-24CF-C7669B6CCD1D}"/>
              </a:ext>
            </a:extLst>
          </p:cNvPr>
          <p:cNvCxnSpPr>
            <a:cxnSpLocks/>
          </p:cNvCxnSpPr>
          <p:nvPr/>
        </p:nvCxnSpPr>
        <p:spPr>
          <a:xfrm>
            <a:off x="5185995" y="1241178"/>
            <a:ext cx="656492" cy="1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blue whale with boxes on it&#10;&#10;Description automatically generated">
            <a:extLst>
              <a:ext uri="{FF2B5EF4-FFF2-40B4-BE49-F238E27FC236}">
                <a16:creationId xmlns:a16="http://schemas.microsoft.com/office/drawing/2014/main" id="{16BF71E0-DFAE-03FC-4D01-7DEE00E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587" y="844062"/>
            <a:ext cx="343626" cy="339971"/>
          </a:xfrm>
          <a:prstGeom prst="rect">
            <a:avLst/>
          </a:prstGeom>
        </p:spPr>
      </p:pic>
      <p:pic>
        <p:nvPicPr>
          <p:cNvPr id="40" name="Picture 39" descr="A blue whale with boxes on it&#10;&#10;Description automatically generated">
            <a:extLst>
              <a:ext uri="{FF2B5EF4-FFF2-40B4-BE49-F238E27FC236}">
                <a16:creationId xmlns:a16="http://schemas.microsoft.com/office/drawing/2014/main" id="{A42B5351-A50B-821E-7FC5-0956A535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09" y="4220307"/>
            <a:ext cx="343626" cy="339971"/>
          </a:xfrm>
          <a:prstGeom prst="rect">
            <a:avLst/>
          </a:prstGeom>
        </p:spPr>
      </p:pic>
      <p:pic>
        <p:nvPicPr>
          <p:cNvPr id="41" name="Picture 40" descr="A blue whale with boxes on it&#10;&#10;Description automatically generated">
            <a:extLst>
              <a:ext uri="{FF2B5EF4-FFF2-40B4-BE49-F238E27FC236}">
                <a16:creationId xmlns:a16="http://schemas.microsoft.com/office/drawing/2014/main" id="{DA14D522-3E0E-AAA1-AA2C-5B146C08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309" y="3259015"/>
            <a:ext cx="343626" cy="339971"/>
          </a:xfrm>
          <a:prstGeom prst="rect">
            <a:avLst/>
          </a:prstGeom>
        </p:spPr>
      </p:pic>
      <p:pic>
        <p:nvPicPr>
          <p:cNvPr id="42" name="Picture 41" descr="A blue whale with boxes on it&#10;&#10;Description automatically generated">
            <a:extLst>
              <a:ext uri="{FF2B5EF4-FFF2-40B4-BE49-F238E27FC236}">
                <a16:creationId xmlns:a16="http://schemas.microsoft.com/office/drawing/2014/main" id="{BE1E55A6-98C0-A18F-ACD8-CE7837E3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32" y="2356338"/>
            <a:ext cx="343626" cy="339971"/>
          </a:xfrm>
          <a:prstGeom prst="rect">
            <a:avLst/>
          </a:prstGeom>
        </p:spPr>
      </p:pic>
      <p:pic>
        <p:nvPicPr>
          <p:cNvPr id="43" name="Picture 42" descr="A blue whale with boxes on it&#10;&#10;Description automatically generated">
            <a:extLst>
              <a:ext uri="{FF2B5EF4-FFF2-40B4-BE49-F238E27FC236}">
                <a16:creationId xmlns:a16="http://schemas.microsoft.com/office/drawing/2014/main" id="{5651586A-F979-739E-1DD4-FA75673D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479" y="1606061"/>
            <a:ext cx="343626" cy="339971"/>
          </a:xfrm>
          <a:prstGeom prst="rect">
            <a:avLst/>
          </a:prstGeom>
        </p:spPr>
      </p:pic>
      <p:pic>
        <p:nvPicPr>
          <p:cNvPr id="44" name="Picture 43" descr="A blue whale with boxes on it&#10;&#10;Description automatically generated">
            <a:extLst>
              <a:ext uri="{FF2B5EF4-FFF2-40B4-BE49-F238E27FC236}">
                <a16:creationId xmlns:a16="http://schemas.microsoft.com/office/drawing/2014/main" id="{C7ED88E0-339E-CCCA-B20C-50FD019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33" y="5146431"/>
            <a:ext cx="343626" cy="33997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FE4BF1-22C2-3E3A-6AD9-A38A3900D5D8}"/>
              </a:ext>
            </a:extLst>
          </p:cNvPr>
          <p:cNvCxnSpPr/>
          <p:nvPr/>
        </p:nvCxnSpPr>
        <p:spPr>
          <a:xfrm>
            <a:off x="7844937" y="5623413"/>
            <a:ext cx="1242646" cy="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9C86BD1-2823-EE46-E371-BB08BCD78E01}"/>
              </a:ext>
            </a:extLst>
          </p:cNvPr>
          <p:cNvCxnSpPr/>
          <p:nvPr/>
        </p:nvCxnSpPr>
        <p:spPr>
          <a:xfrm>
            <a:off x="7849333" y="1981933"/>
            <a:ext cx="1219200" cy="5744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FFB83B-151D-50BB-E052-2BF92C64BCDF}"/>
              </a:ext>
            </a:extLst>
          </p:cNvPr>
          <p:cNvCxnSpPr/>
          <p:nvPr/>
        </p:nvCxnSpPr>
        <p:spPr>
          <a:xfrm>
            <a:off x="7816362" y="2945423"/>
            <a:ext cx="12309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5BBE9A-01C3-10BC-3E73-A82CDB852F67}"/>
              </a:ext>
            </a:extLst>
          </p:cNvPr>
          <p:cNvCxnSpPr/>
          <p:nvPr/>
        </p:nvCxnSpPr>
        <p:spPr>
          <a:xfrm flipH="1" flipV="1">
            <a:off x="7818561" y="3768236"/>
            <a:ext cx="2485291" cy="35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A8089E-94BC-A463-F53E-BE1152EAF626}"/>
              </a:ext>
            </a:extLst>
          </p:cNvPr>
          <p:cNvCxnSpPr>
            <a:cxnSpLocks/>
          </p:cNvCxnSpPr>
          <p:nvPr/>
        </p:nvCxnSpPr>
        <p:spPr>
          <a:xfrm flipH="1">
            <a:off x="7771668" y="1247773"/>
            <a:ext cx="2532183" cy="1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997DEA-78DB-02E7-F34E-EA0E32F3C052}"/>
              </a:ext>
            </a:extLst>
          </p:cNvPr>
          <p:cNvCxnSpPr/>
          <p:nvPr/>
        </p:nvCxnSpPr>
        <p:spPr>
          <a:xfrm flipV="1">
            <a:off x="10306050" y="3102220"/>
            <a:ext cx="1" cy="70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853D65-8E51-C6B7-E404-F889D8834B6D}"/>
              </a:ext>
            </a:extLst>
          </p:cNvPr>
          <p:cNvCxnSpPr>
            <a:cxnSpLocks/>
          </p:cNvCxnSpPr>
          <p:nvPr/>
        </p:nvCxnSpPr>
        <p:spPr>
          <a:xfrm>
            <a:off x="10294326" y="1238249"/>
            <a:ext cx="35170" cy="1113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with a person on it&#10;&#10;Description automatically generated">
            <a:extLst>
              <a:ext uri="{FF2B5EF4-FFF2-40B4-BE49-F238E27FC236}">
                <a16:creationId xmlns:a16="http://schemas.microsoft.com/office/drawing/2014/main" id="{0C3F724D-B673-32C9-FE68-18FE2108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5" y="2880025"/>
            <a:ext cx="1354610" cy="10979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FC8A23-3C91-46F1-102E-BD42C15E8956}"/>
              </a:ext>
            </a:extLst>
          </p:cNvPr>
          <p:cNvCxnSpPr>
            <a:cxnSpLocks/>
          </p:cNvCxnSpPr>
          <p:nvPr/>
        </p:nvCxnSpPr>
        <p:spPr>
          <a:xfrm flipH="1" flipV="1">
            <a:off x="7808264" y="4633209"/>
            <a:ext cx="2886885" cy="2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65DC55-5301-DBD7-581C-BAC644174549}"/>
              </a:ext>
            </a:extLst>
          </p:cNvPr>
          <p:cNvCxnSpPr>
            <a:cxnSpLocks/>
          </p:cNvCxnSpPr>
          <p:nvPr/>
        </p:nvCxnSpPr>
        <p:spPr>
          <a:xfrm flipH="1" flipV="1">
            <a:off x="10635567" y="3081626"/>
            <a:ext cx="30890" cy="159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2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62D6-2452-CA58-260B-A51063B0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36" y="105978"/>
            <a:ext cx="11493842" cy="6627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Data Flow Diagram</a:t>
            </a:r>
          </a:p>
        </p:txBody>
      </p:sp>
      <p:sp>
        <p:nvSpPr>
          <p:cNvPr id="5" name="Oval 4" descr="FDG">
            <a:extLst>
              <a:ext uri="{FF2B5EF4-FFF2-40B4-BE49-F238E27FC236}">
                <a16:creationId xmlns:a16="http://schemas.microsoft.com/office/drawing/2014/main" id="{11B433F9-ED5C-6B39-324F-8260D5954666}"/>
              </a:ext>
            </a:extLst>
          </p:cNvPr>
          <p:cNvSpPr/>
          <p:nvPr/>
        </p:nvSpPr>
        <p:spPr>
          <a:xfrm>
            <a:off x="7189667" y="338988"/>
            <a:ext cx="1209455" cy="5558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61BBB-CFD7-747F-3DAE-98BAE5F2B599}"/>
              </a:ext>
            </a:extLst>
          </p:cNvPr>
          <p:cNvSpPr/>
          <p:nvPr/>
        </p:nvSpPr>
        <p:spPr>
          <a:xfrm>
            <a:off x="7185008" y="1266381"/>
            <a:ext cx="1178595" cy="572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0E08A-2F18-FCF5-14D2-33C5EC0B827B}"/>
              </a:ext>
            </a:extLst>
          </p:cNvPr>
          <p:cNvSpPr/>
          <p:nvPr/>
        </p:nvSpPr>
        <p:spPr>
          <a:xfrm>
            <a:off x="7212751" y="2642433"/>
            <a:ext cx="1197540" cy="558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4F86CD-CA82-DCFB-B19B-902466737F27}"/>
              </a:ext>
            </a:extLst>
          </p:cNvPr>
          <p:cNvSpPr/>
          <p:nvPr/>
        </p:nvSpPr>
        <p:spPr>
          <a:xfrm>
            <a:off x="5266343" y="2599203"/>
            <a:ext cx="1238729" cy="5532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4D68F3-6D87-54A6-34AF-053FB4C18A70}"/>
              </a:ext>
            </a:extLst>
          </p:cNvPr>
          <p:cNvSpPr/>
          <p:nvPr/>
        </p:nvSpPr>
        <p:spPr>
          <a:xfrm>
            <a:off x="9027101" y="2633475"/>
            <a:ext cx="1238729" cy="577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Doctor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DF2C6-D9F9-48C2-4BCA-92FBCDF74C09}"/>
              </a:ext>
            </a:extLst>
          </p:cNvPr>
          <p:cNvSpPr/>
          <p:nvPr/>
        </p:nvSpPr>
        <p:spPr>
          <a:xfrm>
            <a:off x="2399474" y="2599126"/>
            <a:ext cx="1298861" cy="50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2DF0AB-6933-F691-BF76-C33D3CBEF4DD}"/>
              </a:ext>
            </a:extLst>
          </p:cNvPr>
          <p:cNvSpPr/>
          <p:nvPr/>
        </p:nvSpPr>
        <p:spPr>
          <a:xfrm>
            <a:off x="7169677" y="3645430"/>
            <a:ext cx="1391614" cy="566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Approve/Reject Doctor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6D17B2-3CCF-20BE-52CF-582CA6D73D00}"/>
              </a:ext>
            </a:extLst>
          </p:cNvPr>
          <p:cNvSpPr/>
          <p:nvPr/>
        </p:nvSpPr>
        <p:spPr>
          <a:xfrm>
            <a:off x="9023721" y="3660837"/>
            <a:ext cx="1315997" cy="60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Manage Sessions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1745-3FAE-7197-8705-767BEC1264E6}"/>
              </a:ext>
            </a:extLst>
          </p:cNvPr>
          <p:cNvSpPr/>
          <p:nvPr/>
        </p:nvSpPr>
        <p:spPr>
          <a:xfrm>
            <a:off x="5239050" y="3692744"/>
            <a:ext cx="1371020" cy="587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Browse Doctors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A4665-AF86-31FA-A58F-306A2268BADF}"/>
              </a:ext>
            </a:extLst>
          </p:cNvPr>
          <p:cNvSpPr/>
          <p:nvPr/>
        </p:nvSpPr>
        <p:spPr>
          <a:xfrm>
            <a:off x="7168520" y="4842618"/>
            <a:ext cx="1375107" cy="58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View Doctors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9DC01-48CC-9246-C1DC-57521861D3B9}"/>
              </a:ext>
            </a:extLst>
          </p:cNvPr>
          <p:cNvSpPr/>
          <p:nvPr/>
        </p:nvSpPr>
        <p:spPr>
          <a:xfrm>
            <a:off x="7166966" y="5776655"/>
            <a:ext cx="1396685" cy="570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View Patients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6C186-FDD6-8679-136F-1C0646CE8FE0}"/>
              </a:ext>
            </a:extLst>
          </p:cNvPr>
          <p:cNvSpPr/>
          <p:nvPr/>
        </p:nvSpPr>
        <p:spPr>
          <a:xfrm>
            <a:off x="8967276" y="4848278"/>
            <a:ext cx="1347114" cy="602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Accept Appointments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0427A7-5144-58CC-3BD3-127C8C7922CF}"/>
              </a:ext>
            </a:extLst>
          </p:cNvPr>
          <p:cNvSpPr/>
          <p:nvPr/>
        </p:nvSpPr>
        <p:spPr>
          <a:xfrm>
            <a:off x="8995130" y="5779780"/>
            <a:ext cx="1386114" cy="541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Provide Prescription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E4E54-ADEE-E3EE-BE7D-08DACBBEB0BB}"/>
              </a:ext>
            </a:extLst>
          </p:cNvPr>
          <p:cNvSpPr/>
          <p:nvPr/>
        </p:nvSpPr>
        <p:spPr>
          <a:xfrm>
            <a:off x="5232656" y="4822111"/>
            <a:ext cx="1396410" cy="602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Book Appointment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E14C0-CEAF-11AC-0292-A061A88F7BC8}"/>
              </a:ext>
            </a:extLst>
          </p:cNvPr>
          <p:cNvSpPr/>
          <p:nvPr/>
        </p:nvSpPr>
        <p:spPr>
          <a:xfrm>
            <a:off x="5238227" y="5774208"/>
            <a:ext cx="1412278" cy="555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Give Feedback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4149FA-B6F1-3F37-4961-8C6DE78B5120}"/>
              </a:ext>
            </a:extLst>
          </p:cNvPr>
          <p:cNvCxnSpPr/>
          <p:nvPr/>
        </p:nvCxnSpPr>
        <p:spPr>
          <a:xfrm flipH="1">
            <a:off x="7819767" y="1839096"/>
            <a:ext cx="2059" cy="79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E1F7FF-95EB-2824-2860-8F83C90F5BA1}"/>
              </a:ext>
            </a:extLst>
          </p:cNvPr>
          <p:cNvCxnSpPr>
            <a:cxnSpLocks/>
          </p:cNvCxnSpPr>
          <p:nvPr/>
        </p:nvCxnSpPr>
        <p:spPr>
          <a:xfrm flipH="1">
            <a:off x="7850659" y="3208637"/>
            <a:ext cx="2059" cy="46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137A66-72AE-1D96-55AA-8E4EF4644251}"/>
              </a:ext>
            </a:extLst>
          </p:cNvPr>
          <p:cNvCxnSpPr>
            <a:cxnSpLocks/>
          </p:cNvCxnSpPr>
          <p:nvPr/>
        </p:nvCxnSpPr>
        <p:spPr>
          <a:xfrm>
            <a:off x="7842420" y="4207475"/>
            <a:ext cx="8238" cy="626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47238A-C291-8DCE-29D5-9C4DC5E2E791}"/>
              </a:ext>
            </a:extLst>
          </p:cNvPr>
          <p:cNvCxnSpPr>
            <a:cxnSpLocks/>
          </p:cNvCxnSpPr>
          <p:nvPr/>
        </p:nvCxnSpPr>
        <p:spPr>
          <a:xfrm flipH="1">
            <a:off x="7871253" y="5443149"/>
            <a:ext cx="2059" cy="337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E21E8-1B46-3285-A54B-C8CBDDE9B10C}"/>
              </a:ext>
            </a:extLst>
          </p:cNvPr>
          <p:cNvCxnSpPr>
            <a:cxnSpLocks/>
          </p:cNvCxnSpPr>
          <p:nvPr/>
        </p:nvCxnSpPr>
        <p:spPr>
          <a:xfrm>
            <a:off x="7811527" y="891744"/>
            <a:ext cx="8238" cy="399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ECE06-8437-9388-8CCB-987148159069}"/>
              </a:ext>
            </a:extLst>
          </p:cNvPr>
          <p:cNvCxnSpPr>
            <a:cxnSpLocks/>
          </p:cNvCxnSpPr>
          <p:nvPr/>
        </p:nvCxnSpPr>
        <p:spPr>
          <a:xfrm>
            <a:off x="5927122" y="3126257"/>
            <a:ext cx="18536" cy="54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E3E9B-CA1A-AF61-7E63-6180C7447FAC}"/>
              </a:ext>
            </a:extLst>
          </p:cNvPr>
          <p:cNvCxnSpPr>
            <a:cxnSpLocks/>
          </p:cNvCxnSpPr>
          <p:nvPr/>
        </p:nvCxnSpPr>
        <p:spPr>
          <a:xfrm>
            <a:off x="5947717" y="4289852"/>
            <a:ext cx="8238" cy="56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380D8B-CD9B-3B5C-FD44-6D043CA369E0}"/>
              </a:ext>
            </a:extLst>
          </p:cNvPr>
          <p:cNvCxnSpPr>
            <a:cxnSpLocks/>
          </p:cNvCxnSpPr>
          <p:nvPr/>
        </p:nvCxnSpPr>
        <p:spPr>
          <a:xfrm>
            <a:off x="5947719" y="5432853"/>
            <a:ext cx="8238" cy="31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81EDC1-E56A-E73B-9600-5C11DB848D6E}"/>
              </a:ext>
            </a:extLst>
          </p:cNvPr>
          <p:cNvCxnSpPr>
            <a:cxnSpLocks/>
          </p:cNvCxnSpPr>
          <p:nvPr/>
        </p:nvCxnSpPr>
        <p:spPr>
          <a:xfrm>
            <a:off x="9634150" y="3229231"/>
            <a:ext cx="8238" cy="430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EA188-9024-30E6-07A8-9B0E2149FB07}"/>
              </a:ext>
            </a:extLst>
          </p:cNvPr>
          <p:cNvCxnSpPr>
            <a:cxnSpLocks/>
          </p:cNvCxnSpPr>
          <p:nvPr/>
        </p:nvCxnSpPr>
        <p:spPr>
          <a:xfrm>
            <a:off x="9634150" y="4269257"/>
            <a:ext cx="8238" cy="584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5A9743-0FC3-2F96-676C-E495CAFA468E}"/>
              </a:ext>
            </a:extLst>
          </p:cNvPr>
          <p:cNvCxnSpPr>
            <a:cxnSpLocks/>
          </p:cNvCxnSpPr>
          <p:nvPr/>
        </p:nvCxnSpPr>
        <p:spPr>
          <a:xfrm flipH="1">
            <a:off x="9662983" y="5443150"/>
            <a:ext cx="2059" cy="337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757162-CF63-D8ED-3F6F-58C7C6C8E3FC}"/>
              </a:ext>
            </a:extLst>
          </p:cNvPr>
          <p:cNvCxnSpPr>
            <a:cxnSpLocks/>
          </p:cNvCxnSpPr>
          <p:nvPr/>
        </p:nvCxnSpPr>
        <p:spPr>
          <a:xfrm flipH="1">
            <a:off x="5966256" y="1612556"/>
            <a:ext cx="1196542" cy="976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45DB4F-7D1C-30EC-61B1-9A1E63D3028F}"/>
              </a:ext>
            </a:extLst>
          </p:cNvPr>
          <p:cNvCxnSpPr>
            <a:cxnSpLocks/>
          </p:cNvCxnSpPr>
          <p:nvPr/>
        </p:nvCxnSpPr>
        <p:spPr>
          <a:xfrm flipH="1" flipV="1">
            <a:off x="3680255" y="2887360"/>
            <a:ext cx="1556949" cy="1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3AD93B-94E6-711B-BD73-6D80B8707E9F}"/>
              </a:ext>
            </a:extLst>
          </p:cNvPr>
          <p:cNvCxnSpPr>
            <a:cxnSpLocks/>
          </p:cNvCxnSpPr>
          <p:nvPr/>
        </p:nvCxnSpPr>
        <p:spPr>
          <a:xfrm>
            <a:off x="8377879" y="1571365"/>
            <a:ext cx="1243915" cy="102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14A0B-1ED5-4B44-2947-4C4B84AA9C92}"/>
              </a:ext>
            </a:extLst>
          </p:cNvPr>
          <p:cNvSpPr/>
          <p:nvPr/>
        </p:nvSpPr>
        <p:spPr>
          <a:xfrm>
            <a:off x="879568" y="3629465"/>
            <a:ext cx="1017733" cy="383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solidFill>
                  <a:schemeClr val="tx1">
                    <a:lumMod val="95000"/>
                    <a:lumOff val="5000"/>
                  </a:schemeClr>
                </a:solidFill>
              </a:rPr>
              <a:t>Specialities</a:t>
            </a:r>
            <a:endParaRPr 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59CED2-C973-3367-DC8B-BAAC2EB5A1AA}"/>
              </a:ext>
            </a:extLst>
          </p:cNvPr>
          <p:cNvSpPr/>
          <p:nvPr/>
        </p:nvSpPr>
        <p:spPr>
          <a:xfrm>
            <a:off x="2403569" y="3639761"/>
            <a:ext cx="1017733" cy="383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Doctors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C988C1-A3BD-D5E1-E76E-957E8B3EBF8C}"/>
              </a:ext>
            </a:extLst>
          </p:cNvPr>
          <p:cNvSpPr/>
          <p:nvPr/>
        </p:nvSpPr>
        <p:spPr>
          <a:xfrm>
            <a:off x="3948163" y="3650058"/>
            <a:ext cx="1017733" cy="383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>
                <a:solidFill>
                  <a:schemeClr val="tx1">
                    <a:lumMod val="95000"/>
                    <a:lumOff val="5000"/>
                  </a:schemeClr>
                </a:solidFill>
              </a:rPr>
              <a:t>Appointments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9F61EC-A2B7-FED9-BD44-10D3683A9A45}"/>
              </a:ext>
            </a:extLst>
          </p:cNvPr>
          <p:cNvCxnSpPr/>
          <p:nvPr/>
        </p:nvCxnSpPr>
        <p:spPr>
          <a:xfrm flipH="1">
            <a:off x="2896372" y="3124971"/>
            <a:ext cx="32951" cy="512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1F24FF-34AE-6F75-DB86-383AC098CBD7}"/>
              </a:ext>
            </a:extLst>
          </p:cNvPr>
          <p:cNvCxnSpPr>
            <a:cxnSpLocks/>
          </p:cNvCxnSpPr>
          <p:nvPr/>
        </p:nvCxnSpPr>
        <p:spPr>
          <a:xfrm>
            <a:off x="2991108" y="3135268"/>
            <a:ext cx="1460156" cy="471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806678-B821-AC4B-3637-7FFDDC8FF7E5}"/>
              </a:ext>
            </a:extLst>
          </p:cNvPr>
          <p:cNvCxnSpPr>
            <a:cxnSpLocks/>
          </p:cNvCxnSpPr>
          <p:nvPr/>
        </p:nvCxnSpPr>
        <p:spPr>
          <a:xfrm flipH="1">
            <a:off x="1485642" y="3114674"/>
            <a:ext cx="1371599" cy="48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5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Team Members</vt:lpstr>
      <vt:lpstr>Overview</vt:lpstr>
      <vt:lpstr>Introduction</vt:lpstr>
      <vt:lpstr>Problem Statement</vt:lpstr>
      <vt:lpstr>Solutions</vt:lpstr>
      <vt:lpstr>Technologies Used</vt:lpstr>
      <vt:lpstr>Architecture</vt:lpstr>
      <vt:lpstr>PowerPoint Presentation</vt:lpstr>
      <vt:lpstr>TapToCure</vt:lpstr>
      <vt:lpstr>Future Enhancements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118</cp:revision>
  <dcterms:created xsi:type="dcterms:W3CDTF">2024-11-08T09:36:44Z</dcterms:created>
  <dcterms:modified xsi:type="dcterms:W3CDTF">2024-11-11T12:25:27Z</dcterms:modified>
</cp:coreProperties>
</file>