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110" y="53"/>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954107"/>
          </a:xfrm>
          <a:prstGeom prst="rect">
            <a:avLst/>
          </a:prstGeom>
          <a:noFill/>
        </p:spPr>
        <p:txBody>
          <a:bodyPr wrap="square" rtlCol="0">
            <a:spAutoFit/>
          </a:bodyPr>
          <a:lstStyle/>
          <a:p>
            <a:pPr algn="r"/>
            <a:r>
              <a:rPr lang="en-IN" sz="2800" b="1" dirty="0">
                <a:solidFill>
                  <a:schemeClr val="bg1"/>
                </a:solidFill>
                <a:latin typeface="Calibri" panose="020F0502020204030204" pitchFamily="34" charset="0"/>
                <a:cs typeface="Times New Roman" panose="02020603050405020304" pitchFamily="18" charset="0"/>
              </a:rPr>
              <a:t>Sustainable Supply Chain Performance Analysis Dashboard</a:t>
            </a:r>
            <a:endParaRPr lang="en-US" sz="28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
        <p:nvSpPr>
          <p:cNvPr id="3" name="TextBox 2">
            <a:extLst>
              <a:ext uri="{FF2B5EF4-FFF2-40B4-BE49-F238E27FC236}">
                <a16:creationId xmlns:a16="http://schemas.microsoft.com/office/drawing/2014/main" id="{3054A50F-B258-FF7A-D37F-30540D3B6440}"/>
              </a:ext>
            </a:extLst>
          </p:cNvPr>
          <p:cNvSpPr txBox="1"/>
          <p:nvPr/>
        </p:nvSpPr>
        <p:spPr>
          <a:xfrm>
            <a:off x="7285602" y="4435359"/>
            <a:ext cx="3838240" cy="400110"/>
          </a:xfrm>
          <a:prstGeom prst="rect">
            <a:avLst/>
          </a:prstGeom>
          <a:noFill/>
        </p:spPr>
        <p:txBody>
          <a:bodyPr wrap="square" rtlCol="0">
            <a:spAutoFit/>
          </a:bodyPr>
          <a:lstStyle/>
          <a:p>
            <a:r>
              <a:rPr lang="en-IN" sz="2000" dirty="0">
                <a:solidFill>
                  <a:schemeClr val="bg1"/>
                </a:solidFill>
                <a:latin typeface="Times New Roman" panose="02020603050405020304" pitchFamily="18" charset="0"/>
                <a:cs typeface="Times New Roman" panose="02020603050405020304" pitchFamily="18" charset="0"/>
              </a:rPr>
              <a:t>Submitted By- Madhur Chaturvedi</a:t>
            </a:r>
          </a:p>
        </p:txBody>
      </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71856" y="830505"/>
            <a:ext cx="7281910" cy="5113644"/>
          </a:xfrm>
          <a:prstGeom prst="rect">
            <a:avLst/>
          </a:prstGeom>
          <a:noFill/>
        </p:spPr>
        <p:txBody>
          <a:bodyPr wrap="square">
            <a:spAutoFit/>
          </a:bodyPr>
          <a:lstStyle/>
          <a:p>
            <a:pPr>
              <a:lnSpc>
                <a:spcPct val="150000"/>
              </a:lnSpc>
            </a:pPr>
            <a:r>
              <a:rPr lang="en-IN" sz="2000" b="1" dirty="0">
                <a:solidFill>
                  <a:srgbClr val="213163"/>
                </a:solidFill>
              </a:rPr>
              <a:t>Learning Objectives</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002060"/>
                </a:solidFill>
                <a:effectLst/>
                <a:latin typeface="Arial" panose="020B0604020202020204" pitchFamily="34" charset="0"/>
              </a:rPr>
              <a:t>Data Cleaning and Preparation</a:t>
            </a:r>
            <a:endParaRPr kumimoji="0" lang="en-US" altLang="en-US" sz="2000" b="0" i="0" u="none" strike="noStrike" cap="none" normalizeH="0" baseline="0" dirty="0">
              <a:ln>
                <a:noFill/>
              </a:ln>
              <a:solidFill>
                <a:srgbClr val="002060"/>
              </a:solidFill>
              <a:effectLst/>
              <a:latin typeface="Arial" panose="020B0604020202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002060"/>
                </a:solidFill>
                <a:effectLst/>
                <a:latin typeface="Arial" panose="020B0604020202020204" pitchFamily="34" charset="0"/>
              </a:rPr>
              <a:t>Data Modeling and Structuring</a:t>
            </a:r>
            <a:endParaRPr kumimoji="0" lang="en-US" altLang="en-US" sz="2000" b="0" i="0" u="none" strike="noStrike" cap="none" normalizeH="0" baseline="0" dirty="0">
              <a:ln>
                <a:noFill/>
              </a:ln>
              <a:solidFill>
                <a:srgbClr val="002060"/>
              </a:solidFill>
              <a:effectLst/>
              <a:latin typeface="Arial" panose="020B0604020202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002060"/>
                </a:solidFill>
                <a:effectLst/>
                <a:latin typeface="Arial" panose="020B0604020202020204" pitchFamily="34" charset="0"/>
              </a:rPr>
              <a:t>Adding Data in Power BI</a:t>
            </a:r>
            <a:endParaRPr kumimoji="0" lang="en-US" altLang="en-US" sz="2000" b="0" i="0" u="none" strike="noStrike" cap="none" normalizeH="0" baseline="0" dirty="0">
              <a:ln>
                <a:noFill/>
              </a:ln>
              <a:solidFill>
                <a:srgbClr val="002060"/>
              </a:solidFill>
              <a:effectLst/>
              <a:latin typeface="Arial" panose="020B0604020202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002060"/>
                </a:solidFill>
                <a:effectLst/>
                <a:latin typeface="Arial" panose="020B0604020202020204" pitchFamily="34" charset="0"/>
              </a:rPr>
              <a:t>Creating Dashboards in Power BI</a:t>
            </a:r>
            <a:endParaRPr kumimoji="0" lang="en-US" altLang="en-US" sz="2000" b="0" i="0" u="none" strike="noStrike" cap="none" normalizeH="0" baseline="0" dirty="0">
              <a:ln>
                <a:noFill/>
              </a:ln>
              <a:solidFill>
                <a:srgbClr val="002060"/>
              </a:solidFill>
              <a:effectLst/>
              <a:latin typeface="Arial" panose="020B0604020202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002060"/>
                </a:solidFill>
                <a:effectLst/>
                <a:latin typeface="Arial" panose="020B0604020202020204" pitchFamily="34" charset="0"/>
              </a:rPr>
              <a:t>Data Visualization Techniques</a:t>
            </a:r>
            <a:endParaRPr kumimoji="0" lang="en-US" altLang="en-US" sz="2000" b="0" i="0" u="none" strike="noStrike" cap="none" normalizeH="0" baseline="0" dirty="0">
              <a:ln>
                <a:noFill/>
              </a:ln>
              <a:solidFill>
                <a:srgbClr val="002060"/>
              </a:solidFill>
              <a:effectLst/>
              <a:latin typeface="Arial" panose="020B0604020202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002060"/>
                </a:solidFill>
                <a:effectLst/>
                <a:latin typeface="Arial" panose="020B0604020202020204" pitchFamily="34" charset="0"/>
              </a:rPr>
              <a:t>Chart Creation and Interpretation</a:t>
            </a:r>
            <a:endParaRPr kumimoji="0" lang="en-US" altLang="en-US" sz="2000" b="0" i="0" u="none" strike="noStrike" cap="none" normalizeH="0" baseline="0" dirty="0">
              <a:ln>
                <a:noFill/>
              </a:ln>
              <a:solidFill>
                <a:srgbClr val="002060"/>
              </a:solidFill>
              <a:effectLst/>
              <a:latin typeface="Arial" panose="020B0604020202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002060"/>
                </a:solidFill>
                <a:effectLst/>
                <a:latin typeface="Arial" panose="020B0604020202020204" pitchFamily="34" charset="0"/>
              </a:rPr>
              <a:t>Analyzing Supply Chain Performance</a:t>
            </a:r>
            <a:endParaRPr kumimoji="0" lang="en-US" altLang="en-US" sz="2000" b="0" i="0" u="none" strike="noStrike" cap="none" normalizeH="0" baseline="0" dirty="0">
              <a:ln>
                <a:noFill/>
              </a:ln>
              <a:solidFill>
                <a:srgbClr val="002060"/>
              </a:solidFill>
              <a:effectLst/>
              <a:latin typeface="Arial" panose="020B0604020202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002060"/>
                </a:solidFill>
                <a:effectLst/>
                <a:latin typeface="Arial" panose="020B0604020202020204" pitchFamily="34" charset="0"/>
              </a:rPr>
              <a:t>Optimizing Logistics and Transportation</a:t>
            </a:r>
            <a:endParaRPr kumimoji="0" lang="en-US" altLang="en-US" sz="2000" b="0" i="0" u="none" strike="noStrike" cap="none" normalizeH="0" baseline="0" dirty="0">
              <a:ln>
                <a:noFill/>
              </a:ln>
              <a:solidFill>
                <a:srgbClr val="002060"/>
              </a:solidFill>
              <a:effectLst/>
              <a:latin typeface="Arial" panose="020B0604020202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002060"/>
                </a:solidFill>
                <a:effectLst/>
                <a:latin typeface="Arial" panose="020B0604020202020204" pitchFamily="34" charset="0"/>
              </a:rPr>
              <a:t>Stock and Supplier Management</a:t>
            </a:r>
            <a:endParaRPr kumimoji="0" lang="en-US" altLang="en-US" sz="2000" b="0" i="0" u="none" strike="noStrike" cap="none" normalizeH="0" baseline="0" dirty="0">
              <a:ln>
                <a:noFill/>
              </a:ln>
              <a:solidFill>
                <a:srgbClr val="002060"/>
              </a:solidFill>
              <a:effectLst/>
              <a:latin typeface="Arial" panose="020B0604020202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002060"/>
                </a:solidFill>
                <a:effectLst/>
                <a:latin typeface="Arial" panose="020B0604020202020204" pitchFamily="34" charset="0"/>
              </a:rPr>
              <a:t>Decision-Making Based on Data Insights</a:t>
            </a:r>
            <a:r>
              <a:rPr kumimoji="0" lang="en-US" altLang="en-US" sz="2000" b="0" i="0" u="none" strike="noStrike" cap="none" normalizeH="0" baseline="0" dirty="0">
                <a:ln>
                  <a:noFill/>
                </a:ln>
                <a:solidFill>
                  <a:schemeClr val="tx1"/>
                </a:solidFill>
                <a:effectLst/>
                <a:latin typeface="Arial" panose="020B0604020202020204" pitchFamily="34" charset="0"/>
              </a:rPr>
              <a:t> </a:t>
            </a: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400BD15D-419B-3AAA-FFCA-0760D6F633E6}"/>
              </a:ext>
            </a:extLst>
          </p:cNvPr>
          <p:cNvSpPr txBox="1"/>
          <p:nvPr/>
        </p:nvSpPr>
        <p:spPr>
          <a:xfrm>
            <a:off x="-128140" y="4440121"/>
            <a:ext cx="7128380" cy="4402167"/>
          </a:xfrm>
          <a:prstGeom prst="rect">
            <a:avLst/>
          </a:prstGeom>
          <a:noFill/>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98580" y="1067664"/>
            <a:ext cx="11523306" cy="2554545"/>
          </a:xfrm>
          <a:prstGeom prst="rect">
            <a:avLst/>
          </a:prstGeom>
          <a:noFill/>
        </p:spPr>
        <p:txBody>
          <a:bodyPr wrap="square">
            <a:spAutoFit/>
          </a:bodyPr>
          <a:lstStyle/>
          <a:p>
            <a:r>
              <a:rPr lang="en-US" sz="1800" b="1" dirty="0">
                <a:solidFill>
                  <a:srgbClr val="002060"/>
                </a:solidFill>
              </a:rPr>
              <a:t>T</a:t>
            </a:r>
            <a:r>
              <a:rPr lang="en-IN" sz="2000" b="1" dirty="0" err="1">
                <a:solidFill>
                  <a:srgbClr val="002060"/>
                </a:solidFill>
              </a:rPr>
              <a:t>ools</a:t>
            </a:r>
            <a:r>
              <a:rPr lang="en-IN" sz="2000" b="1" dirty="0">
                <a:solidFill>
                  <a:srgbClr val="002060"/>
                </a:solidFill>
              </a:rPr>
              <a:t> and Technology used </a:t>
            </a:r>
          </a:p>
          <a:p>
            <a:endParaRPr lang="en-IN" sz="2000" b="1" dirty="0">
              <a:solidFill>
                <a:srgbClr val="002060"/>
              </a:solidFill>
            </a:endParaRPr>
          </a:p>
          <a:p>
            <a:pPr algn="just"/>
            <a:r>
              <a:rPr lang="en-US" sz="2000" dirty="0">
                <a:solidFill>
                  <a:srgbClr val="002060"/>
                </a:solidFill>
              </a:rPr>
              <a:t>In this project, </a:t>
            </a:r>
            <a:r>
              <a:rPr lang="en-US" sz="2000" b="1" dirty="0">
                <a:solidFill>
                  <a:srgbClr val="002060"/>
                </a:solidFill>
              </a:rPr>
              <a:t>Power BI</a:t>
            </a:r>
            <a:r>
              <a:rPr lang="en-US" sz="2000" dirty="0">
                <a:solidFill>
                  <a:srgbClr val="002060"/>
                </a:solidFill>
              </a:rPr>
              <a:t> was used as the primary tool for data analysis and visualization. Power BI enabled efficient </a:t>
            </a:r>
            <a:r>
              <a:rPr lang="en-US" sz="2000" b="1" dirty="0">
                <a:solidFill>
                  <a:srgbClr val="002060"/>
                </a:solidFill>
              </a:rPr>
              <a:t>data cleaning, data modeling, and dashboard creation</a:t>
            </a:r>
            <a:r>
              <a:rPr lang="en-US" sz="2000" dirty="0">
                <a:solidFill>
                  <a:srgbClr val="002060"/>
                </a:solidFill>
              </a:rPr>
              <a:t>, allowing for interactive and insightful representations of supply chain performance. Various charts, graphs, and filters were utilized to analyze shipping costs, stock levels, supplier contributions, and transportation efficiency. By leveraging Power BI’s powerful visualization and data integration features, meaningful insights were derived to optimize logistics and business decision-making.</a:t>
            </a:r>
            <a:endParaRPr lang="en-IN" sz="2000" b="1" dirty="0">
              <a:solidFill>
                <a:srgbClr val="002060"/>
              </a:solidFill>
            </a:endParaRP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5" y="1014656"/>
            <a:ext cx="11357587" cy="3420873"/>
          </a:xfrm>
          <a:prstGeom prst="rect">
            <a:avLst/>
          </a:prstGeom>
          <a:noFill/>
        </p:spPr>
        <p:txBody>
          <a:bodyPr wrap="square">
            <a:spAutoFit/>
          </a:bodyPr>
          <a:lstStyle/>
          <a:p>
            <a:r>
              <a:rPr lang="en-US" sz="2000" b="1" dirty="0">
                <a:solidFill>
                  <a:srgbClr val="002060"/>
                </a:solidFill>
              </a:rPr>
              <a:t>Methodology</a:t>
            </a:r>
          </a:p>
          <a:p>
            <a:endParaRPr lang="en-US" sz="2000" b="1" dirty="0">
              <a:solidFill>
                <a:srgbClr val="002060"/>
              </a:solidFill>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002060"/>
                </a:solidFill>
                <a:effectLst/>
                <a:latin typeface="Arial" panose="020B0604020202020204" pitchFamily="34" charset="0"/>
              </a:rPr>
              <a:t>Vertical Bar Chart</a:t>
            </a:r>
            <a:r>
              <a:rPr kumimoji="0" lang="en-US" altLang="en-US" sz="2000" b="0" i="0" u="none" strike="noStrike" cap="none" normalizeH="0" baseline="0" dirty="0">
                <a:ln>
                  <a:noFill/>
                </a:ln>
                <a:solidFill>
                  <a:srgbClr val="002060"/>
                </a:solidFill>
                <a:effectLst/>
                <a:latin typeface="Arial" panose="020B0604020202020204" pitchFamily="34" charset="0"/>
              </a:rPr>
              <a:t> – To compare stock levels across different product types.</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002060"/>
                </a:solidFill>
                <a:effectLst/>
                <a:latin typeface="Arial" panose="020B0604020202020204" pitchFamily="34" charset="0"/>
              </a:rPr>
              <a:t>Horizontal Bar Chart</a:t>
            </a:r>
            <a:r>
              <a:rPr kumimoji="0" lang="en-US" altLang="en-US" sz="2000" b="0" i="0" u="none" strike="noStrike" cap="none" normalizeH="0" baseline="0" dirty="0">
                <a:ln>
                  <a:noFill/>
                </a:ln>
                <a:solidFill>
                  <a:srgbClr val="002060"/>
                </a:solidFill>
                <a:effectLst/>
                <a:latin typeface="Arial" panose="020B0604020202020204" pitchFamily="34" charset="0"/>
              </a:rPr>
              <a:t> – To analyze the number of products sold on different routes.</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002060"/>
                </a:solidFill>
                <a:effectLst/>
                <a:latin typeface="Arial" panose="020B0604020202020204" pitchFamily="34" charset="0"/>
              </a:rPr>
              <a:t>Stacked Column Chart</a:t>
            </a:r>
            <a:r>
              <a:rPr kumimoji="0" lang="en-US" altLang="en-US" sz="2000" b="0" i="0" u="none" strike="noStrike" cap="none" normalizeH="0" baseline="0" dirty="0">
                <a:ln>
                  <a:noFill/>
                </a:ln>
                <a:solidFill>
                  <a:srgbClr val="002060"/>
                </a:solidFill>
                <a:effectLst/>
                <a:latin typeface="Arial" panose="020B0604020202020204" pitchFamily="34" charset="0"/>
              </a:rPr>
              <a:t> – To visualize product sales distribution.</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002060"/>
                </a:solidFill>
                <a:effectLst/>
                <a:latin typeface="Arial" panose="020B0604020202020204" pitchFamily="34" charset="0"/>
              </a:rPr>
              <a:t>Pie Chart</a:t>
            </a:r>
            <a:r>
              <a:rPr kumimoji="0" lang="en-US" altLang="en-US" sz="2000" b="0" i="0" u="none" strike="noStrike" cap="none" normalizeH="0" baseline="0" dirty="0">
                <a:ln>
                  <a:noFill/>
                </a:ln>
                <a:solidFill>
                  <a:srgbClr val="002060"/>
                </a:solidFill>
                <a:effectLst/>
                <a:latin typeface="Arial" panose="020B0604020202020204" pitchFamily="34" charset="0"/>
              </a:rPr>
              <a:t> – To show the percentage distribution of transportation modes.</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002060"/>
                </a:solidFill>
                <a:effectLst/>
                <a:latin typeface="Arial" panose="020B0604020202020204" pitchFamily="34" charset="0"/>
              </a:rPr>
              <a:t>Table Visualization</a:t>
            </a:r>
            <a:r>
              <a:rPr kumimoji="0" lang="en-US" altLang="en-US" sz="2000" b="0" i="0" u="none" strike="noStrike" cap="none" normalizeH="0" baseline="0" dirty="0">
                <a:ln>
                  <a:noFill/>
                </a:ln>
                <a:solidFill>
                  <a:srgbClr val="002060"/>
                </a:solidFill>
                <a:effectLst/>
                <a:latin typeface="Arial" panose="020B0604020202020204" pitchFamily="34" charset="0"/>
              </a:rPr>
              <a:t> – To display order quantities, suppliers, and stock levels.</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002060"/>
                </a:solidFill>
                <a:effectLst/>
                <a:latin typeface="Arial" panose="020B0604020202020204" pitchFamily="34" charset="0"/>
              </a:rPr>
              <a:t>Slicers</a:t>
            </a:r>
            <a:r>
              <a:rPr kumimoji="0" lang="en-US" altLang="en-US" sz="2000" b="0" i="0" u="none" strike="noStrike" cap="none" normalizeH="0" baseline="0" dirty="0">
                <a:ln>
                  <a:noFill/>
                </a:ln>
                <a:solidFill>
                  <a:srgbClr val="002060"/>
                </a:solidFill>
                <a:effectLst/>
                <a:latin typeface="Arial" panose="020B0604020202020204" pitchFamily="34" charset="0"/>
              </a:rPr>
              <a:t> – To filter data dynamically based on different parameters. </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3" y="1054412"/>
            <a:ext cx="11641427" cy="5421421"/>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a:p>
            <a:pPr marL="342900" indent="-342900">
              <a:lnSpc>
                <a:spcPct val="150000"/>
              </a:lnSpc>
              <a:buFont typeface="Arial" panose="020B0604020202020204" pitchFamily="34" charset="0"/>
              <a:buChar char="•"/>
            </a:pPr>
            <a:r>
              <a:rPr lang="en-US" sz="2000" b="1" dirty="0">
                <a:solidFill>
                  <a:srgbClr val="213163"/>
                </a:solidFill>
              </a:rPr>
              <a:t>What is the average shipping cost for different transportation modes?</a:t>
            </a:r>
          </a:p>
          <a:p>
            <a:pPr marL="342900" indent="-342900">
              <a:lnSpc>
                <a:spcPct val="150000"/>
              </a:lnSpc>
              <a:buFont typeface="Arial" panose="020B0604020202020204" pitchFamily="34" charset="0"/>
              <a:buChar char="•"/>
            </a:pPr>
            <a:r>
              <a:rPr lang="en-US" sz="2000" b="1" dirty="0">
                <a:solidFill>
                  <a:srgbClr val="213163"/>
                </a:solidFill>
              </a:rPr>
              <a:t>Which transportation mode has the longest average shipping time?</a:t>
            </a:r>
          </a:p>
          <a:p>
            <a:pPr marL="342900" indent="-342900">
              <a:lnSpc>
                <a:spcPct val="150000"/>
              </a:lnSpc>
              <a:buFont typeface="Arial" panose="020B0604020202020204" pitchFamily="34" charset="0"/>
              <a:buChar char="•"/>
            </a:pPr>
            <a:r>
              <a:rPr lang="en-US" sz="2000" b="1" dirty="0">
                <a:solidFill>
                  <a:srgbClr val="213163"/>
                </a:solidFill>
              </a:rPr>
              <a:t>What is the average shipping cost for each product type?</a:t>
            </a:r>
          </a:p>
          <a:p>
            <a:pPr marL="342900" indent="-342900">
              <a:lnSpc>
                <a:spcPct val="150000"/>
              </a:lnSpc>
              <a:buFont typeface="Arial" panose="020B0604020202020204" pitchFamily="34" charset="0"/>
              <a:buChar char="•"/>
            </a:pPr>
            <a:r>
              <a:rPr lang="en-US" sz="2000" b="1" dirty="0">
                <a:solidFill>
                  <a:srgbClr val="213163"/>
                </a:solidFill>
              </a:rPr>
              <a:t>Which product type has the highest average shipping time?</a:t>
            </a:r>
          </a:p>
          <a:p>
            <a:pPr marL="342900" indent="-342900">
              <a:lnSpc>
                <a:spcPct val="150000"/>
              </a:lnSpc>
              <a:buFont typeface="Arial" panose="020B0604020202020204" pitchFamily="34" charset="0"/>
              <a:buChar char="•"/>
            </a:pPr>
            <a:r>
              <a:rPr lang="en-US" sz="2000" b="1" dirty="0">
                <a:solidFill>
                  <a:srgbClr val="213163"/>
                </a:solidFill>
              </a:rPr>
              <a:t>How do the average shipping costs compare across different routes?</a:t>
            </a:r>
          </a:p>
          <a:p>
            <a:pPr marL="342900" indent="-342900">
              <a:lnSpc>
                <a:spcPct val="150000"/>
              </a:lnSpc>
              <a:buFont typeface="Arial" panose="020B0604020202020204" pitchFamily="34" charset="0"/>
              <a:buChar char="•"/>
            </a:pPr>
            <a:r>
              <a:rPr lang="en-US" sz="2000" b="1" dirty="0">
                <a:solidFill>
                  <a:srgbClr val="213163"/>
                </a:solidFill>
              </a:rPr>
              <a:t>Which supplier has the highest average stock level?</a:t>
            </a:r>
          </a:p>
          <a:p>
            <a:pPr marL="342900" indent="-342900">
              <a:lnSpc>
                <a:spcPct val="150000"/>
              </a:lnSpc>
              <a:buFont typeface="Arial" panose="020B0604020202020204" pitchFamily="34" charset="0"/>
              <a:buChar char="•"/>
            </a:pPr>
            <a:r>
              <a:rPr lang="en-US" sz="2000" b="1" dirty="0">
                <a:solidFill>
                  <a:srgbClr val="213163"/>
                </a:solidFill>
              </a:rPr>
              <a:t>What is the relationship between average shipping cost and shipping time for different transportation modes?</a:t>
            </a:r>
          </a:p>
          <a:p>
            <a:pPr marL="342900" indent="-342900">
              <a:lnSpc>
                <a:spcPct val="150000"/>
              </a:lnSpc>
              <a:buFont typeface="Arial" panose="020B0604020202020204" pitchFamily="34" charset="0"/>
              <a:buChar char="•"/>
            </a:pPr>
            <a:r>
              <a:rPr lang="en-US" sz="2000" b="1" dirty="0">
                <a:solidFill>
                  <a:srgbClr val="213163"/>
                </a:solidFill>
              </a:rPr>
              <a:t>Which product type has the lowest average shipping time?</a:t>
            </a:r>
          </a:p>
          <a:p>
            <a:pPr marL="342900" indent="-342900">
              <a:lnSpc>
                <a:spcPct val="150000"/>
              </a:lnSpc>
              <a:buFont typeface="Arial" panose="020B0604020202020204" pitchFamily="34" charset="0"/>
              <a:buChar char="•"/>
            </a:pPr>
            <a:r>
              <a:rPr lang="en-US" sz="2000" b="1" dirty="0">
                <a:solidFill>
                  <a:srgbClr val="213163"/>
                </a:solidFill>
              </a:rPr>
              <a:t>How do average shipping times vary among different product types?</a:t>
            </a:r>
          </a:p>
          <a:p>
            <a:pPr marL="342900" indent="-342900">
              <a:lnSpc>
                <a:spcPct val="150000"/>
              </a:lnSpc>
              <a:buFont typeface="Arial" panose="020B0604020202020204" pitchFamily="34" charset="0"/>
              <a:buChar char="•"/>
            </a:pPr>
            <a:r>
              <a:rPr lang="en-US" sz="2000" b="1" dirty="0">
                <a:solidFill>
                  <a:srgbClr val="213163"/>
                </a:solidFill>
              </a:rPr>
              <a:t>Which transportation mode has the highest average shipping cost and why might that be?</a:t>
            </a:r>
            <a:endParaRPr lang="en-IN" sz="2000" b="1" dirty="0">
              <a:solidFill>
                <a:srgbClr val="213163"/>
              </a:solidFill>
            </a:endParaRP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04274" y="752754"/>
            <a:ext cx="11641523" cy="6048322"/>
          </a:xfrm>
          <a:prstGeom prst="rect">
            <a:avLst/>
          </a:prstGeom>
          <a:noFill/>
        </p:spPr>
        <p:txBody>
          <a:bodyPr wrap="square">
            <a:spAutoFit/>
          </a:bodyPr>
          <a:lstStyle/>
          <a:p>
            <a:pPr>
              <a:lnSpc>
                <a:spcPct val="150000"/>
              </a:lnSpc>
            </a:pPr>
            <a:r>
              <a:rPr lang="en-US" sz="2000" b="1" dirty="0">
                <a:solidFill>
                  <a:srgbClr val="002060"/>
                </a:solidFill>
              </a:rPr>
              <a:t>    Solution: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rgbClr val="002060"/>
                </a:solidFill>
                <a:effectLst/>
                <a:latin typeface="Arial" panose="020B0604020202020204" pitchFamily="34" charset="0"/>
              </a:rPr>
              <a:t>Find the average shipping cost for each transportation mode</a:t>
            </a:r>
            <a:r>
              <a:rPr kumimoji="0" lang="en-US" altLang="en-US" sz="1600" b="0" i="0" u="none" strike="noStrike" cap="none" normalizeH="0" baseline="0" dirty="0">
                <a:ln>
                  <a:noFill/>
                </a:ln>
                <a:solidFill>
                  <a:srgbClr val="002060"/>
                </a:solidFill>
                <a:effectLst/>
                <a:latin typeface="Arial" panose="020B0604020202020204" pitchFamily="34" charset="0"/>
              </a:rPr>
              <a:t> by dragging shipping cost data to a chart and changing the aggregation to "Average."</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rgbClr val="002060"/>
                </a:solidFill>
                <a:effectLst/>
                <a:latin typeface="Arial" panose="020B0604020202020204" pitchFamily="34" charset="0"/>
              </a:rPr>
              <a:t>Identify the transportation mode with the longest shipping time</a:t>
            </a:r>
            <a:r>
              <a:rPr kumimoji="0" lang="en-US" altLang="en-US" sz="1600" b="0" i="0" u="none" strike="noStrike" cap="none" normalizeH="0" baseline="0" dirty="0">
                <a:ln>
                  <a:noFill/>
                </a:ln>
                <a:solidFill>
                  <a:srgbClr val="002060"/>
                </a:solidFill>
                <a:effectLst/>
                <a:latin typeface="Arial" panose="020B0604020202020204" pitchFamily="34" charset="0"/>
              </a:rPr>
              <a:t> using a bar chart and setting the aggregation to "Average" for shipping time.</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rgbClr val="002060"/>
                </a:solidFill>
                <a:effectLst/>
                <a:latin typeface="Arial" panose="020B0604020202020204" pitchFamily="34" charset="0"/>
              </a:rPr>
              <a:t>Find the average shipping cost for each product type</a:t>
            </a:r>
            <a:r>
              <a:rPr kumimoji="0" lang="en-US" altLang="en-US" sz="1600" b="0" i="0" u="none" strike="noStrike" cap="none" normalizeH="0" baseline="0" dirty="0">
                <a:ln>
                  <a:noFill/>
                </a:ln>
                <a:solidFill>
                  <a:srgbClr val="002060"/>
                </a:solidFill>
                <a:effectLst/>
                <a:latin typeface="Arial" panose="020B0604020202020204" pitchFamily="34" charset="0"/>
              </a:rPr>
              <a:t> by adding a chart and changing the shipping cost aggregation to "Average."</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rgbClr val="002060"/>
                </a:solidFill>
                <a:effectLst/>
                <a:latin typeface="Arial" panose="020B0604020202020204" pitchFamily="34" charset="0"/>
              </a:rPr>
              <a:t>Compare shipping times for different product types</a:t>
            </a:r>
            <a:r>
              <a:rPr kumimoji="0" lang="en-US" altLang="en-US" sz="1600" b="0" i="0" u="none" strike="noStrike" cap="none" normalizeH="0" baseline="0" dirty="0">
                <a:ln>
                  <a:noFill/>
                </a:ln>
                <a:solidFill>
                  <a:srgbClr val="002060"/>
                </a:solidFill>
                <a:effectLst/>
                <a:latin typeface="Arial" panose="020B0604020202020204" pitchFamily="34" charset="0"/>
              </a:rPr>
              <a:t> using a horizontal bar chart with the shipping time set to "Average."</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rgbClr val="002060"/>
                </a:solidFill>
                <a:effectLst/>
                <a:latin typeface="Arial" panose="020B0604020202020204" pitchFamily="34" charset="0"/>
              </a:rPr>
              <a:t>Analyze shipping costs for different routes</a:t>
            </a:r>
            <a:r>
              <a:rPr kumimoji="0" lang="en-US" altLang="en-US" sz="1600" b="0" i="0" u="none" strike="noStrike" cap="none" normalizeH="0" baseline="0" dirty="0">
                <a:ln>
                  <a:noFill/>
                </a:ln>
                <a:solidFill>
                  <a:srgbClr val="002060"/>
                </a:solidFill>
                <a:effectLst/>
                <a:latin typeface="Arial" panose="020B0604020202020204" pitchFamily="34" charset="0"/>
              </a:rPr>
              <a:t> using a stacked column chart and setting the aggregation to "Average" for cost.</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rgbClr val="002060"/>
                </a:solidFill>
                <a:effectLst/>
                <a:latin typeface="Arial" panose="020B0604020202020204" pitchFamily="34" charset="0"/>
              </a:rPr>
              <a:t>Find the supplier with the highest stock levels</a:t>
            </a:r>
            <a:r>
              <a:rPr kumimoji="0" lang="en-US" altLang="en-US" sz="1600" b="0" i="0" u="none" strike="noStrike" cap="none" normalizeH="0" baseline="0" dirty="0">
                <a:ln>
                  <a:noFill/>
                </a:ln>
                <a:solidFill>
                  <a:srgbClr val="002060"/>
                </a:solidFill>
                <a:effectLst/>
                <a:latin typeface="Arial" panose="020B0604020202020204" pitchFamily="34" charset="0"/>
              </a:rPr>
              <a:t> using a vertical bar chart and sorting it to see the highest value.</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rgbClr val="002060"/>
                </a:solidFill>
                <a:effectLst/>
                <a:latin typeface="Arial" panose="020B0604020202020204" pitchFamily="34" charset="0"/>
              </a:rPr>
              <a:t>Compare shipping cost and shipping time</a:t>
            </a:r>
            <a:r>
              <a:rPr kumimoji="0" lang="en-US" altLang="en-US" sz="1600" b="0" i="0" u="none" strike="noStrike" cap="none" normalizeH="0" baseline="0" dirty="0">
                <a:ln>
                  <a:noFill/>
                </a:ln>
                <a:solidFill>
                  <a:srgbClr val="002060"/>
                </a:solidFill>
                <a:effectLst/>
                <a:latin typeface="Arial" panose="020B0604020202020204" pitchFamily="34" charset="0"/>
              </a:rPr>
              <a:t> using a scatter plot with both values set to "Average."</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rgbClr val="002060"/>
                </a:solidFill>
                <a:effectLst/>
                <a:latin typeface="Arial" panose="020B0604020202020204" pitchFamily="34" charset="0"/>
              </a:rPr>
              <a:t>Identify the product type with the shortest shipping time</a:t>
            </a:r>
            <a:r>
              <a:rPr kumimoji="0" lang="en-US" altLang="en-US" sz="1600" b="0" i="0" u="none" strike="noStrike" cap="none" normalizeH="0" baseline="0" dirty="0">
                <a:ln>
                  <a:noFill/>
                </a:ln>
                <a:solidFill>
                  <a:srgbClr val="002060"/>
                </a:solidFill>
                <a:effectLst/>
                <a:latin typeface="Arial" panose="020B0604020202020204" pitchFamily="34" charset="0"/>
              </a:rPr>
              <a:t> using a horizontal bar chart and sorting it in ascending order.</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rgbClr val="002060"/>
                </a:solidFill>
                <a:effectLst/>
                <a:latin typeface="Arial" panose="020B0604020202020204" pitchFamily="34" charset="0"/>
              </a:rPr>
              <a:t>Compare average shipping times for different product types</a:t>
            </a:r>
            <a:r>
              <a:rPr kumimoji="0" lang="en-US" altLang="en-US" sz="1600" b="0" i="0" u="none" strike="noStrike" cap="none" normalizeH="0" baseline="0" dirty="0">
                <a:ln>
                  <a:noFill/>
                </a:ln>
                <a:solidFill>
                  <a:srgbClr val="002060"/>
                </a:solidFill>
                <a:effectLst/>
                <a:latin typeface="Arial" panose="020B0604020202020204" pitchFamily="34" charset="0"/>
              </a:rPr>
              <a:t> using a stacked column chart and changing the aggregation to "Average."</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rgbClr val="002060"/>
                </a:solidFill>
                <a:effectLst/>
                <a:latin typeface="Arial" panose="020B0604020202020204" pitchFamily="34" charset="0"/>
              </a:rPr>
              <a:t>Find the transportation mode with the highest cost</a:t>
            </a:r>
            <a:r>
              <a:rPr kumimoji="0" lang="en-US" altLang="en-US" sz="1600" b="0" i="0" u="none" strike="noStrike" cap="none" normalizeH="0" baseline="0" dirty="0">
                <a:ln>
                  <a:noFill/>
                </a:ln>
                <a:solidFill>
                  <a:srgbClr val="002060"/>
                </a:solidFill>
                <a:effectLst/>
                <a:latin typeface="Arial" panose="020B0604020202020204" pitchFamily="34" charset="0"/>
              </a:rPr>
              <a:t> using a pie chart to compare cost percentages. </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descr="A screenshot of a computer">
            <a:extLst>
              <a:ext uri="{FF2B5EF4-FFF2-40B4-BE49-F238E27FC236}">
                <a16:creationId xmlns:a16="http://schemas.microsoft.com/office/drawing/2014/main" id="{F3C226BD-7A0F-10FD-8179-43C86A75A27E}"/>
              </a:ext>
            </a:extLst>
          </p:cNvPr>
          <p:cNvPicPr>
            <a:picLocks noChangeAspect="1"/>
          </p:cNvPicPr>
          <p:nvPr/>
        </p:nvPicPr>
        <p:blipFill>
          <a:blip r:embed="rId2"/>
          <a:srcRect l="18547" t="19250" r="22718" b="7145"/>
          <a:stretch/>
        </p:blipFill>
        <p:spPr>
          <a:xfrm>
            <a:off x="255104" y="1454522"/>
            <a:ext cx="11681792" cy="5266789"/>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6" y="988151"/>
            <a:ext cx="11804101" cy="2478114"/>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p>
          <a:p>
            <a:endParaRPr lang="en-US" sz="1800" b="1" dirty="0">
              <a:solidFill>
                <a:srgbClr val="213163"/>
              </a:solidFill>
            </a:endParaRPr>
          </a:p>
          <a:p>
            <a:pPr algn="just">
              <a:lnSpc>
                <a:spcPct val="150000"/>
              </a:lnSpc>
            </a:pPr>
            <a:r>
              <a:rPr lang="en-US" sz="1600" dirty="0">
                <a:solidFill>
                  <a:srgbClr val="002060"/>
                </a:solidFill>
              </a:rPr>
              <a:t>This project helped analyze supply chain performance using </a:t>
            </a:r>
            <a:r>
              <a:rPr lang="en-US" sz="1600" b="1" dirty="0">
                <a:solidFill>
                  <a:srgbClr val="002060"/>
                </a:solidFill>
              </a:rPr>
              <a:t>Power BI</a:t>
            </a:r>
            <a:r>
              <a:rPr lang="en-US" sz="1600" dirty="0">
                <a:solidFill>
                  <a:srgbClr val="002060"/>
                </a:solidFill>
              </a:rPr>
              <a:t>. By creating </a:t>
            </a:r>
            <a:r>
              <a:rPr lang="en-US" sz="1600" b="1" dirty="0">
                <a:solidFill>
                  <a:srgbClr val="002060"/>
                </a:solidFill>
              </a:rPr>
              <a:t>charts, tables, and slicers</a:t>
            </a:r>
            <a:r>
              <a:rPr lang="en-US" sz="1600" dirty="0">
                <a:solidFill>
                  <a:srgbClr val="002060"/>
                </a:solidFill>
              </a:rPr>
              <a:t>, we identified key insights such as </a:t>
            </a:r>
            <a:r>
              <a:rPr lang="en-US" sz="1600" b="1" dirty="0">
                <a:solidFill>
                  <a:srgbClr val="002060"/>
                </a:solidFill>
              </a:rPr>
              <a:t>average shipping costs, shipping times, stock levels, and supplier performance</a:t>
            </a:r>
            <a:r>
              <a:rPr lang="en-US" sz="1600" dirty="0">
                <a:solidFill>
                  <a:srgbClr val="002060"/>
                </a:solidFill>
              </a:rPr>
              <a:t>. Different visualization techniques made it easy to compare </a:t>
            </a:r>
            <a:r>
              <a:rPr lang="en-US" sz="1600" b="1" dirty="0">
                <a:solidFill>
                  <a:srgbClr val="002060"/>
                </a:solidFill>
              </a:rPr>
              <a:t>transportation modes, product types, and routes</a:t>
            </a:r>
            <a:r>
              <a:rPr lang="en-US" sz="1600" dirty="0">
                <a:solidFill>
                  <a:srgbClr val="002060"/>
                </a:solidFill>
              </a:rPr>
              <a:t>.</a:t>
            </a:r>
          </a:p>
          <a:p>
            <a:pPr algn="just">
              <a:lnSpc>
                <a:spcPct val="150000"/>
              </a:lnSpc>
            </a:pPr>
            <a:r>
              <a:rPr lang="en-US" sz="1600" dirty="0">
                <a:solidFill>
                  <a:srgbClr val="002060"/>
                </a:solidFill>
              </a:rPr>
              <a:t>The insights from this analysis can help businesses </a:t>
            </a:r>
            <a:r>
              <a:rPr lang="en-US" sz="1600" b="1" dirty="0">
                <a:solidFill>
                  <a:srgbClr val="002060"/>
                </a:solidFill>
              </a:rPr>
              <a:t>optimize shipping methods, reduce costs, and improve supply chain efficiency</a:t>
            </a:r>
            <a:r>
              <a:rPr lang="en-US" sz="1600" dirty="0">
                <a:solidFill>
                  <a:srgbClr val="002060"/>
                </a:solidFill>
              </a:rPr>
              <a:t>. Using </a:t>
            </a:r>
            <a:r>
              <a:rPr lang="en-US" sz="1600" b="1" dirty="0">
                <a:solidFill>
                  <a:srgbClr val="002060"/>
                </a:solidFill>
              </a:rPr>
              <a:t>Power BI’s features</a:t>
            </a:r>
            <a:r>
              <a:rPr lang="en-US" sz="1600" dirty="0">
                <a:solidFill>
                  <a:srgbClr val="002060"/>
                </a:solidFill>
              </a:rPr>
              <a:t>, we successfully turned raw data into meaningful information for better decision-making.</a:t>
            </a: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50</TotalTime>
  <Words>669</Words>
  <Application>Microsoft Office PowerPoint</Application>
  <PresentationFormat>Widescreen</PresentationFormat>
  <Paragraphs>67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Madhur Chaturvedi</cp:lastModifiedBy>
  <cp:revision>4</cp:revision>
  <dcterms:created xsi:type="dcterms:W3CDTF">2024-12-31T09:40:01Z</dcterms:created>
  <dcterms:modified xsi:type="dcterms:W3CDTF">2025-02-08T11:41:12Z</dcterms:modified>
</cp:coreProperties>
</file>