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6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5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8996-EC14-4EAB-B4B3-BA81A038904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2D4F-C69F-4C23-98BC-97A3579D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8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8996-EC14-4EAB-B4B3-BA81A038904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2D4F-C69F-4C23-98BC-97A3579D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8996-EC14-4EAB-B4B3-BA81A038904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2D4F-C69F-4C23-98BC-97A3579D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8996-EC14-4EAB-B4B3-BA81A038904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2D4F-C69F-4C23-98BC-97A3579D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9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8996-EC14-4EAB-B4B3-BA81A038904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2D4F-C69F-4C23-98BC-97A3579D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3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8996-EC14-4EAB-B4B3-BA81A038904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2D4F-C69F-4C23-98BC-97A3579D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3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8996-EC14-4EAB-B4B3-BA81A038904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2D4F-C69F-4C23-98BC-97A3579D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3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8996-EC14-4EAB-B4B3-BA81A038904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2D4F-C69F-4C23-98BC-97A3579D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8996-EC14-4EAB-B4B3-BA81A038904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2D4F-C69F-4C23-98BC-97A3579D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8996-EC14-4EAB-B4B3-BA81A038904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2D4F-C69F-4C23-98BC-97A3579D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8996-EC14-4EAB-B4B3-BA81A038904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2D4F-C69F-4C23-98BC-97A3579D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5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58996-EC14-4EAB-B4B3-BA81A0389047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2D4F-C69F-4C23-98BC-97A3579D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LED Modules for </a:t>
            </a:r>
            <a:r>
              <a:rPr lang="en-US" dirty="0" err="1"/>
              <a:t>Pentaphilia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8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WS2811 or WS2801 addressable modules.</a:t>
            </a:r>
          </a:p>
          <a:p>
            <a:r>
              <a:rPr lang="en-US" dirty="0"/>
              <a:t>Modules come in 20 modules/string.</a:t>
            </a:r>
          </a:p>
          <a:p>
            <a:r>
              <a:rPr lang="en-US" dirty="0"/>
              <a:t>Strings can be customized for wiring length.</a:t>
            </a:r>
          </a:p>
          <a:p>
            <a:r>
              <a:rPr lang="en-US" dirty="0"/>
              <a:t>Strings have male and female terminators suitable for serial chaining.</a:t>
            </a:r>
          </a:p>
          <a:p>
            <a:r>
              <a:rPr lang="en-US" dirty="0"/>
              <a:t>Electronics are potted, waterproof and dust-proof.  </a:t>
            </a:r>
          </a:p>
          <a:p>
            <a:r>
              <a:rPr lang="en-US" dirty="0"/>
              <a:t>Module casing has centered screw-down point.</a:t>
            </a:r>
          </a:p>
        </p:txBody>
      </p:sp>
      <p:pic>
        <p:nvPicPr>
          <p:cNvPr id="1026" name="Picture 2" descr="2016 New Holiday Lights DC12V 20Pcs Metal 4 LEDs 5050 SMD RGB WS2801 LED Pixel Module Lighting Waterproof led string ligh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5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Shots</a:t>
            </a:r>
          </a:p>
        </p:txBody>
      </p:sp>
      <p:pic>
        <p:nvPicPr>
          <p:cNvPr id="2052" name="Picture 4" descr="2016 New Holiday Lights DC12V 20Pcs Metal 4 LEDs 5050 SMD RGB WS2801 LED Pixel Module Lighting Waterproof led string light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016 New Holiday Lights DC12V 20Pcs Metal 4 LEDs 5050 SMD RGB WS2801 LED Pixel Module Lighting Waterproof led string ligh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79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/>
              <a:t>$0.65/module * 20 module/string= $13/string</a:t>
            </a:r>
          </a:p>
          <a:p>
            <a:pPr lvl="1"/>
            <a:r>
              <a:rPr lang="en-US" sz="4000" dirty="0"/>
              <a:t>1 string/P </a:t>
            </a:r>
            <a:r>
              <a:rPr lang="en-US" sz="4000" b="1" dirty="0"/>
              <a:t>= $26/DP = $3250</a:t>
            </a:r>
          </a:p>
          <a:p>
            <a:pPr lvl="1"/>
            <a:r>
              <a:rPr lang="en-US" sz="4000" dirty="0"/>
              <a:t>1 string/DP </a:t>
            </a:r>
            <a:r>
              <a:rPr lang="en-US" sz="4000" b="1" dirty="0"/>
              <a:t>= $13/DP = $1625</a:t>
            </a:r>
          </a:p>
          <a:p>
            <a:endParaRPr lang="en-US" sz="4400" dirty="0"/>
          </a:p>
          <a:p>
            <a:r>
              <a:rPr lang="en-US" sz="4400" i="1" dirty="0"/>
              <a:t>Editorial from Mike:</a:t>
            </a:r>
          </a:p>
          <a:p>
            <a:pPr lvl="1"/>
            <a:r>
              <a:rPr lang="en-US" sz="4000" i="1" dirty="0"/>
              <a:t>This is an extremely efficient way light, control, wire, power supply a DP for &lt; $30.</a:t>
            </a:r>
          </a:p>
          <a:p>
            <a:endParaRPr lang="en-US" sz="4400" dirty="0"/>
          </a:p>
          <a:p>
            <a:r>
              <a:rPr lang="en-US" sz="4400" dirty="0"/>
              <a:t>S&amp;H: $2/string</a:t>
            </a:r>
          </a:p>
          <a:p>
            <a:pPr lvl="1"/>
            <a:r>
              <a:rPr lang="en-US" sz="4000" dirty="0"/>
              <a:t>1 string/P = $250</a:t>
            </a:r>
          </a:p>
          <a:p>
            <a:pPr lvl="1"/>
            <a:r>
              <a:rPr lang="en-US" sz="4000" dirty="0"/>
              <a:t>1 string/DP = $500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Allen Shi</a:t>
            </a:r>
            <a:r>
              <a:rPr lang="en-US" dirty="0"/>
              <a:t>: Hello Michael,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ws2801 4leds pixel module light custom wire lengths: 50cm between each module, 200cm at the beginning and end of each string, snap-together connectors at each end, extra wires for GND and +12VDC. </a:t>
            </a:r>
            <a:br>
              <a:rPr lang="en-US" dirty="0"/>
            </a:br>
            <a:r>
              <a:rPr lang="en-US" dirty="0"/>
              <a:t>250 strings with 20 pieces per string. we can give you the best price 0.65usd/pcs.(custom made price)</a:t>
            </a:r>
            <a:br>
              <a:rPr lang="en-US" dirty="0"/>
            </a:br>
            <a:r>
              <a:rPr lang="en-US" dirty="0"/>
              <a:t>250strings total 250*20=5000pcs, 5000pcs total 0.65*5000=3250usd.</a:t>
            </a:r>
            <a:br>
              <a:rPr lang="en-US" dirty="0"/>
            </a:br>
            <a:r>
              <a:rPr lang="en-US" dirty="0"/>
              <a:t>Shipping cost to USA by FedEx total 481.50usd</a:t>
            </a:r>
            <a:br>
              <a:rPr lang="en-US" dirty="0"/>
            </a:br>
            <a:r>
              <a:rPr lang="en-US" dirty="0"/>
              <a:t>so total 3250+481.50=3731.50usd.</a:t>
            </a:r>
            <a:br>
              <a:rPr lang="en-US" dirty="0"/>
            </a:br>
            <a:r>
              <a:rPr lang="en-US" dirty="0"/>
              <a:t>delivery time: one week.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Hope to get your reply soon!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Thanks &amp; BR,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Allen</a:t>
            </a:r>
          </a:p>
        </p:txBody>
      </p:sp>
    </p:spTree>
    <p:extLst>
      <p:ext uri="{BB962C8B-B14F-4D97-AF65-F5344CB8AC3E}">
        <p14:creationId xmlns:p14="http://schemas.microsoft.com/office/powerpoint/2010/main" val="132394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#1: dense lighting per DP, one sided</a:t>
            </a:r>
          </a:p>
        </p:txBody>
      </p:sp>
      <p:sp>
        <p:nvSpPr>
          <p:cNvPr id="10" name="Regular Pentagon 9"/>
          <p:cNvSpPr/>
          <p:nvPr/>
        </p:nvSpPr>
        <p:spPr>
          <a:xfrm rot="3239138">
            <a:off x="5359506" y="2474763"/>
            <a:ext cx="3168396" cy="301752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 rot="1110508">
            <a:off x="8294778" y="2432514"/>
            <a:ext cx="3168396" cy="301752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/>
          <p:cNvSpPr/>
          <p:nvPr/>
        </p:nvSpPr>
        <p:spPr>
          <a:xfrm>
            <a:off x="6201105" y="5692012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/>
          <p:cNvSpPr/>
          <p:nvPr/>
        </p:nvSpPr>
        <p:spPr>
          <a:xfrm>
            <a:off x="8120744" y="5112892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/>
          <p:cNvSpPr/>
          <p:nvPr/>
        </p:nvSpPr>
        <p:spPr>
          <a:xfrm>
            <a:off x="7176465" y="5413338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/>
          <p:cNvSpPr/>
          <p:nvPr/>
        </p:nvSpPr>
        <p:spPr>
          <a:xfrm>
            <a:off x="7678026" y="5256584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umming Junction 16"/>
          <p:cNvSpPr/>
          <p:nvPr/>
        </p:nvSpPr>
        <p:spPr>
          <a:xfrm>
            <a:off x="6674904" y="5600572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4402957">
            <a:off x="4592868" y="4384706"/>
            <a:ext cx="1628720" cy="670560"/>
            <a:chOff x="1768095" y="5600572"/>
            <a:chExt cx="1628720" cy="670560"/>
          </a:xfrm>
        </p:grpSpPr>
        <p:sp>
          <p:nvSpPr>
            <p:cNvPr id="18" name="Flowchart: Summing Junction 17"/>
            <p:cNvSpPr/>
            <p:nvPr/>
          </p:nvSpPr>
          <p:spPr>
            <a:xfrm>
              <a:off x="3213935" y="5600572"/>
              <a:ext cx="182880" cy="182880"/>
            </a:xfrm>
            <a:prstGeom prst="flowChartSummingJunction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Summing Junction 18"/>
            <p:cNvSpPr/>
            <p:nvPr/>
          </p:nvSpPr>
          <p:spPr>
            <a:xfrm>
              <a:off x="2269656" y="5901018"/>
              <a:ext cx="182880" cy="182880"/>
            </a:xfrm>
            <a:prstGeom prst="flowChartSummingJunction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Summing Junction 19"/>
            <p:cNvSpPr/>
            <p:nvPr/>
          </p:nvSpPr>
          <p:spPr>
            <a:xfrm>
              <a:off x="2771217" y="5744264"/>
              <a:ext cx="182880" cy="182880"/>
            </a:xfrm>
            <a:prstGeom prst="flowChartSummingJunction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Summing Junction 20"/>
            <p:cNvSpPr/>
            <p:nvPr/>
          </p:nvSpPr>
          <p:spPr>
            <a:xfrm>
              <a:off x="1768095" y="6088252"/>
              <a:ext cx="182880" cy="182880"/>
            </a:xfrm>
            <a:prstGeom prst="flowChartSummingJunction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9446857">
            <a:off x="4895016" y="2572278"/>
            <a:ext cx="1628720" cy="670560"/>
            <a:chOff x="1929923" y="2326059"/>
            <a:chExt cx="1628720" cy="670560"/>
          </a:xfrm>
        </p:grpSpPr>
        <p:sp>
          <p:nvSpPr>
            <p:cNvPr id="23" name="Flowchart: Summing Junction 22"/>
            <p:cNvSpPr/>
            <p:nvPr/>
          </p:nvSpPr>
          <p:spPr>
            <a:xfrm>
              <a:off x="3375763" y="2326059"/>
              <a:ext cx="182880" cy="182880"/>
            </a:xfrm>
            <a:prstGeom prst="flowChartSummingJunction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Summing Junction 23"/>
            <p:cNvSpPr/>
            <p:nvPr/>
          </p:nvSpPr>
          <p:spPr>
            <a:xfrm>
              <a:off x="2431484" y="2626505"/>
              <a:ext cx="182880" cy="182880"/>
            </a:xfrm>
            <a:prstGeom prst="flowChartSummingJunction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Summing Junction 24"/>
            <p:cNvSpPr/>
            <p:nvPr/>
          </p:nvSpPr>
          <p:spPr>
            <a:xfrm>
              <a:off x="2933045" y="2469751"/>
              <a:ext cx="182880" cy="182880"/>
            </a:xfrm>
            <a:prstGeom prst="flowChartSummingJunction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Summing Junction 25"/>
            <p:cNvSpPr/>
            <p:nvPr/>
          </p:nvSpPr>
          <p:spPr>
            <a:xfrm>
              <a:off x="1929923" y="2813739"/>
              <a:ext cx="182880" cy="182880"/>
            </a:xfrm>
            <a:prstGeom prst="flowChartSummingJunction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rot="2050049">
            <a:off x="6665640" y="2243667"/>
            <a:ext cx="1628720" cy="670560"/>
            <a:chOff x="4619680" y="5265292"/>
            <a:chExt cx="1628720" cy="670560"/>
          </a:xfrm>
        </p:grpSpPr>
        <p:sp>
          <p:nvSpPr>
            <p:cNvPr id="28" name="Flowchart: Summing Junction 27"/>
            <p:cNvSpPr/>
            <p:nvPr/>
          </p:nvSpPr>
          <p:spPr>
            <a:xfrm>
              <a:off x="6065520" y="5265292"/>
              <a:ext cx="182880" cy="182880"/>
            </a:xfrm>
            <a:prstGeom prst="flowChartSummingJunction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Summing Junction 28"/>
            <p:cNvSpPr/>
            <p:nvPr/>
          </p:nvSpPr>
          <p:spPr>
            <a:xfrm>
              <a:off x="5121241" y="5565738"/>
              <a:ext cx="182880" cy="182880"/>
            </a:xfrm>
            <a:prstGeom prst="flowChartSummingJunction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Summing Junction 29"/>
            <p:cNvSpPr/>
            <p:nvPr/>
          </p:nvSpPr>
          <p:spPr>
            <a:xfrm>
              <a:off x="5622802" y="5408984"/>
              <a:ext cx="182880" cy="182880"/>
            </a:xfrm>
            <a:prstGeom prst="flowChartSummingJunction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Summing Junction 30"/>
            <p:cNvSpPr/>
            <p:nvPr/>
          </p:nvSpPr>
          <p:spPr>
            <a:xfrm>
              <a:off x="4619680" y="5752972"/>
              <a:ext cx="182880" cy="182880"/>
            </a:xfrm>
            <a:prstGeom prst="flowChartSummingJunction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lowchart: Summing Junction 32"/>
          <p:cNvSpPr/>
          <p:nvPr/>
        </p:nvSpPr>
        <p:spPr>
          <a:xfrm>
            <a:off x="6060705" y="6060626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Summing Junction 33"/>
          <p:cNvSpPr/>
          <p:nvPr/>
        </p:nvSpPr>
        <p:spPr>
          <a:xfrm>
            <a:off x="5877825" y="1876422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/>
          <p:cNvSpPr/>
          <p:nvPr/>
        </p:nvSpPr>
        <p:spPr>
          <a:xfrm>
            <a:off x="4577403" y="4005551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31074" y="2007656"/>
            <a:ext cx="2153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lights are installed every 1.5’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 three lights per string are directed in the plane of the DP, providing “outboard” lighting.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44275" y="5413227"/>
            <a:ext cx="1747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Price: $3250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475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431074" y="2007656"/>
            <a:ext cx="21531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lights are installed every 3’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 wraps around to the other side of the pentagon and continues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 two lights per string are directed in the plane of the DP, providing “outboard” lighting.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#2: sparse lighting per DP, two sided</a:t>
            </a:r>
          </a:p>
        </p:txBody>
      </p:sp>
      <p:sp>
        <p:nvSpPr>
          <p:cNvPr id="10" name="Regular Pentagon 9"/>
          <p:cNvSpPr/>
          <p:nvPr/>
        </p:nvSpPr>
        <p:spPr>
          <a:xfrm rot="3239138">
            <a:off x="5359506" y="2474763"/>
            <a:ext cx="3168396" cy="301752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 rot="1110508">
            <a:off x="8294778" y="2432514"/>
            <a:ext cx="3168396" cy="301752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/>
          <p:cNvSpPr/>
          <p:nvPr/>
        </p:nvSpPr>
        <p:spPr>
          <a:xfrm>
            <a:off x="6201105" y="5692012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/>
          <p:cNvSpPr/>
          <p:nvPr/>
        </p:nvSpPr>
        <p:spPr>
          <a:xfrm>
            <a:off x="8120744" y="5112892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/>
          <p:cNvSpPr/>
          <p:nvPr/>
        </p:nvSpPr>
        <p:spPr>
          <a:xfrm>
            <a:off x="7176465" y="5413338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/>
          <p:cNvSpPr/>
          <p:nvPr/>
        </p:nvSpPr>
        <p:spPr>
          <a:xfrm>
            <a:off x="7896869" y="4826134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umming Junction 16"/>
          <p:cNvSpPr/>
          <p:nvPr/>
        </p:nvSpPr>
        <p:spPr>
          <a:xfrm>
            <a:off x="7853023" y="3200749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Summing Junction 17"/>
          <p:cNvSpPr/>
          <p:nvPr/>
        </p:nvSpPr>
        <p:spPr>
          <a:xfrm rot="4402957">
            <a:off x="6302159" y="2650807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umming Junction 18"/>
          <p:cNvSpPr/>
          <p:nvPr/>
        </p:nvSpPr>
        <p:spPr>
          <a:xfrm rot="4402957">
            <a:off x="5810747" y="3223081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Summing Junction 19"/>
          <p:cNvSpPr/>
          <p:nvPr/>
        </p:nvSpPr>
        <p:spPr>
          <a:xfrm rot="4402957">
            <a:off x="5491885" y="4868405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Summing Junction 20"/>
          <p:cNvSpPr/>
          <p:nvPr/>
        </p:nvSpPr>
        <p:spPr>
          <a:xfrm rot="4402957">
            <a:off x="4875392" y="4005551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umming Junction 22"/>
          <p:cNvSpPr/>
          <p:nvPr/>
        </p:nvSpPr>
        <p:spPr>
          <a:xfrm rot="19446857">
            <a:off x="6060705" y="2194808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Summing Junction 23"/>
          <p:cNvSpPr/>
          <p:nvPr/>
        </p:nvSpPr>
        <p:spPr>
          <a:xfrm rot="19446857">
            <a:off x="5471774" y="2991734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Summing Junction 24"/>
          <p:cNvSpPr/>
          <p:nvPr/>
        </p:nvSpPr>
        <p:spPr>
          <a:xfrm rot="19446857">
            <a:off x="5810747" y="4669154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Summing Junction 25"/>
          <p:cNvSpPr/>
          <p:nvPr/>
        </p:nvSpPr>
        <p:spPr>
          <a:xfrm rot="19446857">
            <a:off x="5309925" y="4015495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Summing Junction 27"/>
          <p:cNvSpPr/>
          <p:nvPr/>
        </p:nvSpPr>
        <p:spPr>
          <a:xfrm rot="2050049">
            <a:off x="8123648" y="2691756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Summing Junction 28"/>
          <p:cNvSpPr/>
          <p:nvPr/>
        </p:nvSpPr>
        <p:spPr>
          <a:xfrm rot="2050049">
            <a:off x="7173617" y="2410024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Summing Junction 29"/>
          <p:cNvSpPr/>
          <p:nvPr/>
        </p:nvSpPr>
        <p:spPr>
          <a:xfrm rot="2050049">
            <a:off x="7030459" y="5077321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Summing Junction 30"/>
          <p:cNvSpPr/>
          <p:nvPr/>
        </p:nvSpPr>
        <p:spPr>
          <a:xfrm rot="2050049">
            <a:off x="6270735" y="5331344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32"/>
          <p:cNvSpPr/>
          <p:nvPr/>
        </p:nvSpPr>
        <p:spPr>
          <a:xfrm>
            <a:off x="6060705" y="6060626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Summing Junction 33"/>
          <p:cNvSpPr/>
          <p:nvPr/>
        </p:nvSpPr>
        <p:spPr>
          <a:xfrm>
            <a:off x="5877825" y="1876422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Summing Junction 36"/>
          <p:cNvSpPr/>
          <p:nvPr/>
        </p:nvSpPr>
        <p:spPr>
          <a:xfrm>
            <a:off x="7049437" y="2873742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44275" y="5413227"/>
            <a:ext cx="1747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Price: $3250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22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431074" y="2007656"/>
            <a:ext cx="2153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lights are installed every 3’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 two lights per string are directed in the plane of the DP, providing “outboard” lighting.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#3: sparse lighting per DP, one sided</a:t>
            </a:r>
          </a:p>
        </p:txBody>
      </p:sp>
      <p:sp>
        <p:nvSpPr>
          <p:cNvPr id="10" name="Regular Pentagon 9"/>
          <p:cNvSpPr/>
          <p:nvPr/>
        </p:nvSpPr>
        <p:spPr>
          <a:xfrm rot="3239138">
            <a:off x="5359506" y="2474763"/>
            <a:ext cx="3168396" cy="301752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 rot="1110508">
            <a:off x="8294778" y="2432514"/>
            <a:ext cx="3168396" cy="301752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umming Junction 12"/>
          <p:cNvSpPr/>
          <p:nvPr/>
        </p:nvSpPr>
        <p:spPr>
          <a:xfrm>
            <a:off x="6122212" y="5783452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/>
          <p:cNvSpPr/>
          <p:nvPr/>
        </p:nvSpPr>
        <p:spPr>
          <a:xfrm>
            <a:off x="8088076" y="5185685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/>
          <p:cNvSpPr/>
          <p:nvPr/>
        </p:nvSpPr>
        <p:spPr>
          <a:xfrm>
            <a:off x="7176465" y="5413338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umming Junction 15"/>
          <p:cNvSpPr/>
          <p:nvPr/>
        </p:nvSpPr>
        <p:spPr>
          <a:xfrm>
            <a:off x="11043650" y="3037646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umming Junction 16"/>
          <p:cNvSpPr/>
          <p:nvPr/>
        </p:nvSpPr>
        <p:spPr>
          <a:xfrm>
            <a:off x="10295003" y="2191572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Summing Junction 17"/>
          <p:cNvSpPr/>
          <p:nvPr/>
        </p:nvSpPr>
        <p:spPr>
          <a:xfrm rot="4402957">
            <a:off x="8394015" y="2691757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umming Junction 18"/>
          <p:cNvSpPr/>
          <p:nvPr/>
        </p:nvSpPr>
        <p:spPr>
          <a:xfrm rot="4402957">
            <a:off x="8364430" y="5185684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Summing Junction 19"/>
          <p:cNvSpPr/>
          <p:nvPr/>
        </p:nvSpPr>
        <p:spPr>
          <a:xfrm rot="4402957">
            <a:off x="5491885" y="4868405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Summing Junction 20"/>
          <p:cNvSpPr/>
          <p:nvPr/>
        </p:nvSpPr>
        <p:spPr>
          <a:xfrm rot="4402957">
            <a:off x="4875392" y="4005551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umming Junction 22"/>
          <p:cNvSpPr/>
          <p:nvPr/>
        </p:nvSpPr>
        <p:spPr>
          <a:xfrm rot="19446857">
            <a:off x="6060705" y="2194808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Summing Junction 23"/>
          <p:cNvSpPr/>
          <p:nvPr/>
        </p:nvSpPr>
        <p:spPr>
          <a:xfrm rot="19446857">
            <a:off x="5471774" y="2991734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Summing Junction 24"/>
          <p:cNvSpPr/>
          <p:nvPr/>
        </p:nvSpPr>
        <p:spPr>
          <a:xfrm rot="19446857">
            <a:off x="10331246" y="5853760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Summing Junction 25"/>
          <p:cNvSpPr/>
          <p:nvPr/>
        </p:nvSpPr>
        <p:spPr>
          <a:xfrm rot="19446857">
            <a:off x="9192890" y="5504778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Summing Junction 27"/>
          <p:cNvSpPr/>
          <p:nvPr/>
        </p:nvSpPr>
        <p:spPr>
          <a:xfrm rot="2050049">
            <a:off x="8123648" y="2691756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Summing Junction 28"/>
          <p:cNvSpPr/>
          <p:nvPr/>
        </p:nvSpPr>
        <p:spPr>
          <a:xfrm rot="2050049">
            <a:off x="7173617" y="2410024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Summing Junction 29"/>
          <p:cNvSpPr/>
          <p:nvPr/>
        </p:nvSpPr>
        <p:spPr>
          <a:xfrm rot="2050049">
            <a:off x="11641731" y="4005551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Summing Junction 30"/>
          <p:cNvSpPr/>
          <p:nvPr/>
        </p:nvSpPr>
        <p:spPr>
          <a:xfrm rot="2050049">
            <a:off x="10968220" y="4991961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32"/>
          <p:cNvSpPr/>
          <p:nvPr/>
        </p:nvSpPr>
        <p:spPr>
          <a:xfrm>
            <a:off x="4547881" y="4005551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Summing Junction 33"/>
          <p:cNvSpPr/>
          <p:nvPr/>
        </p:nvSpPr>
        <p:spPr>
          <a:xfrm>
            <a:off x="11912749" y="4005551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Summing Junction 36"/>
          <p:cNvSpPr/>
          <p:nvPr/>
        </p:nvSpPr>
        <p:spPr>
          <a:xfrm>
            <a:off x="9229133" y="2445596"/>
            <a:ext cx="182880" cy="182880"/>
          </a:xfrm>
          <a:prstGeom prst="flowChartSummingJunctio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44275" y="5413227"/>
            <a:ext cx="1747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Price: $1625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28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wiring installation, need to be very careful to make “outboard” lights symmetric</a:t>
            </a:r>
          </a:p>
          <a:p>
            <a:r>
              <a:rPr lang="en-US" dirty="0"/>
              <a:t>At site installation, need to face the DPs the same direction.</a:t>
            </a:r>
          </a:p>
          <a:p>
            <a:r>
              <a:rPr lang="en-US" dirty="0"/>
              <a:t>Nice “outboard” light, illuminating the environment.  Could re-task these to the faces where the DP’s meet to show off the “spine”</a:t>
            </a:r>
          </a:p>
        </p:txBody>
      </p:sp>
    </p:spTree>
    <p:extLst>
      <p:ext uri="{BB962C8B-B14F-4D97-AF65-F5344CB8AC3E}">
        <p14:creationId xmlns:p14="http://schemas.microsoft.com/office/powerpoint/2010/main" val="180406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LED Modules for Pentaphilia</vt:lpstr>
      <vt:lpstr>Background</vt:lpstr>
      <vt:lpstr>Shots</vt:lpstr>
      <vt:lpstr>Cost information</vt:lpstr>
      <vt:lpstr>Option #1: dense lighting per DP, one sided</vt:lpstr>
      <vt:lpstr>Option #2: sparse lighting per DP, two sided</vt:lpstr>
      <vt:lpstr>Option #3: sparse lighting per DP, one sided</vt:lpstr>
      <vt:lpstr>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Dodds</dc:creator>
  <cp:lastModifiedBy>Michael Dodds</cp:lastModifiedBy>
  <cp:revision>6</cp:revision>
  <dcterms:created xsi:type="dcterms:W3CDTF">2016-12-07T01:33:51Z</dcterms:created>
  <dcterms:modified xsi:type="dcterms:W3CDTF">2016-12-07T17:31:17Z</dcterms:modified>
</cp:coreProperties>
</file>