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C461-50AE-49CA-B5FB-5D9DE1A54586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9076-EE2A-4A83-9209-CC155DC5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and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58" y="0"/>
            <a:ext cx="6877442" cy="693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275" y="0"/>
            <a:ext cx="6941127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Set Interface Hierarchy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58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concrete class that implements Set interface.</a:t>
            </a:r>
          </a:p>
          <a:p>
            <a:r>
              <a:rPr lang="en-US" dirty="0" smtClean="0"/>
              <a:t>Initial capacity is 16</a:t>
            </a:r>
          </a:p>
          <a:p>
            <a:r>
              <a:rPr lang="en-US" dirty="0" smtClean="0"/>
              <a:t>Load factor: is the upper limit allowed, before increasing (doubling) the capacity of the set. It’s a value between 0.0-1.0 (usually 0.75)</a:t>
            </a:r>
          </a:p>
          <a:p>
            <a:r>
              <a:rPr lang="en-US" dirty="0" smtClean="0"/>
              <a:t>There is no particular ordering of elements inserted into a </a:t>
            </a:r>
            <a:r>
              <a:rPr lang="en-US" dirty="0" err="1" smtClean="0"/>
              <a:t>HashSet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1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 err="1" smtClean="0"/>
              <a:t>HashSet</a:t>
            </a:r>
            <a:r>
              <a:rPr lang="en-US" dirty="0" smtClean="0"/>
              <a:t> with a linked list implementation.</a:t>
            </a:r>
          </a:p>
          <a:p>
            <a:r>
              <a:rPr lang="en-US" dirty="0" smtClean="0"/>
              <a:t>It preserves the order in which the elements are inserted.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SortedSet</a:t>
            </a:r>
            <a:r>
              <a:rPr lang="en-US" dirty="0" smtClean="0"/>
              <a:t> is a </a:t>
            </a:r>
            <a:r>
              <a:rPr lang="en-US" dirty="0" err="1" smtClean="0"/>
              <a:t>subinterface</a:t>
            </a:r>
            <a:r>
              <a:rPr lang="en-US" dirty="0" smtClean="0"/>
              <a:t> of Set. </a:t>
            </a:r>
          </a:p>
          <a:p>
            <a:pPr lvl="1"/>
            <a:r>
              <a:rPr lang="en-US" dirty="0" smtClean="0"/>
              <a:t>It guarantees that the elements in the set are sorted.</a:t>
            </a:r>
          </a:p>
          <a:p>
            <a:pPr lvl="1"/>
            <a:r>
              <a:rPr lang="en-US" dirty="0" smtClean="0"/>
              <a:t>first(): returns the first element in the set</a:t>
            </a:r>
          </a:p>
          <a:p>
            <a:pPr lvl="1"/>
            <a:r>
              <a:rPr lang="en-US" dirty="0" smtClean="0"/>
              <a:t>last(): </a:t>
            </a:r>
            <a:r>
              <a:rPr lang="en-US" dirty="0"/>
              <a:t>returns the </a:t>
            </a:r>
            <a:r>
              <a:rPr lang="en-US" dirty="0" smtClean="0"/>
              <a:t>last element </a:t>
            </a:r>
            <a:r>
              <a:rPr lang="en-US" dirty="0"/>
              <a:t>in the set</a:t>
            </a:r>
          </a:p>
          <a:p>
            <a:pPr lvl="1"/>
            <a:r>
              <a:rPr lang="en-US" dirty="0" err="1" smtClean="0"/>
              <a:t>headSet</a:t>
            </a:r>
            <a:r>
              <a:rPr lang="en-US" dirty="0" smtClean="0"/>
              <a:t>(</a:t>
            </a:r>
            <a:r>
              <a:rPr lang="en-US" dirty="0" err="1" smtClean="0"/>
              <a:t>toElement</a:t>
            </a:r>
            <a:r>
              <a:rPr lang="en-US" dirty="0" smtClean="0"/>
              <a:t>): returns the portion of the set whose elements are less than </a:t>
            </a:r>
            <a:r>
              <a:rPr lang="en-US" dirty="0" err="1" smtClean="0"/>
              <a:t>toElement</a:t>
            </a:r>
            <a:endParaRPr lang="en-US" dirty="0" smtClean="0"/>
          </a:p>
          <a:p>
            <a:pPr lvl="1"/>
            <a:r>
              <a:rPr lang="en-US" dirty="0" err="1" smtClean="0"/>
              <a:t>tailSet</a:t>
            </a:r>
            <a:r>
              <a:rPr lang="en-US" dirty="0" smtClean="0"/>
              <a:t>(</a:t>
            </a:r>
            <a:r>
              <a:rPr lang="en-US" dirty="0" err="1" smtClean="0"/>
              <a:t>fromElement</a:t>
            </a:r>
            <a:r>
              <a:rPr lang="en-US" dirty="0"/>
              <a:t>): returns the portion of the set whose elements are </a:t>
            </a:r>
            <a:r>
              <a:rPr lang="en-US" dirty="0" smtClean="0"/>
              <a:t>greater than or equal to </a:t>
            </a:r>
            <a:r>
              <a:rPr lang="en-US" dirty="0" err="1" smtClean="0"/>
              <a:t>fromElement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NavigableSet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err="1"/>
              <a:t>subinterface</a:t>
            </a:r>
            <a:r>
              <a:rPr lang="en-US" dirty="0"/>
              <a:t> of </a:t>
            </a:r>
            <a:r>
              <a:rPr lang="en-US" dirty="0" err="1" smtClean="0"/>
              <a:t>SortedSet</a:t>
            </a:r>
            <a:r>
              <a:rPr lang="en-US" dirty="0" smtClean="0"/>
              <a:t> to provide navigation methods. </a:t>
            </a:r>
          </a:p>
          <a:p>
            <a:pPr lvl="1"/>
            <a:r>
              <a:rPr lang="en-US" dirty="0" smtClean="0"/>
              <a:t>lower(e): returns elements less than a given element e.</a:t>
            </a:r>
          </a:p>
          <a:p>
            <a:pPr lvl="1"/>
            <a:r>
              <a:rPr lang="en-US" dirty="0" smtClean="0"/>
              <a:t>floor(e</a:t>
            </a:r>
            <a:r>
              <a:rPr lang="en-US" dirty="0"/>
              <a:t>): returns elements less than </a:t>
            </a:r>
            <a:r>
              <a:rPr lang="en-US" dirty="0" smtClean="0"/>
              <a:t>or equal to a </a:t>
            </a:r>
            <a:r>
              <a:rPr lang="en-US" dirty="0"/>
              <a:t>given element 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ceiling(e</a:t>
            </a:r>
            <a:r>
              <a:rPr lang="en-US" dirty="0"/>
              <a:t>): returns elements </a:t>
            </a:r>
            <a:r>
              <a:rPr lang="en-US" dirty="0" smtClean="0"/>
              <a:t>greater than or equal to a </a:t>
            </a:r>
            <a:r>
              <a:rPr lang="en-US" dirty="0"/>
              <a:t>given element 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higher(e</a:t>
            </a:r>
            <a:r>
              <a:rPr lang="en-US" dirty="0"/>
              <a:t>): returns elements </a:t>
            </a:r>
            <a:r>
              <a:rPr lang="en-US" dirty="0" smtClean="0"/>
              <a:t>greater than </a:t>
            </a:r>
            <a:r>
              <a:rPr lang="en-US" dirty="0"/>
              <a:t>a given element 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pollFirst</a:t>
            </a:r>
            <a:r>
              <a:rPr lang="en-US" dirty="0" smtClean="0"/>
              <a:t>(): remove and return the first element in the tree.</a:t>
            </a:r>
          </a:p>
          <a:p>
            <a:pPr lvl="1"/>
            <a:r>
              <a:rPr lang="en-US" dirty="0" err="1" smtClean="0"/>
              <a:t>pollLast</a:t>
            </a:r>
            <a:r>
              <a:rPr lang="en-US" dirty="0" smtClean="0"/>
              <a:t>(): </a:t>
            </a:r>
            <a:r>
              <a:rPr lang="en-US" dirty="0"/>
              <a:t>remove and return </a:t>
            </a:r>
            <a:r>
              <a:rPr lang="en-US"/>
              <a:t>the </a:t>
            </a:r>
            <a:r>
              <a:rPr lang="en-US" smtClean="0"/>
              <a:t>last </a:t>
            </a:r>
            <a:r>
              <a:rPr lang="en-US" dirty="0"/>
              <a:t>element in the tree.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C3063-5639-42F0-95F3-235D7EB943FC}" type="slidenum">
              <a:rPr lang="en-US"/>
              <a:pPr/>
              <a:t>15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>
                <a:cs typeface="Times New Roman" pitchFamily="18" charset="0"/>
              </a:rPr>
              <a:t>The Map Interface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6002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>
                <a:cs typeface="Times New Roman" pitchFamily="18" charset="0"/>
              </a:rPr>
              <a:t>The Map interface maps keys to the elements. The keys are like indexes. In List, the indexes are integer. In Map, the keys can be any objects. 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572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4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7E6E14-5597-4B79-9A5C-364C3A4AD16D}" type="slidenum">
              <a:rPr lang="en-US"/>
              <a:pPr/>
              <a:t>16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  <a:noFill/>
          <a:ln/>
        </p:spPr>
        <p:txBody>
          <a:bodyPr/>
          <a:lstStyle/>
          <a:p>
            <a:r>
              <a:rPr lang="en-US"/>
              <a:t>Map Interface and Class Hierarchy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17526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cs typeface="Times New Roman" pitchFamily="18" charset="0"/>
              </a:rPr>
              <a:t>An instance of Map represents a group of objects, each of which is associated with a key. You can get the object from a map using a key, and you have to use a key to put the object into the map. </a:t>
            </a:r>
            <a:endParaRPr lang="en-US" sz="2800" noProof="1">
              <a:cs typeface="Times New Roman" pitchFamily="18" charset="0"/>
            </a:endParaRP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2800350" y="284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19475"/>
            <a:ext cx="8380413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21F14A-8583-4771-9037-B78DF772AF2A}" type="slidenum">
              <a:rPr lang="en-US"/>
              <a:pPr/>
              <a:t>17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1143000"/>
          </a:xfrm>
          <a:noFill/>
          <a:ln/>
        </p:spPr>
        <p:txBody>
          <a:bodyPr/>
          <a:lstStyle/>
          <a:p>
            <a:r>
              <a:rPr lang="en-US">
                <a:cs typeface="Times New Roman" pitchFamily="18" charset="0"/>
              </a:rPr>
              <a:t>The Map Interface UML Diagram</a:t>
            </a:r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1787" name="Rectangle 11"/>
          <p:cNvSpPr>
            <a:spLocks noChangeArrowheads="1"/>
          </p:cNvSpPr>
          <p:nvPr/>
        </p:nvSpPr>
        <p:spPr bwMode="auto">
          <a:xfrm>
            <a:off x="2541588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1790" name="Rectangle 14"/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5875"/>
            <a:ext cx="8685213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3CAE9A-0B3A-4670-A67E-E83C012A5767}" type="slidenum">
              <a:rPr lang="en-US"/>
              <a:pPr/>
              <a:t>18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>
                <a:cs typeface="Times New Roman" pitchFamily="18" charset="0"/>
              </a:rPr>
              <a:t>Concrete Map Classes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2541588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62025"/>
            <a:ext cx="7542213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0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0D96C-A6B9-41CD-A809-3BB9EE91659F}" type="slidenum">
              <a:rPr lang="en-US"/>
              <a:pPr/>
              <a:t>19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  <a:noFill/>
          <a:ln/>
        </p:spPr>
        <p:txBody>
          <a:bodyPr/>
          <a:lstStyle/>
          <a:p>
            <a:r>
              <a:rPr lang="en-US" sz="3600">
                <a:cs typeface="Times New Roman" pitchFamily="18" charset="0"/>
              </a:rPr>
              <a:t>HashMap and TreeMap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5720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cs typeface="Times New Roman" pitchFamily="18" charset="0"/>
              </a:rPr>
              <a:t>The </a:t>
            </a:r>
            <a:r>
              <a:rPr lang="en-US" sz="3600" dirty="0" err="1">
                <a:cs typeface="Times New Roman" pitchFamily="18" charset="0"/>
              </a:rPr>
              <a:t>HashMap</a:t>
            </a:r>
            <a:r>
              <a:rPr lang="en-US" sz="3600" dirty="0">
                <a:cs typeface="Times New Roman" pitchFamily="18" charset="0"/>
              </a:rPr>
              <a:t> and </a:t>
            </a:r>
            <a:r>
              <a:rPr lang="en-US" sz="3600" dirty="0" err="1">
                <a:cs typeface="Times New Roman" pitchFamily="18" charset="0"/>
              </a:rPr>
              <a:t>TreeMap</a:t>
            </a:r>
            <a:r>
              <a:rPr lang="en-US" sz="3600" dirty="0">
                <a:cs typeface="Times New Roman" pitchFamily="18" charset="0"/>
              </a:rPr>
              <a:t> classes are two concrete implementations of the Map interface. </a:t>
            </a:r>
            <a:endParaRPr lang="en-US" sz="3600" dirty="0" smtClean="0">
              <a:cs typeface="Times New Roman" pitchFamily="18" charset="0"/>
            </a:endParaRPr>
          </a:p>
          <a:p>
            <a:r>
              <a:rPr lang="en-US" sz="3600" dirty="0" smtClean="0">
                <a:cs typeface="Times New Roman" pitchFamily="18" charset="0"/>
              </a:rPr>
              <a:t>The </a:t>
            </a:r>
            <a:r>
              <a:rPr lang="en-US" sz="3600" dirty="0" err="1">
                <a:cs typeface="Times New Roman" pitchFamily="18" charset="0"/>
              </a:rPr>
              <a:t>HashMap</a:t>
            </a:r>
            <a:r>
              <a:rPr lang="en-US" sz="3600" dirty="0">
                <a:cs typeface="Times New Roman" pitchFamily="18" charset="0"/>
              </a:rPr>
              <a:t> class is efficient for locating a value, inserting a mapping, and deleting a mapping. </a:t>
            </a:r>
            <a:endParaRPr lang="en-US" sz="3600" dirty="0" smtClean="0">
              <a:cs typeface="Times New Roman" pitchFamily="18" charset="0"/>
            </a:endParaRPr>
          </a:p>
          <a:p>
            <a:r>
              <a:rPr lang="en-US" sz="3600" dirty="0" smtClean="0">
                <a:cs typeface="Times New Roman" pitchFamily="18" charset="0"/>
              </a:rPr>
              <a:t>The </a:t>
            </a:r>
            <a:r>
              <a:rPr lang="en-US" sz="3600" dirty="0" err="1">
                <a:cs typeface="Times New Roman" pitchFamily="18" charset="0"/>
              </a:rPr>
              <a:t>TreeMap</a:t>
            </a:r>
            <a:r>
              <a:rPr lang="en-US" sz="3600" dirty="0">
                <a:cs typeface="Times New Roman" pitchFamily="18" charset="0"/>
              </a:rPr>
              <a:t> class, implementing </a:t>
            </a:r>
            <a:r>
              <a:rPr lang="en-US" sz="3600" dirty="0" err="1">
                <a:cs typeface="Times New Roman" pitchFamily="18" charset="0"/>
              </a:rPr>
              <a:t>SortedMap</a:t>
            </a:r>
            <a:r>
              <a:rPr lang="en-US" sz="3600" dirty="0">
                <a:cs typeface="Times New Roman" pitchFamily="18" charset="0"/>
              </a:rPr>
              <a:t>, is efficient for traversing the keys in a sorted order. 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71" name="Rectangle 7"/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72" name="Rectangle 8"/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is a data structure to store and process </a:t>
            </a:r>
            <a:r>
              <a:rPr lang="en-US" dirty="0" err="1" smtClean="0"/>
              <a:t>nonduplicate</a:t>
            </a:r>
            <a:r>
              <a:rPr lang="en-US" dirty="0" smtClean="0"/>
              <a:t> elements.</a:t>
            </a:r>
          </a:p>
          <a:p>
            <a:r>
              <a:rPr lang="en-US" dirty="0" smtClean="0"/>
              <a:t>A map provides a dictionary like scheme to lookup and retrieve a value using a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A8F96-BD2B-483B-8B08-F0577E3B63D0}" type="slidenum">
              <a:rPr lang="en-US"/>
              <a:pPr/>
              <a:t>20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  <a:noFill/>
          <a:ln/>
        </p:spPr>
        <p:txBody>
          <a:bodyPr/>
          <a:lstStyle/>
          <a:p>
            <a:r>
              <a:rPr lang="en-US" sz="3600">
                <a:cs typeface="Times New Roman" pitchFamily="18" charset="0"/>
              </a:rPr>
              <a:t>LinkedHashMap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LinkedHashMap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extends </a:t>
            </a:r>
            <a:r>
              <a:rPr lang="en-US" sz="2800" dirty="0" err="1">
                <a:cs typeface="Times New Roman" pitchFamily="18" charset="0"/>
              </a:rPr>
              <a:t>HashMap</a:t>
            </a:r>
            <a:r>
              <a:rPr lang="en-US" sz="2800" dirty="0">
                <a:cs typeface="Times New Roman" pitchFamily="18" charset="0"/>
              </a:rPr>
              <a:t> with a linked list implementation that supports an ordering of the entries in the map. 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entries in a </a:t>
            </a:r>
            <a:r>
              <a:rPr lang="en-US" sz="2800" dirty="0" err="1">
                <a:cs typeface="Times New Roman" pitchFamily="18" charset="0"/>
              </a:rPr>
              <a:t>HashMap</a:t>
            </a:r>
            <a:r>
              <a:rPr lang="en-US" sz="2800" dirty="0">
                <a:cs typeface="Times New Roman" pitchFamily="18" charset="0"/>
              </a:rPr>
              <a:t> are not ordered, but the entries in a </a:t>
            </a:r>
            <a:r>
              <a:rPr lang="en-US" sz="2800" dirty="0" err="1">
                <a:cs typeface="Times New Roman" pitchFamily="18" charset="0"/>
              </a:rPr>
              <a:t>LinkedHashMap</a:t>
            </a:r>
            <a:r>
              <a:rPr lang="en-US" sz="2800" dirty="0">
                <a:cs typeface="Times New Roman" pitchFamily="18" charset="0"/>
              </a:rPr>
              <a:t> can be retrieved </a:t>
            </a:r>
            <a:r>
              <a:rPr lang="en-US" sz="2800" dirty="0" smtClean="0">
                <a:cs typeface="Times New Roman" pitchFamily="18" charset="0"/>
              </a:rPr>
              <a:t>in: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insertion order:  the </a:t>
            </a:r>
            <a:r>
              <a:rPr lang="en-US" sz="2400" dirty="0">
                <a:cs typeface="Times New Roman" pitchFamily="18" charset="0"/>
              </a:rPr>
              <a:t>order in which they were inserted into the </a:t>
            </a:r>
            <a:r>
              <a:rPr lang="en-US" sz="2400" dirty="0" smtClean="0">
                <a:cs typeface="Times New Roman" pitchFamily="18" charset="0"/>
              </a:rPr>
              <a:t>map. The no-</a:t>
            </a:r>
            <a:r>
              <a:rPr lang="en-US" sz="2400" dirty="0" err="1" smtClean="0">
                <a:cs typeface="Times New Roman" pitchFamily="18" charset="0"/>
              </a:rPr>
              <a:t>arg</a:t>
            </a:r>
            <a:r>
              <a:rPr lang="en-US" sz="2400" dirty="0" smtClean="0">
                <a:cs typeface="Times New Roman" pitchFamily="18" charset="0"/>
              </a:rPr>
              <a:t> constructor constructs a </a:t>
            </a:r>
            <a:r>
              <a:rPr lang="en-US" sz="2400" dirty="0" err="1" smtClean="0">
                <a:cs typeface="Times New Roman" pitchFamily="18" charset="0"/>
              </a:rPr>
              <a:t>LinkedHashMap</a:t>
            </a:r>
            <a:r>
              <a:rPr lang="en-US" sz="2400" dirty="0" smtClean="0">
                <a:cs typeface="Times New Roman" pitchFamily="18" charset="0"/>
              </a:rPr>
              <a:t> with the insertion order.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access order: the </a:t>
            </a:r>
            <a:r>
              <a:rPr lang="en-US" sz="2400" dirty="0">
                <a:cs typeface="Times New Roman" pitchFamily="18" charset="0"/>
              </a:rPr>
              <a:t>order in which they were last accessed, from least recently accessed to most </a:t>
            </a:r>
            <a:r>
              <a:rPr lang="en-US" sz="2400" dirty="0" smtClean="0">
                <a:cs typeface="Times New Roman" pitchFamily="18" charset="0"/>
              </a:rPr>
              <a:t>recently. To </a:t>
            </a:r>
            <a:r>
              <a:rPr lang="en-US" sz="2400" dirty="0">
                <a:cs typeface="Times New Roman" pitchFamily="18" charset="0"/>
              </a:rPr>
              <a:t>construct a </a:t>
            </a:r>
            <a:r>
              <a:rPr lang="en-US" sz="2400" dirty="0" err="1">
                <a:cs typeface="Times New Roman" pitchFamily="18" charset="0"/>
              </a:rPr>
              <a:t>LinkedHashMap</a:t>
            </a:r>
            <a:r>
              <a:rPr lang="en-US" sz="2400" dirty="0">
                <a:cs typeface="Times New Roman" pitchFamily="18" charset="0"/>
              </a:rPr>
              <a:t> with the access order, use the </a:t>
            </a:r>
            <a:r>
              <a:rPr lang="en-US" sz="2400" dirty="0" err="1">
                <a:cs typeface="Times New Roman" pitchFamily="18" charset="0"/>
              </a:rPr>
              <a:t>LinkedHashMap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initialCapacity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loadFactor</a:t>
            </a:r>
            <a:r>
              <a:rPr lang="en-US" sz="2400" dirty="0">
                <a:cs typeface="Times New Roman" pitchFamily="18" charset="0"/>
              </a:rPr>
              <a:t>, true).</a:t>
            </a:r>
            <a:endParaRPr lang="en-US" dirty="0">
              <a:latin typeface="Courier" charset="0"/>
              <a:cs typeface="Times New Roman" pitchFamily="18" charset="0"/>
            </a:endParaRP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3832" name="Rectangle 8"/>
          <p:cNvSpPr>
            <a:spLocks noChangeArrowheads="1"/>
          </p:cNvSpPr>
          <p:nvPr/>
        </p:nvSpPr>
        <p:spPr bwMode="auto">
          <a:xfrm>
            <a:off x="33147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set using one of three concrete classes:</a:t>
            </a:r>
          </a:p>
          <a:p>
            <a:pPr lvl="1"/>
            <a:r>
              <a:rPr lang="en-US" dirty="0" err="1" smtClean="0"/>
              <a:t>HashSet</a:t>
            </a:r>
            <a:endParaRPr lang="en-US" dirty="0" smtClean="0"/>
          </a:p>
          <a:p>
            <a:pPr lvl="1"/>
            <a:r>
              <a:rPr lang="en-US" dirty="0" err="1" smtClean="0"/>
              <a:t>LinkedHashSet</a:t>
            </a:r>
            <a:endParaRPr lang="en-US" dirty="0" smtClean="0"/>
          </a:p>
          <a:p>
            <a:pPr lvl="1"/>
            <a:r>
              <a:rPr lang="en-US" dirty="0" err="1" smtClean="0"/>
              <a:t>TreeSet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81600"/>
          </a:xfrm>
        </p:spPr>
        <p:txBody>
          <a:bodyPr/>
          <a:lstStyle/>
          <a:p>
            <a:r>
              <a:rPr lang="en-US" dirty="0" smtClean="0"/>
              <a:t>Hashing uses a hash function to map a key to an index so that the value at the index is retrieved in O(1) time.</a:t>
            </a:r>
          </a:p>
          <a:p>
            <a:r>
              <a:rPr lang="en-US" dirty="0" smtClean="0"/>
              <a:t>A hash function first </a:t>
            </a:r>
          </a:p>
          <a:p>
            <a:pPr marL="0" indent="0">
              <a:buNone/>
            </a:pPr>
            <a:r>
              <a:rPr lang="en-US" dirty="0" smtClean="0"/>
              <a:t>converts a search key </a:t>
            </a:r>
          </a:p>
          <a:p>
            <a:pPr marL="0" indent="0">
              <a:buNone/>
            </a:pPr>
            <a:r>
              <a:rPr lang="en-US" dirty="0" smtClean="0"/>
              <a:t>to an integer value</a:t>
            </a:r>
          </a:p>
          <a:p>
            <a:pPr marL="0" indent="0">
              <a:buNone/>
            </a:pPr>
            <a:r>
              <a:rPr lang="en-US" dirty="0" smtClean="0"/>
              <a:t>(hash code), then 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ompresses hash code 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nto an index to the hash table.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0064" t="50741" r="38942" b="27594"/>
          <a:stretch/>
        </p:blipFill>
        <p:spPr bwMode="auto">
          <a:xfrm>
            <a:off x="3990109" y="2743200"/>
            <a:ext cx="5181600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10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Collusion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Hash collusion </a:t>
            </a:r>
            <a:r>
              <a:rPr lang="en-US" dirty="0" smtClean="0"/>
              <a:t>is a problem that occurs when the hash function yields </a:t>
            </a:r>
            <a:r>
              <a:rPr lang="en-US" dirty="0"/>
              <a:t>the same index </a:t>
            </a:r>
            <a:r>
              <a:rPr lang="en-US" dirty="0" smtClean="0"/>
              <a:t>with two different search keys.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Use open addressing: Finding an open location in the hash table in the event of a collusion.</a:t>
            </a:r>
          </a:p>
          <a:p>
            <a:pPr lvl="2"/>
            <a:r>
              <a:rPr lang="en-US" dirty="0" smtClean="0"/>
              <a:t>Three variations: Linear probing, quadratic probing, double hashing.</a:t>
            </a:r>
          </a:p>
          <a:p>
            <a:pPr lvl="1"/>
            <a:r>
              <a:rPr lang="en-US" dirty="0" smtClean="0"/>
              <a:t>Use separate chaining: Places all entries with the same hash index in the same location, rather than finding new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Codes for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byte, short,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char: Typecast these types into </a:t>
            </a:r>
            <a:r>
              <a:rPr lang="en-US" dirty="0" err="1" smtClean="0"/>
              <a:t>int</a:t>
            </a:r>
            <a:r>
              <a:rPr lang="en-US" dirty="0" smtClean="0"/>
              <a:t> so that no collusions (or minimal collusions) will occur.</a:t>
            </a:r>
          </a:p>
          <a:p>
            <a:r>
              <a:rPr lang="en-US" dirty="0" smtClean="0"/>
              <a:t>float: use </a:t>
            </a:r>
            <a:r>
              <a:rPr lang="en-US" dirty="0" err="1" smtClean="0"/>
              <a:t>Float.floatToIntBits</a:t>
            </a:r>
            <a:r>
              <a:rPr lang="en-US" dirty="0" smtClean="0"/>
              <a:t>(key) as the hash code.</a:t>
            </a:r>
          </a:p>
          <a:p>
            <a:r>
              <a:rPr lang="en-US" dirty="0" smtClean="0"/>
              <a:t>long: typecasting into </a:t>
            </a:r>
            <a:r>
              <a:rPr lang="en-US" dirty="0" err="1" smtClean="0"/>
              <a:t>int</a:t>
            </a:r>
            <a:r>
              <a:rPr lang="en-US" dirty="0" smtClean="0"/>
              <a:t> won’t be sufficient, b/c all keys that differ in only the first 32 bits will have the same hash code. To take the first 32 bits into consideration, perform </a:t>
            </a:r>
            <a:r>
              <a:rPr lang="en-US" b="1" dirty="0" smtClean="0"/>
              <a:t>folding</a:t>
            </a:r>
            <a:r>
              <a:rPr lang="en-US" dirty="0" smtClean="0"/>
              <a:t>: divide 64-bits into two halves and XOR these halves.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Codes for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double: convert the search key into long using </a:t>
            </a:r>
            <a:r>
              <a:rPr lang="en-US" dirty="0" err="1" smtClean="0"/>
              <a:t>Double.doubleToLongBits</a:t>
            </a:r>
            <a:r>
              <a:rPr lang="en-US" dirty="0" smtClean="0"/>
              <a:t> method, then perform folding.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 for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sum the Unicode of all characters as the hash code for the string.</a:t>
            </a:r>
          </a:p>
          <a:p>
            <a:pPr lvl="1"/>
            <a:r>
              <a:rPr lang="en-US" dirty="0" smtClean="0"/>
              <a:t>What if we calculate the hash code for two words as </a:t>
            </a:r>
            <a:r>
              <a:rPr lang="en-US" b="1" dirty="0" smtClean="0"/>
              <a:t>eat </a:t>
            </a:r>
            <a:r>
              <a:rPr lang="en-US" dirty="0" smtClean="0"/>
              <a:t>and </a:t>
            </a:r>
            <a:r>
              <a:rPr lang="en-US" b="1" dirty="0" smtClean="0"/>
              <a:t>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Better, take character positions into consideration as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Hash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hash code for a key can be a large integer that exceeds the boundary of the hash table.</a:t>
            </a:r>
          </a:p>
          <a:p>
            <a:r>
              <a:rPr lang="en-US" dirty="0" smtClean="0"/>
              <a:t>Assume the index for a hash table is between 0 and N-1. Then, the hash code should be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hashCode</a:t>
            </a:r>
            <a:r>
              <a:rPr lang="en-US" dirty="0" smtClean="0"/>
              <a:t>)=</a:t>
            </a:r>
            <a:r>
              <a:rPr lang="en-US" dirty="0" err="1" smtClean="0"/>
              <a:t>hashCode</a:t>
            </a:r>
            <a:r>
              <a:rPr lang="en-US" dirty="0" smtClean="0"/>
              <a:t> % N</a:t>
            </a:r>
          </a:p>
          <a:p>
            <a:pPr marL="0" indent="0">
              <a:buNone/>
            </a:pPr>
            <a:r>
              <a:rPr lang="en-US" dirty="0" smtClean="0"/>
              <a:t>N is set to a power of  2 so that the above equation becomes</a:t>
            </a:r>
          </a:p>
          <a:p>
            <a:pPr marL="0" indent="0">
              <a:buNone/>
            </a:pPr>
            <a:r>
              <a:rPr lang="en-US" dirty="0"/>
              <a:t>h(</a:t>
            </a:r>
            <a:r>
              <a:rPr lang="en-US" dirty="0" err="1"/>
              <a:t>hashCode</a:t>
            </a:r>
            <a:r>
              <a:rPr lang="en-US" dirty="0"/>
              <a:t>)=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smtClean="0"/>
              <a:t>&amp; (N-1), </a:t>
            </a:r>
            <a:r>
              <a:rPr lang="en-US" smtClean="0"/>
              <a:t>where &amp; </a:t>
            </a:r>
            <a:r>
              <a:rPr lang="en-US" dirty="0" smtClean="0"/>
              <a:t>is the bitwise AND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909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Sets and Maps</vt:lpstr>
      <vt:lpstr>Definitions</vt:lpstr>
      <vt:lpstr>Sets</vt:lpstr>
      <vt:lpstr>What is Hashing?</vt:lpstr>
      <vt:lpstr>Hash Collusion</vt:lpstr>
      <vt:lpstr>Hash Codes for Primitive Types</vt:lpstr>
      <vt:lpstr>Hash Codes for Primitive Types</vt:lpstr>
      <vt:lpstr>Hash Code for Strings</vt:lpstr>
      <vt:lpstr>Compressing Hash Codes</vt:lpstr>
      <vt:lpstr>Set Interface Hierarchy</vt:lpstr>
      <vt:lpstr>HashSet</vt:lpstr>
      <vt:lpstr>LinkedHashSet</vt:lpstr>
      <vt:lpstr>TreeSet</vt:lpstr>
      <vt:lpstr>TreeSet</vt:lpstr>
      <vt:lpstr>The Map Interface</vt:lpstr>
      <vt:lpstr>Map Interface and Class Hierarchy</vt:lpstr>
      <vt:lpstr>The Map Interface UML Diagram</vt:lpstr>
      <vt:lpstr>Concrete Map Classes</vt:lpstr>
      <vt:lpstr>HashMap and TreeMap</vt:lpstr>
      <vt:lpstr>LinkedHashMap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Quiz</dc:title>
  <dc:creator>Celikel, Ebru</dc:creator>
  <cp:lastModifiedBy>Celikel, Ebru</cp:lastModifiedBy>
  <cp:revision>97</cp:revision>
  <dcterms:created xsi:type="dcterms:W3CDTF">2012-03-26T02:13:33Z</dcterms:created>
  <dcterms:modified xsi:type="dcterms:W3CDTF">2013-11-19T19:12:47Z</dcterms:modified>
</cp:coreProperties>
</file>