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9" r:id="rId3"/>
    <p:sldId id="260" r:id="rId4"/>
    <p:sldId id="261" r:id="rId5"/>
    <p:sldId id="262" r:id="rId6"/>
    <p:sldId id="263" r:id="rId7"/>
    <p:sldId id="264" r:id="rId8"/>
    <p:sldId id="330" r:id="rId9"/>
    <p:sldId id="265" r:id="rId10"/>
    <p:sldId id="266" r:id="rId11"/>
    <p:sldId id="295" r:id="rId12"/>
    <p:sldId id="296" r:id="rId13"/>
    <p:sldId id="297" r:id="rId14"/>
    <p:sldId id="298" r:id="rId15"/>
    <p:sldId id="299" r:id="rId16"/>
    <p:sldId id="267" r:id="rId17"/>
    <p:sldId id="268" r:id="rId18"/>
    <p:sldId id="300" r:id="rId19"/>
    <p:sldId id="269" r:id="rId20"/>
    <p:sldId id="301" r:id="rId21"/>
    <p:sldId id="307" r:id="rId22"/>
    <p:sldId id="308" r:id="rId23"/>
    <p:sldId id="270" r:id="rId24"/>
    <p:sldId id="302" r:id="rId25"/>
    <p:sldId id="303" r:id="rId26"/>
    <p:sldId id="304" r:id="rId27"/>
    <p:sldId id="305" r:id="rId28"/>
    <p:sldId id="306" r:id="rId29"/>
    <p:sldId id="271" r:id="rId30"/>
    <p:sldId id="272" r:id="rId31"/>
    <p:sldId id="273" r:id="rId32"/>
    <p:sldId id="310" r:id="rId33"/>
    <p:sldId id="313" r:id="rId34"/>
    <p:sldId id="311" r:id="rId35"/>
    <p:sldId id="312" r:id="rId36"/>
    <p:sldId id="275" r:id="rId37"/>
    <p:sldId id="277" r:id="rId38"/>
    <p:sldId id="314" r:id="rId39"/>
    <p:sldId id="316" r:id="rId40"/>
    <p:sldId id="317" r:id="rId41"/>
    <p:sldId id="318" r:id="rId42"/>
    <p:sldId id="315" r:id="rId43"/>
    <p:sldId id="319" r:id="rId44"/>
    <p:sldId id="321" r:id="rId45"/>
    <p:sldId id="320" r:id="rId46"/>
    <p:sldId id="278" r:id="rId47"/>
    <p:sldId id="328" r:id="rId48"/>
    <p:sldId id="329" r:id="rId49"/>
    <p:sldId id="279" r:id="rId50"/>
    <p:sldId id="323" r:id="rId51"/>
    <p:sldId id="322" r:id="rId52"/>
    <p:sldId id="325" r:id="rId53"/>
    <p:sldId id="324" r:id="rId54"/>
    <p:sldId id="326" r:id="rId55"/>
    <p:sldId id="327" r:id="rId56"/>
    <p:sldId id="280" r:id="rId57"/>
    <p:sldId id="331" r:id="rId58"/>
    <p:sldId id="332" r:id="rId59"/>
    <p:sldId id="333"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9DCE37-ABBA-440D-9F93-8FFF8A21298B}">
          <p14:sldIdLst>
            <p14:sldId id="256"/>
            <p14:sldId id="259"/>
            <p14:sldId id="260"/>
            <p14:sldId id="261"/>
            <p14:sldId id="262"/>
            <p14:sldId id="263"/>
            <p14:sldId id="264"/>
            <p14:sldId id="330"/>
            <p14:sldId id="265"/>
            <p14:sldId id="266"/>
            <p14:sldId id="295"/>
            <p14:sldId id="296"/>
            <p14:sldId id="297"/>
            <p14:sldId id="298"/>
            <p14:sldId id="299"/>
            <p14:sldId id="267"/>
            <p14:sldId id="268"/>
            <p14:sldId id="300"/>
            <p14:sldId id="269"/>
            <p14:sldId id="301"/>
            <p14:sldId id="307"/>
            <p14:sldId id="308"/>
            <p14:sldId id="270"/>
            <p14:sldId id="302"/>
            <p14:sldId id="303"/>
            <p14:sldId id="304"/>
          </p14:sldIdLst>
        </p14:section>
        <p14:section name="Untitled Section" id="{ED45445F-CA2C-4C32-829A-5004837782F5}">
          <p14:sldIdLst>
            <p14:sldId id="305"/>
            <p14:sldId id="306"/>
            <p14:sldId id="271"/>
            <p14:sldId id="272"/>
            <p14:sldId id="273"/>
            <p14:sldId id="310"/>
            <p14:sldId id="313"/>
            <p14:sldId id="311"/>
            <p14:sldId id="312"/>
            <p14:sldId id="275"/>
            <p14:sldId id="277"/>
            <p14:sldId id="314"/>
            <p14:sldId id="316"/>
            <p14:sldId id="317"/>
            <p14:sldId id="318"/>
            <p14:sldId id="315"/>
            <p14:sldId id="319"/>
            <p14:sldId id="321"/>
            <p14:sldId id="320"/>
            <p14:sldId id="278"/>
            <p14:sldId id="328"/>
            <p14:sldId id="329"/>
            <p14:sldId id="279"/>
            <p14:sldId id="323"/>
            <p14:sldId id="322"/>
            <p14:sldId id="325"/>
            <p14:sldId id="324"/>
            <p14:sldId id="326"/>
            <p14:sldId id="327"/>
            <p14:sldId id="280"/>
            <p14:sldId id="331"/>
            <p14:sldId id="332"/>
            <p14:sldId id="333"/>
            <p14:sldId id="281"/>
            <p14:sldId id="282"/>
            <p14:sldId id="283"/>
            <p14:sldId id="284"/>
            <p14:sldId id="285"/>
            <p14:sldId id="286"/>
            <p14:sldId id="287"/>
            <p14:sldId id="288"/>
            <p14:sldId id="289"/>
            <p14:sldId id="290"/>
            <p14:sldId id="291"/>
            <p14:sldId id="292"/>
            <p14:sldId id="293"/>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B71DE-5210-473F-B605-F9D5B2E57669}" type="datetimeFigureOut">
              <a:rPr lang="en-US" smtClean="0"/>
              <a:t>6/25/2013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47694-02BD-481C-9F34-EF7BDF8BBEEF}" type="slidenum">
              <a:rPr lang="en-US" smtClean="0"/>
              <a:t>‹#›</a:t>
            </a:fld>
            <a:endParaRPr lang="en-US"/>
          </a:p>
        </p:txBody>
      </p:sp>
    </p:spTree>
    <p:extLst>
      <p:ext uri="{BB962C8B-B14F-4D97-AF65-F5344CB8AC3E}">
        <p14:creationId xmlns:p14="http://schemas.microsoft.com/office/powerpoint/2010/main" val="136830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98003F-1140-4FBB-90DF-7DE1E2A20D64}"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355397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8003F-1140-4FBB-90DF-7DE1E2A20D64}"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109829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8003F-1140-4FBB-90DF-7DE1E2A20D64}"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314956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8003F-1140-4FBB-90DF-7DE1E2A20D64}"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187051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98003F-1140-4FBB-90DF-7DE1E2A20D64}"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393840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98003F-1140-4FBB-90DF-7DE1E2A20D64}"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373745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98003F-1140-4FBB-90DF-7DE1E2A20D64}" type="datetimeFigureOut">
              <a:rPr lang="en-US" smtClean="0"/>
              <a:t>6/25/2013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27414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98003F-1140-4FBB-90DF-7DE1E2A20D64}" type="datetimeFigureOut">
              <a:rPr lang="en-US" smtClean="0"/>
              <a:t>6/25/2013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260997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8003F-1140-4FBB-90DF-7DE1E2A20D64}" type="datetimeFigureOut">
              <a:rPr lang="en-US" smtClean="0"/>
              <a:t>6/25/2013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356455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8003F-1140-4FBB-90DF-7DE1E2A20D64}"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337862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8003F-1140-4FBB-90DF-7DE1E2A20D64}"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DB045-8F78-42D1-A9B1-CB429A6F0E85}" type="slidenum">
              <a:rPr lang="en-US" smtClean="0"/>
              <a:t>‹#›</a:t>
            </a:fld>
            <a:endParaRPr lang="en-US"/>
          </a:p>
        </p:txBody>
      </p:sp>
    </p:spTree>
    <p:extLst>
      <p:ext uri="{BB962C8B-B14F-4D97-AF65-F5344CB8AC3E}">
        <p14:creationId xmlns:p14="http://schemas.microsoft.com/office/powerpoint/2010/main" val="126982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8003F-1140-4FBB-90DF-7DE1E2A20D64}" type="datetimeFigureOut">
              <a:rPr lang="en-US" smtClean="0"/>
              <a:t>6/25/2013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DB045-8F78-42D1-A9B1-CB429A6F0E85}" type="slidenum">
              <a:rPr lang="en-US" smtClean="0"/>
              <a:t>‹#›</a:t>
            </a:fld>
            <a:endParaRPr lang="en-US"/>
          </a:p>
        </p:txBody>
      </p:sp>
    </p:spTree>
    <p:extLst>
      <p:ext uri="{BB962C8B-B14F-4D97-AF65-F5344CB8AC3E}">
        <p14:creationId xmlns:p14="http://schemas.microsoft.com/office/powerpoint/2010/main" val="119421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Modeling Using the Entity-Relationship (ER) Model</a:t>
            </a:r>
            <a:endParaRPr lang="en-US" dirty="0"/>
          </a:p>
        </p:txBody>
      </p:sp>
      <p:sp>
        <p:nvSpPr>
          <p:cNvPr id="3" name="Subtitle 2"/>
          <p:cNvSpPr>
            <a:spLocks noGrp="1"/>
          </p:cNvSpPr>
          <p:nvPr>
            <p:ph type="subTitle" idx="1"/>
          </p:nvPr>
        </p:nvSpPr>
        <p:spPr/>
        <p:txBody>
          <a:bodyPr/>
          <a:lstStyle/>
          <a:p>
            <a:r>
              <a:rPr lang="en-US" smtClean="0"/>
              <a:t>Week 4</a:t>
            </a:r>
            <a:endParaRPr lang="en-US"/>
          </a:p>
        </p:txBody>
      </p:sp>
    </p:spTree>
    <p:extLst>
      <p:ext uri="{BB962C8B-B14F-4D97-AF65-F5344CB8AC3E}">
        <p14:creationId xmlns:p14="http://schemas.microsoft.com/office/powerpoint/2010/main" val="350840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Entities</a:t>
            </a:r>
          </a:p>
        </p:txBody>
      </p:sp>
      <p:sp>
        <p:nvSpPr>
          <p:cNvPr id="15363" name="Content Placeholder 2"/>
          <p:cNvSpPr>
            <a:spLocks noGrp="1"/>
          </p:cNvSpPr>
          <p:nvPr>
            <p:ph idx="1"/>
          </p:nvPr>
        </p:nvSpPr>
        <p:spPr>
          <a:xfrm>
            <a:off x="457200" y="1600200"/>
            <a:ext cx="8458200" cy="4525963"/>
          </a:xfrm>
        </p:spPr>
        <p:txBody>
          <a:bodyPr>
            <a:normAutofit/>
          </a:bodyPr>
          <a:lstStyle/>
          <a:p>
            <a:r>
              <a:rPr lang="en-US" dirty="0" smtClean="0"/>
              <a:t>Things </a:t>
            </a:r>
            <a:r>
              <a:rPr lang="en-US" dirty="0" smtClean="0"/>
              <a:t>in real world with independent existence</a:t>
            </a:r>
          </a:p>
          <a:p>
            <a:pPr lvl="1"/>
            <a:r>
              <a:rPr lang="en-US" dirty="0" smtClean="0"/>
              <a:t>Physical existence: desk, car, stroller</a:t>
            </a:r>
          </a:p>
          <a:p>
            <a:pPr lvl="1"/>
            <a:r>
              <a:rPr lang="en-US" dirty="0" smtClean="0"/>
              <a:t>Conceptual existence: degree, job</a:t>
            </a:r>
          </a:p>
        </p:txBody>
      </p:sp>
    </p:spTree>
    <p:extLst>
      <p:ext uri="{BB962C8B-B14F-4D97-AF65-F5344CB8AC3E}">
        <p14:creationId xmlns:p14="http://schemas.microsoft.com/office/powerpoint/2010/main" val="3286644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normAutofit/>
          </a:bodyPr>
          <a:lstStyle/>
          <a:p>
            <a:r>
              <a:rPr lang="en-US" dirty="0" smtClean="0"/>
              <a:t>Particular </a:t>
            </a:r>
            <a:r>
              <a:rPr lang="en-US" dirty="0"/>
              <a:t>properties that describe entity</a:t>
            </a:r>
          </a:p>
          <a:p>
            <a:r>
              <a:rPr lang="en-US" dirty="0"/>
              <a:t>Types of </a:t>
            </a:r>
            <a:r>
              <a:rPr lang="en-US" dirty="0" smtClean="0"/>
              <a:t>attributes:</a:t>
            </a:r>
          </a:p>
          <a:p>
            <a:pPr lvl="1"/>
            <a:r>
              <a:rPr lang="en-US" i="1" dirty="0"/>
              <a:t>simple</a:t>
            </a:r>
            <a:r>
              <a:rPr lang="en-US" dirty="0"/>
              <a:t> (atomic) </a:t>
            </a:r>
            <a:r>
              <a:rPr lang="en-US" dirty="0" smtClean="0"/>
              <a:t>vs. </a:t>
            </a:r>
            <a:r>
              <a:rPr lang="en-US" i="1" dirty="0" smtClean="0"/>
              <a:t>composite</a:t>
            </a:r>
            <a:r>
              <a:rPr lang="en-US" dirty="0" smtClean="0"/>
              <a:t> </a:t>
            </a:r>
            <a:r>
              <a:rPr lang="en-US" i="1" dirty="0" smtClean="0"/>
              <a:t>attributes</a:t>
            </a:r>
          </a:p>
          <a:p>
            <a:pPr lvl="2"/>
            <a:r>
              <a:rPr lang="en-US" dirty="0" smtClean="0"/>
              <a:t>Simple: attribute cannot be subdivided into component attributes. Ex: width attribute for a geometric object.</a:t>
            </a:r>
          </a:p>
          <a:p>
            <a:pPr lvl="2"/>
            <a:r>
              <a:rPr lang="en-US" dirty="0" smtClean="0"/>
              <a:t>Composite: </a:t>
            </a:r>
            <a:r>
              <a:rPr lang="en-US" dirty="0"/>
              <a:t>attribute </a:t>
            </a:r>
            <a:r>
              <a:rPr lang="en-US" dirty="0" smtClean="0"/>
              <a:t>can be </a:t>
            </a:r>
            <a:r>
              <a:rPr lang="en-US" dirty="0"/>
              <a:t>subdivided into component attributes. </a:t>
            </a:r>
            <a:endParaRPr lang="en-US" dirty="0" smtClean="0"/>
          </a:p>
          <a:p>
            <a:pPr lvl="3"/>
            <a:r>
              <a:rPr lang="en-US" dirty="0" smtClean="0"/>
              <a:t>Represented with attribute having more attributes branching from itself.</a:t>
            </a:r>
          </a:p>
          <a:p>
            <a:pPr lvl="3"/>
            <a:r>
              <a:rPr lang="en-US" dirty="0" smtClean="0"/>
              <a:t>Ex: Address can be subdivided into Street, City, Zip.</a:t>
            </a:r>
            <a:endParaRPr lang="en-US" dirty="0"/>
          </a:p>
          <a:p>
            <a:endParaRPr lang="en-US" dirty="0"/>
          </a:p>
        </p:txBody>
      </p:sp>
    </p:spTree>
    <p:extLst>
      <p:ext uri="{BB962C8B-B14F-4D97-AF65-F5344CB8AC3E}">
        <p14:creationId xmlns:p14="http://schemas.microsoft.com/office/powerpoint/2010/main" val="4103919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(cont’d)</a:t>
            </a:r>
            <a:endParaRPr lang="en-US" dirty="0"/>
          </a:p>
        </p:txBody>
      </p:sp>
      <p:sp>
        <p:nvSpPr>
          <p:cNvPr id="3" name="Content Placeholder 2"/>
          <p:cNvSpPr>
            <a:spLocks noGrp="1"/>
          </p:cNvSpPr>
          <p:nvPr>
            <p:ph idx="1"/>
          </p:nvPr>
        </p:nvSpPr>
        <p:spPr/>
        <p:txBody>
          <a:bodyPr/>
          <a:lstStyle/>
          <a:p>
            <a:r>
              <a:rPr lang="en-US" dirty="0"/>
              <a:t>Types of </a:t>
            </a:r>
            <a:r>
              <a:rPr lang="en-US" dirty="0" smtClean="0"/>
              <a:t>attributes (cont’d):</a:t>
            </a:r>
            <a:endParaRPr lang="en-US" dirty="0"/>
          </a:p>
          <a:p>
            <a:pPr lvl="1"/>
            <a:r>
              <a:rPr lang="en-US" b="1" dirty="0" smtClean="0"/>
              <a:t>Single-valued</a:t>
            </a:r>
            <a:r>
              <a:rPr lang="en-US" dirty="0" smtClean="0"/>
              <a:t> </a:t>
            </a:r>
            <a:r>
              <a:rPr lang="en-US" dirty="0"/>
              <a:t>versus </a:t>
            </a:r>
            <a:r>
              <a:rPr lang="en-US" b="1" dirty="0"/>
              <a:t>multivalued</a:t>
            </a:r>
            <a:r>
              <a:rPr lang="en-US" dirty="0"/>
              <a:t> attributes</a:t>
            </a:r>
          </a:p>
          <a:p>
            <a:pPr lvl="2"/>
            <a:r>
              <a:rPr lang="en-US" dirty="0"/>
              <a:t>Single valued: one value for attribute. Ex: age</a:t>
            </a:r>
          </a:p>
          <a:p>
            <a:pPr lvl="2"/>
            <a:r>
              <a:rPr lang="en-US" dirty="0"/>
              <a:t>Multivalued: attribute can have more than one value. </a:t>
            </a:r>
            <a:endParaRPr lang="en-US" dirty="0" smtClean="0"/>
          </a:p>
          <a:p>
            <a:pPr lvl="3"/>
            <a:r>
              <a:rPr lang="en-US" dirty="0" smtClean="0"/>
              <a:t>Represented with double lined attribute shape (ellipse).</a:t>
            </a:r>
          </a:p>
          <a:p>
            <a:pPr lvl="3"/>
            <a:r>
              <a:rPr lang="en-US" dirty="0" smtClean="0"/>
              <a:t>Ex</a:t>
            </a:r>
            <a:r>
              <a:rPr lang="en-US" dirty="0"/>
              <a:t>: House color could be 2 or more, degrees could be 2 or more, etc.</a:t>
            </a:r>
          </a:p>
          <a:p>
            <a:endParaRPr lang="en-US" dirty="0"/>
          </a:p>
        </p:txBody>
      </p:sp>
    </p:spTree>
    <p:extLst>
      <p:ext uri="{BB962C8B-B14F-4D97-AF65-F5344CB8AC3E}">
        <p14:creationId xmlns:p14="http://schemas.microsoft.com/office/powerpoint/2010/main" val="3974151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(cont’d)</a:t>
            </a:r>
          </a:p>
        </p:txBody>
      </p:sp>
      <p:sp>
        <p:nvSpPr>
          <p:cNvPr id="3" name="Content Placeholder 2"/>
          <p:cNvSpPr>
            <a:spLocks noGrp="1"/>
          </p:cNvSpPr>
          <p:nvPr>
            <p:ph idx="1"/>
          </p:nvPr>
        </p:nvSpPr>
        <p:spPr/>
        <p:txBody>
          <a:bodyPr/>
          <a:lstStyle/>
          <a:p>
            <a:r>
              <a:rPr lang="en-US" dirty="0"/>
              <a:t>Types of attributes (cont’d):</a:t>
            </a:r>
          </a:p>
          <a:p>
            <a:pPr lvl="1"/>
            <a:r>
              <a:rPr lang="en-US" b="1" dirty="0" smtClean="0"/>
              <a:t>Stored</a:t>
            </a:r>
            <a:r>
              <a:rPr lang="en-US" dirty="0" smtClean="0"/>
              <a:t> </a:t>
            </a:r>
            <a:r>
              <a:rPr lang="en-US" dirty="0"/>
              <a:t>versus </a:t>
            </a:r>
            <a:r>
              <a:rPr lang="en-US" b="1" dirty="0"/>
              <a:t>derived</a:t>
            </a:r>
            <a:r>
              <a:rPr lang="en-US" dirty="0"/>
              <a:t> </a:t>
            </a:r>
            <a:r>
              <a:rPr lang="en-US" dirty="0" smtClean="0"/>
              <a:t>attributes</a:t>
            </a:r>
          </a:p>
          <a:p>
            <a:pPr lvl="2"/>
            <a:r>
              <a:rPr lang="en-US" dirty="0" smtClean="0"/>
              <a:t>Stored: Ex: </a:t>
            </a:r>
            <a:r>
              <a:rPr lang="en-US" dirty="0" err="1" smtClean="0"/>
              <a:t>StartDate</a:t>
            </a:r>
            <a:r>
              <a:rPr lang="en-US" dirty="0" smtClean="0"/>
              <a:t> attribute for a job</a:t>
            </a:r>
          </a:p>
          <a:p>
            <a:pPr lvl="2"/>
            <a:r>
              <a:rPr lang="en-US" dirty="0" smtClean="0"/>
              <a:t>Derived: </a:t>
            </a:r>
            <a:r>
              <a:rPr lang="en-US" dirty="0" err="1" smtClean="0"/>
              <a:t>NumberOfYearsAtWork</a:t>
            </a:r>
            <a:r>
              <a:rPr lang="en-US" dirty="0" smtClean="0"/>
              <a:t> attribute can be derived from the </a:t>
            </a:r>
            <a:r>
              <a:rPr lang="en-US" dirty="0" err="1" smtClean="0"/>
              <a:t>StartDate</a:t>
            </a:r>
            <a:r>
              <a:rPr lang="en-US" dirty="0" smtClean="0"/>
              <a:t> attribute. Some attributes can be derived from related entities: </a:t>
            </a:r>
            <a:r>
              <a:rPr lang="en-US" dirty="0"/>
              <a:t>N</a:t>
            </a:r>
            <a:r>
              <a:rPr lang="en-US" dirty="0" smtClean="0"/>
              <a:t>umber of employees of a Department can be derived by counting the number of employees related to (working for) that department.</a:t>
            </a:r>
            <a:endParaRPr lang="en-US" dirty="0"/>
          </a:p>
          <a:p>
            <a:endParaRPr lang="en-US" dirty="0"/>
          </a:p>
        </p:txBody>
      </p:sp>
    </p:spTree>
    <p:extLst>
      <p:ext uri="{BB962C8B-B14F-4D97-AF65-F5344CB8AC3E}">
        <p14:creationId xmlns:p14="http://schemas.microsoft.com/office/powerpoint/2010/main" val="2643727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(cont’d)</a:t>
            </a:r>
          </a:p>
        </p:txBody>
      </p:sp>
      <p:sp>
        <p:nvSpPr>
          <p:cNvPr id="3" name="Content Placeholder 2"/>
          <p:cNvSpPr>
            <a:spLocks noGrp="1"/>
          </p:cNvSpPr>
          <p:nvPr>
            <p:ph idx="1"/>
          </p:nvPr>
        </p:nvSpPr>
        <p:spPr/>
        <p:txBody>
          <a:bodyPr/>
          <a:lstStyle/>
          <a:p>
            <a:r>
              <a:rPr lang="en-US" dirty="0"/>
              <a:t>Types of attributes (cont’d):</a:t>
            </a:r>
          </a:p>
          <a:p>
            <a:pPr lvl="1"/>
            <a:r>
              <a:rPr lang="en-US" b="1" dirty="0"/>
              <a:t>NULL</a:t>
            </a:r>
            <a:r>
              <a:rPr lang="en-US" dirty="0"/>
              <a:t> </a:t>
            </a:r>
            <a:r>
              <a:rPr lang="en-US" dirty="0" smtClean="0"/>
              <a:t>values</a:t>
            </a:r>
          </a:p>
          <a:p>
            <a:pPr lvl="2"/>
            <a:r>
              <a:rPr lang="en-US" dirty="0"/>
              <a:t>Unknown value</a:t>
            </a:r>
          </a:p>
          <a:p>
            <a:pPr lvl="2"/>
            <a:r>
              <a:rPr lang="en-US" dirty="0"/>
              <a:t>Unavailable or withheld value</a:t>
            </a:r>
          </a:p>
          <a:p>
            <a:pPr lvl="2"/>
            <a:r>
              <a:rPr lang="en-US" dirty="0"/>
              <a:t>Not applicable attribute</a:t>
            </a:r>
          </a:p>
          <a:p>
            <a:pPr lvl="2"/>
            <a:endParaRPr lang="en-US" dirty="0"/>
          </a:p>
          <a:p>
            <a:pPr lvl="1"/>
            <a:r>
              <a:rPr lang="en-US" b="1" dirty="0"/>
              <a:t>Complex</a:t>
            </a:r>
            <a:r>
              <a:rPr lang="en-US" dirty="0"/>
              <a:t> attributes</a:t>
            </a:r>
          </a:p>
          <a:p>
            <a:endParaRPr lang="en-US" dirty="0"/>
          </a:p>
        </p:txBody>
      </p:sp>
    </p:spTree>
    <p:extLst>
      <p:ext uri="{BB962C8B-B14F-4D97-AF65-F5344CB8AC3E}">
        <p14:creationId xmlns:p14="http://schemas.microsoft.com/office/powerpoint/2010/main" val="792361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(cont’d)</a:t>
            </a:r>
          </a:p>
        </p:txBody>
      </p:sp>
      <p:sp>
        <p:nvSpPr>
          <p:cNvPr id="3" name="Content Placeholder 2"/>
          <p:cNvSpPr>
            <a:spLocks noGrp="1"/>
          </p:cNvSpPr>
          <p:nvPr>
            <p:ph idx="1"/>
          </p:nvPr>
        </p:nvSpPr>
        <p:spPr>
          <a:xfrm>
            <a:off x="0" y="1600200"/>
            <a:ext cx="9144000" cy="4525963"/>
          </a:xfrm>
        </p:spPr>
        <p:txBody>
          <a:bodyPr>
            <a:normAutofit fontScale="92500"/>
          </a:bodyPr>
          <a:lstStyle/>
          <a:p>
            <a:r>
              <a:rPr lang="en-US" dirty="0"/>
              <a:t>Types of attributes (cont’d</a:t>
            </a:r>
            <a:r>
              <a:rPr lang="en-US" dirty="0" smtClean="0"/>
              <a:t>):</a:t>
            </a:r>
            <a:endParaRPr lang="en-US" dirty="0"/>
          </a:p>
          <a:p>
            <a:pPr lvl="1"/>
            <a:r>
              <a:rPr lang="en-US" b="1" dirty="0"/>
              <a:t>Complex</a:t>
            </a:r>
            <a:r>
              <a:rPr lang="en-US" dirty="0"/>
              <a:t> </a:t>
            </a:r>
            <a:r>
              <a:rPr lang="en-US" dirty="0" smtClean="0"/>
              <a:t>attributes: A nesting of composite and multivalued attributes.</a:t>
            </a:r>
          </a:p>
          <a:p>
            <a:pPr lvl="2"/>
            <a:r>
              <a:rPr lang="en-US" dirty="0" smtClean="0"/>
              <a:t>Composite attribute components between () separated by comma</a:t>
            </a:r>
          </a:p>
          <a:p>
            <a:pPr lvl="2"/>
            <a:r>
              <a:rPr lang="en-US" dirty="0"/>
              <a:t>M</a:t>
            </a:r>
            <a:r>
              <a:rPr lang="en-US" dirty="0" smtClean="0"/>
              <a:t>ultivalued attributes between braces {}.</a:t>
            </a:r>
          </a:p>
          <a:p>
            <a:pPr lvl="2"/>
            <a:r>
              <a:rPr lang="en-US" dirty="0" smtClean="0"/>
              <a:t>Ex: a person has two residences, each residence having a single address and multiple phones: </a:t>
            </a:r>
          </a:p>
          <a:p>
            <a:pPr marL="0" lvl="2" indent="58738">
              <a:buNone/>
            </a:pPr>
            <a:r>
              <a:rPr lang="en-US" dirty="0" smtClean="0"/>
              <a:t>{</a:t>
            </a:r>
            <a:r>
              <a:rPr lang="en-US" dirty="0" err="1"/>
              <a:t>Address_phone</a:t>
            </a:r>
            <a:r>
              <a:rPr lang="en-US" dirty="0"/>
              <a:t>( {Phone(</a:t>
            </a:r>
            <a:r>
              <a:rPr lang="en-US" dirty="0" err="1"/>
              <a:t>Area_code,Phone_number</a:t>
            </a:r>
            <a:r>
              <a:rPr lang="en-US" dirty="0" smtClean="0"/>
              <a:t>)},  </a:t>
            </a:r>
          </a:p>
          <a:p>
            <a:pPr marL="0" lvl="2" indent="58738">
              <a:buNone/>
            </a:pPr>
            <a:r>
              <a:rPr lang="en-US" dirty="0"/>
              <a:t> </a:t>
            </a:r>
            <a:r>
              <a:rPr lang="en-US" dirty="0" smtClean="0"/>
              <a:t>Address(</a:t>
            </a:r>
            <a:r>
              <a:rPr lang="en-US" dirty="0" err="1" smtClean="0"/>
              <a:t>Street_address</a:t>
            </a:r>
            <a:r>
              <a:rPr lang="en-US" dirty="0" smtClean="0"/>
              <a:t>(</a:t>
            </a:r>
            <a:r>
              <a:rPr lang="en-US" dirty="0" err="1" smtClean="0"/>
              <a:t>Number,Street,Apartment_number</a:t>
            </a:r>
            <a:r>
              <a:rPr lang="en-US" dirty="0"/>
              <a:t>),</a:t>
            </a:r>
            <a:r>
              <a:rPr lang="en-US" dirty="0" err="1"/>
              <a:t>City,State,Zip</a:t>
            </a:r>
            <a:r>
              <a:rPr lang="en-US" dirty="0"/>
              <a:t>) )} </a:t>
            </a:r>
          </a:p>
        </p:txBody>
      </p:sp>
    </p:spTree>
    <p:extLst>
      <p:ext uri="{BB962C8B-B14F-4D97-AF65-F5344CB8AC3E}">
        <p14:creationId xmlns:p14="http://schemas.microsoft.com/office/powerpoint/2010/main" val="704756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r>
              <a:rPr lang="en-US" smtClean="0"/>
              <a:t>Entities and Attributes (cont’d.)</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5" y="2209800"/>
            <a:ext cx="911880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267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dirty="0" smtClean="0"/>
              <a:t>Entity Type &amp; Entity Set</a:t>
            </a:r>
          </a:p>
        </p:txBody>
      </p:sp>
      <p:sp>
        <p:nvSpPr>
          <p:cNvPr id="17411" name="Content Placeholder 2"/>
          <p:cNvSpPr>
            <a:spLocks noGrp="1"/>
          </p:cNvSpPr>
          <p:nvPr>
            <p:ph idx="1"/>
          </p:nvPr>
        </p:nvSpPr>
        <p:spPr>
          <a:xfrm>
            <a:off x="457200" y="1600200"/>
            <a:ext cx="8229600" cy="4525963"/>
          </a:xfrm>
        </p:spPr>
        <p:txBody>
          <a:bodyPr/>
          <a:lstStyle/>
          <a:p>
            <a:r>
              <a:rPr lang="en-US" b="1" dirty="0" smtClean="0"/>
              <a:t>Entity type </a:t>
            </a:r>
          </a:p>
          <a:p>
            <a:pPr lvl="1"/>
            <a:r>
              <a:rPr lang="en-US" dirty="0" smtClean="0"/>
              <a:t>Collection (or set) of entities that have the same attributes</a:t>
            </a:r>
          </a:p>
          <a:p>
            <a:pPr lvl="1"/>
            <a:r>
              <a:rPr lang="en-US" dirty="0" smtClean="0"/>
              <a:t>Describes the schema (</a:t>
            </a:r>
            <a:r>
              <a:rPr lang="en-US" b="1" dirty="0" smtClean="0"/>
              <a:t>intension</a:t>
            </a:r>
            <a:r>
              <a:rPr lang="en-US" dirty="0" smtClean="0"/>
              <a:t>) for a set of entities that share the same structure.</a:t>
            </a:r>
          </a:p>
          <a:p>
            <a:r>
              <a:rPr lang="en-US" b="1" dirty="0" smtClean="0"/>
              <a:t>Entity set</a:t>
            </a:r>
            <a:endParaRPr lang="en-US" b="1" dirty="0"/>
          </a:p>
          <a:p>
            <a:pPr lvl="1"/>
            <a:r>
              <a:rPr lang="en-US" dirty="0"/>
              <a:t>Collection </a:t>
            </a:r>
            <a:r>
              <a:rPr lang="en-US" dirty="0" smtClean="0"/>
              <a:t>of all entities of a particular entity type in the database at any point in time</a:t>
            </a:r>
          </a:p>
          <a:p>
            <a:pPr lvl="1"/>
            <a:r>
              <a:rPr lang="en-US" dirty="0" smtClean="0"/>
              <a:t>An </a:t>
            </a:r>
            <a:r>
              <a:rPr lang="en-US" b="1" dirty="0" smtClean="0"/>
              <a:t>extension </a:t>
            </a:r>
            <a:r>
              <a:rPr lang="en-US" dirty="0" smtClean="0"/>
              <a:t>of the entity type</a:t>
            </a:r>
            <a:endParaRPr lang="en-US" dirty="0"/>
          </a:p>
          <a:p>
            <a:pPr lvl="1"/>
            <a:endParaRPr lang="en-US" dirty="0" smtClean="0"/>
          </a:p>
        </p:txBody>
      </p:sp>
    </p:spTree>
    <p:extLst>
      <p:ext uri="{BB962C8B-B14F-4D97-AF65-F5344CB8AC3E}">
        <p14:creationId xmlns:p14="http://schemas.microsoft.com/office/powerpoint/2010/main" val="3140576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Type &amp; Entity Set</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609654"/>
            <a:ext cx="9256577" cy="456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955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p:txBody>
          <a:bodyPr>
            <a:normAutofit/>
          </a:bodyPr>
          <a:lstStyle/>
          <a:p>
            <a:r>
              <a:rPr lang="en-US" dirty="0" smtClean="0"/>
              <a:t>Keys</a:t>
            </a:r>
          </a:p>
        </p:txBody>
      </p:sp>
      <p:sp>
        <p:nvSpPr>
          <p:cNvPr id="18435" name="Content Placeholder 2"/>
          <p:cNvSpPr>
            <a:spLocks noGrp="1"/>
          </p:cNvSpPr>
          <p:nvPr>
            <p:ph idx="1"/>
          </p:nvPr>
        </p:nvSpPr>
        <p:spPr/>
        <p:txBody>
          <a:bodyPr>
            <a:normAutofit/>
          </a:bodyPr>
          <a:lstStyle/>
          <a:p>
            <a:r>
              <a:rPr lang="en-US" b="1" dirty="0" smtClean="0"/>
              <a:t>Key </a:t>
            </a:r>
            <a:r>
              <a:rPr lang="en-US" dirty="0" smtClean="0"/>
              <a:t>or</a:t>
            </a:r>
            <a:r>
              <a:rPr lang="en-US" b="1" dirty="0" smtClean="0"/>
              <a:t> uniqueness constraint </a:t>
            </a:r>
          </a:p>
          <a:p>
            <a:pPr lvl="1"/>
            <a:r>
              <a:rPr lang="en-US" dirty="0" smtClean="0"/>
              <a:t>Attributes whose values are distinct for each individual entity in entity set</a:t>
            </a:r>
          </a:p>
          <a:p>
            <a:pPr lvl="1"/>
            <a:r>
              <a:rPr lang="en-US" b="1" dirty="0" smtClean="0"/>
              <a:t>Key attribute</a:t>
            </a:r>
          </a:p>
          <a:p>
            <a:pPr lvl="2">
              <a:buFont typeface="Arial" charset="0"/>
              <a:buChar char="•"/>
            </a:pPr>
            <a:r>
              <a:rPr lang="en-US" dirty="0" smtClean="0"/>
              <a:t>Uniqueness property must hold for every entity set of the entity type</a:t>
            </a:r>
          </a:p>
          <a:p>
            <a:pPr lvl="1"/>
            <a:endParaRPr lang="en-US" dirty="0" smtClean="0"/>
          </a:p>
          <a:p>
            <a:pPr lvl="2">
              <a:buFont typeface="Arial" charset="0"/>
              <a:buChar char="•"/>
            </a:pPr>
            <a:endParaRPr lang="en-US" dirty="0" smtClean="0"/>
          </a:p>
        </p:txBody>
      </p:sp>
    </p:spTree>
    <p:extLst>
      <p:ext uri="{BB962C8B-B14F-4D97-AF65-F5344CB8AC3E}">
        <p14:creationId xmlns:p14="http://schemas.microsoft.com/office/powerpoint/2010/main" val="2618779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smtClean="0"/>
              <a:t>Data Modeling Using the</a:t>
            </a:r>
            <a:br>
              <a:rPr lang="en-US" smtClean="0"/>
            </a:br>
            <a:r>
              <a:rPr lang="en-US" smtClean="0"/>
              <a:t>Entity-Relationship (ER) Model</a:t>
            </a:r>
          </a:p>
        </p:txBody>
      </p:sp>
      <p:sp>
        <p:nvSpPr>
          <p:cNvPr id="8195" name="Content Placeholder 4"/>
          <p:cNvSpPr>
            <a:spLocks noGrp="1"/>
          </p:cNvSpPr>
          <p:nvPr>
            <p:ph idx="1"/>
          </p:nvPr>
        </p:nvSpPr>
        <p:spPr/>
        <p:txBody>
          <a:bodyPr/>
          <a:lstStyle/>
          <a:p>
            <a:r>
              <a:rPr lang="en-US" b="1" dirty="0" smtClean="0"/>
              <a:t>Entity-Relationship (ER) model</a:t>
            </a:r>
          </a:p>
          <a:p>
            <a:pPr lvl="1"/>
            <a:r>
              <a:rPr lang="en-US" dirty="0" smtClean="0"/>
              <a:t>Popular high-level conceptual data model</a:t>
            </a:r>
          </a:p>
          <a:p>
            <a:pPr lvl="1"/>
            <a:r>
              <a:rPr lang="en-US" dirty="0" smtClean="0"/>
              <a:t>Proposed by Peter Chen in 1976</a:t>
            </a:r>
          </a:p>
          <a:p>
            <a:r>
              <a:rPr lang="en-US" b="1" dirty="0" smtClean="0"/>
              <a:t>ER diagrams</a:t>
            </a:r>
          </a:p>
          <a:p>
            <a:pPr lvl="1"/>
            <a:r>
              <a:rPr lang="en-US" dirty="0" smtClean="0"/>
              <a:t>Diagrammatic notation associated with the ER model</a:t>
            </a:r>
          </a:p>
          <a:p>
            <a:r>
              <a:rPr lang="en-US" b="1" dirty="0" smtClean="0"/>
              <a:t>Unified Modeling Language (UML)</a:t>
            </a:r>
          </a:p>
        </p:txBody>
      </p:sp>
    </p:spTree>
    <p:extLst>
      <p:ext uri="{BB962C8B-B14F-4D97-AF65-F5344CB8AC3E}">
        <p14:creationId xmlns:p14="http://schemas.microsoft.com/office/powerpoint/2010/main" val="2343241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Sets</a:t>
            </a:r>
          </a:p>
        </p:txBody>
      </p:sp>
      <p:sp>
        <p:nvSpPr>
          <p:cNvPr id="3" name="Content Placeholder 2"/>
          <p:cNvSpPr>
            <a:spLocks noGrp="1"/>
          </p:cNvSpPr>
          <p:nvPr>
            <p:ph idx="1"/>
          </p:nvPr>
        </p:nvSpPr>
        <p:spPr/>
        <p:txBody>
          <a:bodyPr/>
          <a:lstStyle/>
          <a:p>
            <a:r>
              <a:rPr lang="en-US" b="1" dirty="0"/>
              <a:t>Value sets </a:t>
            </a:r>
            <a:r>
              <a:rPr lang="en-US" dirty="0"/>
              <a:t>(or </a:t>
            </a:r>
            <a:r>
              <a:rPr lang="en-US" b="1" dirty="0"/>
              <a:t>domain of values</a:t>
            </a:r>
            <a:r>
              <a:rPr lang="en-US" dirty="0"/>
              <a:t>)</a:t>
            </a:r>
          </a:p>
          <a:p>
            <a:pPr lvl="1"/>
            <a:r>
              <a:rPr lang="en-US" dirty="0"/>
              <a:t>Specifies set of values that may be assigned to that attribute for each individual entity</a:t>
            </a:r>
          </a:p>
          <a:p>
            <a:pPr lvl="1"/>
            <a:r>
              <a:rPr lang="en-US" dirty="0"/>
              <a:t>Not displayed in ER </a:t>
            </a:r>
            <a:r>
              <a:rPr lang="en-US" dirty="0" smtClean="0"/>
              <a:t>diagrams</a:t>
            </a:r>
          </a:p>
          <a:p>
            <a:pPr lvl="1"/>
            <a:r>
              <a:rPr lang="en-US" dirty="0" smtClean="0"/>
              <a:t>Mathematically, an attribute A of entity set E whose value set is V is a function from E to the power set P(V) of V:</a:t>
            </a:r>
          </a:p>
          <a:p>
            <a:pPr marL="457200" lvl="1" indent="0">
              <a:buNone/>
            </a:pPr>
            <a:r>
              <a:rPr lang="en-US" dirty="0"/>
              <a:t>	</a:t>
            </a:r>
            <a:r>
              <a:rPr lang="en-US" dirty="0" smtClean="0"/>
              <a:t>A: E -&gt; P(V)</a:t>
            </a:r>
          </a:p>
          <a:p>
            <a:pPr marL="457200" lvl="1" indent="0">
              <a:buNone/>
            </a:pPr>
            <a:r>
              <a:rPr lang="en-US" dirty="0"/>
              <a:t> </a:t>
            </a:r>
            <a:r>
              <a:rPr lang="en-US" dirty="0" smtClean="0"/>
              <a:t>   where power set is the set of all subsets of V.</a:t>
            </a:r>
            <a:endParaRPr lang="en-US" dirty="0"/>
          </a:p>
        </p:txBody>
      </p:sp>
    </p:spTree>
    <p:extLst>
      <p:ext uri="{BB962C8B-B14F-4D97-AF65-F5344CB8AC3E}">
        <p14:creationId xmlns:p14="http://schemas.microsoft.com/office/powerpoint/2010/main" val="3875258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COMPANY Database Example -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company is organized into departments. Each department has a </a:t>
            </a:r>
            <a:r>
              <a:rPr lang="en-US" dirty="0" smtClean="0"/>
              <a:t>unique name</a:t>
            </a:r>
            <a:r>
              <a:rPr lang="en-US" dirty="0"/>
              <a:t>, a unique number, and a particular employee who manages </a:t>
            </a:r>
            <a:r>
              <a:rPr lang="en-US" dirty="0" smtClean="0"/>
              <a:t>the department. We </a:t>
            </a:r>
            <a:r>
              <a:rPr lang="en-US" dirty="0"/>
              <a:t>keep track of the start date when that employee began </a:t>
            </a:r>
            <a:r>
              <a:rPr lang="en-US" dirty="0" smtClean="0"/>
              <a:t>managing </a:t>
            </a:r>
            <a:r>
              <a:rPr lang="en-US" dirty="0"/>
              <a:t>the department</a:t>
            </a:r>
            <a:r>
              <a:rPr lang="en-US" dirty="0" smtClean="0"/>
              <a:t>. A </a:t>
            </a:r>
            <a:r>
              <a:rPr lang="en-US" dirty="0"/>
              <a:t>department may have several locations.</a:t>
            </a:r>
          </a:p>
          <a:p>
            <a:r>
              <a:rPr lang="en-US" dirty="0" smtClean="0"/>
              <a:t>A </a:t>
            </a:r>
            <a:r>
              <a:rPr lang="en-US" dirty="0"/>
              <a:t>department controls a number of projects, each of which has a </a:t>
            </a:r>
            <a:r>
              <a:rPr lang="en-US" dirty="0" smtClean="0"/>
              <a:t>unique name</a:t>
            </a:r>
            <a:r>
              <a:rPr lang="en-US" dirty="0"/>
              <a:t>, a unique number, and a single location</a:t>
            </a:r>
            <a:r>
              <a:rPr lang="en-US" dirty="0" smtClean="0"/>
              <a:t>.</a:t>
            </a:r>
            <a:endParaRPr lang="en-US" dirty="0"/>
          </a:p>
        </p:txBody>
      </p:sp>
    </p:spTree>
    <p:extLst>
      <p:ext uri="{BB962C8B-B14F-4D97-AF65-F5344CB8AC3E}">
        <p14:creationId xmlns:p14="http://schemas.microsoft.com/office/powerpoint/2010/main" val="4107638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COMPANY Database Example </a:t>
            </a:r>
            <a:r>
              <a:rPr lang="en-US" dirty="0" smtClean="0"/>
              <a:t>– Requirements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store each employee’s name, Social Security </a:t>
            </a:r>
            <a:r>
              <a:rPr lang="en-US" dirty="0" smtClean="0"/>
              <a:t>number, address</a:t>
            </a:r>
            <a:r>
              <a:rPr lang="en-US" dirty="0"/>
              <a:t>, salary, sex (gender),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a:t>
            </a:r>
          </a:p>
          <a:p>
            <a:r>
              <a:rPr lang="en-US" dirty="0"/>
              <a:t>We want to keep track of the dependents of each employee for insurance purposes. We keep each dependent’s first name, sex, birth date, and relationship to the employee.</a:t>
            </a:r>
          </a:p>
          <a:p>
            <a:pPr marL="0" indent="0">
              <a:buNone/>
            </a:pPr>
            <a:endParaRPr lang="en-US" dirty="0"/>
          </a:p>
        </p:txBody>
      </p:sp>
    </p:spTree>
    <p:extLst>
      <p:ext uri="{BB962C8B-B14F-4D97-AF65-F5344CB8AC3E}">
        <p14:creationId xmlns:p14="http://schemas.microsoft.com/office/powerpoint/2010/main" val="1899985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66700" y="147234"/>
            <a:ext cx="8763000" cy="1143000"/>
          </a:xfrm>
        </p:spPr>
        <p:txBody>
          <a:bodyPr>
            <a:normAutofit fontScale="90000"/>
          </a:bodyPr>
          <a:lstStyle/>
          <a:p>
            <a:pPr algn="l"/>
            <a:r>
              <a:rPr lang="en-US" dirty="0" smtClean="0"/>
              <a:t>Initial Conceptual Design of the COMPANY Database</a:t>
            </a: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9" y="2832841"/>
            <a:ext cx="7679871" cy="350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290234"/>
            <a:ext cx="4362450" cy="374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4440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57200"/>
            <a:ext cx="8228013" cy="1143000"/>
          </a:xfrm>
        </p:spPr>
        <p:txBody>
          <a:bodyPr>
            <a:normAutofit fontScale="90000"/>
          </a:bodyPr>
          <a:lstStyle/>
          <a:p>
            <a:r>
              <a:rPr lang="en-US" dirty="0"/>
              <a:t>Initial Conceptual Design of the COMPANY Database</a:t>
            </a:r>
            <a:endParaRPr lang="en-US" dirty="0" smtClean="0"/>
          </a:p>
        </p:txBody>
      </p:sp>
      <p:sp>
        <p:nvSpPr>
          <p:cNvPr id="20483" name="Content Placeholder 2"/>
          <p:cNvSpPr>
            <a:spLocks noGrp="1"/>
          </p:cNvSpPr>
          <p:nvPr>
            <p:ph idx="1"/>
          </p:nvPr>
        </p:nvSpPr>
        <p:spPr>
          <a:xfrm>
            <a:off x="457200" y="1905000"/>
            <a:ext cx="8228013" cy="4224338"/>
          </a:xfrm>
        </p:spPr>
        <p:txBody>
          <a:bodyPr>
            <a:normAutofit/>
          </a:bodyPr>
          <a:lstStyle/>
          <a:p>
            <a:r>
              <a:rPr lang="en-US" sz="2800" dirty="0" smtClean="0"/>
              <a:t>DEPARTMENT entity:</a:t>
            </a:r>
          </a:p>
          <a:p>
            <a:pPr lvl="1"/>
            <a:r>
              <a:rPr lang="en-US" sz="2400" dirty="0" smtClean="0"/>
              <a:t>Attributes: </a:t>
            </a:r>
            <a:r>
              <a:rPr lang="en-US" sz="2400" dirty="0"/>
              <a:t>Name, Number, </a:t>
            </a:r>
            <a:r>
              <a:rPr lang="en-US" sz="2400" dirty="0" smtClean="0"/>
              <a:t>Locations (</a:t>
            </a:r>
            <a:r>
              <a:rPr lang="en-US" sz="2400" dirty="0"/>
              <a:t>multivalued </a:t>
            </a:r>
            <a:r>
              <a:rPr lang="en-US" sz="2400" dirty="0" smtClean="0"/>
              <a:t>attribute!!), Manager</a:t>
            </a:r>
            <a:r>
              <a:rPr lang="en-US" sz="2400" dirty="0"/>
              <a:t>, and </a:t>
            </a:r>
            <a:r>
              <a:rPr lang="en-US" sz="2400" dirty="0" err="1"/>
              <a:t>Manager_start_date</a:t>
            </a:r>
            <a:r>
              <a:rPr lang="en-US" sz="2400" dirty="0"/>
              <a:t>. </a:t>
            </a:r>
          </a:p>
          <a:p>
            <a:pPr lvl="1"/>
            <a:r>
              <a:rPr lang="en-US" sz="2400" dirty="0" smtClean="0"/>
              <a:t>Both </a:t>
            </a:r>
            <a:r>
              <a:rPr lang="en-US" sz="2400" dirty="0"/>
              <a:t>Name and Number are (separate) key </a:t>
            </a:r>
            <a:r>
              <a:rPr lang="en-US" sz="2400" dirty="0" smtClean="0"/>
              <a:t>attributes as each </a:t>
            </a:r>
            <a:r>
              <a:rPr lang="en-US" sz="2400" dirty="0"/>
              <a:t>was specified to be unique</a:t>
            </a:r>
            <a:r>
              <a:rPr lang="en-US" sz="2400" dirty="0" smtClean="0"/>
              <a:t>.</a:t>
            </a:r>
          </a:p>
          <a:p>
            <a:pPr lvl="2"/>
            <a:r>
              <a:rPr lang="en-US" sz="2200" dirty="0" smtClean="0"/>
              <a:t>One will be candidate key, the other PK</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2007" b="50000"/>
          <a:stretch/>
        </p:blipFill>
        <p:spPr bwMode="auto">
          <a:xfrm>
            <a:off x="3048000" y="4495800"/>
            <a:ext cx="5910512" cy="192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a:off x="2914650" y="4890110"/>
            <a:ext cx="7620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2901" y="4495800"/>
            <a:ext cx="2935099" cy="461665"/>
          </a:xfrm>
          <a:prstGeom prst="rect">
            <a:avLst/>
          </a:prstGeom>
          <a:noFill/>
        </p:spPr>
        <p:txBody>
          <a:bodyPr wrap="none" rtlCol="0">
            <a:spAutoFit/>
          </a:bodyPr>
          <a:lstStyle/>
          <a:p>
            <a:r>
              <a:rPr lang="en-US" sz="2400" b="1" dirty="0" smtClean="0">
                <a:solidFill>
                  <a:srgbClr val="FF0000"/>
                </a:solidFill>
              </a:rPr>
              <a:t>Multivalued attribute</a:t>
            </a:r>
            <a:endParaRPr lang="en-US" sz="2400" b="1" dirty="0">
              <a:solidFill>
                <a:srgbClr val="FF0000"/>
              </a:solidFill>
            </a:endParaRPr>
          </a:p>
        </p:txBody>
      </p:sp>
    </p:spTree>
    <p:extLst>
      <p:ext uri="{BB962C8B-B14F-4D97-AF65-F5344CB8AC3E}">
        <p14:creationId xmlns:p14="http://schemas.microsoft.com/office/powerpoint/2010/main" val="3855118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 Conceptual Design of the COMPANY Database</a:t>
            </a:r>
          </a:p>
        </p:txBody>
      </p:sp>
      <p:sp>
        <p:nvSpPr>
          <p:cNvPr id="3" name="Content Placeholder 2"/>
          <p:cNvSpPr>
            <a:spLocks noGrp="1"/>
          </p:cNvSpPr>
          <p:nvPr>
            <p:ph idx="1"/>
          </p:nvPr>
        </p:nvSpPr>
        <p:spPr>
          <a:xfrm>
            <a:off x="457200" y="1600200"/>
            <a:ext cx="8686800" cy="4525963"/>
          </a:xfrm>
        </p:spPr>
        <p:txBody>
          <a:bodyPr/>
          <a:lstStyle/>
          <a:p>
            <a:r>
              <a:rPr lang="en-US" dirty="0" smtClean="0"/>
              <a:t>PROJECT </a:t>
            </a:r>
            <a:r>
              <a:rPr lang="en-US" dirty="0"/>
              <a:t>entity </a:t>
            </a:r>
            <a:r>
              <a:rPr lang="en-US" dirty="0" smtClean="0"/>
              <a:t>type:</a:t>
            </a:r>
          </a:p>
          <a:p>
            <a:pPr lvl="1"/>
            <a:r>
              <a:rPr lang="en-US" dirty="0" smtClean="0"/>
              <a:t>Attributes: </a:t>
            </a:r>
            <a:r>
              <a:rPr lang="en-US" dirty="0"/>
              <a:t>Name, Number, Location, </a:t>
            </a:r>
            <a:r>
              <a:rPr lang="en-US" dirty="0" smtClean="0"/>
              <a:t>and </a:t>
            </a:r>
            <a:r>
              <a:rPr lang="en-US" dirty="0" err="1" smtClean="0"/>
              <a:t>Controlling_department</a:t>
            </a:r>
            <a:r>
              <a:rPr lang="en-US" dirty="0"/>
              <a:t>. </a:t>
            </a:r>
            <a:endParaRPr lang="en-US" dirty="0" smtClean="0"/>
          </a:p>
          <a:p>
            <a:pPr lvl="1"/>
            <a:r>
              <a:rPr lang="en-US" dirty="0" smtClean="0"/>
              <a:t>Both </a:t>
            </a:r>
            <a:r>
              <a:rPr lang="en-US" dirty="0"/>
              <a:t>Name and Number are (separate) key attributes.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8827"/>
          <a:stretch/>
        </p:blipFill>
        <p:spPr bwMode="auto">
          <a:xfrm>
            <a:off x="1600200" y="4198066"/>
            <a:ext cx="6226244" cy="220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5152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 Conceptual Design of the COMPANY Database</a:t>
            </a:r>
          </a:p>
        </p:txBody>
      </p:sp>
      <p:sp>
        <p:nvSpPr>
          <p:cNvPr id="3" name="Content Placeholder 2"/>
          <p:cNvSpPr>
            <a:spLocks noGrp="1"/>
          </p:cNvSpPr>
          <p:nvPr>
            <p:ph idx="1"/>
          </p:nvPr>
        </p:nvSpPr>
        <p:spPr>
          <a:xfrm>
            <a:off x="36871" y="1676400"/>
            <a:ext cx="7143135" cy="4525963"/>
          </a:xfrm>
        </p:spPr>
        <p:txBody>
          <a:bodyPr>
            <a:normAutofit/>
          </a:bodyPr>
          <a:lstStyle/>
          <a:p>
            <a:r>
              <a:rPr lang="en-US" dirty="0" smtClean="0"/>
              <a:t>EMPLOYEE </a:t>
            </a:r>
            <a:r>
              <a:rPr lang="en-US" dirty="0"/>
              <a:t>entity </a:t>
            </a:r>
            <a:r>
              <a:rPr lang="en-US" dirty="0" smtClean="0"/>
              <a:t>type:</a:t>
            </a:r>
          </a:p>
          <a:p>
            <a:pPr lvl="1"/>
            <a:r>
              <a:rPr lang="en-US" dirty="0" smtClean="0"/>
              <a:t>Attributes </a:t>
            </a:r>
            <a:r>
              <a:rPr lang="en-US" dirty="0"/>
              <a:t>Name, </a:t>
            </a:r>
            <a:r>
              <a:rPr lang="en-US" dirty="0" err="1"/>
              <a:t>Ssn</a:t>
            </a:r>
            <a:r>
              <a:rPr lang="en-US" dirty="0"/>
              <a:t>, Sex, Address, Salary</a:t>
            </a:r>
            <a:r>
              <a:rPr lang="en-US" dirty="0" smtClean="0"/>
              <a:t>, </a:t>
            </a:r>
            <a:r>
              <a:rPr lang="en-US" dirty="0" err="1" smtClean="0"/>
              <a:t>Birth_date</a:t>
            </a:r>
            <a:r>
              <a:rPr lang="en-US" dirty="0"/>
              <a:t>, Department, and Supervisor. </a:t>
            </a:r>
            <a:endParaRPr lang="en-US" dirty="0" smtClean="0"/>
          </a:p>
          <a:p>
            <a:pPr lvl="1"/>
            <a:r>
              <a:rPr lang="en-US" dirty="0" smtClean="0"/>
              <a:t>Both </a:t>
            </a:r>
            <a:r>
              <a:rPr lang="en-US" dirty="0"/>
              <a:t>Name and Address may be </a:t>
            </a:r>
            <a:r>
              <a:rPr lang="en-US" dirty="0" smtClean="0"/>
              <a:t>composite attributes; but, </a:t>
            </a:r>
            <a:r>
              <a:rPr lang="en-US" dirty="0"/>
              <a:t>this was not specified in the requirements. </a:t>
            </a: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900" r="37224" b="50000"/>
          <a:stretch/>
        </p:blipFill>
        <p:spPr bwMode="auto">
          <a:xfrm>
            <a:off x="2825713" y="4468758"/>
            <a:ext cx="630845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Brace 4"/>
          <p:cNvSpPr/>
          <p:nvPr/>
        </p:nvSpPr>
        <p:spPr>
          <a:xfrm rot="16200000">
            <a:off x="7861146" y="3781730"/>
            <a:ext cx="355909" cy="1447802"/>
          </a:xfrm>
          <a:prstGeom prst="rightBrace">
            <a:avLst>
              <a:gd name="adj1" fmla="val 8333"/>
              <a:gd name="adj2" fmla="val 52006"/>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p:cNvSpPr txBox="1"/>
          <p:nvPr/>
        </p:nvSpPr>
        <p:spPr>
          <a:xfrm>
            <a:off x="7010400" y="3127347"/>
            <a:ext cx="2267993" cy="1200329"/>
          </a:xfrm>
          <a:prstGeom prst="rect">
            <a:avLst/>
          </a:prstGeom>
          <a:noFill/>
        </p:spPr>
        <p:txBody>
          <a:bodyPr wrap="none" rtlCol="0">
            <a:spAutoFit/>
          </a:bodyPr>
          <a:lstStyle/>
          <a:p>
            <a:r>
              <a:rPr lang="en-US" sz="2400" b="1" dirty="0" smtClean="0">
                <a:solidFill>
                  <a:srgbClr val="00B050"/>
                </a:solidFill>
              </a:rPr>
              <a:t>Composite (and </a:t>
            </a:r>
          </a:p>
          <a:p>
            <a:r>
              <a:rPr lang="en-US" sz="2400" b="1" dirty="0" smtClean="0">
                <a:solidFill>
                  <a:srgbClr val="00B050"/>
                </a:solidFill>
              </a:rPr>
              <a:t>multivalued)</a:t>
            </a:r>
          </a:p>
          <a:p>
            <a:r>
              <a:rPr lang="en-US" sz="2400" b="1" dirty="0" smtClean="0">
                <a:solidFill>
                  <a:srgbClr val="00B050"/>
                </a:solidFill>
              </a:rPr>
              <a:t>attribute</a:t>
            </a:r>
            <a:endParaRPr lang="en-US" sz="2400" b="1" dirty="0">
              <a:solidFill>
                <a:srgbClr val="00B050"/>
              </a:solidFill>
            </a:endParaRPr>
          </a:p>
        </p:txBody>
      </p:sp>
      <p:cxnSp>
        <p:nvCxnSpPr>
          <p:cNvPr id="8" name="Straight Arrow Connector 7"/>
          <p:cNvCxnSpPr/>
          <p:nvPr/>
        </p:nvCxnSpPr>
        <p:spPr>
          <a:xfrm flipV="1">
            <a:off x="8100152" y="4468758"/>
            <a:ext cx="0" cy="71284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399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 Conceptual Design of the COMPANY Database</a:t>
            </a:r>
          </a:p>
        </p:txBody>
      </p:sp>
      <p:sp>
        <p:nvSpPr>
          <p:cNvPr id="3" name="Content Placeholder 2"/>
          <p:cNvSpPr>
            <a:spLocks noGrp="1"/>
          </p:cNvSpPr>
          <p:nvPr>
            <p:ph idx="1"/>
          </p:nvPr>
        </p:nvSpPr>
        <p:spPr/>
        <p:txBody>
          <a:bodyPr/>
          <a:lstStyle/>
          <a:p>
            <a:r>
              <a:rPr lang="en-US" dirty="0" smtClean="0"/>
              <a:t>DEPENDENT </a:t>
            </a:r>
            <a:r>
              <a:rPr lang="en-US" dirty="0"/>
              <a:t>entity </a:t>
            </a:r>
            <a:r>
              <a:rPr lang="en-US" dirty="0" smtClean="0"/>
              <a:t>type:</a:t>
            </a:r>
          </a:p>
          <a:p>
            <a:pPr lvl="1"/>
            <a:r>
              <a:rPr lang="en-US" dirty="0" smtClean="0"/>
              <a:t>Attributes: </a:t>
            </a:r>
            <a:r>
              <a:rPr lang="en-US" dirty="0"/>
              <a:t>Employee, </a:t>
            </a:r>
            <a:r>
              <a:rPr lang="en-US" dirty="0" err="1"/>
              <a:t>Dependent_name</a:t>
            </a:r>
            <a:r>
              <a:rPr lang="en-US" dirty="0"/>
              <a:t>, Sex</a:t>
            </a:r>
            <a:r>
              <a:rPr lang="en-US" dirty="0" smtClean="0"/>
              <a:t>, </a:t>
            </a:r>
            <a:r>
              <a:rPr lang="en-US" dirty="0" err="1" smtClean="0"/>
              <a:t>Birth_date</a:t>
            </a:r>
            <a:r>
              <a:rPr lang="en-US" dirty="0"/>
              <a:t>, and Relationship (to the employee).</a:t>
            </a: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8237" t="61467" r="37417" b="4835"/>
          <a:stretch/>
        </p:blipFill>
        <p:spPr bwMode="auto">
          <a:xfrm>
            <a:off x="762000" y="3276600"/>
            <a:ext cx="727805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295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 Conceptual Design of the COMPANY Database</a:t>
            </a:r>
          </a:p>
        </p:txBody>
      </p:sp>
      <p:sp>
        <p:nvSpPr>
          <p:cNvPr id="3" name="Content Placeholder 2"/>
          <p:cNvSpPr>
            <a:spLocks noGrp="1"/>
          </p:cNvSpPr>
          <p:nvPr>
            <p:ph idx="1"/>
          </p:nvPr>
        </p:nvSpPr>
        <p:spPr>
          <a:xfrm>
            <a:off x="304800" y="1600200"/>
            <a:ext cx="8839200" cy="4525963"/>
          </a:xfrm>
        </p:spPr>
        <p:txBody>
          <a:bodyPr>
            <a:normAutofit/>
          </a:bodyPr>
          <a:lstStyle/>
          <a:p>
            <a:r>
              <a:rPr lang="en-US" dirty="0" smtClean="0"/>
              <a:t>Two requirements not met yet:</a:t>
            </a:r>
          </a:p>
          <a:p>
            <a:pPr lvl="1"/>
            <a:r>
              <a:rPr lang="en-US" dirty="0" smtClean="0"/>
              <a:t>The fact </a:t>
            </a:r>
            <a:r>
              <a:rPr lang="en-US" dirty="0"/>
              <a:t>that an employee can work on several </a:t>
            </a:r>
            <a:r>
              <a:rPr lang="en-US" dirty="0" smtClean="0"/>
              <a:t>projects</a:t>
            </a:r>
          </a:p>
          <a:p>
            <a:pPr lvl="1"/>
            <a:r>
              <a:rPr lang="en-US" dirty="0" smtClean="0"/>
              <a:t>The </a:t>
            </a:r>
            <a:r>
              <a:rPr lang="en-US" dirty="0"/>
              <a:t>number of hours per week an employee works </a:t>
            </a:r>
            <a:r>
              <a:rPr lang="en-US" dirty="0" smtClean="0"/>
              <a:t>on each </a:t>
            </a:r>
            <a:r>
              <a:rPr lang="en-US" dirty="0"/>
              <a:t>project. </a:t>
            </a:r>
            <a:r>
              <a:rPr lang="en-US" dirty="0" smtClean="0"/>
              <a:t>2 suggestions:</a:t>
            </a:r>
          </a:p>
          <a:p>
            <a:pPr lvl="2"/>
            <a:r>
              <a:rPr lang="en-US" dirty="0" smtClean="0"/>
              <a:t>Use a </a:t>
            </a:r>
            <a:r>
              <a:rPr lang="en-US" dirty="0"/>
              <a:t>multivalued composite attribute of </a:t>
            </a:r>
            <a:r>
              <a:rPr lang="en-US" dirty="0" smtClean="0"/>
              <a:t>EMPLOYEE called </a:t>
            </a:r>
            <a:r>
              <a:rPr lang="en-US" dirty="0" err="1"/>
              <a:t>Works_on</a:t>
            </a:r>
            <a:r>
              <a:rPr lang="en-US" dirty="0"/>
              <a:t> with the simple </a:t>
            </a:r>
            <a:r>
              <a:rPr lang="en-US" dirty="0" smtClean="0"/>
              <a:t>components (Project, Hours).</a:t>
            </a:r>
          </a:p>
          <a:p>
            <a:pPr lvl="2"/>
            <a:r>
              <a:rPr lang="en-US" dirty="0" smtClean="0"/>
              <a:t>Use a </a:t>
            </a:r>
            <a:r>
              <a:rPr lang="en-US" dirty="0"/>
              <a:t>multivalued composite attribute of PROJECT called Workers </a:t>
            </a:r>
            <a:r>
              <a:rPr lang="en-US" dirty="0" smtClean="0"/>
              <a:t>with the </a:t>
            </a:r>
            <a:r>
              <a:rPr lang="en-US" dirty="0"/>
              <a:t>simple components (Employee, Hours). </a:t>
            </a:r>
          </a:p>
        </p:txBody>
      </p:sp>
      <p:sp>
        <p:nvSpPr>
          <p:cNvPr id="4" name="TextBox 3"/>
          <p:cNvSpPr txBox="1"/>
          <p:nvPr/>
        </p:nvSpPr>
        <p:spPr>
          <a:xfrm>
            <a:off x="0" y="4378124"/>
            <a:ext cx="1631985" cy="369332"/>
          </a:xfrm>
          <a:prstGeom prst="rect">
            <a:avLst/>
          </a:prstGeom>
          <a:noFill/>
        </p:spPr>
        <p:txBody>
          <a:bodyPr wrap="none" rtlCol="0">
            <a:spAutoFit/>
          </a:bodyPr>
          <a:lstStyle/>
          <a:p>
            <a:r>
              <a:rPr lang="en-US" b="1" dirty="0" smtClean="0">
                <a:solidFill>
                  <a:srgbClr val="FF0000"/>
                </a:solidFill>
              </a:rPr>
              <a:t>We choose this</a:t>
            </a:r>
            <a:endParaRPr lang="en-US" b="1" dirty="0">
              <a:solidFill>
                <a:srgbClr val="FF0000"/>
              </a:solidFill>
            </a:endParaRPr>
          </a:p>
        </p:txBody>
      </p:sp>
      <p:cxnSp>
        <p:nvCxnSpPr>
          <p:cNvPr id="6" name="Straight Arrow Connector 5"/>
          <p:cNvCxnSpPr/>
          <p:nvPr/>
        </p:nvCxnSpPr>
        <p:spPr>
          <a:xfrm flipV="1">
            <a:off x="685800" y="4324047"/>
            <a:ext cx="555607" cy="1109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591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57200"/>
            <a:ext cx="8228013" cy="1143000"/>
          </a:xfrm>
        </p:spPr>
        <p:txBody>
          <a:bodyPr>
            <a:normAutofit fontScale="90000"/>
          </a:bodyPr>
          <a:lstStyle/>
          <a:p>
            <a:r>
              <a:rPr lang="en-US" smtClean="0"/>
              <a:t>Relationship Types, Relationship Sets, Roles, and Structural Constraints</a:t>
            </a:r>
          </a:p>
        </p:txBody>
      </p:sp>
      <p:sp>
        <p:nvSpPr>
          <p:cNvPr id="20483" name="Content Placeholder 2"/>
          <p:cNvSpPr>
            <a:spLocks noGrp="1"/>
          </p:cNvSpPr>
          <p:nvPr>
            <p:ph idx="1"/>
          </p:nvPr>
        </p:nvSpPr>
        <p:spPr>
          <a:xfrm>
            <a:off x="457200" y="1676400"/>
            <a:ext cx="8305800" cy="5181600"/>
          </a:xfrm>
        </p:spPr>
        <p:txBody>
          <a:bodyPr>
            <a:normAutofit fontScale="92500"/>
          </a:bodyPr>
          <a:lstStyle/>
          <a:p>
            <a:r>
              <a:rPr lang="en-US" b="1" dirty="0" smtClean="0"/>
              <a:t>Relationship</a:t>
            </a:r>
          </a:p>
          <a:p>
            <a:pPr lvl="1"/>
            <a:r>
              <a:rPr lang="en-US" dirty="0" smtClean="0"/>
              <a:t>When an attribute of one entity type refers to another entity type</a:t>
            </a:r>
          </a:p>
          <a:p>
            <a:pPr lvl="2"/>
            <a:r>
              <a:rPr lang="en-US" dirty="0" err="1" smtClean="0"/>
              <a:t>DEPARTMENT.Manager</a:t>
            </a:r>
            <a:r>
              <a:rPr lang="en-US" dirty="0" smtClean="0"/>
              <a:t>: Refers to an employee who manages the department</a:t>
            </a:r>
          </a:p>
          <a:p>
            <a:pPr lvl="2"/>
            <a:r>
              <a:rPr lang="en-US" dirty="0" err="1" smtClean="0"/>
              <a:t>PROJECT.Controlling_department</a:t>
            </a:r>
            <a:r>
              <a:rPr lang="en-US" dirty="0" smtClean="0"/>
              <a:t>: Refers to the department that controls the project</a:t>
            </a:r>
          </a:p>
          <a:p>
            <a:pPr lvl="2"/>
            <a:r>
              <a:rPr lang="en-US" dirty="0" err="1" smtClean="0"/>
              <a:t>EMPLOYEE.Supervisor</a:t>
            </a:r>
            <a:r>
              <a:rPr lang="en-US" dirty="0" smtClean="0"/>
              <a:t>: Refers to another employee who supervises this employee</a:t>
            </a:r>
          </a:p>
          <a:p>
            <a:pPr lvl="2"/>
            <a:r>
              <a:rPr lang="en-US" dirty="0" smtClean="0"/>
              <a:t>etc.</a:t>
            </a:r>
          </a:p>
          <a:p>
            <a:pPr lvl="1"/>
            <a:r>
              <a:rPr lang="en-US" dirty="0" smtClean="0"/>
              <a:t>Represent references as relationships not attributes</a:t>
            </a:r>
          </a:p>
          <a:p>
            <a:pPr lvl="1"/>
            <a:r>
              <a:rPr lang="en-US" dirty="0" smtClean="0"/>
              <a:t>So, we need to refine our initial design</a:t>
            </a:r>
          </a:p>
          <a:p>
            <a:pPr lvl="1"/>
            <a:endParaRPr lang="en-US" dirty="0" smtClean="0"/>
          </a:p>
        </p:txBody>
      </p:sp>
    </p:spTree>
    <p:extLst>
      <p:ext uri="{BB962C8B-B14F-4D97-AF65-F5344CB8AC3E}">
        <p14:creationId xmlns:p14="http://schemas.microsoft.com/office/powerpoint/2010/main" val="2094504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457200"/>
            <a:ext cx="8228013" cy="1143000"/>
          </a:xfrm>
        </p:spPr>
        <p:txBody>
          <a:bodyPr>
            <a:normAutofit fontScale="90000"/>
          </a:bodyPr>
          <a:lstStyle/>
          <a:p>
            <a:r>
              <a:rPr lang="en-US" smtClean="0"/>
              <a:t>Using High-Level Conceptual Data Models for Database Design</a:t>
            </a:r>
          </a:p>
        </p:txBody>
      </p:sp>
      <p:sp>
        <p:nvSpPr>
          <p:cNvPr id="9219" name="Content Placeholder 2"/>
          <p:cNvSpPr>
            <a:spLocks noGrp="1"/>
          </p:cNvSpPr>
          <p:nvPr>
            <p:ph idx="1"/>
          </p:nvPr>
        </p:nvSpPr>
        <p:spPr>
          <a:xfrm>
            <a:off x="457200" y="2057400"/>
            <a:ext cx="8458200" cy="4071938"/>
          </a:xfrm>
        </p:spPr>
        <p:txBody>
          <a:bodyPr/>
          <a:lstStyle/>
          <a:p>
            <a:r>
              <a:rPr lang="en-US" b="1" dirty="0" smtClean="0"/>
              <a:t>Requirements collection and analysis</a:t>
            </a:r>
          </a:p>
          <a:p>
            <a:pPr lvl="1"/>
            <a:r>
              <a:rPr lang="en-US" dirty="0" smtClean="0"/>
              <a:t>Database designers interview prospective database users to understand and document data requirements</a:t>
            </a:r>
          </a:p>
          <a:p>
            <a:pPr lvl="1"/>
            <a:r>
              <a:rPr lang="en-US" dirty="0" smtClean="0"/>
              <a:t>Result: </a:t>
            </a:r>
            <a:r>
              <a:rPr lang="en-US" b="1" dirty="0" smtClean="0"/>
              <a:t>data requirements</a:t>
            </a:r>
            <a:endParaRPr lang="en-US" dirty="0" smtClean="0"/>
          </a:p>
          <a:p>
            <a:r>
              <a:rPr lang="en-US" dirty="0" smtClean="0"/>
              <a:t>In parallel, also collect </a:t>
            </a:r>
            <a:r>
              <a:rPr lang="en-US" b="1" dirty="0" smtClean="0"/>
              <a:t>functional requirements </a:t>
            </a:r>
            <a:r>
              <a:rPr lang="en-US" dirty="0" smtClean="0"/>
              <a:t>of the application</a:t>
            </a:r>
          </a:p>
        </p:txBody>
      </p:sp>
    </p:spTree>
    <p:extLst>
      <p:ext uri="{BB962C8B-B14F-4D97-AF65-F5344CB8AC3E}">
        <p14:creationId xmlns:p14="http://schemas.microsoft.com/office/powerpoint/2010/main" val="81972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smtClean="0"/>
              <a:t>Relationship Types, Sets, and Instances</a:t>
            </a:r>
          </a:p>
        </p:txBody>
      </p:sp>
      <p:sp>
        <p:nvSpPr>
          <p:cNvPr id="21507" name="Content Placeholder 2"/>
          <p:cNvSpPr>
            <a:spLocks noGrp="1"/>
          </p:cNvSpPr>
          <p:nvPr>
            <p:ph idx="1"/>
          </p:nvPr>
        </p:nvSpPr>
        <p:spPr/>
        <p:txBody>
          <a:bodyPr/>
          <a:lstStyle/>
          <a:p>
            <a:r>
              <a:rPr lang="en-US" b="1" smtClean="0"/>
              <a:t>Relationship type </a:t>
            </a:r>
            <a:r>
              <a:rPr lang="en-US" i="1" smtClean="0"/>
              <a:t>R</a:t>
            </a:r>
            <a:r>
              <a:rPr lang="en-US" smtClean="0"/>
              <a:t> among </a:t>
            </a:r>
            <a:r>
              <a:rPr lang="en-US" i="1" smtClean="0"/>
              <a:t>n</a:t>
            </a:r>
            <a:r>
              <a:rPr lang="en-US" smtClean="0"/>
              <a:t> entity types </a:t>
            </a:r>
            <a:r>
              <a:rPr lang="en-US" i="1" smtClean="0"/>
              <a:t>E</a:t>
            </a:r>
            <a:r>
              <a:rPr lang="en-US" baseline="-25000" smtClean="0"/>
              <a:t>1</a:t>
            </a:r>
            <a:r>
              <a:rPr lang="en-US" smtClean="0"/>
              <a:t>, </a:t>
            </a:r>
            <a:r>
              <a:rPr lang="en-US" i="1" smtClean="0"/>
              <a:t>E</a:t>
            </a:r>
            <a:r>
              <a:rPr lang="en-US" baseline="-25000" smtClean="0"/>
              <a:t>2</a:t>
            </a:r>
            <a:r>
              <a:rPr lang="en-US" smtClean="0"/>
              <a:t>, ..., </a:t>
            </a:r>
            <a:r>
              <a:rPr lang="en-US" i="1" smtClean="0"/>
              <a:t>E</a:t>
            </a:r>
            <a:r>
              <a:rPr lang="en-US" i="1" baseline="-25000" smtClean="0"/>
              <a:t>n</a:t>
            </a:r>
            <a:endParaRPr lang="en-US" i="1" smtClean="0"/>
          </a:p>
          <a:p>
            <a:pPr lvl="1"/>
            <a:r>
              <a:rPr lang="en-US" smtClean="0"/>
              <a:t>Defines a set of associations among entities from these entity types</a:t>
            </a:r>
          </a:p>
          <a:p>
            <a:r>
              <a:rPr lang="en-US" b="1" smtClean="0"/>
              <a:t>Relationship instances </a:t>
            </a:r>
            <a:r>
              <a:rPr lang="en-US" i="1" smtClean="0"/>
              <a:t>r</a:t>
            </a:r>
            <a:r>
              <a:rPr lang="en-US" i="1" baseline="-25000" smtClean="0"/>
              <a:t>i</a:t>
            </a:r>
          </a:p>
          <a:p>
            <a:pPr lvl="1"/>
            <a:r>
              <a:rPr lang="en-US" smtClean="0"/>
              <a:t>Each </a:t>
            </a:r>
            <a:r>
              <a:rPr lang="en-US" i="1" smtClean="0"/>
              <a:t>r</a:t>
            </a:r>
            <a:r>
              <a:rPr lang="en-US" i="1" baseline="-25000" smtClean="0"/>
              <a:t>i</a:t>
            </a:r>
            <a:r>
              <a:rPr lang="en-US" smtClean="0"/>
              <a:t> associates n individual entities (</a:t>
            </a:r>
            <a:r>
              <a:rPr lang="en-US" i="1" smtClean="0"/>
              <a:t>e</a:t>
            </a:r>
            <a:r>
              <a:rPr lang="en-US" baseline="-25000" smtClean="0"/>
              <a:t>1</a:t>
            </a:r>
            <a:r>
              <a:rPr lang="en-US" smtClean="0"/>
              <a:t>, </a:t>
            </a:r>
            <a:r>
              <a:rPr lang="en-US" i="1" smtClean="0"/>
              <a:t>e</a:t>
            </a:r>
            <a:r>
              <a:rPr lang="en-US" baseline="-25000" smtClean="0"/>
              <a:t>2</a:t>
            </a:r>
            <a:r>
              <a:rPr lang="en-US" smtClean="0"/>
              <a:t>, ..., </a:t>
            </a:r>
            <a:r>
              <a:rPr lang="en-US" i="1" smtClean="0"/>
              <a:t>e</a:t>
            </a:r>
            <a:r>
              <a:rPr lang="en-US" i="1" baseline="-25000" smtClean="0"/>
              <a:t>n</a:t>
            </a:r>
            <a:r>
              <a:rPr lang="en-US" smtClean="0"/>
              <a:t>)</a:t>
            </a:r>
          </a:p>
          <a:p>
            <a:pPr lvl="1"/>
            <a:r>
              <a:rPr lang="en-US" smtClean="0"/>
              <a:t>Each entity </a:t>
            </a:r>
            <a:r>
              <a:rPr lang="en-US" i="1" smtClean="0"/>
              <a:t>e</a:t>
            </a:r>
            <a:r>
              <a:rPr lang="en-US" i="1" baseline="-25000" smtClean="0"/>
              <a:t>j</a:t>
            </a:r>
            <a:r>
              <a:rPr lang="en-US" smtClean="0"/>
              <a:t> in </a:t>
            </a:r>
            <a:r>
              <a:rPr lang="en-US" i="1" smtClean="0"/>
              <a:t>r</a:t>
            </a:r>
            <a:r>
              <a:rPr lang="en-US" i="1" baseline="-25000" smtClean="0"/>
              <a:t>i</a:t>
            </a:r>
            <a:r>
              <a:rPr lang="en-US" smtClean="0"/>
              <a:t> is a member of entity set </a:t>
            </a:r>
            <a:r>
              <a:rPr lang="en-US" i="1" smtClean="0"/>
              <a:t>E</a:t>
            </a:r>
            <a:r>
              <a:rPr lang="en-US" i="1" baseline="-25000" smtClean="0"/>
              <a:t>j</a:t>
            </a:r>
          </a:p>
        </p:txBody>
      </p:sp>
    </p:spTree>
    <p:extLst>
      <p:ext uri="{BB962C8B-B14F-4D97-AF65-F5344CB8AC3E}">
        <p14:creationId xmlns:p14="http://schemas.microsoft.com/office/powerpoint/2010/main" val="260304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Relationship Degree</a:t>
            </a:r>
          </a:p>
        </p:txBody>
      </p:sp>
      <p:sp>
        <p:nvSpPr>
          <p:cNvPr id="22531" name="Content Placeholder 2"/>
          <p:cNvSpPr>
            <a:spLocks noGrp="1"/>
          </p:cNvSpPr>
          <p:nvPr>
            <p:ph idx="1"/>
          </p:nvPr>
        </p:nvSpPr>
        <p:spPr/>
        <p:txBody>
          <a:bodyPr/>
          <a:lstStyle/>
          <a:p>
            <a:r>
              <a:rPr lang="en-US" b="1" dirty="0" smtClean="0"/>
              <a:t>Degree</a:t>
            </a:r>
            <a:r>
              <a:rPr lang="en-US" dirty="0" smtClean="0"/>
              <a:t> of a relationship type </a:t>
            </a:r>
          </a:p>
          <a:p>
            <a:pPr lvl="1"/>
            <a:r>
              <a:rPr lang="en-US" dirty="0" smtClean="0"/>
              <a:t>Number of participating entity types</a:t>
            </a:r>
          </a:p>
          <a:p>
            <a:pPr lvl="1"/>
            <a:r>
              <a:rPr lang="en-US" b="1" dirty="0" smtClean="0"/>
              <a:t>Unary, binary</a:t>
            </a:r>
            <a:r>
              <a:rPr lang="en-US" dirty="0" smtClean="0"/>
              <a:t>, </a:t>
            </a:r>
            <a:r>
              <a:rPr lang="en-US" b="1" dirty="0" smtClean="0"/>
              <a:t>ternary</a:t>
            </a:r>
          </a:p>
          <a:p>
            <a:r>
              <a:rPr lang="en-US" dirty="0" smtClean="0"/>
              <a:t>Relationships as attributes</a:t>
            </a:r>
          </a:p>
          <a:p>
            <a:pPr lvl="1"/>
            <a:r>
              <a:rPr lang="en-US" dirty="0" smtClean="0"/>
              <a:t>Think of a binary relationship type in terms of attributes</a:t>
            </a:r>
          </a:p>
        </p:txBody>
      </p:sp>
    </p:spTree>
    <p:extLst>
      <p:ext uri="{BB962C8B-B14F-4D97-AF65-F5344CB8AC3E}">
        <p14:creationId xmlns:p14="http://schemas.microsoft.com/office/powerpoint/2010/main" val="3862050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Relationship</a:t>
            </a:r>
            <a:endParaRPr lang="en-US" dirty="0"/>
          </a:p>
        </p:txBody>
      </p:sp>
      <p:sp>
        <p:nvSpPr>
          <p:cNvPr id="3" name="Content Placeholder 2"/>
          <p:cNvSpPr>
            <a:spLocks noGrp="1"/>
          </p:cNvSpPr>
          <p:nvPr>
            <p:ph idx="1"/>
          </p:nvPr>
        </p:nvSpPr>
        <p:spPr>
          <a:xfrm>
            <a:off x="457200" y="1371600"/>
            <a:ext cx="8534400" cy="4754563"/>
          </a:xfrm>
        </p:spPr>
        <p:txBody>
          <a:bodyPr>
            <a:normAutofit/>
          </a:bodyPr>
          <a:lstStyle/>
          <a:p>
            <a:r>
              <a:rPr lang="en-US" dirty="0" smtClean="0"/>
              <a:t>Degree of the relationship is 1, i.e. involves 1 entity type</a:t>
            </a:r>
          </a:p>
          <a:p>
            <a:r>
              <a:rPr lang="en-US" dirty="0" smtClean="0"/>
              <a:t>Also called </a:t>
            </a:r>
            <a:r>
              <a:rPr lang="en-US" b="1" dirty="0" smtClean="0"/>
              <a:t>recursive</a:t>
            </a:r>
            <a:r>
              <a:rPr lang="en-US" dirty="0" smtClean="0"/>
              <a:t> relationship</a:t>
            </a:r>
            <a:endParaRPr lang="en-US" dirty="0"/>
          </a:p>
          <a:p>
            <a:pPr lvl="1"/>
            <a:r>
              <a:rPr lang="en-US" dirty="0"/>
              <a:t>Same entity type participates more than once in a relationship type in different roles</a:t>
            </a:r>
          </a:p>
          <a:p>
            <a:pPr lvl="1"/>
            <a:r>
              <a:rPr lang="en-US" dirty="0"/>
              <a:t>Must specify role name</a:t>
            </a:r>
          </a:p>
          <a:p>
            <a:endParaRPr lang="en-US" dirty="0" smtClean="0"/>
          </a:p>
          <a:p>
            <a:endParaRPr lang="en-US" dirty="0"/>
          </a:p>
        </p:txBody>
      </p:sp>
    </p:spTree>
    <p:extLst>
      <p:ext uri="{BB962C8B-B14F-4D97-AF65-F5344CB8AC3E}">
        <p14:creationId xmlns:p14="http://schemas.microsoft.com/office/powerpoint/2010/main" val="41381140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Relationship - Example</a:t>
            </a:r>
            <a:endParaRPr lang="en-US" dirty="0"/>
          </a:p>
        </p:txBody>
      </p:sp>
      <p:sp>
        <p:nvSpPr>
          <p:cNvPr id="3" name="Content Placeholder 2"/>
          <p:cNvSpPr>
            <a:spLocks noGrp="1"/>
          </p:cNvSpPr>
          <p:nvPr>
            <p:ph idx="1"/>
          </p:nvPr>
        </p:nvSpPr>
        <p:spPr/>
        <p:txBody>
          <a:bodyPr/>
          <a:lstStyle/>
          <a:p>
            <a:r>
              <a:rPr lang="en-US" dirty="0"/>
              <a:t>Example:</a:t>
            </a:r>
          </a:p>
          <a:p>
            <a:pPr lvl="1"/>
            <a:r>
              <a:rPr lang="en-US" dirty="0"/>
              <a:t>A </a:t>
            </a:r>
            <a:r>
              <a:rPr lang="en-US" dirty="0" smtClean="0"/>
              <a:t>SUBJECT </a:t>
            </a:r>
            <a:r>
              <a:rPr lang="en-US" dirty="0"/>
              <a:t>serves as a prerequisite for another </a:t>
            </a:r>
            <a:r>
              <a:rPr lang="en-US" dirty="0" smtClean="0"/>
              <a:t>SUBJECT</a:t>
            </a:r>
            <a:endParaRPr lang="en-US" dirty="0"/>
          </a:p>
          <a:p>
            <a:pPr lvl="1"/>
            <a:r>
              <a:rPr lang="en-US" dirty="0"/>
              <a:t>A SUBJECT</a:t>
            </a:r>
            <a:r>
              <a:rPr lang="en-US" dirty="0" smtClean="0"/>
              <a:t> </a:t>
            </a:r>
            <a:r>
              <a:rPr lang="en-US" dirty="0"/>
              <a:t>requires another SUBJECT </a:t>
            </a:r>
            <a:r>
              <a:rPr lang="en-US" dirty="0" smtClean="0"/>
              <a:t>as </a:t>
            </a:r>
            <a:r>
              <a:rPr lang="en-US" dirty="0"/>
              <a:t>a prerequisite</a:t>
            </a:r>
          </a:p>
        </p:txBody>
      </p:sp>
      <p:sp>
        <p:nvSpPr>
          <p:cNvPr id="4" name="TextBox 3"/>
          <p:cNvSpPr txBox="1"/>
          <p:nvPr/>
        </p:nvSpPr>
        <p:spPr>
          <a:xfrm>
            <a:off x="3533002" y="4191000"/>
            <a:ext cx="1524000" cy="369332"/>
          </a:xfrm>
          <a:prstGeom prst="rect">
            <a:avLst/>
          </a:prstGeom>
          <a:noFill/>
          <a:ln>
            <a:solidFill>
              <a:schemeClr val="tx1"/>
            </a:solidFill>
          </a:ln>
        </p:spPr>
        <p:txBody>
          <a:bodyPr wrap="square" rtlCol="0">
            <a:spAutoFit/>
          </a:bodyPr>
          <a:lstStyle/>
          <a:p>
            <a:pPr algn="ctr"/>
            <a:r>
              <a:rPr lang="en-US" dirty="0" smtClean="0"/>
              <a:t>SUBJECT</a:t>
            </a:r>
            <a:endParaRPr lang="en-US" dirty="0"/>
          </a:p>
        </p:txBody>
      </p:sp>
      <p:sp>
        <p:nvSpPr>
          <p:cNvPr id="5" name="Diamond 4"/>
          <p:cNvSpPr/>
          <p:nvPr/>
        </p:nvSpPr>
        <p:spPr>
          <a:xfrm>
            <a:off x="3190102" y="5374301"/>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13424" y="4967162"/>
            <a:ext cx="1596976" cy="369332"/>
          </a:xfrm>
          <a:prstGeom prst="rect">
            <a:avLst/>
          </a:prstGeom>
          <a:noFill/>
        </p:spPr>
        <p:txBody>
          <a:bodyPr wrap="none" rtlCol="0">
            <a:noAutofit/>
          </a:bodyPr>
          <a:lstStyle/>
          <a:p>
            <a:r>
              <a:rPr lang="en-US" dirty="0" smtClean="0"/>
              <a:t>REQUIRES</a:t>
            </a:r>
            <a:endParaRPr lang="en-US" dirty="0"/>
          </a:p>
        </p:txBody>
      </p:sp>
      <p:cxnSp>
        <p:nvCxnSpPr>
          <p:cNvPr id="7" name="Straight Connector 6"/>
          <p:cNvCxnSpPr/>
          <p:nvPr/>
        </p:nvCxnSpPr>
        <p:spPr>
          <a:xfrm flipH="1">
            <a:off x="5408508" y="4375666"/>
            <a:ext cx="4916" cy="13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091033" y="4375666"/>
            <a:ext cx="32239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187644" y="4375665"/>
            <a:ext cx="4916" cy="13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92561" y="4375665"/>
            <a:ext cx="3404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65805" y="4934896"/>
            <a:ext cx="1596976" cy="369332"/>
          </a:xfrm>
          <a:prstGeom prst="rect">
            <a:avLst/>
          </a:prstGeom>
          <a:noFill/>
        </p:spPr>
        <p:txBody>
          <a:bodyPr wrap="none" rtlCol="0">
            <a:noAutofit/>
          </a:bodyPr>
          <a:lstStyle/>
          <a:p>
            <a:r>
              <a:rPr lang="en-US" dirty="0" smtClean="0"/>
              <a:t>SERVES AS</a:t>
            </a:r>
            <a:endParaRPr lang="en-US" dirty="0"/>
          </a:p>
        </p:txBody>
      </p:sp>
      <p:sp>
        <p:nvSpPr>
          <p:cNvPr id="12" name="TextBox 11"/>
          <p:cNvSpPr txBox="1"/>
          <p:nvPr/>
        </p:nvSpPr>
        <p:spPr>
          <a:xfrm>
            <a:off x="3533002" y="5570635"/>
            <a:ext cx="1522789" cy="369332"/>
          </a:xfrm>
          <a:prstGeom prst="rect">
            <a:avLst/>
          </a:prstGeom>
          <a:noFill/>
        </p:spPr>
        <p:txBody>
          <a:bodyPr wrap="none" rtlCol="0">
            <a:spAutoFit/>
          </a:bodyPr>
          <a:lstStyle/>
          <a:p>
            <a:r>
              <a:rPr lang="en-US" dirty="0" smtClean="0"/>
              <a:t>PREREQUISITE</a:t>
            </a:r>
            <a:endParaRPr lang="en-US" dirty="0"/>
          </a:p>
        </p:txBody>
      </p:sp>
    </p:spTree>
    <p:extLst>
      <p:ext uri="{BB962C8B-B14F-4D97-AF65-F5344CB8AC3E}">
        <p14:creationId xmlns:p14="http://schemas.microsoft.com/office/powerpoint/2010/main" val="1473578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Relationship</a:t>
            </a:r>
            <a:endParaRPr lang="en-US" dirty="0"/>
          </a:p>
        </p:txBody>
      </p:sp>
      <p:sp>
        <p:nvSpPr>
          <p:cNvPr id="3" name="Content Placeholder 2"/>
          <p:cNvSpPr>
            <a:spLocks noGrp="1"/>
          </p:cNvSpPr>
          <p:nvPr>
            <p:ph idx="1"/>
          </p:nvPr>
        </p:nvSpPr>
        <p:spPr/>
        <p:txBody>
          <a:bodyPr/>
          <a:lstStyle/>
          <a:p>
            <a:r>
              <a:rPr lang="en-US" dirty="0"/>
              <a:t>Degree of the relationship is </a:t>
            </a:r>
            <a:r>
              <a:rPr lang="en-US" dirty="0" smtClean="0"/>
              <a:t>2, </a:t>
            </a:r>
            <a:r>
              <a:rPr lang="en-US" dirty="0"/>
              <a:t>i.e. </a:t>
            </a:r>
            <a:r>
              <a:rPr lang="en-US" dirty="0" smtClean="0"/>
              <a:t>involves 2 different entity types</a:t>
            </a:r>
            <a:endParaRPr lang="en-US" dirty="0"/>
          </a:p>
        </p:txBody>
      </p:sp>
      <p:sp>
        <p:nvSpPr>
          <p:cNvPr id="4" name="TextBox 3"/>
          <p:cNvSpPr txBox="1"/>
          <p:nvPr/>
        </p:nvSpPr>
        <p:spPr>
          <a:xfrm>
            <a:off x="914400" y="3135868"/>
            <a:ext cx="1524000" cy="369332"/>
          </a:xfrm>
          <a:prstGeom prst="rect">
            <a:avLst/>
          </a:prstGeom>
          <a:noFill/>
          <a:ln>
            <a:solidFill>
              <a:schemeClr val="tx1"/>
            </a:solidFill>
          </a:ln>
        </p:spPr>
        <p:txBody>
          <a:bodyPr wrap="square" rtlCol="0">
            <a:spAutoFit/>
          </a:bodyPr>
          <a:lstStyle/>
          <a:p>
            <a:pPr algn="ctr"/>
            <a:r>
              <a:rPr lang="en-US" dirty="0" smtClean="0"/>
              <a:t>VISITOR</a:t>
            </a:r>
            <a:endParaRPr lang="en-US" dirty="0"/>
          </a:p>
        </p:txBody>
      </p:sp>
      <p:sp>
        <p:nvSpPr>
          <p:cNvPr id="5" name="TextBox 4"/>
          <p:cNvSpPr txBox="1"/>
          <p:nvPr/>
        </p:nvSpPr>
        <p:spPr>
          <a:xfrm>
            <a:off x="5943600" y="3003755"/>
            <a:ext cx="1524000" cy="646331"/>
          </a:xfrm>
          <a:prstGeom prst="rect">
            <a:avLst/>
          </a:prstGeom>
          <a:noFill/>
          <a:ln>
            <a:solidFill>
              <a:schemeClr val="tx1"/>
            </a:solidFill>
          </a:ln>
        </p:spPr>
        <p:txBody>
          <a:bodyPr wrap="square" rtlCol="0">
            <a:spAutoFit/>
          </a:bodyPr>
          <a:lstStyle/>
          <a:p>
            <a:pPr algn="ctr"/>
            <a:r>
              <a:rPr lang="en-US" dirty="0" smtClean="0"/>
              <a:t>MUSEUM</a:t>
            </a:r>
          </a:p>
          <a:p>
            <a:pPr algn="ctr"/>
            <a:endParaRPr lang="en-US" dirty="0"/>
          </a:p>
        </p:txBody>
      </p:sp>
      <p:sp>
        <p:nvSpPr>
          <p:cNvPr id="6" name="Diamond 5"/>
          <p:cNvSpPr/>
          <p:nvPr/>
        </p:nvSpPr>
        <p:spPr>
          <a:xfrm>
            <a:off x="2959512" y="2944764"/>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74908" y="3154717"/>
            <a:ext cx="1596976" cy="369332"/>
          </a:xfrm>
          <a:prstGeom prst="rect">
            <a:avLst/>
          </a:prstGeom>
          <a:noFill/>
        </p:spPr>
        <p:txBody>
          <a:bodyPr wrap="none" rtlCol="0">
            <a:noAutofit/>
          </a:bodyPr>
          <a:lstStyle/>
          <a:p>
            <a:pPr algn="ctr"/>
            <a:r>
              <a:rPr lang="en-US" dirty="0" smtClean="0"/>
              <a:t>VISIT</a:t>
            </a:r>
            <a:endParaRPr lang="en-US" dirty="0"/>
          </a:p>
        </p:txBody>
      </p:sp>
      <p:cxnSp>
        <p:nvCxnSpPr>
          <p:cNvPr id="8" name="Straight Connector 7"/>
          <p:cNvCxnSpPr/>
          <p:nvPr/>
        </p:nvCxnSpPr>
        <p:spPr>
          <a:xfrm>
            <a:off x="2438400" y="3325764"/>
            <a:ext cx="521112" cy="1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5" idx="1"/>
          </p:cNvCxnSpPr>
          <p:nvPr/>
        </p:nvCxnSpPr>
        <p:spPr>
          <a:xfrm>
            <a:off x="5169312" y="3325765"/>
            <a:ext cx="774288" cy="1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806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Relationship</a:t>
            </a:r>
            <a:endParaRPr lang="en-US" dirty="0"/>
          </a:p>
        </p:txBody>
      </p:sp>
      <p:sp>
        <p:nvSpPr>
          <p:cNvPr id="3" name="Content Placeholder 2"/>
          <p:cNvSpPr>
            <a:spLocks noGrp="1"/>
          </p:cNvSpPr>
          <p:nvPr>
            <p:ph idx="1"/>
          </p:nvPr>
        </p:nvSpPr>
        <p:spPr>
          <a:xfrm>
            <a:off x="533400" y="1676400"/>
            <a:ext cx="8229600" cy="4525963"/>
          </a:xfrm>
        </p:spPr>
        <p:txBody>
          <a:bodyPr/>
          <a:lstStyle/>
          <a:p>
            <a:r>
              <a:rPr lang="en-US" dirty="0"/>
              <a:t>Degree of the relationship is </a:t>
            </a:r>
            <a:r>
              <a:rPr lang="en-US" dirty="0" smtClean="0"/>
              <a:t>3, </a:t>
            </a:r>
            <a:r>
              <a:rPr lang="en-US" dirty="0"/>
              <a:t>i.e. </a:t>
            </a:r>
            <a:r>
              <a:rPr lang="en-US" dirty="0" smtClean="0"/>
              <a:t>involves 3 different entity types</a:t>
            </a:r>
            <a:endParaRPr lang="en-US" dirty="0"/>
          </a:p>
        </p:txBody>
      </p:sp>
      <p:sp>
        <p:nvSpPr>
          <p:cNvPr id="4" name="TextBox 3"/>
          <p:cNvSpPr txBox="1"/>
          <p:nvPr/>
        </p:nvSpPr>
        <p:spPr>
          <a:xfrm>
            <a:off x="914400" y="3411792"/>
            <a:ext cx="1524000" cy="646331"/>
          </a:xfrm>
          <a:prstGeom prst="rect">
            <a:avLst/>
          </a:prstGeom>
          <a:noFill/>
          <a:ln>
            <a:solidFill>
              <a:schemeClr val="tx1"/>
            </a:solidFill>
          </a:ln>
        </p:spPr>
        <p:txBody>
          <a:bodyPr wrap="square" rtlCol="0">
            <a:spAutoFit/>
          </a:bodyPr>
          <a:lstStyle/>
          <a:p>
            <a:pPr algn="ctr"/>
            <a:r>
              <a:rPr lang="en-US" dirty="0" smtClean="0"/>
              <a:t>PROFESSOR</a:t>
            </a:r>
          </a:p>
          <a:p>
            <a:endParaRPr lang="en-US" dirty="0"/>
          </a:p>
        </p:txBody>
      </p:sp>
      <p:sp>
        <p:nvSpPr>
          <p:cNvPr id="6" name="TextBox 5"/>
          <p:cNvSpPr txBox="1"/>
          <p:nvPr/>
        </p:nvSpPr>
        <p:spPr>
          <a:xfrm>
            <a:off x="5943600" y="3411791"/>
            <a:ext cx="1524000" cy="646331"/>
          </a:xfrm>
          <a:prstGeom prst="rect">
            <a:avLst/>
          </a:prstGeom>
          <a:noFill/>
          <a:ln>
            <a:solidFill>
              <a:schemeClr val="tx1"/>
            </a:solidFill>
          </a:ln>
        </p:spPr>
        <p:txBody>
          <a:bodyPr wrap="square" rtlCol="0">
            <a:spAutoFit/>
          </a:bodyPr>
          <a:lstStyle/>
          <a:p>
            <a:pPr algn="ctr"/>
            <a:r>
              <a:rPr lang="en-US" dirty="0" smtClean="0"/>
              <a:t>TEXTBOOK</a:t>
            </a:r>
          </a:p>
          <a:p>
            <a:pPr algn="ctr"/>
            <a:endParaRPr lang="en-US" dirty="0"/>
          </a:p>
        </p:txBody>
      </p:sp>
      <p:sp>
        <p:nvSpPr>
          <p:cNvPr id="7" name="TextBox 6"/>
          <p:cNvSpPr txBox="1"/>
          <p:nvPr/>
        </p:nvSpPr>
        <p:spPr>
          <a:xfrm>
            <a:off x="3308556" y="4748976"/>
            <a:ext cx="1524000" cy="646331"/>
          </a:xfrm>
          <a:prstGeom prst="rect">
            <a:avLst/>
          </a:prstGeom>
          <a:noFill/>
          <a:ln>
            <a:solidFill>
              <a:schemeClr val="tx1"/>
            </a:solidFill>
          </a:ln>
        </p:spPr>
        <p:txBody>
          <a:bodyPr wrap="square" rtlCol="0">
            <a:spAutoFit/>
          </a:bodyPr>
          <a:lstStyle/>
          <a:p>
            <a:pPr algn="ctr"/>
            <a:r>
              <a:rPr lang="en-US" dirty="0" smtClean="0"/>
              <a:t>COURSE</a:t>
            </a:r>
          </a:p>
          <a:p>
            <a:pPr algn="ctr"/>
            <a:endParaRPr lang="en-US" dirty="0"/>
          </a:p>
        </p:txBody>
      </p:sp>
      <p:sp>
        <p:nvSpPr>
          <p:cNvPr id="5" name="Diamond 4"/>
          <p:cNvSpPr/>
          <p:nvPr/>
        </p:nvSpPr>
        <p:spPr>
          <a:xfrm>
            <a:off x="2959512" y="3352800"/>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74908" y="3562753"/>
            <a:ext cx="1596976" cy="369332"/>
          </a:xfrm>
          <a:prstGeom prst="rect">
            <a:avLst/>
          </a:prstGeom>
          <a:noFill/>
        </p:spPr>
        <p:txBody>
          <a:bodyPr wrap="none" rtlCol="0">
            <a:noAutofit/>
          </a:bodyPr>
          <a:lstStyle/>
          <a:p>
            <a:r>
              <a:rPr lang="en-US" dirty="0" smtClean="0"/>
              <a:t>RECOMMENDS</a:t>
            </a:r>
            <a:endParaRPr lang="en-US" dirty="0"/>
          </a:p>
        </p:txBody>
      </p:sp>
      <p:cxnSp>
        <p:nvCxnSpPr>
          <p:cNvPr id="10" name="Straight Connector 9"/>
          <p:cNvCxnSpPr>
            <a:stCxn id="4" idx="3"/>
          </p:cNvCxnSpPr>
          <p:nvPr/>
        </p:nvCxnSpPr>
        <p:spPr>
          <a:xfrm flipV="1">
            <a:off x="2438400" y="3734956"/>
            <a:ext cx="521112"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6" idx="1"/>
          </p:cNvCxnSpPr>
          <p:nvPr/>
        </p:nvCxnSpPr>
        <p:spPr>
          <a:xfrm>
            <a:off x="5169312" y="3733800"/>
            <a:ext cx="774288" cy="11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64412" y="4114800"/>
            <a:ext cx="0" cy="6354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25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p:txBody>
          <a:bodyPr>
            <a:normAutofit/>
          </a:bodyPr>
          <a:lstStyle/>
          <a:p>
            <a:r>
              <a:rPr lang="en-US" dirty="0" smtClean="0"/>
              <a:t>Role Names</a:t>
            </a:r>
          </a:p>
        </p:txBody>
      </p:sp>
      <p:sp>
        <p:nvSpPr>
          <p:cNvPr id="24579" name="Content Placeholder 2"/>
          <p:cNvSpPr>
            <a:spLocks noGrp="1"/>
          </p:cNvSpPr>
          <p:nvPr>
            <p:ph idx="1"/>
          </p:nvPr>
        </p:nvSpPr>
        <p:spPr/>
        <p:txBody>
          <a:bodyPr/>
          <a:lstStyle/>
          <a:p>
            <a:r>
              <a:rPr lang="en-US" b="1" dirty="0" smtClean="0"/>
              <a:t>Role names </a:t>
            </a:r>
          </a:p>
          <a:p>
            <a:pPr lvl="1"/>
            <a:r>
              <a:rPr lang="en-US" dirty="0" smtClean="0"/>
              <a:t>Signifies role that a participating entity plays in each relationship instance</a:t>
            </a:r>
          </a:p>
        </p:txBody>
      </p:sp>
    </p:spTree>
    <p:extLst>
      <p:ext uri="{BB962C8B-B14F-4D97-AF65-F5344CB8AC3E}">
        <p14:creationId xmlns:p14="http://schemas.microsoft.com/office/powerpoint/2010/main" val="3467089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smtClean="0"/>
              <a:t>Constraints on Binary Relationship Types</a:t>
            </a:r>
          </a:p>
        </p:txBody>
      </p:sp>
      <p:sp>
        <p:nvSpPr>
          <p:cNvPr id="26627" name="Content Placeholder 2"/>
          <p:cNvSpPr>
            <a:spLocks noGrp="1"/>
          </p:cNvSpPr>
          <p:nvPr>
            <p:ph idx="1"/>
          </p:nvPr>
        </p:nvSpPr>
        <p:spPr/>
        <p:txBody>
          <a:bodyPr>
            <a:normAutofit fontScale="92500" lnSpcReduction="10000"/>
          </a:bodyPr>
          <a:lstStyle/>
          <a:p>
            <a:r>
              <a:rPr lang="en-US" b="1" dirty="0" smtClean="0"/>
              <a:t>Cardinality ratio </a:t>
            </a:r>
            <a:r>
              <a:rPr lang="en-US" dirty="0" smtClean="0"/>
              <a:t>for a binary relationship </a:t>
            </a:r>
          </a:p>
          <a:p>
            <a:pPr lvl="1"/>
            <a:r>
              <a:rPr lang="en-US" dirty="0" smtClean="0"/>
              <a:t>Specifies maximum number of relationship instances that entity can participate in</a:t>
            </a:r>
          </a:p>
          <a:p>
            <a:r>
              <a:rPr lang="en-US" b="1" dirty="0" smtClean="0"/>
              <a:t>Participation constraint </a:t>
            </a:r>
          </a:p>
          <a:p>
            <a:pPr lvl="1"/>
            <a:r>
              <a:rPr lang="en-US" dirty="0" smtClean="0"/>
              <a:t>Specifies whether existence of entity depends on its being related to another entity</a:t>
            </a:r>
          </a:p>
          <a:p>
            <a:pPr lvl="1"/>
            <a:r>
              <a:rPr lang="en-US" dirty="0" smtClean="0"/>
              <a:t>Types: </a:t>
            </a:r>
            <a:r>
              <a:rPr lang="en-US" b="1" dirty="0" smtClean="0"/>
              <a:t>total</a:t>
            </a:r>
            <a:r>
              <a:rPr lang="en-US" dirty="0" smtClean="0"/>
              <a:t> and </a:t>
            </a:r>
            <a:r>
              <a:rPr lang="en-US" b="1" dirty="0" smtClean="0"/>
              <a:t>partial</a:t>
            </a:r>
          </a:p>
          <a:p>
            <a:r>
              <a:rPr lang="en-US" dirty="0"/>
              <a:t>Cardinality </a:t>
            </a:r>
            <a:r>
              <a:rPr lang="en-US" dirty="0" smtClean="0"/>
              <a:t>ratio and participation </a:t>
            </a:r>
            <a:r>
              <a:rPr lang="en-US" dirty="0"/>
              <a:t>constraint </a:t>
            </a:r>
            <a:r>
              <a:rPr lang="en-US" dirty="0" smtClean="0"/>
              <a:t>together called the </a:t>
            </a:r>
            <a:r>
              <a:rPr lang="en-US" b="1" dirty="0" smtClean="0"/>
              <a:t>structural constraints </a:t>
            </a:r>
            <a:r>
              <a:rPr lang="en-US" dirty="0" smtClean="0"/>
              <a:t>of a relationship type.</a:t>
            </a:r>
            <a:endParaRPr lang="en-US" dirty="0"/>
          </a:p>
          <a:p>
            <a:endParaRPr lang="en-US" b="1" dirty="0" smtClean="0"/>
          </a:p>
          <a:p>
            <a:endParaRPr lang="en-US" dirty="0" smtClean="0"/>
          </a:p>
        </p:txBody>
      </p:sp>
    </p:spTree>
    <p:extLst>
      <p:ext uri="{BB962C8B-B14F-4D97-AF65-F5344CB8AC3E}">
        <p14:creationId xmlns:p14="http://schemas.microsoft.com/office/powerpoint/2010/main" val="18958770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Cardinality Ratio – 1:1</a:t>
            </a:r>
            <a:endParaRPr lang="en-US" dirty="0"/>
          </a:p>
        </p:txBody>
      </p:sp>
      <p:sp>
        <p:nvSpPr>
          <p:cNvPr id="3" name="Content Placeholder 2"/>
          <p:cNvSpPr>
            <a:spLocks noGrp="1"/>
          </p:cNvSpPr>
          <p:nvPr>
            <p:ph idx="1"/>
          </p:nvPr>
        </p:nvSpPr>
        <p:spPr>
          <a:xfrm>
            <a:off x="457200" y="1143000"/>
            <a:ext cx="8229600" cy="4983163"/>
          </a:xfrm>
        </p:spPr>
        <p:txBody>
          <a:bodyPr/>
          <a:lstStyle/>
          <a:p>
            <a:pPr marL="342900" lvl="1" indent="-342900">
              <a:buFont typeface="Arial" pitchFamily="34" charset="0"/>
              <a:buChar char="•"/>
            </a:pPr>
            <a:r>
              <a:rPr lang="en-US" dirty="0" smtClean="0"/>
              <a:t>Each </a:t>
            </a:r>
            <a:r>
              <a:rPr lang="en-US" dirty="0"/>
              <a:t>entity in the relationship will have exactly </a:t>
            </a:r>
            <a:r>
              <a:rPr lang="en-US" dirty="0" smtClean="0"/>
              <a:t>1 related entity</a:t>
            </a:r>
            <a:endParaRPr lang="en-US" dirty="0"/>
          </a:p>
          <a:p>
            <a:pPr lvl="1"/>
            <a:r>
              <a:rPr lang="en-US" dirty="0" smtClean="0"/>
              <a:t>An employee can manage 1 department only, and a department can have 1 manager only.</a:t>
            </a:r>
            <a:endParaRPr lang="en-US"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3791" t="46458" r="37357" b="18246"/>
          <a:stretch/>
        </p:blipFill>
        <p:spPr bwMode="auto">
          <a:xfrm>
            <a:off x="29496" y="2971800"/>
            <a:ext cx="4819735" cy="331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00400" y="6086305"/>
            <a:ext cx="1189496" cy="369332"/>
          </a:xfrm>
          <a:prstGeom prst="rect">
            <a:avLst/>
          </a:prstGeom>
          <a:noFill/>
          <a:ln>
            <a:solidFill>
              <a:schemeClr val="tx1"/>
            </a:solidFill>
          </a:ln>
        </p:spPr>
        <p:txBody>
          <a:bodyPr wrap="square" rtlCol="0">
            <a:spAutoFit/>
          </a:bodyPr>
          <a:lstStyle/>
          <a:p>
            <a:pPr algn="ctr"/>
            <a:r>
              <a:rPr lang="en-US" dirty="0" smtClean="0"/>
              <a:t>EMPLOYEE</a:t>
            </a:r>
            <a:endParaRPr lang="en-US" dirty="0"/>
          </a:p>
        </p:txBody>
      </p:sp>
      <p:sp>
        <p:nvSpPr>
          <p:cNvPr id="7" name="TextBox 6"/>
          <p:cNvSpPr txBox="1"/>
          <p:nvPr/>
        </p:nvSpPr>
        <p:spPr>
          <a:xfrm>
            <a:off x="7256000" y="6059269"/>
            <a:ext cx="1659399" cy="369332"/>
          </a:xfrm>
          <a:prstGeom prst="rect">
            <a:avLst/>
          </a:prstGeom>
          <a:noFill/>
          <a:ln>
            <a:solidFill>
              <a:schemeClr val="tx1"/>
            </a:solidFill>
          </a:ln>
        </p:spPr>
        <p:txBody>
          <a:bodyPr wrap="square" rtlCol="0">
            <a:spAutoFit/>
          </a:bodyPr>
          <a:lstStyle/>
          <a:p>
            <a:pPr algn="ctr"/>
            <a:r>
              <a:rPr lang="en-US" dirty="0" smtClean="0"/>
              <a:t>DEPARTMENT</a:t>
            </a:r>
            <a:endParaRPr lang="en-US" dirty="0"/>
          </a:p>
        </p:txBody>
      </p:sp>
      <p:sp>
        <p:nvSpPr>
          <p:cNvPr id="8" name="Diamond 7"/>
          <p:cNvSpPr/>
          <p:nvPr/>
        </p:nvSpPr>
        <p:spPr>
          <a:xfrm>
            <a:off x="4654315" y="5880453"/>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69711" y="6090406"/>
            <a:ext cx="1596976" cy="369332"/>
          </a:xfrm>
          <a:prstGeom prst="rect">
            <a:avLst/>
          </a:prstGeom>
          <a:noFill/>
        </p:spPr>
        <p:txBody>
          <a:bodyPr wrap="none" rtlCol="0">
            <a:noAutofit/>
          </a:bodyPr>
          <a:lstStyle/>
          <a:p>
            <a:pPr algn="ctr"/>
            <a:r>
              <a:rPr lang="en-US" dirty="0" smtClean="0"/>
              <a:t>MANAGES</a:t>
            </a:r>
            <a:endParaRPr lang="en-US" dirty="0"/>
          </a:p>
        </p:txBody>
      </p:sp>
      <p:cxnSp>
        <p:nvCxnSpPr>
          <p:cNvPr id="10" name="Straight Connector 9"/>
          <p:cNvCxnSpPr/>
          <p:nvPr/>
        </p:nvCxnSpPr>
        <p:spPr>
          <a:xfrm flipV="1">
            <a:off x="4393759" y="6262609"/>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64115" y="6256223"/>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03472" y="5917430"/>
            <a:ext cx="301686" cy="369332"/>
          </a:xfrm>
          <a:prstGeom prst="rect">
            <a:avLst/>
          </a:prstGeom>
          <a:noFill/>
        </p:spPr>
        <p:txBody>
          <a:bodyPr wrap="none" rtlCol="0">
            <a:spAutoFit/>
          </a:bodyPr>
          <a:lstStyle/>
          <a:p>
            <a:r>
              <a:rPr lang="en-US" dirty="0" smtClean="0"/>
              <a:t>1</a:t>
            </a:r>
            <a:endParaRPr lang="en-US" dirty="0"/>
          </a:p>
        </p:txBody>
      </p:sp>
      <p:sp>
        <p:nvSpPr>
          <p:cNvPr id="13" name="TextBox 12"/>
          <p:cNvSpPr txBox="1"/>
          <p:nvPr/>
        </p:nvSpPr>
        <p:spPr>
          <a:xfrm>
            <a:off x="6767933" y="5892883"/>
            <a:ext cx="301686"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1358929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Cardinality Ratio – 1:N</a:t>
            </a:r>
            <a:endParaRPr lang="en-US" dirty="0"/>
          </a:p>
        </p:txBody>
      </p:sp>
      <p:sp>
        <p:nvSpPr>
          <p:cNvPr id="3" name="Content Placeholder 2"/>
          <p:cNvSpPr>
            <a:spLocks noGrp="1"/>
          </p:cNvSpPr>
          <p:nvPr>
            <p:ph idx="1"/>
          </p:nvPr>
        </p:nvSpPr>
        <p:spPr>
          <a:xfrm>
            <a:off x="457200" y="1219200"/>
            <a:ext cx="8229600" cy="4906963"/>
          </a:xfrm>
        </p:spPr>
        <p:txBody>
          <a:bodyPr/>
          <a:lstStyle/>
          <a:p>
            <a:pPr>
              <a:lnSpc>
                <a:spcPct val="90000"/>
              </a:lnSpc>
            </a:pPr>
            <a:r>
              <a:rPr lang="en-US" sz="2800" dirty="0"/>
              <a:t>An entity on one side of the relationship can have many </a:t>
            </a:r>
            <a:r>
              <a:rPr lang="en-US" sz="2800" dirty="0" smtClean="0"/>
              <a:t>(N) related </a:t>
            </a:r>
            <a:r>
              <a:rPr lang="en-US" sz="2800" dirty="0"/>
              <a:t>entities, but an entity on the other side will have a maximum of </a:t>
            </a:r>
            <a:r>
              <a:rPr lang="en-US" sz="2800" dirty="0" smtClean="0"/>
              <a:t>1 related entity.</a:t>
            </a:r>
          </a:p>
          <a:p>
            <a:pPr lvl="1">
              <a:lnSpc>
                <a:spcPct val="90000"/>
              </a:lnSpc>
            </a:pPr>
            <a:r>
              <a:rPr lang="en-US" sz="2400" dirty="0" smtClean="0"/>
              <a:t>A </a:t>
            </a:r>
            <a:r>
              <a:rPr lang="en-US" sz="2400" dirty="0"/>
              <a:t>project may be associated with at most </a:t>
            </a:r>
            <a:r>
              <a:rPr lang="en-US" sz="2400" dirty="0" smtClean="0"/>
              <a:t>1 department</a:t>
            </a:r>
            <a:r>
              <a:rPr lang="en-US" sz="2400" dirty="0"/>
              <a:t>.  A department may have multiple projects.</a:t>
            </a:r>
          </a:p>
          <a:p>
            <a:pPr lvl="1">
              <a:lnSpc>
                <a:spcPct val="90000"/>
              </a:lnSpc>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97" y="3321032"/>
            <a:ext cx="4812073" cy="293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68096" y="6301852"/>
            <a:ext cx="1189496" cy="369332"/>
          </a:xfrm>
          <a:prstGeom prst="rect">
            <a:avLst/>
          </a:prstGeom>
          <a:noFill/>
          <a:ln>
            <a:solidFill>
              <a:schemeClr val="tx1"/>
            </a:solidFill>
          </a:ln>
        </p:spPr>
        <p:txBody>
          <a:bodyPr wrap="square" rtlCol="0">
            <a:spAutoFit/>
          </a:bodyPr>
          <a:lstStyle/>
          <a:p>
            <a:pPr algn="ctr"/>
            <a:r>
              <a:rPr lang="en-US" dirty="0" smtClean="0"/>
              <a:t>PROJECT</a:t>
            </a:r>
            <a:endParaRPr lang="en-US" dirty="0"/>
          </a:p>
        </p:txBody>
      </p:sp>
      <p:sp>
        <p:nvSpPr>
          <p:cNvPr id="6" name="TextBox 5"/>
          <p:cNvSpPr txBox="1"/>
          <p:nvPr/>
        </p:nvSpPr>
        <p:spPr>
          <a:xfrm>
            <a:off x="7191842" y="6274816"/>
            <a:ext cx="1659399" cy="369332"/>
          </a:xfrm>
          <a:prstGeom prst="rect">
            <a:avLst/>
          </a:prstGeom>
          <a:noFill/>
          <a:ln>
            <a:solidFill>
              <a:schemeClr val="tx1"/>
            </a:solidFill>
          </a:ln>
        </p:spPr>
        <p:txBody>
          <a:bodyPr wrap="square" rtlCol="0">
            <a:spAutoFit/>
          </a:bodyPr>
          <a:lstStyle/>
          <a:p>
            <a:pPr algn="ctr"/>
            <a:r>
              <a:rPr lang="en-US" dirty="0" smtClean="0"/>
              <a:t>DEPARTMENT</a:t>
            </a:r>
            <a:endParaRPr lang="en-US" dirty="0"/>
          </a:p>
        </p:txBody>
      </p:sp>
      <p:sp>
        <p:nvSpPr>
          <p:cNvPr id="7" name="Diamond 6"/>
          <p:cNvSpPr/>
          <p:nvPr/>
        </p:nvSpPr>
        <p:spPr>
          <a:xfrm>
            <a:off x="5515153" y="6167734"/>
            <a:ext cx="1278689" cy="60177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50842" y="6305953"/>
            <a:ext cx="987376" cy="369332"/>
          </a:xfrm>
          <a:prstGeom prst="rect">
            <a:avLst/>
          </a:prstGeom>
          <a:noFill/>
        </p:spPr>
        <p:txBody>
          <a:bodyPr wrap="none" rtlCol="0">
            <a:noAutofit/>
          </a:bodyPr>
          <a:lstStyle/>
          <a:p>
            <a:pPr algn="ctr"/>
            <a:r>
              <a:rPr lang="en-US" dirty="0" smtClean="0"/>
              <a:t>HAS</a:t>
            </a:r>
            <a:endParaRPr lang="en-US" dirty="0"/>
          </a:p>
        </p:txBody>
      </p:sp>
      <p:cxnSp>
        <p:nvCxnSpPr>
          <p:cNvPr id="9" name="Straight Connector 8"/>
          <p:cNvCxnSpPr/>
          <p:nvPr/>
        </p:nvCxnSpPr>
        <p:spPr>
          <a:xfrm flipV="1">
            <a:off x="5261455" y="6478156"/>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799957" y="6471770"/>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41672" y="6132977"/>
            <a:ext cx="333746" cy="369332"/>
          </a:xfrm>
          <a:prstGeom prst="rect">
            <a:avLst/>
          </a:prstGeom>
          <a:noFill/>
        </p:spPr>
        <p:txBody>
          <a:bodyPr wrap="none" rtlCol="0">
            <a:spAutoFit/>
          </a:bodyPr>
          <a:lstStyle/>
          <a:p>
            <a:r>
              <a:rPr lang="en-US" dirty="0"/>
              <a:t>N</a:t>
            </a:r>
          </a:p>
        </p:txBody>
      </p:sp>
      <p:sp>
        <p:nvSpPr>
          <p:cNvPr id="12" name="TextBox 11"/>
          <p:cNvSpPr txBox="1"/>
          <p:nvPr/>
        </p:nvSpPr>
        <p:spPr>
          <a:xfrm>
            <a:off x="6703775" y="6108430"/>
            <a:ext cx="301686"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079368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normAutofit fontScale="90000"/>
          </a:bodyPr>
          <a:lstStyle/>
          <a:p>
            <a:r>
              <a:rPr lang="en-US" smtClean="0"/>
              <a:t>Using High-Level Conceptual Data Models (cont’d.)</a:t>
            </a:r>
          </a:p>
        </p:txBody>
      </p:sp>
      <p:sp>
        <p:nvSpPr>
          <p:cNvPr id="10243" name="Content Placeholder 2"/>
          <p:cNvSpPr>
            <a:spLocks noGrp="1"/>
          </p:cNvSpPr>
          <p:nvPr>
            <p:ph idx="1"/>
          </p:nvPr>
        </p:nvSpPr>
        <p:spPr/>
        <p:txBody>
          <a:bodyPr/>
          <a:lstStyle/>
          <a:p>
            <a:r>
              <a:rPr lang="en-US" b="1" dirty="0" smtClean="0"/>
              <a:t>Conceptual design</a:t>
            </a:r>
          </a:p>
          <a:p>
            <a:pPr lvl="1"/>
            <a:r>
              <a:rPr lang="en-US" dirty="0" smtClean="0"/>
              <a:t>Based on description </a:t>
            </a:r>
            <a:r>
              <a:rPr lang="en-US" dirty="0"/>
              <a:t>of data </a:t>
            </a:r>
            <a:r>
              <a:rPr lang="en-US" dirty="0" smtClean="0"/>
              <a:t>requirements, create a conceptual </a:t>
            </a:r>
            <a:r>
              <a:rPr lang="en-US" dirty="0"/>
              <a:t>schema using a high-level data model </a:t>
            </a:r>
            <a:endParaRPr lang="en-US" dirty="0" smtClean="0"/>
          </a:p>
          <a:p>
            <a:pPr lvl="1"/>
            <a:r>
              <a:rPr lang="en-US" dirty="0" smtClean="0"/>
              <a:t>Includes detailed descriptions of the entity types, relationships, and constraints</a:t>
            </a:r>
          </a:p>
        </p:txBody>
      </p:sp>
    </p:spTree>
    <p:extLst>
      <p:ext uri="{BB962C8B-B14F-4D97-AF65-F5344CB8AC3E}">
        <p14:creationId xmlns:p14="http://schemas.microsoft.com/office/powerpoint/2010/main" val="983901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Cardinality Ratio – M:N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nSpc>
                <a:spcPct val="90000"/>
              </a:lnSpc>
            </a:pPr>
            <a:r>
              <a:rPr lang="en-US" sz="2800" dirty="0"/>
              <a:t>Entities on both sides of the relationship can have many </a:t>
            </a:r>
            <a:r>
              <a:rPr lang="en-US" sz="2800" dirty="0" smtClean="0"/>
              <a:t>(M to N) related </a:t>
            </a:r>
            <a:r>
              <a:rPr lang="en-US" sz="2800" dirty="0"/>
              <a:t>entities on the other </a:t>
            </a:r>
            <a:r>
              <a:rPr lang="en-US" sz="2800" dirty="0" smtClean="0"/>
              <a:t>side.</a:t>
            </a:r>
          </a:p>
          <a:p>
            <a:pPr lvl="1">
              <a:lnSpc>
                <a:spcPct val="90000"/>
              </a:lnSpc>
            </a:pPr>
            <a:r>
              <a:rPr lang="en-US" sz="2400" dirty="0" smtClean="0"/>
              <a:t>An employee can work on many projects, and many employees can work on the same project.</a:t>
            </a:r>
            <a:endParaRPr lang="en-US" sz="24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634" t="38125" r="41552" b="16875"/>
          <a:stretch/>
        </p:blipFill>
        <p:spPr bwMode="auto">
          <a:xfrm>
            <a:off x="457200" y="3075878"/>
            <a:ext cx="4191000" cy="367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505200" y="5920852"/>
            <a:ext cx="1189496" cy="369332"/>
          </a:xfrm>
          <a:prstGeom prst="rect">
            <a:avLst/>
          </a:prstGeom>
          <a:noFill/>
          <a:ln>
            <a:solidFill>
              <a:schemeClr val="tx1"/>
            </a:solidFill>
          </a:ln>
        </p:spPr>
        <p:txBody>
          <a:bodyPr wrap="square" rtlCol="0">
            <a:spAutoFit/>
          </a:bodyPr>
          <a:lstStyle/>
          <a:p>
            <a:pPr algn="ctr"/>
            <a:r>
              <a:rPr lang="en-US" dirty="0" smtClean="0"/>
              <a:t>EMPLOYEE</a:t>
            </a:r>
            <a:endParaRPr lang="en-US" dirty="0"/>
          </a:p>
        </p:txBody>
      </p:sp>
      <p:sp>
        <p:nvSpPr>
          <p:cNvPr id="6" name="TextBox 5"/>
          <p:cNvSpPr txBox="1"/>
          <p:nvPr/>
        </p:nvSpPr>
        <p:spPr>
          <a:xfrm>
            <a:off x="7560801" y="5893816"/>
            <a:ext cx="1354599" cy="369332"/>
          </a:xfrm>
          <a:prstGeom prst="rect">
            <a:avLst/>
          </a:prstGeom>
          <a:noFill/>
          <a:ln>
            <a:solidFill>
              <a:schemeClr val="tx1"/>
            </a:solidFill>
          </a:ln>
        </p:spPr>
        <p:txBody>
          <a:bodyPr wrap="square" rtlCol="0">
            <a:spAutoFit/>
          </a:bodyPr>
          <a:lstStyle/>
          <a:p>
            <a:pPr algn="ctr"/>
            <a:r>
              <a:rPr lang="en-US" dirty="0" smtClean="0"/>
              <a:t>PROJECT</a:t>
            </a:r>
            <a:endParaRPr lang="en-US" dirty="0"/>
          </a:p>
        </p:txBody>
      </p:sp>
      <p:sp>
        <p:nvSpPr>
          <p:cNvPr id="7" name="Diamond 6"/>
          <p:cNvSpPr/>
          <p:nvPr/>
        </p:nvSpPr>
        <p:spPr>
          <a:xfrm>
            <a:off x="4959115" y="5715000"/>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74511" y="5924953"/>
            <a:ext cx="1596976" cy="369332"/>
          </a:xfrm>
          <a:prstGeom prst="rect">
            <a:avLst/>
          </a:prstGeom>
          <a:noFill/>
        </p:spPr>
        <p:txBody>
          <a:bodyPr wrap="none" rtlCol="0">
            <a:noAutofit/>
          </a:bodyPr>
          <a:lstStyle/>
          <a:p>
            <a:pPr algn="ctr"/>
            <a:r>
              <a:rPr lang="en-US" dirty="0" smtClean="0"/>
              <a:t>WORKS ON</a:t>
            </a:r>
            <a:endParaRPr lang="en-US" dirty="0"/>
          </a:p>
        </p:txBody>
      </p:sp>
      <p:cxnSp>
        <p:nvCxnSpPr>
          <p:cNvPr id="9" name="Straight Connector 8"/>
          <p:cNvCxnSpPr/>
          <p:nvPr/>
        </p:nvCxnSpPr>
        <p:spPr>
          <a:xfrm flipV="1">
            <a:off x="4698559" y="6097156"/>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168915" y="6090770"/>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08272" y="5751977"/>
            <a:ext cx="381836" cy="369332"/>
          </a:xfrm>
          <a:prstGeom prst="rect">
            <a:avLst/>
          </a:prstGeom>
          <a:noFill/>
        </p:spPr>
        <p:txBody>
          <a:bodyPr wrap="none" rtlCol="0">
            <a:spAutoFit/>
          </a:bodyPr>
          <a:lstStyle/>
          <a:p>
            <a:r>
              <a:rPr lang="en-US" dirty="0" smtClean="0"/>
              <a:t>M</a:t>
            </a:r>
            <a:endParaRPr lang="en-US" dirty="0"/>
          </a:p>
        </p:txBody>
      </p:sp>
      <p:sp>
        <p:nvSpPr>
          <p:cNvPr id="12" name="TextBox 11"/>
          <p:cNvSpPr txBox="1"/>
          <p:nvPr/>
        </p:nvSpPr>
        <p:spPr>
          <a:xfrm>
            <a:off x="7072733" y="5727430"/>
            <a:ext cx="333746" cy="369332"/>
          </a:xfrm>
          <a:prstGeom prst="rect">
            <a:avLst/>
          </a:prstGeom>
          <a:noFill/>
        </p:spPr>
        <p:txBody>
          <a:bodyPr wrap="none" rtlCol="0">
            <a:spAutoFit/>
          </a:bodyPr>
          <a:lstStyle/>
          <a:p>
            <a:r>
              <a:rPr lang="en-US" dirty="0" smtClean="0"/>
              <a:t>N</a:t>
            </a:r>
            <a:endParaRPr lang="en-US" dirty="0"/>
          </a:p>
        </p:txBody>
      </p:sp>
    </p:spTree>
    <p:extLst>
      <p:ext uri="{BB962C8B-B14F-4D97-AF65-F5344CB8AC3E}">
        <p14:creationId xmlns:p14="http://schemas.microsoft.com/office/powerpoint/2010/main" val="30793688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271612" y="1226886"/>
            <a:ext cx="367318" cy="9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7795" y="0"/>
            <a:ext cx="8229600" cy="1143000"/>
          </a:xfrm>
        </p:spPr>
        <p:txBody>
          <a:bodyPr/>
          <a:lstStyle/>
          <a:p>
            <a:r>
              <a:rPr lang="en-US" dirty="0" smtClean="0"/>
              <a:t>Cardinality Ratio Examples </a:t>
            </a:r>
            <a:endParaRPr lang="en-US" dirty="0"/>
          </a:p>
        </p:txBody>
      </p:sp>
      <p:sp>
        <p:nvSpPr>
          <p:cNvPr id="4" name="TextBox 3"/>
          <p:cNvSpPr txBox="1"/>
          <p:nvPr/>
        </p:nvSpPr>
        <p:spPr>
          <a:xfrm>
            <a:off x="557978" y="1066800"/>
            <a:ext cx="1225896" cy="369332"/>
          </a:xfrm>
          <a:prstGeom prst="rect">
            <a:avLst/>
          </a:prstGeom>
          <a:solidFill>
            <a:schemeClr val="bg1"/>
          </a:solidFill>
          <a:ln>
            <a:solidFill>
              <a:schemeClr val="tx1"/>
            </a:solidFill>
          </a:ln>
        </p:spPr>
        <p:txBody>
          <a:bodyPr wrap="square" rtlCol="0">
            <a:spAutoFit/>
          </a:bodyPr>
          <a:lstStyle/>
          <a:p>
            <a:pPr algn="ctr"/>
            <a:r>
              <a:rPr lang="en-US" dirty="0" smtClean="0"/>
              <a:t>PERSON</a:t>
            </a:r>
            <a:endParaRPr lang="en-US" dirty="0"/>
          </a:p>
        </p:txBody>
      </p:sp>
      <p:sp>
        <p:nvSpPr>
          <p:cNvPr id="5" name="Diamond 4"/>
          <p:cNvSpPr/>
          <p:nvPr/>
        </p:nvSpPr>
        <p:spPr>
          <a:xfrm>
            <a:off x="351504" y="2286000"/>
            <a:ext cx="1677825" cy="72610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165556" y="1236718"/>
            <a:ext cx="0" cy="14221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3"/>
          </p:cNvCxnSpPr>
          <p:nvPr/>
        </p:nvCxnSpPr>
        <p:spPr>
          <a:xfrm flipH="1">
            <a:off x="1783874" y="1241634"/>
            <a:ext cx="367318" cy="9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71612" y="1251465"/>
            <a:ext cx="4916" cy="13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8986" y="2446435"/>
            <a:ext cx="1388393" cy="369332"/>
          </a:xfrm>
          <a:prstGeom prst="rect">
            <a:avLst/>
          </a:prstGeom>
          <a:noFill/>
        </p:spPr>
        <p:txBody>
          <a:bodyPr wrap="none" rtlCol="0">
            <a:spAutoFit/>
          </a:bodyPr>
          <a:lstStyle/>
          <a:p>
            <a:r>
              <a:rPr lang="en-US" dirty="0" smtClean="0"/>
              <a:t>MARRIED TO</a:t>
            </a:r>
            <a:endParaRPr lang="en-US" dirty="0"/>
          </a:p>
        </p:txBody>
      </p:sp>
      <p:sp>
        <p:nvSpPr>
          <p:cNvPr id="13" name="TextBox 12"/>
          <p:cNvSpPr txBox="1"/>
          <p:nvPr/>
        </p:nvSpPr>
        <p:spPr>
          <a:xfrm>
            <a:off x="2743200" y="1729852"/>
            <a:ext cx="1189496" cy="369332"/>
          </a:xfrm>
          <a:prstGeom prst="rect">
            <a:avLst/>
          </a:prstGeom>
          <a:noFill/>
          <a:ln>
            <a:solidFill>
              <a:schemeClr val="tx1"/>
            </a:solidFill>
          </a:ln>
        </p:spPr>
        <p:txBody>
          <a:bodyPr wrap="square" rtlCol="0">
            <a:spAutoFit/>
          </a:bodyPr>
          <a:lstStyle/>
          <a:p>
            <a:pPr algn="ctr"/>
            <a:r>
              <a:rPr lang="en-US" dirty="0" smtClean="0"/>
              <a:t>FACULTY</a:t>
            </a:r>
            <a:endParaRPr lang="en-US" dirty="0"/>
          </a:p>
        </p:txBody>
      </p:sp>
      <p:sp>
        <p:nvSpPr>
          <p:cNvPr id="14" name="TextBox 13"/>
          <p:cNvSpPr txBox="1"/>
          <p:nvPr/>
        </p:nvSpPr>
        <p:spPr>
          <a:xfrm>
            <a:off x="6798800" y="1702816"/>
            <a:ext cx="1782304" cy="369332"/>
          </a:xfrm>
          <a:prstGeom prst="rect">
            <a:avLst/>
          </a:prstGeom>
          <a:noFill/>
          <a:ln>
            <a:solidFill>
              <a:schemeClr val="tx1"/>
            </a:solidFill>
          </a:ln>
        </p:spPr>
        <p:txBody>
          <a:bodyPr wrap="square" rtlCol="0">
            <a:spAutoFit/>
          </a:bodyPr>
          <a:lstStyle/>
          <a:p>
            <a:pPr algn="ctr"/>
            <a:r>
              <a:rPr lang="en-US" dirty="0" smtClean="0"/>
              <a:t>PARKING PLACE</a:t>
            </a:r>
            <a:endParaRPr lang="en-US" dirty="0"/>
          </a:p>
        </p:txBody>
      </p:sp>
      <p:sp>
        <p:nvSpPr>
          <p:cNvPr id="15" name="Diamond 14"/>
          <p:cNvSpPr/>
          <p:nvPr/>
        </p:nvSpPr>
        <p:spPr>
          <a:xfrm>
            <a:off x="4197115" y="1524000"/>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12511" y="1733953"/>
            <a:ext cx="1596976" cy="369332"/>
          </a:xfrm>
          <a:prstGeom prst="rect">
            <a:avLst/>
          </a:prstGeom>
          <a:noFill/>
        </p:spPr>
        <p:txBody>
          <a:bodyPr wrap="none" rtlCol="0">
            <a:noAutofit/>
          </a:bodyPr>
          <a:lstStyle/>
          <a:p>
            <a:pPr algn="ctr"/>
            <a:r>
              <a:rPr lang="en-US" dirty="0" smtClean="0"/>
              <a:t>ASSIGNED</a:t>
            </a:r>
            <a:endParaRPr lang="en-US" dirty="0"/>
          </a:p>
        </p:txBody>
      </p:sp>
      <p:cxnSp>
        <p:nvCxnSpPr>
          <p:cNvPr id="17" name="Straight Connector 16"/>
          <p:cNvCxnSpPr/>
          <p:nvPr/>
        </p:nvCxnSpPr>
        <p:spPr>
          <a:xfrm flipV="1">
            <a:off x="3936559" y="1906156"/>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406915" y="1899770"/>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5364" y="4214956"/>
            <a:ext cx="1189496" cy="369332"/>
          </a:xfrm>
          <a:prstGeom prst="rect">
            <a:avLst/>
          </a:prstGeom>
          <a:noFill/>
          <a:ln>
            <a:solidFill>
              <a:schemeClr val="tx1"/>
            </a:solidFill>
          </a:ln>
        </p:spPr>
        <p:txBody>
          <a:bodyPr wrap="square" rtlCol="0">
            <a:spAutoFit/>
          </a:bodyPr>
          <a:lstStyle/>
          <a:p>
            <a:pPr algn="ctr"/>
            <a:r>
              <a:rPr lang="en-US" dirty="0" smtClean="0"/>
              <a:t>STUDENT</a:t>
            </a:r>
            <a:endParaRPr lang="en-US" dirty="0"/>
          </a:p>
        </p:txBody>
      </p:sp>
      <p:sp>
        <p:nvSpPr>
          <p:cNvPr id="26" name="TextBox 25"/>
          <p:cNvSpPr txBox="1"/>
          <p:nvPr/>
        </p:nvSpPr>
        <p:spPr>
          <a:xfrm>
            <a:off x="4180965" y="4187920"/>
            <a:ext cx="1326952" cy="369332"/>
          </a:xfrm>
          <a:prstGeom prst="rect">
            <a:avLst/>
          </a:prstGeom>
          <a:noFill/>
          <a:ln>
            <a:solidFill>
              <a:schemeClr val="tx1"/>
            </a:solidFill>
          </a:ln>
        </p:spPr>
        <p:txBody>
          <a:bodyPr wrap="square" rtlCol="0">
            <a:spAutoFit/>
          </a:bodyPr>
          <a:lstStyle/>
          <a:p>
            <a:pPr algn="ctr"/>
            <a:r>
              <a:rPr lang="en-US" dirty="0" smtClean="0"/>
              <a:t>COURSE</a:t>
            </a:r>
            <a:endParaRPr lang="en-US" dirty="0"/>
          </a:p>
        </p:txBody>
      </p:sp>
      <p:sp>
        <p:nvSpPr>
          <p:cNvPr id="27" name="Diamond 26"/>
          <p:cNvSpPr/>
          <p:nvPr/>
        </p:nvSpPr>
        <p:spPr>
          <a:xfrm>
            <a:off x="1579279" y="4009104"/>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894675" y="4219057"/>
            <a:ext cx="1596976" cy="369332"/>
          </a:xfrm>
          <a:prstGeom prst="rect">
            <a:avLst/>
          </a:prstGeom>
          <a:noFill/>
        </p:spPr>
        <p:txBody>
          <a:bodyPr wrap="none" rtlCol="0">
            <a:noAutofit/>
          </a:bodyPr>
          <a:lstStyle/>
          <a:p>
            <a:pPr algn="ctr"/>
            <a:r>
              <a:rPr lang="en-US" dirty="0" smtClean="0"/>
              <a:t>ENROLL</a:t>
            </a:r>
            <a:endParaRPr lang="en-US" dirty="0"/>
          </a:p>
        </p:txBody>
      </p:sp>
      <p:cxnSp>
        <p:nvCxnSpPr>
          <p:cNvPr id="29" name="Straight Connector 28"/>
          <p:cNvCxnSpPr/>
          <p:nvPr/>
        </p:nvCxnSpPr>
        <p:spPr>
          <a:xfrm flipV="1">
            <a:off x="1318723" y="4391260"/>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9959" y="6225652"/>
            <a:ext cx="1189496" cy="369332"/>
          </a:xfrm>
          <a:prstGeom prst="rect">
            <a:avLst/>
          </a:prstGeom>
          <a:noFill/>
          <a:ln>
            <a:solidFill>
              <a:schemeClr val="tx1"/>
            </a:solidFill>
          </a:ln>
        </p:spPr>
        <p:txBody>
          <a:bodyPr wrap="square" rtlCol="0">
            <a:spAutoFit/>
          </a:bodyPr>
          <a:lstStyle/>
          <a:p>
            <a:pPr algn="ctr"/>
            <a:r>
              <a:rPr lang="en-US" dirty="0" smtClean="0"/>
              <a:t>FATHER</a:t>
            </a:r>
            <a:endParaRPr lang="en-US" dirty="0"/>
          </a:p>
        </p:txBody>
      </p:sp>
      <p:sp>
        <p:nvSpPr>
          <p:cNvPr id="32" name="TextBox 31"/>
          <p:cNvSpPr txBox="1"/>
          <p:nvPr/>
        </p:nvSpPr>
        <p:spPr>
          <a:xfrm>
            <a:off x="4385560" y="6198616"/>
            <a:ext cx="1326952" cy="369332"/>
          </a:xfrm>
          <a:prstGeom prst="rect">
            <a:avLst/>
          </a:prstGeom>
          <a:noFill/>
          <a:ln>
            <a:solidFill>
              <a:schemeClr val="tx1"/>
            </a:solidFill>
          </a:ln>
        </p:spPr>
        <p:txBody>
          <a:bodyPr wrap="square" rtlCol="0">
            <a:spAutoFit/>
          </a:bodyPr>
          <a:lstStyle/>
          <a:p>
            <a:pPr algn="ctr"/>
            <a:r>
              <a:rPr lang="en-US" dirty="0" smtClean="0"/>
              <a:t>CHILD</a:t>
            </a:r>
            <a:endParaRPr lang="en-US" dirty="0"/>
          </a:p>
        </p:txBody>
      </p:sp>
      <p:sp>
        <p:nvSpPr>
          <p:cNvPr id="33" name="Diamond 32"/>
          <p:cNvSpPr/>
          <p:nvPr/>
        </p:nvSpPr>
        <p:spPr>
          <a:xfrm>
            <a:off x="1783874" y="6019800"/>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099270" y="6229753"/>
            <a:ext cx="1596976" cy="369332"/>
          </a:xfrm>
          <a:prstGeom prst="rect">
            <a:avLst/>
          </a:prstGeom>
          <a:noFill/>
        </p:spPr>
        <p:txBody>
          <a:bodyPr wrap="none" rtlCol="0">
            <a:noAutofit/>
          </a:bodyPr>
          <a:lstStyle/>
          <a:p>
            <a:pPr algn="ctr"/>
            <a:r>
              <a:rPr lang="en-US" dirty="0" smtClean="0"/>
              <a:t>HAVE</a:t>
            </a:r>
            <a:endParaRPr lang="en-US" dirty="0"/>
          </a:p>
        </p:txBody>
      </p:sp>
      <p:cxnSp>
        <p:nvCxnSpPr>
          <p:cNvPr id="35" name="Straight Connector 34"/>
          <p:cNvCxnSpPr/>
          <p:nvPr/>
        </p:nvCxnSpPr>
        <p:spPr>
          <a:xfrm flipV="1">
            <a:off x="1523318" y="6401956"/>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993674" y="6395570"/>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793821" y="4374227"/>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19126" y="3134037"/>
            <a:ext cx="1355617" cy="369332"/>
          </a:xfrm>
          <a:prstGeom prst="rect">
            <a:avLst/>
          </a:prstGeom>
          <a:noFill/>
          <a:ln>
            <a:solidFill>
              <a:schemeClr val="tx1"/>
            </a:solidFill>
          </a:ln>
        </p:spPr>
        <p:txBody>
          <a:bodyPr wrap="square" rtlCol="0">
            <a:spAutoFit/>
          </a:bodyPr>
          <a:lstStyle/>
          <a:p>
            <a:pPr algn="ctr"/>
            <a:r>
              <a:rPr lang="en-US" dirty="0" smtClean="0"/>
              <a:t>CUSTOMER</a:t>
            </a:r>
            <a:endParaRPr lang="en-US" dirty="0"/>
          </a:p>
        </p:txBody>
      </p:sp>
      <p:sp>
        <p:nvSpPr>
          <p:cNvPr id="45" name="TextBox 44"/>
          <p:cNvSpPr txBox="1"/>
          <p:nvPr/>
        </p:nvSpPr>
        <p:spPr>
          <a:xfrm>
            <a:off x="7740848" y="3091624"/>
            <a:ext cx="1326952" cy="369332"/>
          </a:xfrm>
          <a:prstGeom prst="rect">
            <a:avLst/>
          </a:prstGeom>
          <a:noFill/>
          <a:ln>
            <a:solidFill>
              <a:schemeClr val="tx1"/>
            </a:solidFill>
          </a:ln>
        </p:spPr>
        <p:txBody>
          <a:bodyPr wrap="square" rtlCol="0">
            <a:spAutoFit/>
          </a:bodyPr>
          <a:lstStyle/>
          <a:p>
            <a:pPr algn="ctr"/>
            <a:r>
              <a:rPr lang="en-US" dirty="0" smtClean="0"/>
              <a:t>ORDER</a:t>
            </a:r>
            <a:endParaRPr lang="en-US" dirty="0"/>
          </a:p>
        </p:txBody>
      </p:sp>
      <p:sp>
        <p:nvSpPr>
          <p:cNvPr id="46" name="Diamond 45"/>
          <p:cNvSpPr/>
          <p:nvPr/>
        </p:nvSpPr>
        <p:spPr>
          <a:xfrm>
            <a:off x="5139162" y="2912808"/>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454558" y="3122761"/>
            <a:ext cx="1596976" cy="369332"/>
          </a:xfrm>
          <a:prstGeom prst="rect">
            <a:avLst/>
          </a:prstGeom>
          <a:noFill/>
        </p:spPr>
        <p:txBody>
          <a:bodyPr wrap="none" rtlCol="0">
            <a:noAutofit/>
          </a:bodyPr>
          <a:lstStyle/>
          <a:p>
            <a:pPr algn="ctr"/>
            <a:r>
              <a:rPr lang="en-US" dirty="0" smtClean="0"/>
              <a:t>PLACE</a:t>
            </a:r>
            <a:endParaRPr lang="en-US" dirty="0"/>
          </a:p>
        </p:txBody>
      </p:sp>
      <p:cxnSp>
        <p:nvCxnSpPr>
          <p:cNvPr id="48" name="Straight Connector 47"/>
          <p:cNvCxnSpPr/>
          <p:nvPr/>
        </p:nvCxnSpPr>
        <p:spPr>
          <a:xfrm flipV="1">
            <a:off x="4875978" y="3303161"/>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348962" y="3288578"/>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685247" y="5158852"/>
            <a:ext cx="1189496" cy="369332"/>
          </a:xfrm>
          <a:prstGeom prst="rect">
            <a:avLst/>
          </a:prstGeom>
          <a:noFill/>
          <a:ln>
            <a:solidFill>
              <a:schemeClr val="tx1"/>
            </a:solidFill>
          </a:ln>
        </p:spPr>
        <p:txBody>
          <a:bodyPr wrap="square" rtlCol="0">
            <a:spAutoFit/>
          </a:bodyPr>
          <a:lstStyle/>
          <a:p>
            <a:pPr algn="ctr"/>
            <a:r>
              <a:rPr lang="en-US" dirty="0" smtClean="0"/>
              <a:t>PATIENT</a:t>
            </a:r>
            <a:endParaRPr lang="en-US" dirty="0"/>
          </a:p>
        </p:txBody>
      </p:sp>
      <p:sp>
        <p:nvSpPr>
          <p:cNvPr id="51" name="TextBox 50"/>
          <p:cNvSpPr txBox="1"/>
          <p:nvPr/>
        </p:nvSpPr>
        <p:spPr>
          <a:xfrm>
            <a:off x="7740848" y="5131816"/>
            <a:ext cx="1326952" cy="369332"/>
          </a:xfrm>
          <a:prstGeom prst="rect">
            <a:avLst/>
          </a:prstGeom>
          <a:noFill/>
          <a:ln>
            <a:solidFill>
              <a:schemeClr val="tx1"/>
            </a:solidFill>
          </a:ln>
        </p:spPr>
        <p:txBody>
          <a:bodyPr wrap="square" rtlCol="0">
            <a:spAutoFit/>
          </a:bodyPr>
          <a:lstStyle/>
          <a:p>
            <a:pPr algn="ctr"/>
            <a:r>
              <a:rPr lang="en-US" dirty="0" smtClean="0"/>
              <a:t>DOCTOR</a:t>
            </a:r>
            <a:endParaRPr lang="en-US" dirty="0"/>
          </a:p>
        </p:txBody>
      </p:sp>
      <p:sp>
        <p:nvSpPr>
          <p:cNvPr id="52" name="Diamond 51"/>
          <p:cNvSpPr/>
          <p:nvPr/>
        </p:nvSpPr>
        <p:spPr>
          <a:xfrm>
            <a:off x="5139162" y="4953000"/>
            <a:ext cx="2209800" cy="762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454558" y="5162953"/>
            <a:ext cx="1596976" cy="369332"/>
          </a:xfrm>
          <a:prstGeom prst="rect">
            <a:avLst/>
          </a:prstGeom>
          <a:noFill/>
        </p:spPr>
        <p:txBody>
          <a:bodyPr wrap="none" rtlCol="0">
            <a:noAutofit/>
          </a:bodyPr>
          <a:lstStyle/>
          <a:p>
            <a:pPr algn="ctr"/>
            <a:r>
              <a:rPr lang="en-US" dirty="0" smtClean="0"/>
              <a:t>SEE</a:t>
            </a:r>
            <a:endParaRPr lang="en-US" dirty="0"/>
          </a:p>
        </p:txBody>
      </p:sp>
      <p:cxnSp>
        <p:nvCxnSpPr>
          <p:cNvPr id="54" name="Straight Connector 53"/>
          <p:cNvCxnSpPr/>
          <p:nvPr/>
        </p:nvCxnSpPr>
        <p:spPr>
          <a:xfrm flipV="1">
            <a:off x="4878606" y="5335156"/>
            <a:ext cx="260556" cy="1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348962" y="5328770"/>
            <a:ext cx="387144" cy="52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 idx="3"/>
          </p:cNvCxnSpPr>
          <p:nvPr/>
        </p:nvCxnSpPr>
        <p:spPr>
          <a:xfrm flipH="1" flipV="1">
            <a:off x="2029329" y="2649050"/>
            <a:ext cx="203878" cy="9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224391" y="2626184"/>
            <a:ext cx="203878" cy="9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2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Constraints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Specifies </a:t>
            </a:r>
            <a:r>
              <a:rPr lang="en-US" dirty="0"/>
              <a:t>whether the existence of an entity depends on its being </a:t>
            </a:r>
            <a:r>
              <a:rPr lang="en-US" dirty="0" smtClean="0"/>
              <a:t>related to </a:t>
            </a:r>
            <a:r>
              <a:rPr lang="en-US" dirty="0"/>
              <a:t>another entity via the relationship type. </a:t>
            </a:r>
            <a:endParaRPr lang="en-US" dirty="0" smtClean="0"/>
          </a:p>
          <a:p>
            <a:r>
              <a:rPr lang="en-US" dirty="0" smtClean="0"/>
              <a:t>This </a:t>
            </a:r>
            <a:r>
              <a:rPr lang="en-US" dirty="0"/>
              <a:t>constraint specifies the </a:t>
            </a:r>
            <a:r>
              <a:rPr lang="en-US" dirty="0" smtClean="0"/>
              <a:t>minimum number </a:t>
            </a:r>
            <a:r>
              <a:rPr lang="en-US" dirty="0"/>
              <a:t>of relationship instances that each entity can participate in, and is </a:t>
            </a:r>
            <a:r>
              <a:rPr lang="en-US" dirty="0" smtClean="0"/>
              <a:t>sometimes </a:t>
            </a:r>
            <a:r>
              <a:rPr lang="en-US" dirty="0"/>
              <a:t>called the </a:t>
            </a:r>
            <a:r>
              <a:rPr lang="en-US" b="1" dirty="0"/>
              <a:t>minimum cardinality constraint</a:t>
            </a:r>
            <a:r>
              <a:rPr lang="en-US" dirty="0" smtClean="0"/>
              <a:t>.</a:t>
            </a:r>
          </a:p>
          <a:p>
            <a:r>
              <a:rPr lang="en-US" dirty="0" smtClean="0"/>
              <a:t>2 types:</a:t>
            </a:r>
          </a:p>
          <a:p>
            <a:pPr lvl="1"/>
            <a:r>
              <a:rPr lang="en-US" dirty="0" smtClean="0"/>
              <a:t>Total (Mandatory) participation: is </a:t>
            </a:r>
            <a:r>
              <a:rPr lang="en-US" dirty="0"/>
              <a:t>also called </a:t>
            </a:r>
            <a:r>
              <a:rPr lang="en-US" b="1" dirty="0"/>
              <a:t>existence dependency</a:t>
            </a:r>
            <a:endParaRPr lang="en-US" b="1" dirty="0" smtClean="0"/>
          </a:p>
          <a:p>
            <a:pPr lvl="1"/>
            <a:r>
              <a:rPr lang="en-US" dirty="0" smtClean="0"/>
              <a:t>Partial (Optional) participation</a:t>
            </a:r>
            <a:endParaRPr lang="en-US" dirty="0"/>
          </a:p>
        </p:txBody>
      </p:sp>
    </p:spTree>
    <p:extLst>
      <p:ext uri="{BB962C8B-B14F-4D97-AF65-F5344CB8AC3E}">
        <p14:creationId xmlns:p14="http://schemas.microsoft.com/office/powerpoint/2010/main" val="4268536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(Mandatory) </a:t>
            </a:r>
            <a:br>
              <a:rPr lang="en-US" dirty="0" smtClean="0"/>
            </a:br>
            <a:r>
              <a:rPr lang="en-US" dirty="0" smtClean="0"/>
              <a:t>Participation Constraint</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In the Employee WORKS_FOR Department relationship: If company </a:t>
            </a:r>
            <a:r>
              <a:rPr lang="en-US" dirty="0"/>
              <a:t>policy states that every employee </a:t>
            </a:r>
            <a:r>
              <a:rPr lang="en-US" b="1" u="sng" dirty="0"/>
              <a:t>must</a:t>
            </a:r>
            <a:r>
              <a:rPr lang="en-US" dirty="0"/>
              <a:t> work for a department, then an employee entity can exist only if it participates in at least one WORKS_FOR relationship  instance. </a:t>
            </a:r>
            <a:endParaRPr lang="en-US" dirty="0" smtClean="0"/>
          </a:p>
          <a:p>
            <a:pPr marL="342900" lvl="1" indent="-342900">
              <a:buFont typeface="Arial" pitchFamily="34" charset="0"/>
              <a:buChar char="•"/>
            </a:pPr>
            <a:r>
              <a:rPr lang="en-US" dirty="0" smtClean="0"/>
              <a:t>So, </a:t>
            </a:r>
            <a:r>
              <a:rPr lang="en-US" dirty="0"/>
              <a:t>the participation of EMPLOYEE in WORKS_FOR is </a:t>
            </a:r>
            <a:r>
              <a:rPr lang="en-US" dirty="0" smtClean="0"/>
              <a:t>total </a:t>
            </a:r>
            <a:r>
              <a:rPr lang="en-US" dirty="0"/>
              <a:t>participation, meaning that every entity in the total set of employee entities must be related to a department entity via WORKS_FOR. </a:t>
            </a:r>
            <a:endParaRPr lang="en-US" dirty="0" smtClean="0"/>
          </a:p>
          <a:p>
            <a:pPr marL="342900" lvl="1" indent="-342900">
              <a:buFont typeface="Arial" pitchFamily="34" charset="0"/>
              <a:buChar char="•"/>
            </a:pPr>
            <a:endParaRPr lang="en-US" dirty="0"/>
          </a:p>
        </p:txBody>
      </p:sp>
    </p:spTree>
    <p:extLst>
      <p:ext uri="{BB962C8B-B14F-4D97-AF65-F5344CB8AC3E}">
        <p14:creationId xmlns:p14="http://schemas.microsoft.com/office/powerpoint/2010/main" val="2082988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(Mandatory) </a:t>
            </a:r>
            <a:br>
              <a:rPr lang="en-US" dirty="0"/>
            </a:br>
            <a:r>
              <a:rPr lang="en-US" dirty="0"/>
              <a:t>Participation Constraint</a:t>
            </a:r>
          </a:p>
        </p:txBody>
      </p:sp>
      <p:sp>
        <p:nvSpPr>
          <p:cNvPr id="3" name="Content Placeholder 2"/>
          <p:cNvSpPr>
            <a:spLocks noGrp="1"/>
          </p:cNvSpPr>
          <p:nvPr>
            <p:ph idx="1"/>
          </p:nvPr>
        </p:nvSpPr>
        <p:spPr/>
        <p:txBody>
          <a:bodyPr>
            <a:normAutofit/>
          </a:bodyPr>
          <a:lstStyle/>
          <a:p>
            <a:r>
              <a:rPr lang="en-US" sz="2800" dirty="0" smtClean="0"/>
              <a:t>In ER diagram, total participation is displayed as a double line connecting the participating entity type to the relationship.</a:t>
            </a:r>
            <a:endParaRPr lang="en-US" sz="2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58" t="9602" r="1658" b="43452"/>
          <a:stretch/>
        </p:blipFill>
        <p:spPr bwMode="auto">
          <a:xfrm>
            <a:off x="1605116" y="3003755"/>
            <a:ext cx="7114900" cy="324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6200" y="6305490"/>
            <a:ext cx="9332619" cy="400110"/>
          </a:xfrm>
          <a:prstGeom prst="rect">
            <a:avLst/>
          </a:prstGeom>
          <a:noFill/>
        </p:spPr>
        <p:txBody>
          <a:bodyPr wrap="none" rtlCol="0">
            <a:spAutoFit/>
          </a:bodyPr>
          <a:lstStyle/>
          <a:p>
            <a:r>
              <a:rPr lang="en-US" sz="2000" dirty="0" smtClean="0"/>
              <a:t>Part of the ER diagram for COMPANY database showing 3 total participation constraints.</a:t>
            </a:r>
            <a:endParaRPr lang="en-US" sz="2000" dirty="0"/>
          </a:p>
        </p:txBody>
      </p:sp>
    </p:spTree>
    <p:extLst>
      <p:ext uri="{BB962C8B-B14F-4D97-AF65-F5344CB8AC3E}">
        <p14:creationId xmlns:p14="http://schemas.microsoft.com/office/powerpoint/2010/main" val="221572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Partial (Optional) </a:t>
            </a:r>
            <a:br>
              <a:rPr lang="en-US" dirty="0" smtClean="0"/>
            </a:br>
            <a:r>
              <a:rPr lang="en-US" dirty="0" smtClean="0"/>
              <a:t>Participation Constraint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 Employee </a:t>
            </a:r>
            <a:r>
              <a:rPr lang="en-US" dirty="0" smtClean="0"/>
              <a:t>MANAGES </a:t>
            </a:r>
            <a:r>
              <a:rPr lang="en-US" dirty="0"/>
              <a:t>Department relationship: W</a:t>
            </a:r>
            <a:r>
              <a:rPr lang="en-US" dirty="0" smtClean="0"/>
              <a:t>e </a:t>
            </a:r>
            <a:r>
              <a:rPr lang="en-US" dirty="0"/>
              <a:t>do not expect every </a:t>
            </a:r>
            <a:r>
              <a:rPr lang="en-US" dirty="0" smtClean="0"/>
              <a:t>employee to </a:t>
            </a:r>
            <a:r>
              <a:rPr lang="en-US" dirty="0"/>
              <a:t>manage a department, so the participation of </a:t>
            </a:r>
            <a:r>
              <a:rPr lang="en-US" dirty="0" smtClean="0"/>
              <a:t>Employee </a:t>
            </a:r>
            <a:r>
              <a:rPr lang="en-US" dirty="0"/>
              <a:t>in the MANAGES </a:t>
            </a:r>
            <a:r>
              <a:rPr lang="en-US" dirty="0" smtClean="0"/>
              <a:t>relationship </a:t>
            </a:r>
            <a:r>
              <a:rPr lang="en-US" dirty="0"/>
              <a:t>type is partial, meaning that some or part of the set of employee entities </a:t>
            </a:r>
            <a:r>
              <a:rPr lang="en-US" dirty="0" smtClean="0"/>
              <a:t>are related </a:t>
            </a:r>
            <a:r>
              <a:rPr lang="en-US" dirty="0"/>
              <a:t>to some department entity via MANAGES, but not necessarily all</a:t>
            </a:r>
            <a:r>
              <a:rPr lang="en-US" dirty="0" smtClean="0"/>
              <a:t>.</a:t>
            </a:r>
          </a:p>
          <a:p>
            <a:pPr lvl="1"/>
            <a:r>
              <a:rPr lang="en-US" dirty="0" smtClean="0"/>
              <a:t>Still, we expect each Department to be managed, this is why Department has total participation in the MANAGES relationship.</a:t>
            </a:r>
          </a:p>
          <a:p>
            <a:r>
              <a:rPr lang="en-US" dirty="0"/>
              <a:t>In ER </a:t>
            </a:r>
            <a:r>
              <a:rPr lang="en-US" dirty="0" smtClean="0"/>
              <a:t>diagram, partial participation is represented by a single line.</a:t>
            </a:r>
            <a:endParaRPr lang="en-US" dirty="0"/>
          </a:p>
          <a:p>
            <a:endParaRPr lang="en-US" dirty="0"/>
          </a:p>
        </p:txBody>
      </p:sp>
    </p:spTree>
    <p:extLst>
      <p:ext uri="{BB962C8B-B14F-4D97-AF65-F5344CB8AC3E}">
        <p14:creationId xmlns:p14="http://schemas.microsoft.com/office/powerpoint/2010/main" val="4380522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Attributes of Relationship Types</a:t>
            </a:r>
          </a:p>
        </p:txBody>
      </p:sp>
      <p:sp>
        <p:nvSpPr>
          <p:cNvPr id="27651" name="Content Placeholder 2"/>
          <p:cNvSpPr>
            <a:spLocks noGrp="1"/>
          </p:cNvSpPr>
          <p:nvPr>
            <p:ph idx="1"/>
          </p:nvPr>
        </p:nvSpPr>
        <p:spPr/>
        <p:txBody>
          <a:bodyPr>
            <a:normAutofit/>
          </a:bodyPr>
          <a:lstStyle/>
          <a:p>
            <a:r>
              <a:rPr lang="en-US" dirty="0" smtClean="0"/>
              <a:t>Attributes of 1:1 or 1:N relationship types can be migrated to one entity type</a:t>
            </a:r>
          </a:p>
          <a:p>
            <a:pPr lvl="1"/>
            <a:r>
              <a:rPr lang="en-US" dirty="0" smtClean="0"/>
              <a:t>The </a:t>
            </a:r>
            <a:r>
              <a:rPr lang="en-US" dirty="0" err="1"/>
              <a:t>Start_date</a:t>
            </a:r>
            <a:r>
              <a:rPr lang="en-US" dirty="0"/>
              <a:t> attribute for the </a:t>
            </a:r>
            <a:r>
              <a:rPr lang="en-US" dirty="0" smtClean="0"/>
              <a:t>MANAGES relationship </a:t>
            </a:r>
            <a:r>
              <a:rPr lang="en-US" dirty="0"/>
              <a:t>can be an attribute of either EMPLOYEE or DEPARTMENT, </a:t>
            </a:r>
            <a:r>
              <a:rPr lang="en-US" dirty="0" smtClean="0"/>
              <a:t>though conceptually </a:t>
            </a:r>
            <a:r>
              <a:rPr lang="en-US" dirty="0"/>
              <a:t>it belongs to MANAGES. </a:t>
            </a:r>
            <a:endParaRPr lang="en-US" dirty="0" smtClean="0"/>
          </a:p>
          <a:p>
            <a:pPr lvl="2"/>
            <a:r>
              <a:rPr lang="en-US" dirty="0" smtClean="0"/>
              <a:t>It became </a:t>
            </a:r>
            <a:r>
              <a:rPr lang="en-US" dirty="0"/>
              <a:t>an attribute of </a:t>
            </a:r>
            <a:r>
              <a:rPr lang="en-US" dirty="0" smtClean="0"/>
              <a:t>DEPARTMENT, as seen in the COMPANY database schema diagram.</a:t>
            </a:r>
          </a:p>
        </p:txBody>
      </p:sp>
    </p:spTree>
    <p:extLst>
      <p:ext uri="{BB962C8B-B14F-4D97-AF65-F5344CB8AC3E}">
        <p14:creationId xmlns:p14="http://schemas.microsoft.com/office/powerpoint/2010/main" val="37448851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Relationship Types</a:t>
            </a:r>
          </a:p>
        </p:txBody>
      </p:sp>
      <p:sp>
        <p:nvSpPr>
          <p:cNvPr id="3" name="Content Placeholder 2"/>
          <p:cNvSpPr>
            <a:spLocks noGrp="1"/>
          </p:cNvSpPr>
          <p:nvPr>
            <p:ph idx="1"/>
          </p:nvPr>
        </p:nvSpPr>
        <p:spPr/>
        <p:txBody>
          <a:bodyPr>
            <a:normAutofit/>
          </a:bodyPr>
          <a:lstStyle/>
          <a:p>
            <a:r>
              <a:rPr lang="en-US" dirty="0"/>
              <a:t>For a 1:N relationship type, relationship attribute can be migrated only to entity type on N-side of </a:t>
            </a:r>
            <a:r>
              <a:rPr lang="en-US" dirty="0" smtClean="0"/>
              <a:t>relationship</a:t>
            </a:r>
          </a:p>
          <a:p>
            <a:pPr lvl="1"/>
            <a:r>
              <a:rPr lang="en-US" dirty="0"/>
              <a:t>if </a:t>
            </a:r>
            <a:r>
              <a:rPr lang="en-US" dirty="0" smtClean="0"/>
              <a:t>the WORKS_FOR </a:t>
            </a:r>
            <a:r>
              <a:rPr lang="en-US" dirty="0"/>
              <a:t>relationship also has an attribute </a:t>
            </a:r>
            <a:r>
              <a:rPr lang="en-US" dirty="0" err="1"/>
              <a:t>Start_date</a:t>
            </a:r>
            <a:r>
              <a:rPr lang="en-US" dirty="0"/>
              <a:t> that indicates when </a:t>
            </a:r>
            <a:r>
              <a:rPr lang="en-US" dirty="0" smtClean="0"/>
              <a:t>an employee </a:t>
            </a:r>
            <a:r>
              <a:rPr lang="en-US" dirty="0"/>
              <a:t>started working for a department, this attribute can be included as </a:t>
            </a:r>
            <a:r>
              <a:rPr lang="en-US" dirty="0" smtClean="0"/>
              <a:t>an attribute </a:t>
            </a:r>
            <a:r>
              <a:rPr lang="en-US" dirty="0"/>
              <a:t>of EMPLOYEE. </a:t>
            </a:r>
          </a:p>
        </p:txBody>
      </p:sp>
    </p:spTree>
    <p:extLst>
      <p:ext uri="{BB962C8B-B14F-4D97-AF65-F5344CB8AC3E}">
        <p14:creationId xmlns:p14="http://schemas.microsoft.com/office/powerpoint/2010/main" val="982823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Relationship Types</a:t>
            </a:r>
          </a:p>
        </p:txBody>
      </p:sp>
      <p:sp>
        <p:nvSpPr>
          <p:cNvPr id="3" name="Content Placeholder 2"/>
          <p:cNvSpPr>
            <a:spLocks noGrp="1"/>
          </p:cNvSpPr>
          <p:nvPr>
            <p:ph idx="1"/>
          </p:nvPr>
        </p:nvSpPr>
        <p:spPr/>
        <p:txBody>
          <a:bodyPr>
            <a:normAutofit/>
          </a:bodyPr>
          <a:lstStyle/>
          <a:p>
            <a:r>
              <a:rPr lang="en-US" dirty="0"/>
              <a:t>For M:N relationship types</a:t>
            </a:r>
          </a:p>
          <a:p>
            <a:pPr lvl="1"/>
            <a:r>
              <a:rPr lang="en-US" dirty="0"/>
              <a:t>Some attributes may be determined by combination of participating entities</a:t>
            </a:r>
          </a:p>
          <a:p>
            <a:pPr lvl="1"/>
            <a:r>
              <a:rPr lang="en-US" dirty="0"/>
              <a:t>Must be specified as relationship </a:t>
            </a:r>
            <a:r>
              <a:rPr lang="en-US" dirty="0" smtClean="0"/>
              <a:t>attributes</a:t>
            </a:r>
          </a:p>
          <a:p>
            <a:pPr lvl="2"/>
            <a:r>
              <a:rPr lang="en-US" dirty="0" smtClean="0"/>
              <a:t>The </a:t>
            </a:r>
            <a:r>
              <a:rPr lang="en-US" dirty="0"/>
              <a:t>Hours </a:t>
            </a:r>
            <a:r>
              <a:rPr lang="en-US" dirty="0" smtClean="0"/>
              <a:t>attribute </a:t>
            </a:r>
            <a:r>
              <a:rPr lang="en-US" dirty="0"/>
              <a:t>of the M:N relationship </a:t>
            </a:r>
            <a:r>
              <a:rPr lang="en-US" dirty="0" smtClean="0"/>
              <a:t>WORKS_ON: </a:t>
            </a:r>
            <a:r>
              <a:rPr lang="en-US" dirty="0"/>
              <a:t>the number of hours </a:t>
            </a:r>
            <a:r>
              <a:rPr lang="en-US" dirty="0" smtClean="0"/>
              <a:t>per week </a:t>
            </a:r>
            <a:r>
              <a:rPr lang="en-US" dirty="0"/>
              <a:t>an employee currently works on a project is </a:t>
            </a:r>
            <a:r>
              <a:rPr lang="en-US" dirty="0" smtClean="0"/>
              <a:t>determined </a:t>
            </a:r>
            <a:r>
              <a:rPr lang="en-US" dirty="0"/>
              <a:t>by an </a:t>
            </a:r>
            <a:r>
              <a:rPr lang="en-US" dirty="0" smtClean="0"/>
              <a:t>employee-project </a:t>
            </a:r>
            <a:r>
              <a:rPr lang="en-US" dirty="0"/>
              <a:t>combination and not separately by either entity.</a:t>
            </a:r>
          </a:p>
          <a:p>
            <a:endParaRPr lang="en-US" dirty="0"/>
          </a:p>
        </p:txBody>
      </p:sp>
    </p:spTree>
    <p:extLst>
      <p:ext uri="{BB962C8B-B14F-4D97-AF65-F5344CB8AC3E}">
        <p14:creationId xmlns:p14="http://schemas.microsoft.com/office/powerpoint/2010/main" val="546795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Weak Entity Types</a:t>
            </a:r>
          </a:p>
        </p:txBody>
      </p:sp>
      <p:sp>
        <p:nvSpPr>
          <p:cNvPr id="28675" name="Content Placeholder 2"/>
          <p:cNvSpPr>
            <a:spLocks noGrp="1"/>
          </p:cNvSpPr>
          <p:nvPr>
            <p:ph idx="1"/>
          </p:nvPr>
        </p:nvSpPr>
        <p:spPr/>
        <p:txBody>
          <a:bodyPr>
            <a:normAutofit/>
          </a:bodyPr>
          <a:lstStyle/>
          <a:p>
            <a:r>
              <a:rPr lang="en-US" dirty="0"/>
              <a:t>Weak </a:t>
            </a:r>
            <a:r>
              <a:rPr lang="en-US" dirty="0" smtClean="0"/>
              <a:t>entity types </a:t>
            </a:r>
            <a:r>
              <a:rPr lang="en-US" u="sng" dirty="0" smtClean="0"/>
              <a:t>do not have key attributes of their own</a:t>
            </a:r>
          </a:p>
          <a:p>
            <a:pPr lvl="1"/>
            <a:r>
              <a:rPr lang="en-US" dirty="0" smtClean="0"/>
              <a:t>Identified by being related to specific entities from another entity type</a:t>
            </a:r>
          </a:p>
          <a:p>
            <a:r>
              <a:rPr lang="en-US" dirty="0" smtClean="0"/>
              <a:t>Regular </a:t>
            </a:r>
            <a:r>
              <a:rPr lang="en-US" dirty="0"/>
              <a:t>entity types that do have </a:t>
            </a:r>
            <a:r>
              <a:rPr lang="en-US" dirty="0" smtClean="0"/>
              <a:t>a key attribute are </a:t>
            </a:r>
            <a:r>
              <a:rPr lang="en-US" dirty="0"/>
              <a:t>called </a:t>
            </a:r>
            <a:r>
              <a:rPr lang="en-US" b="1" dirty="0"/>
              <a:t>strong entity </a:t>
            </a:r>
            <a:r>
              <a:rPr lang="en-US" b="1" dirty="0" smtClean="0"/>
              <a:t>types</a:t>
            </a:r>
          </a:p>
          <a:p>
            <a:r>
              <a:rPr lang="en-US" b="1" dirty="0" smtClean="0"/>
              <a:t>Identifying relationship</a:t>
            </a:r>
          </a:p>
          <a:p>
            <a:pPr lvl="1"/>
            <a:r>
              <a:rPr lang="en-US" dirty="0" smtClean="0"/>
              <a:t>Relates a weak entity type to its owner </a:t>
            </a:r>
          </a:p>
        </p:txBody>
      </p:sp>
    </p:spTree>
    <p:extLst>
      <p:ext uri="{BB962C8B-B14F-4D97-AF65-F5344CB8AC3E}">
        <p14:creationId xmlns:p14="http://schemas.microsoft.com/office/powerpoint/2010/main" val="111785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normAutofit fontScale="90000"/>
          </a:bodyPr>
          <a:lstStyle/>
          <a:p>
            <a:r>
              <a:rPr lang="en-US" smtClean="0"/>
              <a:t>Using High-Level Conceptual Data Models (cont’d.)</a:t>
            </a:r>
          </a:p>
        </p:txBody>
      </p:sp>
      <p:sp>
        <p:nvSpPr>
          <p:cNvPr id="11267" name="Content Placeholder 2"/>
          <p:cNvSpPr>
            <a:spLocks noGrp="1"/>
          </p:cNvSpPr>
          <p:nvPr>
            <p:ph idx="1"/>
          </p:nvPr>
        </p:nvSpPr>
        <p:spPr/>
        <p:txBody>
          <a:bodyPr/>
          <a:lstStyle/>
          <a:p>
            <a:r>
              <a:rPr lang="en-US" b="1" smtClean="0"/>
              <a:t>Logical design </a:t>
            </a:r>
            <a:r>
              <a:rPr lang="en-US" smtClean="0"/>
              <a:t>or </a:t>
            </a:r>
            <a:r>
              <a:rPr lang="en-US" b="1" smtClean="0"/>
              <a:t>data model mapping</a:t>
            </a:r>
          </a:p>
          <a:p>
            <a:pPr lvl="1"/>
            <a:r>
              <a:rPr lang="en-US" smtClean="0"/>
              <a:t>Result is a database schema in implementation data model of DBMS</a:t>
            </a:r>
          </a:p>
          <a:p>
            <a:r>
              <a:rPr lang="en-US" b="1" smtClean="0"/>
              <a:t>Physical design phase</a:t>
            </a:r>
          </a:p>
          <a:p>
            <a:pPr lvl="1"/>
            <a:r>
              <a:rPr lang="en-US" smtClean="0"/>
              <a:t>Internal storage structures, file organizations, indexes, access paths, and physical design parameters for the database files specified</a:t>
            </a:r>
          </a:p>
        </p:txBody>
      </p:sp>
    </p:spTree>
    <p:extLst>
      <p:ext uri="{BB962C8B-B14F-4D97-AF65-F5344CB8AC3E}">
        <p14:creationId xmlns:p14="http://schemas.microsoft.com/office/powerpoint/2010/main" val="1622099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Entity Types</a:t>
            </a:r>
            <a:endParaRPr lang="en-US" dirty="0"/>
          </a:p>
        </p:txBody>
      </p:sp>
      <p:sp>
        <p:nvSpPr>
          <p:cNvPr id="3" name="Content Placeholder 2"/>
          <p:cNvSpPr>
            <a:spLocks noGrp="1"/>
          </p:cNvSpPr>
          <p:nvPr>
            <p:ph idx="1"/>
          </p:nvPr>
        </p:nvSpPr>
        <p:spPr/>
        <p:txBody>
          <a:bodyPr/>
          <a:lstStyle/>
          <a:p>
            <a:r>
              <a:rPr lang="en-US" dirty="0"/>
              <a:t>Always has a total participation </a:t>
            </a:r>
            <a:r>
              <a:rPr lang="en-US" dirty="0" smtClean="0"/>
              <a:t>(existence dependency) constraint</a:t>
            </a:r>
            <a:endParaRPr lang="en-US" dirty="0"/>
          </a:p>
          <a:p>
            <a:r>
              <a:rPr lang="en-US" dirty="0" smtClean="0"/>
              <a:t>Not every </a:t>
            </a:r>
            <a:r>
              <a:rPr lang="en-US" dirty="0"/>
              <a:t>total participation </a:t>
            </a:r>
            <a:r>
              <a:rPr lang="en-US" dirty="0" smtClean="0"/>
              <a:t>is a weak entity.</a:t>
            </a:r>
          </a:p>
          <a:p>
            <a:pPr lvl="1"/>
            <a:r>
              <a:rPr lang="en-US" dirty="0" smtClean="0"/>
              <a:t>A </a:t>
            </a:r>
            <a:r>
              <a:rPr lang="en-US" dirty="0"/>
              <a:t>DRIVER_LICENCE entity cannot </a:t>
            </a:r>
            <a:r>
              <a:rPr lang="en-US" dirty="0" smtClean="0"/>
              <a:t>exist unless </a:t>
            </a:r>
            <a:r>
              <a:rPr lang="en-US" dirty="0"/>
              <a:t>it is related to a PERSON </a:t>
            </a:r>
            <a:r>
              <a:rPr lang="en-US" dirty="0" smtClean="0"/>
              <a:t>entity. So, total participation. </a:t>
            </a:r>
          </a:p>
          <a:p>
            <a:pPr lvl="1"/>
            <a:r>
              <a:rPr lang="en-US" dirty="0" smtClean="0"/>
              <a:t>Still, </a:t>
            </a:r>
            <a:r>
              <a:rPr lang="en-US" dirty="0"/>
              <a:t>DRIVER_LICENCE</a:t>
            </a:r>
            <a:r>
              <a:rPr lang="en-US" dirty="0" smtClean="0"/>
              <a:t> </a:t>
            </a:r>
            <a:r>
              <a:rPr lang="en-US" dirty="0"/>
              <a:t>is </a:t>
            </a:r>
            <a:r>
              <a:rPr lang="en-US" dirty="0" smtClean="0"/>
              <a:t>NOT a </a:t>
            </a:r>
            <a:r>
              <a:rPr lang="en-US" dirty="0"/>
              <a:t>weak </a:t>
            </a:r>
            <a:r>
              <a:rPr lang="en-US" dirty="0" smtClean="0"/>
              <a:t>entity, b/c it </a:t>
            </a:r>
            <a:r>
              <a:rPr lang="en-US" dirty="0"/>
              <a:t>has its own </a:t>
            </a:r>
            <a:r>
              <a:rPr lang="en-US" dirty="0" smtClean="0"/>
              <a:t>key (</a:t>
            </a:r>
            <a:r>
              <a:rPr lang="en-US" dirty="0" err="1"/>
              <a:t>License_number</a:t>
            </a:r>
            <a:r>
              <a:rPr lang="en-US" dirty="0" smtClean="0"/>
              <a:t>).</a:t>
            </a:r>
            <a:endParaRPr lang="en-US" dirty="0"/>
          </a:p>
        </p:txBody>
      </p:sp>
    </p:spTree>
    <p:extLst>
      <p:ext uri="{BB962C8B-B14F-4D97-AF65-F5344CB8AC3E}">
        <p14:creationId xmlns:p14="http://schemas.microsoft.com/office/powerpoint/2010/main" val="2843835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Types</a:t>
            </a:r>
          </a:p>
        </p:txBody>
      </p:sp>
      <p:sp>
        <p:nvSpPr>
          <p:cNvPr id="3" name="Content Placeholder 2"/>
          <p:cNvSpPr>
            <a:spLocks noGrp="1"/>
          </p:cNvSpPr>
          <p:nvPr>
            <p:ph idx="1"/>
          </p:nvPr>
        </p:nvSpPr>
        <p:spPr>
          <a:xfrm>
            <a:off x="457200" y="1371600"/>
            <a:ext cx="8229600" cy="5334000"/>
          </a:xfrm>
        </p:spPr>
        <p:txBody>
          <a:bodyPr>
            <a:normAutofit/>
          </a:bodyPr>
          <a:lstStyle/>
          <a:p>
            <a:r>
              <a:rPr lang="en-US" sz="2800" dirty="0" smtClean="0"/>
              <a:t>In the Employee DEPENDENTS_OF Dependent relationship: the attributes of the Dependent relation are Name</a:t>
            </a:r>
            <a:r>
              <a:rPr lang="en-US" sz="2800" dirty="0"/>
              <a:t>, </a:t>
            </a:r>
            <a:r>
              <a:rPr lang="en-US" sz="2800" dirty="0" err="1" smtClean="0"/>
              <a:t>Birth_date</a:t>
            </a:r>
            <a:r>
              <a:rPr lang="en-US" sz="2800" dirty="0"/>
              <a:t>, Sex, and Relationship (to the employee). </a:t>
            </a:r>
            <a:endParaRPr lang="en-US" sz="2800" dirty="0" smtClean="0"/>
          </a:p>
          <a:p>
            <a:r>
              <a:rPr lang="en-US" sz="2800" dirty="0" smtClean="0"/>
              <a:t>Two </a:t>
            </a:r>
            <a:r>
              <a:rPr lang="en-US" sz="2800" dirty="0"/>
              <a:t>dependents of two </a:t>
            </a:r>
            <a:r>
              <a:rPr lang="en-US" sz="2800" dirty="0" smtClean="0"/>
              <a:t>distinct employees may have </a:t>
            </a:r>
            <a:r>
              <a:rPr lang="en-US" sz="2800" dirty="0"/>
              <a:t>the same values for Name, </a:t>
            </a:r>
            <a:r>
              <a:rPr lang="en-US" sz="2800" dirty="0" err="1"/>
              <a:t>Birth_date</a:t>
            </a:r>
            <a:r>
              <a:rPr lang="en-US" sz="2800" dirty="0"/>
              <a:t>, Sex, </a:t>
            </a:r>
            <a:r>
              <a:rPr lang="en-US" sz="2800" dirty="0" smtClean="0"/>
              <a:t>and Relationship</a:t>
            </a:r>
            <a:r>
              <a:rPr lang="en-US" sz="2800" dirty="0"/>
              <a:t>, </a:t>
            </a:r>
            <a:r>
              <a:rPr lang="en-US" sz="2800" dirty="0" smtClean="0"/>
              <a:t>though they are </a:t>
            </a:r>
            <a:r>
              <a:rPr lang="en-US" sz="2800" dirty="0"/>
              <a:t>still distinct </a:t>
            </a:r>
            <a:r>
              <a:rPr lang="en-US" sz="2800" dirty="0" smtClean="0"/>
              <a:t>entities.</a:t>
            </a:r>
          </a:p>
          <a:p>
            <a:r>
              <a:rPr lang="en-US" sz="2800" dirty="0" smtClean="0"/>
              <a:t>They </a:t>
            </a:r>
            <a:r>
              <a:rPr lang="en-US" sz="2800" dirty="0"/>
              <a:t>are identified as distinct </a:t>
            </a:r>
            <a:r>
              <a:rPr lang="en-US" sz="2800" dirty="0" smtClean="0"/>
              <a:t>entities only </a:t>
            </a:r>
            <a:r>
              <a:rPr lang="en-US" sz="2800" dirty="0"/>
              <a:t>after determining the particular </a:t>
            </a:r>
            <a:r>
              <a:rPr lang="en-US" sz="2800" dirty="0" smtClean="0"/>
              <a:t>Employee </a:t>
            </a:r>
            <a:r>
              <a:rPr lang="en-US" sz="2800" dirty="0"/>
              <a:t>entity to which each dependent </a:t>
            </a:r>
            <a:r>
              <a:rPr lang="en-US" sz="2800" dirty="0" smtClean="0"/>
              <a:t>is related</a:t>
            </a:r>
            <a:r>
              <a:rPr lang="en-US" sz="2800" dirty="0"/>
              <a:t>. </a:t>
            </a:r>
            <a:endParaRPr lang="en-US" sz="2800" dirty="0" smtClean="0"/>
          </a:p>
        </p:txBody>
      </p:sp>
    </p:spTree>
    <p:extLst>
      <p:ext uri="{BB962C8B-B14F-4D97-AF65-F5344CB8AC3E}">
        <p14:creationId xmlns:p14="http://schemas.microsoft.com/office/powerpoint/2010/main" val="4268039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Types</a:t>
            </a:r>
          </a:p>
        </p:txBody>
      </p:sp>
      <p:sp>
        <p:nvSpPr>
          <p:cNvPr id="3" name="Content Placeholder 2"/>
          <p:cNvSpPr>
            <a:spLocks noGrp="1"/>
          </p:cNvSpPr>
          <p:nvPr>
            <p:ph idx="1"/>
          </p:nvPr>
        </p:nvSpPr>
        <p:spPr/>
        <p:txBody>
          <a:bodyPr>
            <a:normAutofit/>
          </a:bodyPr>
          <a:lstStyle/>
          <a:p>
            <a:r>
              <a:rPr lang="en-US" sz="2800" dirty="0"/>
              <a:t>A weak entity type normally has a partial key, which is the attribute that can uniquely identify weak entities that are related to the same owner entity. if we assume that no two dependents of the same employee ever have the same first name, the attribute Name of DEPENDENT is the partial key. </a:t>
            </a:r>
          </a:p>
          <a:p>
            <a:r>
              <a:rPr lang="en-US" sz="2800" dirty="0"/>
              <a:t>In the worst case, a composite attribute of all the weak entity’s attributes will be the partial key.</a:t>
            </a:r>
          </a:p>
          <a:p>
            <a:endParaRPr lang="en-US" sz="2800" dirty="0"/>
          </a:p>
        </p:txBody>
      </p:sp>
    </p:spTree>
    <p:extLst>
      <p:ext uri="{BB962C8B-B14F-4D97-AF65-F5344CB8AC3E}">
        <p14:creationId xmlns:p14="http://schemas.microsoft.com/office/powerpoint/2010/main" val="27783134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Types</a:t>
            </a:r>
          </a:p>
        </p:txBody>
      </p:sp>
      <p:sp>
        <p:nvSpPr>
          <p:cNvPr id="3" name="Content Placeholder 2"/>
          <p:cNvSpPr>
            <a:spLocks noGrp="1"/>
          </p:cNvSpPr>
          <p:nvPr>
            <p:ph idx="1"/>
          </p:nvPr>
        </p:nvSpPr>
        <p:spPr>
          <a:xfrm>
            <a:off x="152400" y="1371600"/>
            <a:ext cx="4038600" cy="4953000"/>
          </a:xfrm>
        </p:spPr>
        <p:txBody>
          <a:bodyPr/>
          <a:lstStyle/>
          <a:p>
            <a:r>
              <a:rPr lang="en-US" sz="2400" dirty="0"/>
              <a:t>In ER diagrams, both a weak entity type and its identifying relationship are </a:t>
            </a:r>
            <a:r>
              <a:rPr lang="en-US" sz="2400" dirty="0" smtClean="0"/>
              <a:t>distinguished </a:t>
            </a:r>
            <a:r>
              <a:rPr lang="en-US" sz="2400" dirty="0"/>
              <a:t>by surrounding their boxes and diamonds with double lines </a:t>
            </a:r>
            <a:endParaRPr lang="en-US" sz="2400" dirty="0" smtClean="0"/>
          </a:p>
          <a:p>
            <a:r>
              <a:rPr lang="en-US" sz="2400" dirty="0" smtClean="0"/>
              <a:t>The </a:t>
            </a:r>
            <a:r>
              <a:rPr lang="en-US" sz="2400" dirty="0"/>
              <a:t>partial key attribute is underlined with a dashed or dotted line.</a:t>
            </a:r>
          </a:p>
          <a:p>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97" t="25180" r="26240" b="10589"/>
          <a:stretch/>
        </p:blipFill>
        <p:spPr bwMode="auto">
          <a:xfrm>
            <a:off x="4267200" y="1572206"/>
            <a:ext cx="4847304" cy="51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4806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Ways to Represent </a:t>
            </a:r>
            <a:br>
              <a:rPr lang="en-US" dirty="0" smtClean="0"/>
            </a:br>
            <a:r>
              <a:rPr lang="en-US" dirty="0" smtClean="0"/>
              <a:t>Weak Entity Types</a:t>
            </a:r>
            <a:endParaRPr lang="en-US" dirty="0"/>
          </a:p>
        </p:txBody>
      </p:sp>
      <p:sp>
        <p:nvSpPr>
          <p:cNvPr id="3" name="Content Placeholder 2"/>
          <p:cNvSpPr>
            <a:spLocks noGrp="1"/>
          </p:cNvSpPr>
          <p:nvPr>
            <p:ph idx="1"/>
          </p:nvPr>
        </p:nvSpPr>
        <p:spPr/>
        <p:txBody>
          <a:bodyPr>
            <a:normAutofit/>
          </a:bodyPr>
          <a:lstStyle/>
          <a:p>
            <a:r>
              <a:rPr lang="en-US" dirty="0"/>
              <a:t>Weak entity types can </a:t>
            </a:r>
            <a:r>
              <a:rPr lang="en-US" dirty="0" smtClean="0"/>
              <a:t>be </a:t>
            </a:r>
            <a:r>
              <a:rPr lang="en-US" dirty="0"/>
              <a:t>represented as complex (composite, </a:t>
            </a:r>
            <a:r>
              <a:rPr lang="en-US" dirty="0" smtClean="0"/>
              <a:t>multivalued</a:t>
            </a:r>
            <a:r>
              <a:rPr lang="en-US" dirty="0"/>
              <a:t>) </a:t>
            </a:r>
            <a:r>
              <a:rPr lang="en-US" dirty="0" smtClean="0"/>
              <a:t>attributes.</a:t>
            </a:r>
          </a:p>
          <a:p>
            <a:pPr lvl="1"/>
            <a:r>
              <a:rPr lang="en-US" dirty="0" smtClean="0"/>
              <a:t>For Employee relation, specify </a:t>
            </a:r>
            <a:r>
              <a:rPr lang="en-US" dirty="0"/>
              <a:t>a multivalued </a:t>
            </a:r>
            <a:r>
              <a:rPr lang="en-US" dirty="0" smtClean="0"/>
              <a:t>attribute Dependents, </a:t>
            </a:r>
            <a:r>
              <a:rPr lang="en-US" dirty="0"/>
              <a:t>which is a composite attribute with component </a:t>
            </a:r>
            <a:r>
              <a:rPr lang="en-US" dirty="0" smtClean="0"/>
              <a:t>attributes </a:t>
            </a:r>
            <a:r>
              <a:rPr lang="en-US" dirty="0"/>
              <a:t>Name, </a:t>
            </a:r>
            <a:r>
              <a:rPr lang="en-US" dirty="0" err="1"/>
              <a:t>Birth_date</a:t>
            </a:r>
            <a:r>
              <a:rPr lang="en-US" dirty="0"/>
              <a:t>, Sex, and Relationship. </a:t>
            </a:r>
            <a:endParaRPr lang="en-US" dirty="0" smtClean="0"/>
          </a:p>
        </p:txBody>
      </p:sp>
    </p:spTree>
    <p:extLst>
      <p:ext uri="{BB962C8B-B14F-4D97-AF65-F5344CB8AC3E}">
        <p14:creationId xmlns:p14="http://schemas.microsoft.com/office/powerpoint/2010/main" val="24583956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Ways to Represent </a:t>
            </a:r>
            <a:br>
              <a:rPr lang="en-US" dirty="0"/>
            </a:br>
            <a:r>
              <a:rPr lang="en-US" dirty="0"/>
              <a:t>Weak Entity Types</a:t>
            </a:r>
          </a:p>
        </p:txBody>
      </p:sp>
      <p:sp>
        <p:nvSpPr>
          <p:cNvPr id="3" name="Content Placeholder 2"/>
          <p:cNvSpPr>
            <a:spLocks noGrp="1"/>
          </p:cNvSpPr>
          <p:nvPr>
            <p:ph idx="1"/>
          </p:nvPr>
        </p:nvSpPr>
        <p:spPr/>
        <p:txBody>
          <a:bodyPr/>
          <a:lstStyle/>
          <a:p>
            <a:r>
              <a:rPr lang="en-US" dirty="0"/>
              <a:t>The choice of which alternative to use is a DB design issue.</a:t>
            </a:r>
          </a:p>
          <a:p>
            <a:pPr lvl="1"/>
            <a:r>
              <a:rPr lang="en-US" dirty="0"/>
              <a:t>Choose the weak entity type representation if there are many attributes. </a:t>
            </a:r>
          </a:p>
          <a:p>
            <a:pPr lvl="1"/>
            <a:r>
              <a:rPr lang="en-US" dirty="0"/>
              <a:t>If the weak entity participates independently in relationship types other than its identifying relationship type, then it should not be modeled as a complex attribute</a:t>
            </a:r>
          </a:p>
          <a:p>
            <a:endParaRPr lang="en-US" dirty="0"/>
          </a:p>
        </p:txBody>
      </p:sp>
    </p:spTree>
    <p:extLst>
      <p:ext uri="{BB962C8B-B14F-4D97-AF65-F5344CB8AC3E}">
        <p14:creationId xmlns:p14="http://schemas.microsoft.com/office/powerpoint/2010/main" val="22549806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dirty="0" smtClean="0"/>
              <a:t>Refining the ER Design for the COMPANY Database</a:t>
            </a:r>
          </a:p>
        </p:txBody>
      </p:sp>
      <p:sp>
        <p:nvSpPr>
          <p:cNvPr id="29699" name="Content Placeholder 2"/>
          <p:cNvSpPr>
            <a:spLocks noGrp="1"/>
          </p:cNvSpPr>
          <p:nvPr>
            <p:ph idx="1"/>
          </p:nvPr>
        </p:nvSpPr>
        <p:spPr/>
        <p:txBody>
          <a:bodyPr/>
          <a:lstStyle/>
          <a:p>
            <a:r>
              <a:rPr lang="en-US" smtClean="0"/>
              <a:t>Change attributes that represent relationships into relationship types</a:t>
            </a:r>
          </a:p>
          <a:p>
            <a:r>
              <a:rPr lang="en-US" smtClean="0"/>
              <a:t>Determine cardinality ratio and participation constraint of each relationship type</a:t>
            </a:r>
          </a:p>
        </p:txBody>
      </p:sp>
    </p:spTree>
    <p:extLst>
      <p:ext uri="{BB962C8B-B14F-4D97-AF65-F5344CB8AC3E}">
        <p14:creationId xmlns:p14="http://schemas.microsoft.com/office/powerpoint/2010/main" val="918377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fontScale="90000"/>
          </a:bodyPr>
          <a:lstStyle/>
          <a:p>
            <a:r>
              <a:rPr lang="en-US" dirty="0"/>
              <a:t>Refining the ER Design for the COMPANY </a:t>
            </a:r>
            <a:r>
              <a:rPr lang="en-US" dirty="0" smtClean="0"/>
              <a:t>Database – Relationship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MANAGES</a:t>
            </a:r>
          </a:p>
          <a:p>
            <a:pPr lvl="1"/>
            <a:r>
              <a:rPr lang="en-US" dirty="0" smtClean="0"/>
              <a:t> </a:t>
            </a:r>
            <a:r>
              <a:rPr lang="en-US" dirty="0"/>
              <a:t>a 1:1 relationship type between EMPLOYEE and DEPARTMENT</a:t>
            </a:r>
            <a:r>
              <a:rPr lang="en-US" dirty="0" smtClean="0"/>
              <a:t>. EMPLOYEE </a:t>
            </a:r>
            <a:r>
              <a:rPr lang="en-US" dirty="0"/>
              <a:t>participation is partial. DEPARTMENT </a:t>
            </a:r>
            <a:r>
              <a:rPr lang="en-US" dirty="0" smtClean="0"/>
              <a:t>participation </a:t>
            </a:r>
            <a:r>
              <a:rPr lang="en-US" dirty="0"/>
              <a:t>is not </a:t>
            </a:r>
            <a:r>
              <a:rPr lang="en-US" dirty="0" smtClean="0"/>
              <a:t>clear from </a:t>
            </a:r>
            <a:r>
              <a:rPr lang="en-US" dirty="0"/>
              <a:t>the </a:t>
            </a:r>
            <a:r>
              <a:rPr lang="en-US" dirty="0" smtClean="0"/>
              <a:t>requirements. When asked, users say </a:t>
            </a:r>
            <a:r>
              <a:rPr lang="en-US" dirty="0"/>
              <a:t>that a </a:t>
            </a:r>
            <a:r>
              <a:rPr lang="en-US" dirty="0" smtClean="0"/>
              <a:t>department must </a:t>
            </a:r>
            <a:r>
              <a:rPr lang="en-US" dirty="0"/>
              <a:t>have a manager at all times, which implies total </a:t>
            </a:r>
            <a:r>
              <a:rPr lang="en-US" dirty="0" smtClean="0"/>
              <a:t>participation. The attribute </a:t>
            </a:r>
            <a:r>
              <a:rPr lang="en-US" dirty="0" err="1"/>
              <a:t>Start_date</a:t>
            </a:r>
            <a:r>
              <a:rPr lang="en-US" dirty="0"/>
              <a:t> is assigned to this relationship type.</a:t>
            </a:r>
          </a:p>
          <a:p>
            <a:r>
              <a:rPr lang="en-US" dirty="0" smtClean="0"/>
              <a:t>WORKS_FOR</a:t>
            </a:r>
          </a:p>
          <a:p>
            <a:pPr lvl="1"/>
            <a:r>
              <a:rPr lang="en-US" dirty="0" smtClean="0"/>
              <a:t>a </a:t>
            </a:r>
            <a:r>
              <a:rPr lang="en-US" dirty="0"/>
              <a:t>1:N relationship type between DEPARTMENT </a:t>
            </a:r>
            <a:r>
              <a:rPr lang="en-US" dirty="0" smtClean="0"/>
              <a:t>and EMPLOYEE</a:t>
            </a:r>
            <a:r>
              <a:rPr lang="en-US" dirty="0"/>
              <a:t>. Both participations are total</a:t>
            </a:r>
            <a:r>
              <a:rPr lang="en-US" dirty="0" smtClean="0"/>
              <a:t>.</a:t>
            </a:r>
            <a:endParaRPr lang="en-US" dirty="0"/>
          </a:p>
        </p:txBody>
      </p:sp>
    </p:spTree>
    <p:extLst>
      <p:ext uri="{BB962C8B-B14F-4D97-AF65-F5344CB8AC3E}">
        <p14:creationId xmlns:p14="http://schemas.microsoft.com/office/powerpoint/2010/main" val="793391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220200" cy="1143000"/>
          </a:xfrm>
        </p:spPr>
        <p:txBody>
          <a:bodyPr>
            <a:normAutofit fontScale="90000"/>
          </a:bodyPr>
          <a:lstStyle/>
          <a:p>
            <a:r>
              <a:rPr lang="en-US" dirty="0"/>
              <a:t>Refining the ER Design for the COMPANY Database – Relationship Types</a:t>
            </a:r>
          </a:p>
        </p:txBody>
      </p:sp>
      <p:sp>
        <p:nvSpPr>
          <p:cNvPr id="3" name="Content Placeholder 2"/>
          <p:cNvSpPr>
            <a:spLocks noGrp="1"/>
          </p:cNvSpPr>
          <p:nvPr>
            <p:ph idx="1"/>
          </p:nvPr>
        </p:nvSpPr>
        <p:spPr/>
        <p:txBody>
          <a:bodyPr>
            <a:normAutofit fontScale="92500" lnSpcReduction="20000"/>
          </a:bodyPr>
          <a:lstStyle/>
          <a:p>
            <a:r>
              <a:rPr lang="en-US" dirty="0" smtClean="0"/>
              <a:t>CONTROLS</a:t>
            </a:r>
          </a:p>
          <a:p>
            <a:pPr lvl="1"/>
            <a:r>
              <a:rPr lang="en-US" dirty="0" smtClean="0"/>
              <a:t>a </a:t>
            </a:r>
            <a:r>
              <a:rPr lang="en-US" dirty="0"/>
              <a:t>1:N relationship type between DEPARTMENT and PROJECT. The participation of PROJECT is total, whereas that of DEPARTMENT is determined to be partial, </a:t>
            </a:r>
            <a:r>
              <a:rPr lang="en-US" dirty="0" smtClean="0"/>
              <a:t>as users indicate </a:t>
            </a:r>
            <a:r>
              <a:rPr lang="en-US" dirty="0"/>
              <a:t>that some departments may control no projects.</a:t>
            </a:r>
          </a:p>
          <a:p>
            <a:r>
              <a:rPr lang="en-US" dirty="0" smtClean="0"/>
              <a:t>SUPERVISION</a:t>
            </a:r>
          </a:p>
          <a:p>
            <a:pPr lvl="1"/>
            <a:r>
              <a:rPr lang="en-US" dirty="0" smtClean="0"/>
              <a:t>a </a:t>
            </a:r>
            <a:r>
              <a:rPr lang="en-US" dirty="0"/>
              <a:t>1:N relationship type between EMPLOYEE (in the supervisor role) and EMPLOYEE (in the supervisee role). Both participations are determined to be partial</a:t>
            </a:r>
            <a:r>
              <a:rPr lang="en-US" dirty="0" smtClean="0"/>
              <a:t>, as users </a:t>
            </a:r>
            <a:r>
              <a:rPr lang="en-US" dirty="0"/>
              <a:t>indicate that not every employee is a supervisor and not every employee has a supervisor</a:t>
            </a:r>
            <a:r>
              <a:rPr lang="en-US" dirty="0" smtClean="0"/>
              <a:t>.</a:t>
            </a:r>
            <a:endParaRPr lang="en-US" dirty="0"/>
          </a:p>
        </p:txBody>
      </p:sp>
    </p:spTree>
    <p:extLst>
      <p:ext uri="{BB962C8B-B14F-4D97-AF65-F5344CB8AC3E}">
        <p14:creationId xmlns:p14="http://schemas.microsoft.com/office/powerpoint/2010/main" val="2278382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normAutofit fontScale="90000"/>
          </a:bodyPr>
          <a:lstStyle/>
          <a:p>
            <a:r>
              <a:rPr lang="en-US" dirty="0"/>
              <a:t>Refining the ER Design for the COMPANY Database – Relationship Types</a:t>
            </a:r>
          </a:p>
        </p:txBody>
      </p:sp>
      <p:sp>
        <p:nvSpPr>
          <p:cNvPr id="3" name="Content Placeholder 2"/>
          <p:cNvSpPr>
            <a:spLocks noGrp="1"/>
          </p:cNvSpPr>
          <p:nvPr>
            <p:ph idx="1"/>
          </p:nvPr>
        </p:nvSpPr>
        <p:spPr/>
        <p:txBody>
          <a:bodyPr>
            <a:normAutofit fontScale="92500" lnSpcReduction="20000"/>
          </a:bodyPr>
          <a:lstStyle/>
          <a:p>
            <a:r>
              <a:rPr lang="en-US" dirty="0" smtClean="0"/>
              <a:t>WORKS_ON</a:t>
            </a:r>
          </a:p>
          <a:p>
            <a:pPr lvl="1"/>
            <a:r>
              <a:rPr lang="en-US" dirty="0"/>
              <a:t>a</a:t>
            </a:r>
            <a:r>
              <a:rPr lang="en-US" dirty="0" smtClean="0"/>
              <a:t>n </a:t>
            </a:r>
            <a:r>
              <a:rPr lang="en-US" dirty="0"/>
              <a:t>M:N relationship type </a:t>
            </a:r>
            <a:r>
              <a:rPr lang="en-US" dirty="0" smtClean="0"/>
              <a:t>between EMPLOYEE and PROJECT entity types, </a:t>
            </a:r>
            <a:r>
              <a:rPr lang="en-US" dirty="0"/>
              <a:t>with attribute Hours</a:t>
            </a:r>
            <a:r>
              <a:rPr lang="en-US" dirty="0" smtClean="0"/>
              <a:t>. Created as a result of users indicating that </a:t>
            </a:r>
            <a:r>
              <a:rPr lang="en-US" dirty="0"/>
              <a:t>a project can have several employees working on it. Both participations are determined to be total.</a:t>
            </a:r>
          </a:p>
          <a:p>
            <a:r>
              <a:rPr lang="en-US" dirty="0" smtClean="0"/>
              <a:t>DEPENDENTS_OF</a:t>
            </a:r>
          </a:p>
          <a:p>
            <a:pPr lvl="1"/>
            <a:r>
              <a:rPr lang="en-US" dirty="0"/>
              <a:t>a</a:t>
            </a:r>
            <a:r>
              <a:rPr lang="en-US" dirty="0" smtClean="0"/>
              <a:t> </a:t>
            </a:r>
            <a:r>
              <a:rPr lang="en-US" dirty="0"/>
              <a:t>1:N relationship type between EMPLOYEE and DEPENDENT, which is also the identifying relationship for the weak entity type DEPENDENT</a:t>
            </a:r>
            <a:r>
              <a:rPr lang="en-US" dirty="0" smtClean="0"/>
              <a:t>. The </a:t>
            </a:r>
            <a:r>
              <a:rPr lang="en-US" dirty="0"/>
              <a:t>participation of EMPLOYEE is </a:t>
            </a:r>
            <a:r>
              <a:rPr lang="en-US" dirty="0" err="1"/>
              <a:t>partial,whereas</a:t>
            </a:r>
            <a:r>
              <a:rPr lang="en-US" dirty="0"/>
              <a:t> that </a:t>
            </a:r>
            <a:r>
              <a:rPr lang="en-US" dirty="0" smtClean="0"/>
              <a:t>of DEPENDENT </a:t>
            </a:r>
            <a:r>
              <a:rPr lang="en-US" dirty="0"/>
              <a:t>is total.</a:t>
            </a:r>
          </a:p>
          <a:p>
            <a:endParaRPr lang="en-US" dirty="0"/>
          </a:p>
        </p:txBody>
      </p:sp>
    </p:spTree>
    <p:extLst>
      <p:ext uri="{BB962C8B-B14F-4D97-AF65-F5344CB8AC3E}">
        <p14:creationId xmlns:p14="http://schemas.microsoft.com/office/powerpoint/2010/main" val="192254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A Sample Database Application</a:t>
            </a:r>
          </a:p>
        </p:txBody>
      </p:sp>
      <p:sp>
        <p:nvSpPr>
          <p:cNvPr id="12291" name="Content Placeholder 2"/>
          <p:cNvSpPr>
            <a:spLocks noGrp="1"/>
          </p:cNvSpPr>
          <p:nvPr>
            <p:ph idx="1"/>
          </p:nvPr>
        </p:nvSpPr>
        <p:spPr/>
        <p:txBody>
          <a:bodyPr/>
          <a:lstStyle/>
          <a:p>
            <a:r>
              <a:rPr lang="en-US" smtClean="0"/>
              <a:t>COMPANY</a:t>
            </a:r>
          </a:p>
          <a:p>
            <a:pPr lvl="1"/>
            <a:r>
              <a:rPr lang="en-US" smtClean="0"/>
              <a:t>Employees, departments, and projects</a:t>
            </a:r>
          </a:p>
          <a:p>
            <a:pPr lvl="1"/>
            <a:r>
              <a:rPr lang="en-US" smtClean="0"/>
              <a:t>Company is organized into departments</a:t>
            </a:r>
          </a:p>
          <a:p>
            <a:pPr lvl="1"/>
            <a:r>
              <a:rPr lang="en-US" smtClean="0"/>
              <a:t>Department controls a number of projects</a:t>
            </a:r>
          </a:p>
          <a:p>
            <a:pPr lvl="1"/>
            <a:r>
              <a:rPr lang="en-US" smtClean="0"/>
              <a:t>Employee: store each employee’s name, Social Security number, address, salary, sex (gender), and birth date</a:t>
            </a:r>
          </a:p>
          <a:p>
            <a:pPr lvl="1"/>
            <a:r>
              <a:rPr lang="en-US" smtClean="0"/>
              <a:t>Keep track of the dependents of each employee</a:t>
            </a:r>
          </a:p>
        </p:txBody>
      </p:sp>
    </p:spTree>
    <p:extLst>
      <p:ext uri="{BB962C8B-B14F-4D97-AF65-F5344CB8AC3E}">
        <p14:creationId xmlns:p14="http://schemas.microsoft.com/office/powerpoint/2010/main" val="3979257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478"/>
          <a:stretch/>
        </p:blipFill>
        <p:spPr>
          <a:xfrm>
            <a:off x="20781" y="-88286"/>
            <a:ext cx="4475019" cy="7067392"/>
          </a:xfrm>
        </p:spPr>
      </p:pic>
      <p:sp>
        <p:nvSpPr>
          <p:cNvPr id="30722" name="Title 1"/>
          <p:cNvSpPr>
            <a:spLocks noGrp="1"/>
          </p:cNvSpPr>
          <p:nvPr>
            <p:ph type="title"/>
          </p:nvPr>
        </p:nvSpPr>
        <p:spPr>
          <a:xfrm>
            <a:off x="3581400" y="228600"/>
            <a:ext cx="5410200" cy="1143000"/>
          </a:xfrm>
        </p:spPr>
        <p:txBody>
          <a:bodyPr>
            <a:noAutofit/>
          </a:bodyPr>
          <a:lstStyle/>
          <a:p>
            <a:pPr algn="r"/>
            <a:r>
              <a:rPr lang="en-US" sz="3200" dirty="0" smtClean="0"/>
              <a:t>ER Diagrams, Naming Conventions, and Design Issues</a:t>
            </a:r>
          </a:p>
        </p:txBody>
      </p:sp>
    </p:spTree>
    <p:extLst>
      <p:ext uri="{BB962C8B-B14F-4D97-AF65-F5344CB8AC3E}">
        <p14:creationId xmlns:p14="http://schemas.microsoft.com/office/powerpoint/2010/main" val="3130575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smtClean="0"/>
              <a:t>Proper Naming of Schema Constructs</a:t>
            </a:r>
          </a:p>
        </p:txBody>
      </p:sp>
      <p:sp>
        <p:nvSpPr>
          <p:cNvPr id="31747" name="Content Placeholder 2"/>
          <p:cNvSpPr>
            <a:spLocks noGrp="1"/>
          </p:cNvSpPr>
          <p:nvPr>
            <p:ph idx="1"/>
          </p:nvPr>
        </p:nvSpPr>
        <p:spPr/>
        <p:txBody>
          <a:bodyPr/>
          <a:lstStyle/>
          <a:p>
            <a:r>
              <a:rPr lang="en-US" smtClean="0"/>
              <a:t>Choose names that convey meanings attached to different constructs in schema</a:t>
            </a:r>
          </a:p>
          <a:p>
            <a:r>
              <a:rPr lang="en-US" smtClean="0"/>
              <a:t>Nouns give rise to entity type names</a:t>
            </a:r>
          </a:p>
          <a:p>
            <a:r>
              <a:rPr lang="en-US" smtClean="0"/>
              <a:t>Verbs indicate names of relationship types</a:t>
            </a:r>
          </a:p>
          <a:p>
            <a:r>
              <a:rPr lang="en-US" smtClean="0"/>
              <a:t>Choose binary relationship names to make ER diagram readable from left to right and from top to bottom</a:t>
            </a:r>
          </a:p>
        </p:txBody>
      </p:sp>
    </p:spTree>
    <p:extLst>
      <p:ext uri="{BB962C8B-B14F-4D97-AF65-F5344CB8AC3E}">
        <p14:creationId xmlns:p14="http://schemas.microsoft.com/office/powerpoint/2010/main" val="2534865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smtClean="0"/>
              <a:t>Design Choices for ER Conceptual Design</a:t>
            </a:r>
          </a:p>
        </p:txBody>
      </p:sp>
      <p:sp>
        <p:nvSpPr>
          <p:cNvPr id="32771" name="Content Placeholder 2"/>
          <p:cNvSpPr>
            <a:spLocks noGrp="1"/>
          </p:cNvSpPr>
          <p:nvPr>
            <p:ph idx="1"/>
          </p:nvPr>
        </p:nvSpPr>
        <p:spPr/>
        <p:txBody>
          <a:bodyPr/>
          <a:lstStyle/>
          <a:p>
            <a:r>
              <a:rPr lang="en-US" smtClean="0"/>
              <a:t>Model concept first as an attribute</a:t>
            </a:r>
          </a:p>
          <a:p>
            <a:pPr lvl="1"/>
            <a:r>
              <a:rPr lang="en-US" smtClean="0"/>
              <a:t>Refined into a relationship if attribute is a reference to another entity type</a:t>
            </a:r>
          </a:p>
          <a:p>
            <a:r>
              <a:rPr lang="en-US" smtClean="0"/>
              <a:t>Attribute that exists in several entity types may be elevated to an independent entity type</a:t>
            </a:r>
          </a:p>
          <a:p>
            <a:pPr lvl="1"/>
            <a:r>
              <a:rPr lang="en-US" smtClean="0"/>
              <a:t>Can also be applied in the inverse</a:t>
            </a:r>
          </a:p>
        </p:txBody>
      </p:sp>
    </p:spTree>
    <p:extLst>
      <p:ext uri="{BB962C8B-B14F-4D97-AF65-F5344CB8AC3E}">
        <p14:creationId xmlns:p14="http://schemas.microsoft.com/office/powerpoint/2010/main" val="3348634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smtClean="0"/>
              <a:t>Alternative Notations for ER Diagrams</a:t>
            </a:r>
          </a:p>
        </p:txBody>
      </p:sp>
      <p:sp>
        <p:nvSpPr>
          <p:cNvPr id="33795" name="Content Placeholder 2"/>
          <p:cNvSpPr>
            <a:spLocks noGrp="1"/>
          </p:cNvSpPr>
          <p:nvPr>
            <p:ph idx="1"/>
          </p:nvPr>
        </p:nvSpPr>
        <p:spPr/>
        <p:txBody>
          <a:bodyPr/>
          <a:lstStyle/>
          <a:p>
            <a:r>
              <a:rPr lang="en-US" b="1" dirty="0" smtClean="0"/>
              <a:t>(Min, Max) Notation: </a:t>
            </a:r>
            <a:r>
              <a:rPr lang="en-US" dirty="0" smtClean="0"/>
              <a:t>Specify structural constraints on relationships</a:t>
            </a:r>
          </a:p>
          <a:p>
            <a:pPr lvl="1"/>
            <a:r>
              <a:rPr lang="en-US" dirty="0" smtClean="0"/>
              <a:t>Replaces cardinality ratio (1:1, 1:N, M:N) and single/double line notation for participation constraints</a:t>
            </a:r>
          </a:p>
          <a:p>
            <a:pPr lvl="1"/>
            <a:r>
              <a:rPr lang="en-US" dirty="0" smtClean="0"/>
              <a:t>Associate a pair of integer numbers (min, max) with each participation of an entity type </a:t>
            </a:r>
            <a:r>
              <a:rPr lang="en-US" i="1" dirty="0" smtClean="0"/>
              <a:t>E</a:t>
            </a:r>
            <a:r>
              <a:rPr lang="en-US" dirty="0" smtClean="0"/>
              <a:t> in a relationship type </a:t>
            </a:r>
            <a:r>
              <a:rPr lang="en-US" i="1" dirty="0" smtClean="0"/>
              <a:t>R</a:t>
            </a:r>
            <a:r>
              <a:rPr lang="en-US" dirty="0" smtClean="0"/>
              <a:t>, where 0 ≤ min ≤ max and max ≥ 1</a:t>
            </a:r>
          </a:p>
        </p:txBody>
      </p:sp>
    </p:spTree>
    <p:extLst>
      <p:ext uri="{BB962C8B-B14F-4D97-AF65-F5344CB8AC3E}">
        <p14:creationId xmlns:p14="http://schemas.microsoft.com/office/powerpoint/2010/main" val="1042368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0056"/>
            <a:ext cx="7315200" cy="681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7039" y="4953000"/>
            <a:ext cx="5144998" cy="830997"/>
          </a:xfrm>
          <a:prstGeom prst="rect">
            <a:avLst/>
          </a:prstGeom>
          <a:noFill/>
        </p:spPr>
        <p:txBody>
          <a:bodyPr wrap="none" rtlCol="0">
            <a:spAutoFit/>
          </a:bodyPr>
          <a:lstStyle/>
          <a:p>
            <a:r>
              <a:rPr lang="en-US" sz="2400" b="1" dirty="0" smtClean="0"/>
              <a:t>COMPANY Database represented using</a:t>
            </a:r>
          </a:p>
          <a:p>
            <a:r>
              <a:rPr lang="en-US" sz="2400" b="1" dirty="0"/>
              <a:t>(Min, Max) Notation</a:t>
            </a:r>
          </a:p>
        </p:txBody>
      </p:sp>
    </p:spTree>
    <p:extLst>
      <p:ext uri="{BB962C8B-B14F-4D97-AF65-F5344CB8AC3E}">
        <p14:creationId xmlns:p14="http://schemas.microsoft.com/office/powerpoint/2010/main" val="2100748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mtClean="0"/>
              <a:t>Example of Other Notation:</a:t>
            </a:r>
            <a:br>
              <a:rPr lang="en-US" smtClean="0"/>
            </a:br>
            <a:r>
              <a:rPr lang="en-US" smtClean="0"/>
              <a:t>UML Class Diagrams</a:t>
            </a:r>
          </a:p>
        </p:txBody>
      </p:sp>
      <p:sp>
        <p:nvSpPr>
          <p:cNvPr id="35843" name="Content Placeholder 2"/>
          <p:cNvSpPr>
            <a:spLocks noGrp="1"/>
          </p:cNvSpPr>
          <p:nvPr>
            <p:ph idx="1"/>
          </p:nvPr>
        </p:nvSpPr>
        <p:spPr/>
        <p:txBody>
          <a:bodyPr/>
          <a:lstStyle/>
          <a:p>
            <a:r>
              <a:rPr lang="en-US" smtClean="0"/>
              <a:t>UML methodology </a:t>
            </a:r>
          </a:p>
          <a:p>
            <a:pPr lvl="1"/>
            <a:r>
              <a:rPr lang="en-US" smtClean="0"/>
              <a:t>Used extensively in software design </a:t>
            </a:r>
          </a:p>
          <a:p>
            <a:pPr lvl="1"/>
            <a:r>
              <a:rPr lang="en-US" smtClean="0"/>
              <a:t>Many types of diagrams for various software design purposes</a:t>
            </a:r>
          </a:p>
          <a:p>
            <a:r>
              <a:rPr lang="en-US" smtClean="0"/>
              <a:t>UML class diagrams</a:t>
            </a:r>
          </a:p>
          <a:p>
            <a:pPr lvl="1"/>
            <a:r>
              <a:rPr lang="en-US" smtClean="0"/>
              <a:t>Entity in ER corresponds to an object in UML</a:t>
            </a:r>
          </a:p>
        </p:txBody>
      </p:sp>
    </p:spTree>
    <p:extLst>
      <p:ext uri="{BB962C8B-B14F-4D97-AF65-F5344CB8AC3E}">
        <p14:creationId xmlns:p14="http://schemas.microsoft.com/office/powerpoint/2010/main" val="1643578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38"/>
            <a:ext cx="8991600" cy="68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173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5"/>
          <p:cNvSpPr>
            <a:spLocks noGrp="1"/>
          </p:cNvSpPr>
          <p:nvPr>
            <p:ph type="title"/>
          </p:nvPr>
        </p:nvSpPr>
        <p:spPr/>
        <p:txBody>
          <a:bodyPr>
            <a:normAutofit fontScale="90000"/>
          </a:bodyPr>
          <a:lstStyle/>
          <a:p>
            <a:r>
              <a:rPr lang="en-US" smtClean="0"/>
              <a:t>Example of Other Notation:</a:t>
            </a:r>
            <a:br>
              <a:rPr lang="en-US" smtClean="0"/>
            </a:br>
            <a:r>
              <a:rPr lang="en-US" smtClean="0"/>
              <a:t>UML Class Diagrams (cont’d.)</a:t>
            </a:r>
          </a:p>
        </p:txBody>
      </p:sp>
      <p:sp>
        <p:nvSpPr>
          <p:cNvPr id="37891" name="Content Placeholder 2"/>
          <p:cNvSpPr>
            <a:spLocks noGrp="1"/>
          </p:cNvSpPr>
          <p:nvPr>
            <p:ph idx="1"/>
          </p:nvPr>
        </p:nvSpPr>
        <p:spPr/>
        <p:txBody>
          <a:bodyPr/>
          <a:lstStyle/>
          <a:p>
            <a:r>
              <a:rPr lang="en-US" b="1" smtClean="0"/>
              <a:t>Class</a:t>
            </a:r>
            <a:r>
              <a:rPr lang="en-US" smtClean="0"/>
              <a:t> includes three sections: </a:t>
            </a:r>
          </a:p>
          <a:p>
            <a:pPr lvl="1"/>
            <a:r>
              <a:rPr lang="en-US" smtClean="0"/>
              <a:t>Top section gives the class name</a:t>
            </a:r>
          </a:p>
          <a:p>
            <a:pPr lvl="1"/>
            <a:r>
              <a:rPr lang="en-US" smtClean="0"/>
              <a:t>Middle section includes the attributes;</a:t>
            </a:r>
          </a:p>
          <a:p>
            <a:pPr lvl="1"/>
            <a:r>
              <a:rPr lang="en-US" smtClean="0"/>
              <a:t>Last section includes operations that can be applied to individual objects</a:t>
            </a:r>
          </a:p>
        </p:txBody>
      </p:sp>
    </p:spTree>
    <p:extLst>
      <p:ext uri="{BB962C8B-B14F-4D97-AF65-F5344CB8AC3E}">
        <p14:creationId xmlns:p14="http://schemas.microsoft.com/office/powerpoint/2010/main" val="4247193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p:txBody>
          <a:bodyPr>
            <a:normAutofit fontScale="90000"/>
          </a:bodyPr>
          <a:lstStyle/>
          <a:p>
            <a:r>
              <a:rPr lang="en-US" smtClean="0"/>
              <a:t>Example of Other Notation:</a:t>
            </a:r>
            <a:br>
              <a:rPr lang="en-US" smtClean="0"/>
            </a:br>
            <a:r>
              <a:rPr lang="en-US" smtClean="0"/>
              <a:t>UML Class Diagrams (cont’d.)</a:t>
            </a:r>
          </a:p>
        </p:txBody>
      </p:sp>
      <p:sp>
        <p:nvSpPr>
          <p:cNvPr id="38915" name="Content Placeholder 2"/>
          <p:cNvSpPr>
            <a:spLocks noGrp="1"/>
          </p:cNvSpPr>
          <p:nvPr>
            <p:ph idx="1"/>
          </p:nvPr>
        </p:nvSpPr>
        <p:spPr/>
        <p:txBody>
          <a:bodyPr>
            <a:normAutofit lnSpcReduction="10000"/>
          </a:bodyPr>
          <a:lstStyle/>
          <a:p>
            <a:r>
              <a:rPr lang="en-US" b="1" smtClean="0"/>
              <a:t>Associations</a:t>
            </a:r>
            <a:r>
              <a:rPr lang="en-US" smtClean="0"/>
              <a:t>: relationship types</a:t>
            </a:r>
          </a:p>
          <a:p>
            <a:r>
              <a:rPr lang="en-US" b="1" smtClean="0"/>
              <a:t>Relationship instances</a:t>
            </a:r>
            <a:r>
              <a:rPr lang="en-US" smtClean="0"/>
              <a:t>: links</a:t>
            </a:r>
          </a:p>
          <a:p>
            <a:r>
              <a:rPr lang="en-US" smtClean="0"/>
              <a:t>Binary association </a:t>
            </a:r>
          </a:p>
          <a:p>
            <a:pPr lvl="1"/>
            <a:r>
              <a:rPr lang="en-US" smtClean="0"/>
              <a:t>Represented as a line connecting participating classes </a:t>
            </a:r>
          </a:p>
          <a:p>
            <a:pPr lvl="1"/>
            <a:r>
              <a:rPr lang="en-US" smtClean="0"/>
              <a:t>May optionally have a name</a:t>
            </a:r>
          </a:p>
          <a:p>
            <a:r>
              <a:rPr lang="en-US" smtClean="0"/>
              <a:t>Link attribute</a:t>
            </a:r>
          </a:p>
          <a:p>
            <a:pPr lvl="1"/>
            <a:r>
              <a:rPr lang="en-US" smtClean="0"/>
              <a:t>Placed in a box connected to the association’s line by a dashed line</a:t>
            </a:r>
          </a:p>
        </p:txBody>
      </p:sp>
    </p:spTree>
    <p:extLst>
      <p:ext uri="{BB962C8B-B14F-4D97-AF65-F5344CB8AC3E}">
        <p14:creationId xmlns:p14="http://schemas.microsoft.com/office/powerpoint/2010/main" val="1684448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p:txBody>
          <a:bodyPr>
            <a:normAutofit fontScale="90000"/>
          </a:bodyPr>
          <a:lstStyle/>
          <a:p>
            <a:r>
              <a:rPr lang="en-US" smtClean="0"/>
              <a:t>Example of Other Notation:</a:t>
            </a:r>
            <a:br>
              <a:rPr lang="en-US" smtClean="0"/>
            </a:br>
            <a:r>
              <a:rPr lang="en-US" smtClean="0"/>
              <a:t>UML Class Diagrams (cont’d.)</a:t>
            </a:r>
          </a:p>
        </p:txBody>
      </p:sp>
      <p:sp>
        <p:nvSpPr>
          <p:cNvPr id="39939" name="Content Placeholder 2"/>
          <p:cNvSpPr>
            <a:spLocks noGrp="1"/>
          </p:cNvSpPr>
          <p:nvPr>
            <p:ph idx="1"/>
          </p:nvPr>
        </p:nvSpPr>
        <p:spPr/>
        <p:txBody>
          <a:bodyPr/>
          <a:lstStyle/>
          <a:p>
            <a:r>
              <a:rPr lang="en-US" b="1" smtClean="0"/>
              <a:t>Multiplicities</a:t>
            </a:r>
            <a:r>
              <a:rPr lang="en-US" smtClean="0"/>
              <a:t>: min..max, asterisk (*) indicates no maximum limit on participation</a:t>
            </a:r>
          </a:p>
          <a:p>
            <a:r>
              <a:rPr lang="en-US" smtClean="0"/>
              <a:t>Types of relationships: </a:t>
            </a:r>
            <a:r>
              <a:rPr lang="en-US" b="1" smtClean="0"/>
              <a:t>association</a:t>
            </a:r>
            <a:r>
              <a:rPr lang="en-US" smtClean="0"/>
              <a:t> and </a:t>
            </a:r>
            <a:r>
              <a:rPr lang="en-US" b="1" smtClean="0"/>
              <a:t>aggregation</a:t>
            </a:r>
          </a:p>
          <a:p>
            <a:r>
              <a:rPr lang="en-US" smtClean="0"/>
              <a:t>Distinguish between </a:t>
            </a:r>
            <a:r>
              <a:rPr lang="en-US" b="1" smtClean="0"/>
              <a:t>unidirectional</a:t>
            </a:r>
            <a:r>
              <a:rPr lang="en-US" smtClean="0"/>
              <a:t> and </a:t>
            </a:r>
            <a:r>
              <a:rPr lang="en-US" b="1" smtClean="0"/>
              <a:t>bidirectional</a:t>
            </a:r>
            <a:r>
              <a:rPr lang="en-US" smtClean="0"/>
              <a:t> associations </a:t>
            </a:r>
          </a:p>
          <a:p>
            <a:r>
              <a:rPr lang="en-US" smtClean="0"/>
              <a:t>Model weak entities using </a:t>
            </a:r>
            <a:r>
              <a:rPr lang="en-US" b="1" smtClean="0"/>
              <a:t>qualified</a:t>
            </a:r>
            <a:r>
              <a:rPr lang="en-US" smtClean="0"/>
              <a:t> </a:t>
            </a:r>
            <a:r>
              <a:rPr lang="en-US" b="1" smtClean="0"/>
              <a:t>association</a:t>
            </a:r>
          </a:p>
        </p:txBody>
      </p:sp>
    </p:spTree>
    <p:extLst>
      <p:ext uri="{BB962C8B-B14F-4D97-AF65-F5344CB8AC3E}">
        <p14:creationId xmlns:p14="http://schemas.microsoft.com/office/powerpoint/2010/main" val="201464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7114900" cy="691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506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fontScale="90000"/>
          </a:bodyPr>
          <a:lstStyle/>
          <a:p>
            <a:r>
              <a:rPr lang="en-US" smtClean="0"/>
              <a:t>Relationship Types of Degree</a:t>
            </a:r>
            <a:br>
              <a:rPr lang="en-US" smtClean="0"/>
            </a:br>
            <a:r>
              <a:rPr lang="en-US" smtClean="0"/>
              <a:t>Higher than Two</a:t>
            </a:r>
          </a:p>
        </p:txBody>
      </p:sp>
      <p:sp>
        <p:nvSpPr>
          <p:cNvPr id="40963" name="Content Placeholder 2"/>
          <p:cNvSpPr>
            <a:spLocks noGrp="1"/>
          </p:cNvSpPr>
          <p:nvPr>
            <p:ph idx="1"/>
          </p:nvPr>
        </p:nvSpPr>
        <p:spPr/>
        <p:txBody>
          <a:bodyPr/>
          <a:lstStyle/>
          <a:p>
            <a:r>
              <a:rPr lang="en-US" b="1" smtClean="0"/>
              <a:t>Degree</a:t>
            </a:r>
            <a:r>
              <a:rPr lang="en-US" smtClean="0"/>
              <a:t> of a relationship type </a:t>
            </a:r>
          </a:p>
          <a:p>
            <a:pPr lvl="1"/>
            <a:r>
              <a:rPr lang="en-US" smtClean="0"/>
              <a:t>Number of participating entity types </a:t>
            </a:r>
          </a:p>
          <a:p>
            <a:r>
              <a:rPr lang="en-US" i="1" smtClean="0"/>
              <a:t>Binary</a:t>
            </a:r>
          </a:p>
          <a:p>
            <a:pPr lvl="1"/>
            <a:r>
              <a:rPr lang="en-US" smtClean="0"/>
              <a:t>Relationship type of degree two </a:t>
            </a:r>
          </a:p>
          <a:p>
            <a:r>
              <a:rPr lang="en-US" i="1" smtClean="0"/>
              <a:t>Ternary</a:t>
            </a:r>
          </a:p>
          <a:p>
            <a:pPr lvl="1"/>
            <a:r>
              <a:rPr lang="en-US" smtClean="0"/>
              <a:t>Relationship type of degree three </a:t>
            </a:r>
          </a:p>
        </p:txBody>
      </p:sp>
    </p:spTree>
    <p:extLst>
      <p:ext uri="{BB962C8B-B14F-4D97-AF65-F5344CB8AC3E}">
        <p14:creationId xmlns:p14="http://schemas.microsoft.com/office/powerpoint/2010/main" val="2286465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457200"/>
            <a:ext cx="8228013" cy="1143000"/>
          </a:xfrm>
        </p:spPr>
        <p:txBody>
          <a:bodyPr>
            <a:normAutofit fontScale="90000"/>
          </a:bodyPr>
          <a:lstStyle/>
          <a:p>
            <a:r>
              <a:rPr lang="en-US" smtClean="0"/>
              <a:t>Choosing between Binary and Ternary (or Higher-Degree) Relationships</a:t>
            </a:r>
          </a:p>
        </p:txBody>
      </p:sp>
      <p:sp>
        <p:nvSpPr>
          <p:cNvPr id="41987" name="Content Placeholder 2"/>
          <p:cNvSpPr>
            <a:spLocks noGrp="1"/>
          </p:cNvSpPr>
          <p:nvPr>
            <p:ph idx="1"/>
          </p:nvPr>
        </p:nvSpPr>
        <p:spPr>
          <a:xfrm>
            <a:off x="457200" y="1981200"/>
            <a:ext cx="8228013" cy="4148138"/>
          </a:xfrm>
        </p:spPr>
        <p:txBody>
          <a:bodyPr/>
          <a:lstStyle/>
          <a:p>
            <a:r>
              <a:rPr lang="en-US" smtClean="0"/>
              <a:t>Some database design tools permit only binary relationships</a:t>
            </a:r>
          </a:p>
          <a:p>
            <a:pPr lvl="1"/>
            <a:r>
              <a:rPr lang="en-US" smtClean="0"/>
              <a:t>Ternary relationship must be represented as a weak entity type</a:t>
            </a:r>
          </a:p>
          <a:p>
            <a:pPr lvl="1"/>
            <a:r>
              <a:rPr lang="en-US" smtClean="0"/>
              <a:t>No partial key and three identifying relationships</a:t>
            </a:r>
          </a:p>
          <a:p>
            <a:r>
              <a:rPr lang="en-US" smtClean="0"/>
              <a:t>Represent ternary relationship as a regular entity type </a:t>
            </a:r>
          </a:p>
          <a:p>
            <a:pPr lvl="1"/>
            <a:r>
              <a:rPr lang="en-US" smtClean="0"/>
              <a:t>By introducing an artificial or surrogate key</a:t>
            </a:r>
          </a:p>
        </p:txBody>
      </p:sp>
    </p:spTree>
    <p:extLst>
      <p:ext uri="{BB962C8B-B14F-4D97-AF65-F5344CB8AC3E}">
        <p14:creationId xmlns:p14="http://schemas.microsoft.com/office/powerpoint/2010/main" val="944550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243"/>
            <a:ext cx="6975475" cy="691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9907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smtClean="0"/>
              <a:t>Constraints on Ternary (or Higher-Degree) Relationships</a:t>
            </a:r>
          </a:p>
        </p:txBody>
      </p:sp>
      <p:sp>
        <p:nvSpPr>
          <p:cNvPr id="44035" name="Content Placeholder 2"/>
          <p:cNvSpPr>
            <a:spLocks noGrp="1"/>
          </p:cNvSpPr>
          <p:nvPr>
            <p:ph idx="1"/>
          </p:nvPr>
        </p:nvSpPr>
        <p:spPr/>
        <p:txBody>
          <a:bodyPr/>
          <a:lstStyle/>
          <a:p>
            <a:r>
              <a:rPr lang="en-US" smtClean="0"/>
              <a:t>Notations for specifying structural constraints on </a:t>
            </a:r>
            <a:r>
              <a:rPr lang="en-US" i="1" smtClean="0"/>
              <a:t>n</a:t>
            </a:r>
            <a:r>
              <a:rPr lang="en-US" smtClean="0"/>
              <a:t>-ary relationships</a:t>
            </a:r>
          </a:p>
          <a:p>
            <a:pPr lvl="1"/>
            <a:r>
              <a:rPr lang="en-US" smtClean="0"/>
              <a:t>Should both be used if it is important to fully specify structural constraints</a:t>
            </a:r>
          </a:p>
        </p:txBody>
      </p:sp>
    </p:spTree>
    <p:extLst>
      <p:ext uri="{BB962C8B-B14F-4D97-AF65-F5344CB8AC3E}">
        <p14:creationId xmlns:p14="http://schemas.microsoft.com/office/powerpoint/2010/main" val="365126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en-US" smtClean="0"/>
              <a:t>More Complex SQL Retrieval Queries</a:t>
            </a:r>
          </a:p>
        </p:txBody>
      </p:sp>
      <p:sp>
        <p:nvSpPr>
          <p:cNvPr id="7171" name="Content Placeholder 2"/>
          <p:cNvSpPr>
            <a:spLocks noGrp="1"/>
          </p:cNvSpPr>
          <p:nvPr>
            <p:ph idx="1"/>
          </p:nvPr>
        </p:nvSpPr>
        <p:spPr/>
        <p:txBody>
          <a:bodyPr/>
          <a:lstStyle/>
          <a:p>
            <a:r>
              <a:rPr lang="en-US" smtClean="0"/>
              <a:t>Additional features allow users to specify more complex retrievals from database:</a:t>
            </a:r>
          </a:p>
          <a:p>
            <a:pPr lvl="1"/>
            <a:r>
              <a:rPr lang="en-US" smtClean="0"/>
              <a:t>Nested queries, joined tables, outer joins, aggregate functions, and grouping</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 y="609600"/>
            <a:ext cx="9130418" cy="608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133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smtClean="0"/>
              <a:t>Entity Types, Entity Sets, Attributes, and Keys</a:t>
            </a:r>
          </a:p>
        </p:txBody>
      </p:sp>
      <p:sp>
        <p:nvSpPr>
          <p:cNvPr id="14339" name="Content Placeholder 4"/>
          <p:cNvSpPr>
            <a:spLocks noGrp="1"/>
          </p:cNvSpPr>
          <p:nvPr>
            <p:ph idx="1"/>
          </p:nvPr>
        </p:nvSpPr>
        <p:spPr/>
        <p:txBody>
          <a:bodyPr/>
          <a:lstStyle/>
          <a:p>
            <a:r>
              <a:rPr lang="en-US" smtClean="0"/>
              <a:t>ER model describes data as: </a:t>
            </a:r>
          </a:p>
          <a:p>
            <a:pPr lvl="1"/>
            <a:r>
              <a:rPr lang="en-US" smtClean="0"/>
              <a:t>Entities</a:t>
            </a:r>
          </a:p>
          <a:p>
            <a:pPr lvl="1"/>
            <a:r>
              <a:rPr lang="en-US" smtClean="0"/>
              <a:t>Relationships</a:t>
            </a:r>
          </a:p>
          <a:p>
            <a:pPr lvl="1"/>
            <a:r>
              <a:rPr lang="en-US" smtClean="0"/>
              <a:t>Attributes</a:t>
            </a:r>
          </a:p>
        </p:txBody>
      </p:sp>
    </p:spTree>
    <p:extLst>
      <p:ext uri="{BB962C8B-B14F-4D97-AF65-F5344CB8AC3E}">
        <p14:creationId xmlns:p14="http://schemas.microsoft.com/office/powerpoint/2010/main" val="2887823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3286</Words>
  <Application>Microsoft Office PowerPoint</Application>
  <PresentationFormat>On-screen Show (4:3)</PresentationFormat>
  <Paragraphs>361</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Data Modeling Using the Entity-Relationship (ER) Model</vt:lpstr>
      <vt:lpstr>Data Modeling Using the Entity-Relationship (ER) Model</vt:lpstr>
      <vt:lpstr>Using High-Level Conceptual Data Models for Database Design</vt:lpstr>
      <vt:lpstr>Using High-Level Conceptual Data Models (cont’d.)</vt:lpstr>
      <vt:lpstr>Using High-Level Conceptual Data Models (cont’d.)</vt:lpstr>
      <vt:lpstr>A Sample Database Application</vt:lpstr>
      <vt:lpstr>PowerPoint Presentation</vt:lpstr>
      <vt:lpstr>More Complex SQL Retrieval Queries</vt:lpstr>
      <vt:lpstr>Entity Types, Entity Sets, Attributes, and Keys</vt:lpstr>
      <vt:lpstr>Entities</vt:lpstr>
      <vt:lpstr>Attributes</vt:lpstr>
      <vt:lpstr>Attributes (cont’d)</vt:lpstr>
      <vt:lpstr>Attributes (cont’d)</vt:lpstr>
      <vt:lpstr>Attributes (cont’d)</vt:lpstr>
      <vt:lpstr>Attributes (cont’d)</vt:lpstr>
      <vt:lpstr>Entities and Attributes (cont’d.)</vt:lpstr>
      <vt:lpstr>Entity Type &amp; Entity Set</vt:lpstr>
      <vt:lpstr>Entity Type &amp; Entity Set</vt:lpstr>
      <vt:lpstr>Keys</vt:lpstr>
      <vt:lpstr>Value Sets</vt:lpstr>
      <vt:lpstr>COMPANY Database Example - Requirements</vt:lpstr>
      <vt:lpstr>COMPANY Database Example – Requirements (cont’d)</vt:lpstr>
      <vt:lpstr>Initial Conceptual Design of the COMPANY Database</vt:lpstr>
      <vt:lpstr>Initial Conceptual Design of the COMPANY Database</vt:lpstr>
      <vt:lpstr>Initial Conceptual Design of the COMPANY Database</vt:lpstr>
      <vt:lpstr>Initial Conceptual Design of the COMPANY Database</vt:lpstr>
      <vt:lpstr>Initial Conceptual Design of the COMPANY Database</vt:lpstr>
      <vt:lpstr>Initial Conceptual Design of the COMPANY Database</vt:lpstr>
      <vt:lpstr>Relationship Types, Relationship Sets, Roles, and Structural Constraints</vt:lpstr>
      <vt:lpstr>Relationship Types, Sets, and Instances</vt:lpstr>
      <vt:lpstr>Relationship Degree</vt:lpstr>
      <vt:lpstr>Unary Relationship</vt:lpstr>
      <vt:lpstr>Unary Relationship - Example</vt:lpstr>
      <vt:lpstr>Binary Relationship</vt:lpstr>
      <vt:lpstr>Ternary Relationship</vt:lpstr>
      <vt:lpstr>Role Names</vt:lpstr>
      <vt:lpstr>Constraints on Binary Relationship Types</vt:lpstr>
      <vt:lpstr>Cardinality Ratio – 1:1</vt:lpstr>
      <vt:lpstr>Cardinality Ratio – 1:N</vt:lpstr>
      <vt:lpstr>Cardinality Ratio – M:N</vt:lpstr>
      <vt:lpstr>Cardinality Ratio Examples </vt:lpstr>
      <vt:lpstr>Participation Constraints</vt:lpstr>
      <vt:lpstr>Total (Mandatory)  Participation Constraint</vt:lpstr>
      <vt:lpstr>Total (Mandatory)  Participation Constraint</vt:lpstr>
      <vt:lpstr>Partial (Optional)  Participation Constraint</vt:lpstr>
      <vt:lpstr>Attributes of Relationship Types</vt:lpstr>
      <vt:lpstr>Attributes of Relationship Types</vt:lpstr>
      <vt:lpstr>Attributes of Relationship Types</vt:lpstr>
      <vt:lpstr>Weak Entity Types</vt:lpstr>
      <vt:lpstr>Weak Entity Types</vt:lpstr>
      <vt:lpstr>Weak Entity Types</vt:lpstr>
      <vt:lpstr>Weak Entity Types</vt:lpstr>
      <vt:lpstr>Weak Entity Types</vt:lpstr>
      <vt:lpstr>Alternative Ways to Represent  Weak Entity Types</vt:lpstr>
      <vt:lpstr>Alternative Ways to Represent  Weak Entity Types</vt:lpstr>
      <vt:lpstr>Refining the ER Design for the COMPANY Database</vt:lpstr>
      <vt:lpstr>Refining the ER Design for the COMPANY Database – Relationship Types</vt:lpstr>
      <vt:lpstr>Refining the ER Design for the COMPANY Database – Relationship Types</vt:lpstr>
      <vt:lpstr>Refining the ER Design for the COMPANY Database – Relationship Types</vt:lpstr>
      <vt:lpstr>ER Diagrams, Naming Conventions, and Design Issues</vt:lpstr>
      <vt:lpstr>Proper Naming of Schema Constructs</vt:lpstr>
      <vt:lpstr>Design Choices for ER Conceptual Design</vt:lpstr>
      <vt:lpstr>Alternative Notations for ER Diagrams</vt:lpstr>
      <vt:lpstr>PowerPoint Presentation</vt:lpstr>
      <vt:lpstr>Example of Other Notation: UML Class Diagrams</vt:lpstr>
      <vt:lpstr>PowerPoint Presentation</vt:lpstr>
      <vt:lpstr>Example of Other Notation: UML Class Diagrams (cont’d.)</vt:lpstr>
      <vt:lpstr>Example of Other Notation: UML Class Diagrams (cont’d.)</vt:lpstr>
      <vt:lpstr>Example of Other Notation: UML Class Diagrams (cont’d.)</vt:lpstr>
      <vt:lpstr>Relationship Types of Degree Higher than Two</vt:lpstr>
      <vt:lpstr>Choosing between Binary and Ternary (or Higher-Degree) Relationships</vt:lpstr>
      <vt:lpstr>PowerPoint Presentation</vt:lpstr>
      <vt:lpstr>Constraints on Ternary (or Higher-Degree) Relationships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Using the Entity-Relationship (ER) Model</dc:title>
  <dc:creator>Celikel, Ebru</dc:creator>
  <cp:lastModifiedBy>Celikel, Ebru</cp:lastModifiedBy>
  <cp:revision>307</cp:revision>
  <dcterms:created xsi:type="dcterms:W3CDTF">2013-06-17T05:14:38Z</dcterms:created>
  <dcterms:modified xsi:type="dcterms:W3CDTF">2013-06-25T13:11:52Z</dcterms:modified>
</cp:coreProperties>
</file>