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26"/>
  </p:notesMasterIdLst>
  <p:handoutMasterIdLst>
    <p:handoutMasterId r:id="rId27"/>
  </p:handoutMasterIdLst>
  <p:sldIdLst>
    <p:sldId id="577" r:id="rId2"/>
    <p:sldId id="617" r:id="rId3"/>
    <p:sldId id="581" r:id="rId4"/>
    <p:sldId id="579" r:id="rId5"/>
    <p:sldId id="580" r:id="rId6"/>
    <p:sldId id="586" r:id="rId7"/>
    <p:sldId id="587" r:id="rId8"/>
    <p:sldId id="588" r:id="rId9"/>
    <p:sldId id="589" r:id="rId10"/>
    <p:sldId id="600" r:id="rId11"/>
    <p:sldId id="601" r:id="rId12"/>
    <p:sldId id="605" r:id="rId13"/>
    <p:sldId id="606" r:id="rId14"/>
    <p:sldId id="584" r:id="rId15"/>
    <p:sldId id="607" r:id="rId16"/>
    <p:sldId id="608" r:id="rId17"/>
    <p:sldId id="611" r:id="rId18"/>
    <p:sldId id="612" r:id="rId19"/>
    <p:sldId id="618" r:id="rId20"/>
    <p:sldId id="619" r:id="rId21"/>
    <p:sldId id="613" r:id="rId22"/>
    <p:sldId id="614" r:id="rId23"/>
    <p:sldId id="615" r:id="rId24"/>
    <p:sldId id="616" r:id="rId2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8579" autoAdjust="0"/>
  </p:normalViewPr>
  <p:slideViewPr>
    <p:cSldViewPr>
      <p:cViewPr varScale="1">
        <p:scale>
          <a:sx n="73" d="100"/>
          <a:sy n="73" d="100"/>
        </p:scale>
        <p:origin x="-1356" y="-90"/>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288"/>
    </p:cViewPr>
  </p:sorterViewPr>
  <p:notesViewPr>
    <p:cSldViewPr>
      <p:cViewPr varScale="1">
        <p:scale>
          <a:sx n="40" d="100"/>
          <a:sy n="40" d="100"/>
        </p:scale>
        <p:origin x="-1404" y="-78"/>
      </p:cViewPr>
      <p:guideLst>
        <p:guide orient="horz" pos="2268"/>
        <p:guide pos="3072"/>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763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defRPr sz="1100" i="1"/>
            </a:lvl1pPr>
          </a:lstStyle>
          <a:p>
            <a:endParaRPr lang="en-US"/>
          </a:p>
        </p:txBody>
      </p:sp>
      <p:sp>
        <p:nvSpPr>
          <p:cNvPr id="2051"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20138" tIns="0" rIns="20138" bIns="0" numCol="1" anchor="t" anchorCtr="0" compatLnSpc="1">
            <a:prstTxWarp prst="textNoShape">
              <a:avLst/>
            </a:prstTxWarp>
          </a:bodyPr>
          <a:lstStyle>
            <a:lvl1pPr algn="r">
              <a:defRPr sz="1100" i="1"/>
            </a:lvl1pPr>
          </a:lstStyle>
          <a:p>
            <a:endParaRPr lang="en-US"/>
          </a:p>
        </p:txBody>
      </p:sp>
      <p:sp>
        <p:nvSpPr>
          <p:cNvPr id="2052" name="Rectangle 4"/>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7332" tIns="48667" rIns="97332" bIns="4866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defRPr sz="1100" i="1"/>
            </a:lvl1pPr>
          </a:lstStyle>
          <a:p>
            <a:endParaRPr lang="en-US"/>
          </a:p>
        </p:txBody>
      </p:sp>
      <p:sp>
        <p:nvSpPr>
          <p:cNvPr id="2055"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20138" tIns="0" rIns="20138" bIns="0" numCol="1" anchor="b" anchorCtr="0" compatLnSpc="1">
            <a:prstTxWarp prst="textNoShape">
              <a:avLst/>
            </a:prstTxWarp>
          </a:bodyPr>
          <a:lstStyle>
            <a:lvl1pPr algn="r">
              <a:defRPr sz="1100" i="1"/>
            </a:lvl1pPr>
          </a:lstStyle>
          <a:p>
            <a:fld id="{5E4A7495-D060-4D61-8594-92A88FC56741}" type="slidenum">
              <a:rPr lang="en-US"/>
              <a:pPr/>
              <a:t>‹#›</a:t>
            </a:fld>
            <a:endParaRPr lang="en-US"/>
          </a:p>
        </p:txBody>
      </p:sp>
    </p:spTree>
    <p:extLst>
      <p:ext uri="{BB962C8B-B14F-4D97-AF65-F5344CB8AC3E}">
        <p14:creationId xmlns:p14="http://schemas.microsoft.com/office/powerpoint/2010/main" val="4257163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xfrm>
            <a:off x="4143375" y="9120190"/>
            <a:ext cx="3170238" cy="479424"/>
          </a:xfrm>
          <a:prstGeom prst="rect">
            <a:avLst/>
          </a:prstGeom>
          <a:noFill/>
        </p:spPr>
        <p:txBody>
          <a:bodyPr lIns="93680" tIns="46841" rIns="93680" bIns="46841"/>
          <a:lstStyle/>
          <a:p>
            <a:fld id="{27EE88DE-6475-4D40-9038-BC669E327567}" type="slidenum">
              <a:rPr lang="en-US" smtClean="0"/>
              <a:pPr/>
              <a:t>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45F3B3C4-E8E2-4680-95E5-E15B64E5C8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9EDE-82DC-425D-A30D-9140ED8AAB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76998-AE46-419E-A8BB-F9FD345F78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latin typeface="Candar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00FF"/>
                </a:solidFill>
              </a:defRPr>
            </a:lvl1pPr>
            <a:lvl2pPr>
              <a:defRPr>
                <a:solidFill>
                  <a:srgbClr val="0000FF"/>
                </a:solidFill>
              </a:defRPr>
            </a:lvl2pPr>
            <a:lvl3pPr>
              <a:defRPr>
                <a:solidFill>
                  <a:srgbClr val="0000FF"/>
                </a:solidFill>
              </a:defRPr>
            </a:lvl3pPr>
            <a:lvl4pPr>
              <a:defRPr>
                <a:solidFill>
                  <a:srgbClr val="0000FF"/>
                </a:solidFill>
              </a:defRPr>
            </a:lvl4pPr>
            <a:lvl5pPr>
              <a:defRPr>
                <a:solidFill>
                  <a:srgbClr val="0000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8"/>
          <p:cNvSpPr>
            <a:spLocks noGrp="1"/>
          </p:cNvSpPr>
          <p:nvPr>
            <p:ph type="dt" sz="half" idx="10"/>
          </p:nvPr>
        </p:nvSpPr>
        <p:spPr/>
        <p:txBody>
          <a:bodyPr/>
          <a:lstStyle/>
          <a:p>
            <a:endParaRPr lang="en-US"/>
          </a:p>
        </p:txBody>
      </p:sp>
      <p:sp>
        <p:nvSpPr>
          <p:cNvPr id="10" name="Slide Number Placeholder 9"/>
          <p:cNvSpPr>
            <a:spLocks noGrp="1"/>
          </p:cNvSpPr>
          <p:nvPr>
            <p:ph type="sldNum" sz="quarter" idx="11"/>
          </p:nvPr>
        </p:nvSpPr>
        <p:spPr/>
        <p:txBody>
          <a:bodyPr/>
          <a:lstStyle/>
          <a:p>
            <a:fld id="{13D209E5-7165-4078-A968-05538CD6A34F}"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4F3E7-C576-4A8D-9EA1-F185FBBB974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88E63-7788-4569-AD66-0286EFB77E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1C42C-12D8-44A2-9FBA-C906E42C07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942C0-DD55-495B-ABF2-E6C6282E98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30680-17DF-461F-B8E0-DE8925B946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460CD-2455-4F62-BFEC-8C2390121A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42036-FDFD-491D-81BF-F44CE5D6CD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209E5-7165-4078-A968-05538CD6A34F}" type="slidenum">
              <a:rPr lang="en-US" smtClean="0"/>
              <a:pPr/>
              <a:t>‹#›</a:t>
            </a:fld>
            <a:endParaRPr lang="en-US"/>
          </a:p>
        </p:txBody>
      </p:sp>
      <p:sp>
        <p:nvSpPr>
          <p:cNvPr id="7" name="Rectangle 36"/>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785786" y="1000108"/>
            <a:ext cx="7772400" cy="1470025"/>
          </a:xfrm>
        </p:spPr>
        <p:txBody>
          <a:bodyPr>
            <a:normAutofit/>
          </a:bodyPr>
          <a:lstStyle/>
          <a:p>
            <a:pPr algn="ctr">
              <a:defRPr/>
            </a:pPr>
            <a:r>
              <a:rPr lang="en-US" b="1" dirty="0" smtClean="0">
                <a:solidFill>
                  <a:srgbClr val="C00000"/>
                </a:solidFill>
                <a:latin typeface="Candara" pitchFamily="34" charset="0"/>
              </a:rPr>
              <a:t>CS/CE 2336</a:t>
            </a:r>
            <a:br>
              <a:rPr lang="en-US" b="1" dirty="0" smtClean="0">
                <a:solidFill>
                  <a:srgbClr val="C00000"/>
                </a:solidFill>
                <a:latin typeface="Candara" pitchFamily="34" charset="0"/>
              </a:rPr>
            </a:br>
            <a:r>
              <a:rPr lang="en-US" b="1" dirty="0" smtClean="0">
                <a:solidFill>
                  <a:srgbClr val="C00000"/>
                </a:solidFill>
                <a:latin typeface="Candara" pitchFamily="34" charset="0"/>
              </a:rPr>
              <a:t>Computer Science II</a:t>
            </a:r>
          </a:p>
        </p:txBody>
      </p:sp>
      <p:sp>
        <p:nvSpPr>
          <p:cNvPr id="10243" name="Rectangle 3"/>
          <p:cNvSpPr>
            <a:spLocks noGrp="1" noChangeArrowheads="1"/>
          </p:cNvSpPr>
          <p:nvPr>
            <p:ph type="subTitle" idx="1"/>
          </p:nvPr>
        </p:nvSpPr>
        <p:spPr>
          <a:xfrm>
            <a:off x="709599" y="5105400"/>
            <a:ext cx="7620000" cy="1752600"/>
          </a:xfrm>
        </p:spPr>
        <p:txBody>
          <a:bodyPr>
            <a:normAutofit/>
          </a:bodyPr>
          <a:lstStyle/>
          <a:p>
            <a:pPr>
              <a:spcBef>
                <a:spcPts val="0"/>
              </a:spcBef>
              <a:defRPr/>
            </a:pPr>
            <a:endParaRPr lang="en-US" b="1" dirty="0" smtClean="0">
              <a:solidFill>
                <a:srgbClr val="0006A3"/>
              </a:solidFill>
              <a:latin typeface="Calibri" pitchFamily="34" charset="0"/>
            </a:endParaRPr>
          </a:p>
          <a:p>
            <a:pPr>
              <a:spcBef>
                <a:spcPts val="0"/>
              </a:spcBef>
              <a:defRPr/>
            </a:pPr>
            <a:r>
              <a:rPr lang="en-US" b="1" dirty="0" smtClean="0">
                <a:solidFill>
                  <a:srgbClr val="0006A3"/>
                </a:solidFill>
                <a:latin typeface="Calibri" pitchFamily="34" charset="0"/>
              </a:rPr>
              <a:t>Review: OO – Inheritance &amp; Polymorphism</a:t>
            </a:r>
          </a:p>
        </p:txBody>
      </p:sp>
      <p:grpSp>
        <p:nvGrpSpPr>
          <p:cNvPr id="2" name="Group 8"/>
          <p:cNvGrpSpPr>
            <a:grpSpLocks/>
          </p:cNvGrpSpPr>
          <p:nvPr/>
        </p:nvGrpSpPr>
        <p:grpSpPr bwMode="auto">
          <a:xfrm>
            <a:off x="7429520" y="428604"/>
            <a:ext cx="1095375" cy="431800"/>
            <a:chOff x="4368" y="1920"/>
            <a:chExt cx="690" cy="272"/>
          </a:xfrm>
        </p:grpSpPr>
        <p:sp>
          <p:nvSpPr>
            <p:cNvPr id="232" name="AutoShape 5"/>
            <p:cNvSpPr>
              <a:spLocks noChangeArrowheads="1"/>
            </p:cNvSpPr>
            <p:nvPr/>
          </p:nvSpPr>
          <p:spPr bwMode="auto">
            <a:xfrm>
              <a:off x="4368" y="1920"/>
              <a:ext cx="684" cy="272"/>
            </a:xfrm>
            <a:prstGeom prst="roundRect">
              <a:avLst>
                <a:gd name="adj" fmla="val 12495"/>
              </a:avLst>
            </a:prstGeom>
            <a:solidFill>
              <a:schemeClr val="accent2"/>
            </a:solidFill>
            <a:ln w="25400">
              <a:solidFill>
                <a:srgbClr val="009900"/>
              </a:solidFill>
              <a:round/>
              <a:headEnd/>
              <a:tailEnd/>
            </a:ln>
          </p:spPr>
          <p:txBody>
            <a:bodyPr wrap="none" anchor="ctr"/>
            <a:lstStyle/>
            <a:p>
              <a:endParaRPr lang="en-US">
                <a:latin typeface="Times New Roman" pitchFamily="18" charset="0"/>
                <a:cs typeface="Times New Roman" pitchFamily="18" charset="0"/>
              </a:endParaRPr>
            </a:p>
          </p:txBody>
        </p:sp>
        <p:sp>
          <p:nvSpPr>
            <p:cNvPr id="233" name="AutoShape 6"/>
            <p:cNvSpPr>
              <a:spLocks noChangeArrowheads="1"/>
            </p:cNvSpPr>
            <p:nvPr/>
          </p:nvSpPr>
          <p:spPr bwMode="auto">
            <a:xfrm>
              <a:off x="4368" y="1920"/>
              <a:ext cx="416" cy="272"/>
            </a:xfrm>
            <a:prstGeom prst="roundRect">
              <a:avLst>
                <a:gd name="adj" fmla="val 12495"/>
              </a:avLst>
            </a:prstGeom>
            <a:solidFill>
              <a:srgbClr val="FF3300"/>
            </a:solidFill>
            <a:ln w="25400">
              <a:solidFill>
                <a:srgbClr val="009900"/>
              </a:solidFill>
              <a:round/>
              <a:headEnd/>
              <a:tailEnd/>
            </a:ln>
          </p:spPr>
          <p:txBody>
            <a:bodyPr wrap="none" lIns="92075" tIns="46038" rIns="92075" bIns="46038" anchor="ctr"/>
            <a:lstStyle/>
            <a:p>
              <a:pPr algn="ctr"/>
              <a:r>
                <a:rPr lang="en-US" sz="3600" dirty="0">
                  <a:solidFill>
                    <a:srgbClr val="FFFFFF"/>
                  </a:solidFill>
                  <a:latin typeface="Times New Roman" pitchFamily="18" charset="0"/>
                  <a:cs typeface="Times New Roman" pitchFamily="18" charset="0"/>
                </a:rPr>
                <a:t>UT</a:t>
              </a:r>
            </a:p>
          </p:txBody>
        </p:sp>
        <p:sp>
          <p:nvSpPr>
            <p:cNvPr id="234" name="AutoShape 7"/>
            <p:cNvSpPr>
              <a:spLocks noChangeArrowheads="1"/>
            </p:cNvSpPr>
            <p:nvPr/>
          </p:nvSpPr>
          <p:spPr bwMode="auto">
            <a:xfrm>
              <a:off x="4786" y="1920"/>
              <a:ext cx="272" cy="272"/>
            </a:xfrm>
            <a:prstGeom prst="roundRect">
              <a:avLst>
                <a:gd name="adj" fmla="val 12495"/>
              </a:avLst>
            </a:prstGeom>
            <a:solidFill>
              <a:srgbClr val="FF3300"/>
            </a:solidFill>
            <a:ln w="25400">
              <a:solidFill>
                <a:srgbClr val="009900"/>
              </a:solidFill>
              <a:round/>
              <a:headEnd/>
              <a:tailEnd/>
            </a:ln>
          </p:spPr>
          <p:txBody>
            <a:bodyPr wrap="none" lIns="92075" tIns="46038" rIns="92075" bIns="46038" anchor="ctr"/>
            <a:lstStyle/>
            <a:p>
              <a:pPr algn="ctr"/>
              <a:r>
                <a:rPr lang="en-US" sz="3600" dirty="0">
                  <a:solidFill>
                    <a:srgbClr val="FFFFFF"/>
                  </a:solidFill>
                  <a:latin typeface="Times New Roman" pitchFamily="18" charset="0"/>
                  <a:cs typeface="Times New Roman" pitchFamily="18" charset="0"/>
                </a:rPr>
                <a:t>D</a:t>
              </a:r>
            </a:p>
          </p:txBody>
        </p:sp>
      </p:grpSp>
      <p:pic>
        <p:nvPicPr>
          <p:cNvPr id="76804" name="Picture 4" descr="https://encrypted-tbn1.google.com/images?q=tbn:ANd9GcRshQ9H3-MMXIrah3iLK_iaVqegpQ1ysnSWoDK9bWWkwiHPxv68"/>
          <p:cNvPicPr>
            <a:picLocks noChangeAspect="1" noChangeArrowheads="1"/>
          </p:cNvPicPr>
          <p:nvPr/>
        </p:nvPicPr>
        <p:blipFill>
          <a:blip r:embed="rId3" cstate="print"/>
          <a:srcRect/>
          <a:stretch>
            <a:fillRect/>
          </a:stretch>
        </p:blipFill>
        <p:spPr bwMode="auto">
          <a:xfrm>
            <a:off x="2643174" y="2786058"/>
            <a:ext cx="1876425" cy="1876425"/>
          </a:xfrm>
          <a:prstGeom prst="rect">
            <a:avLst/>
          </a:prstGeom>
          <a:noFill/>
        </p:spPr>
      </p:pic>
      <p:pic>
        <p:nvPicPr>
          <p:cNvPr id="76808" name="Picture 8" descr="https://encrypted-tbn1.google.com/images?q=tbn:ANd9GcR52C69bxbQImGuTm7qqm7ne0O59F3kVKa4DtLqoJjvBfruqr4E"/>
          <p:cNvPicPr>
            <a:picLocks noChangeAspect="1" noChangeArrowheads="1"/>
          </p:cNvPicPr>
          <p:nvPr/>
        </p:nvPicPr>
        <p:blipFill>
          <a:blip r:embed="rId4" cstate="print"/>
          <a:srcRect/>
          <a:stretch>
            <a:fillRect/>
          </a:stretch>
        </p:blipFill>
        <p:spPr bwMode="auto">
          <a:xfrm>
            <a:off x="4857752" y="2946457"/>
            <a:ext cx="1876424" cy="2106552"/>
          </a:xfrm>
          <a:prstGeom prst="rect">
            <a:avLst/>
          </a:prstGeom>
          <a:noFill/>
        </p:spPr>
      </p:pic>
      <p:sp>
        <p:nvSpPr>
          <p:cNvPr id="10" name="Rectangle 9"/>
          <p:cNvSpPr/>
          <p:nvPr/>
        </p:nvSpPr>
        <p:spPr>
          <a:xfrm>
            <a:off x="1714500" y="6400800"/>
            <a:ext cx="5943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6286500"/>
            <a:ext cx="5943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smtClean="0">
                <a:solidFill>
                  <a:schemeClr val="bg1">
                    <a:lumMod val="50000"/>
                  </a:schemeClr>
                </a:solidFill>
              </a:rPr>
              <a:t>Adapted from D. Liang’s “Introduction to Java Programming, 9</a:t>
            </a:r>
            <a:r>
              <a:rPr lang="en-US" sz="1600" i="1" baseline="30000" dirty="0" smtClean="0">
                <a:solidFill>
                  <a:schemeClr val="bg1">
                    <a:lumMod val="50000"/>
                  </a:schemeClr>
                </a:solidFill>
              </a:rPr>
              <a:t>th</a:t>
            </a:r>
            <a:r>
              <a:rPr lang="en-US" sz="1600" i="1" dirty="0" smtClean="0">
                <a:solidFill>
                  <a:schemeClr val="bg1">
                    <a:lumMod val="50000"/>
                  </a:schemeClr>
                </a:solidFill>
              </a:rPr>
              <a:t> </a:t>
            </a:r>
            <a:r>
              <a:rPr lang="en-US" sz="1600" i="1" dirty="0">
                <a:solidFill>
                  <a:schemeClr val="bg1">
                    <a:lumMod val="50000"/>
                  </a:schemeClr>
                </a:solidFill>
              </a:rPr>
              <a:t>e</a:t>
            </a:r>
            <a:r>
              <a:rPr lang="en-US" sz="1600" i="1" dirty="0" smtClean="0">
                <a:solidFill>
                  <a:schemeClr val="bg1">
                    <a:lumMod val="50000"/>
                  </a:schemeClr>
                </a:solidFill>
              </a:rPr>
              <a:t>d.”</a:t>
            </a:r>
            <a:endParaRPr lang="en-US" sz="1600" i="1"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0C0B39-AB5D-44D4-A465-BDD4E9671975}" type="slidenum">
              <a:rPr lang="en-US"/>
              <a:pPr/>
              <a:t>10</a:t>
            </a:fld>
            <a:endParaRPr lang="en-US"/>
          </a:p>
        </p:txBody>
      </p:sp>
      <p:sp>
        <p:nvSpPr>
          <p:cNvPr id="315394" name="Rectangle 2"/>
          <p:cNvSpPr>
            <a:spLocks noGrp="1" noChangeArrowheads="1"/>
          </p:cNvSpPr>
          <p:nvPr>
            <p:ph type="title"/>
          </p:nvPr>
        </p:nvSpPr>
        <p:spPr>
          <a:xfrm>
            <a:off x="457200" y="228600"/>
            <a:ext cx="8382000" cy="838200"/>
          </a:xfrm>
          <a:noFill/>
          <a:ln/>
        </p:spPr>
        <p:txBody>
          <a:bodyPr>
            <a:normAutofit fontScale="90000"/>
          </a:bodyPr>
          <a:lstStyle/>
          <a:p>
            <a:r>
              <a:rPr lang="en-US" sz="3600"/>
              <a:t>Example on the Impact of a Superclass without no-arg Constructor</a:t>
            </a:r>
          </a:p>
        </p:txBody>
      </p:sp>
      <p:sp>
        <p:nvSpPr>
          <p:cNvPr id="315395" name="Text Box 3"/>
          <p:cNvSpPr txBox="1">
            <a:spLocks noChangeArrowheads="1"/>
          </p:cNvSpPr>
          <p:nvPr/>
        </p:nvSpPr>
        <p:spPr bwMode="auto">
          <a:xfrm>
            <a:off x="304800" y="2438400"/>
            <a:ext cx="8610600" cy="2204450"/>
          </a:xfrm>
          <a:prstGeom prst="rect">
            <a:avLst/>
          </a:prstGeom>
          <a:noFill/>
          <a:ln w="12700">
            <a:noFill/>
            <a:miter lim="800000"/>
            <a:headEnd type="none" w="sm" len="sm"/>
            <a:tailEnd type="none" w="sm" len="sm"/>
          </a:ln>
          <a:effectLst/>
        </p:spPr>
        <p:txBody>
          <a:bodyPr>
            <a:spAutoFit/>
          </a:bodyPr>
          <a:lstStyle/>
          <a:p>
            <a:pPr>
              <a:lnSpc>
                <a:spcPct val="50000"/>
              </a:lnSpc>
              <a:spcBef>
                <a:spcPct val="50000"/>
              </a:spcBef>
            </a:pPr>
            <a:r>
              <a:rPr lang="en-US" sz="1800" b="1" dirty="0">
                <a:latin typeface="Courier New" pitchFamily="49" charset="0"/>
                <a:cs typeface="Times New Roman" pitchFamily="18" charset="0"/>
              </a:rPr>
              <a:t>public class Apple extends Fruit {</a:t>
            </a:r>
          </a:p>
          <a:p>
            <a:pPr>
              <a:lnSpc>
                <a:spcPct val="50000"/>
              </a:lnSpc>
              <a:spcBef>
                <a:spcPct val="50000"/>
              </a:spcBef>
            </a:pPr>
            <a:r>
              <a:rPr lang="en-US" sz="1800" b="1" dirty="0">
                <a:latin typeface="Courier New" pitchFamily="49" charset="0"/>
                <a:cs typeface="Times New Roman" pitchFamily="18" charset="0"/>
              </a:rPr>
              <a:t>}</a:t>
            </a:r>
          </a:p>
          <a:p>
            <a:pPr>
              <a:lnSpc>
                <a:spcPct val="50000"/>
              </a:lnSpc>
              <a:spcBef>
                <a:spcPct val="50000"/>
              </a:spcBef>
            </a:pPr>
            <a:r>
              <a:rPr lang="en-US" sz="1800" b="1" dirty="0">
                <a:latin typeface="Courier New" pitchFamily="49" charset="0"/>
                <a:cs typeface="Times New Roman" pitchFamily="18" charset="0"/>
              </a:rPr>
              <a:t> </a:t>
            </a:r>
          </a:p>
          <a:p>
            <a:pPr>
              <a:lnSpc>
                <a:spcPct val="50000"/>
              </a:lnSpc>
              <a:spcBef>
                <a:spcPct val="50000"/>
              </a:spcBef>
            </a:pPr>
            <a:r>
              <a:rPr lang="en-US" sz="1800" b="1" dirty="0">
                <a:latin typeface="Courier New" pitchFamily="49" charset="0"/>
                <a:cs typeface="Times New Roman" pitchFamily="18" charset="0"/>
              </a:rPr>
              <a:t>class Fruit {</a:t>
            </a:r>
          </a:p>
          <a:p>
            <a:pPr>
              <a:lnSpc>
                <a:spcPct val="50000"/>
              </a:lnSpc>
              <a:spcBef>
                <a:spcPct val="50000"/>
              </a:spcBef>
            </a:pPr>
            <a:r>
              <a:rPr lang="en-US" sz="1800" b="1" dirty="0">
                <a:latin typeface="Courier New" pitchFamily="49" charset="0"/>
                <a:cs typeface="Times New Roman" pitchFamily="18" charset="0"/>
              </a:rPr>
              <a:t>  public Fruit(String name) {</a:t>
            </a:r>
          </a:p>
          <a:p>
            <a:pPr>
              <a:lnSpc>
                <a:spcPct val="50000"/>
              </a:lnSpc>
              <a:spcBef>
                <a:spcPct val="50000"/>
              </a:spcBef>
            </a:pPr>
            <a:r>
              <a:rPr lang="en-US" sz="1800" b="1" dirty="0">
                <a:latin typeface="Courier New" pitchFamily="49" charset="0"/>
                <a:cs typeface="Times New Roman" pitchFamily="18" charset="0"/>
              </a:rPr>
              <a:t>    </a:t>
            </a:r>
            <a:r>
              <a:rPr lang="en-US" sz="1800" b="1" dirty="0" err="1">
                <a:latin typeface="Courier New" pitchFamily="49" charset="0"/>
                <a:cs typeface="Times New Roman" pitchFamily="18" charset="0"/>
              </a:rPr>
              <a:t>System.out.println</a:t>
            </a:r>
            <a:r>
              <a:rPr lang="en-US" sz="1800" b="1" dirty="0">
                <a:latin typeface="Courier New" pitchFamily="49" charset="0"/>
                <a:cs typeface="Times New Roman" pitchFamily="18" charset="0"/>
              </a:rPr>
              <a:t>("Fruit's constructor is invoked");</a:t>
            </a:r>
          </a:p>
          <a:p>
            <a:pPr>
              <a:lnSpc>
                <a:spcPct val="50000"/>
              </a:lnSpc>
              <a:spcBef>
                <a:spcPct val="50000"/>
              </a:spcBef>
            </a:pPr>
            <a:r>
              <a:rPr lang="en-US" sz="1800" b="1" dirty="0">
                <a:latin typeface="Courier New" pitchFamily="49" charset="0"/>
                <a:cs typeface="Times New Roman" pitchFamily="18" charset="0"/>
              </a:rPr>
              <a:t>  }</a:t>
            </a:r>
          </a:p>
          <a:p>
            <a:pPr>
              <a:lnSpc>
                <a:spcPct val="50000"/>
              </a:lnSpc>
              <a:spcBef>
                <a:spcPct val="50000"/>
              </a:spcBef>
            </a:pPr>
            <a:r>
              <a:rPr lang="en-US" sz="1800" b="1" dirty="0">
                <a:latin typeface="Courier New" pitchFamily="49" charset="0"/>
                <a:cs typeface="Times New Roman" pitchFamily="18" charset="0"/>
              </a:rPr>
              <a:t>}</a:t>
            </a:r>
          </a:p>
        </p:txBody>
      </p:sp>
      <p:sp>
        <p:nvSpPr>
          <p:cNvPr id="315396" name="Text Box 4"/>
          <p:cNvSpPr txBox="1">
            <a:spLocks noChangeArrowheads="1"/>
          </p:cNvSpPr>
          <p:nvPr/>
        </p:nvSpPr>
        <p:spPr bwMode="auto">
          <a:xfrm>
            <a:off x="381000" y="1600200"/>
            <a:ext cx="8229600" cy="519113"/>
          </a:xfrm>
          <a:prstGeom prst="rect">
            <a:avLst/>
          </a:prstGeom>
          <a:noFill/>
          <a:ln w="12700">
            <a:noFill/>
            <a:miter lim="800000"/>
            <a:headEnd type="none" w="sm" len="sm"/>
            <a:tailEnd type="none" w="sm" len="sm"/>
          </a:ln>
          <a:effectLst/>
        </p:spPr>
        <p:txBody>
          <a:bodyPr>
            <a:spAutoFit/>
          </a:bodyPr>
          <a:lstStyle/>
          <a:p>
            <a:pPr>
              <a:spcBef>
                <a:spcPct val="50000"/>
              </a:spcBef>
            </a:pPr>
            <a:r>
              <a:rPr lang="en-US" sz="2800" dirty="0" smtClean="0">
                <a:solidFill>
                  <a:srgbClr val="0000FF"/>
                </a:solidFill>
                <a:latin typeface="+mn-lt"/>
                <a:cs typeface="Times New Roman" pitchFamily="18" charset="0"/>
              </a:rPr>
              <a:t>What is wrong with the following program?</a:t>
            </a:r>
            <a:endParaRPr lang="en-US" sz="2800" i="1" dirty="0">
              <a:solidFill>
                <a:srgbClr val="0000FF"/>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4B43EA4-AD31-4F54-A3DA-38C429139C1A}" type="slidenum">
              <a:rPr lang="en-US"/>
              <a:pPr/>
              <a:t>11</a:t>
            </a:fld>
            <a:endParaRPr lang="en-US"/>
          </a:p>
        </p:txBody>
      </p:sp>
      <p:sp>
        <p:nvSpPr>
          <p:cNvPr id="308226" name="Rectangle 2"/>
          <p:cNvSpPr>
            <a:spLocks noGrp="1" noChangeArrowheads="1"/>
          </p:cNvSpPr>
          <p:nvPr>
            <p:ph type="title"/>
          </p:nvPr>
        </p:nvSpPr>
        <p:spPr>
          <a:xfrm>
            <a:off x="685800" y="381000"/>
            <a:ext cx="7772400" cy="762000"/>
          </a:xfrm>
          <a:noFill/>
          <a:ln/>
        </p:spPr>
        <p:txBody>
          <a:bodyPr>
            <a:normAutofit fontScale="90000"/>
          </a:bodyPr>
          <a:lstStyle/>
          <a:p>
            <a:r>
              <a:rPr lang="en-US" dirty="0" err="1" smtClean="0"/>
              <a:t>Subclassing</a:t>
            </a:r>
            <a:r>
              <a:rPr lang="en-US" dirty="0" smtClean="0"/>
              <a:t>: Declaring </a:t>
            </a:r>
            <a:r>
              <a:rPr lang="en-US" dirty="0"/>
              <a:t>a </a:t>
            </a:r>
            <a:r>
              <a:rPr lang="en-US" dirty="0" smtClean="0"/>
              <a:t>Subclass</a:t>
            </a:r>
            <a:endParaRPr lang="en-US" dirty="0"/>
          </a:p>
        </p:txBody>
      </p:sp>
      <p:sp>
        <p:nvSpPr>
          <p:cNvPr id="308227" name="Rectangle 3"/>
          <p:cNvSpPr>
            <a:spLocks noGrp="1" noChangeArrowheads="1"/>
          </p:cNvSpPr>
          <p:nvPr>
            <p:ph type="body" idx="1"/>
          </p:nvPr>
        </p:nvSpPr>
        <p:spPr>
          <a:xfrm>
            <a:off x="304800" y="1371600"/>
            <a:ext cx="8458200" cy="2743200"/>
          </a:xfrm>
          <a:noFill/>
          <a:ln/>
        </p:spPr>
        <p:txBody>
          <a:bodyPr>
            <a:noAutofit/>
          </a:bodyPr>
          <a:lstStyle/>
          <a:p>
            <a:pPr marL="228600" indent="-228600">
              <a:lnSpc>
                <a:spcPct val="90000"/>
              </a:lnSpc>
              <a:spcBef>
                <a:spcPts val="1200"/>
              </a:spcBef>
            </a:pPr>
            <a:r>
              <a:rPr lang="en-US" dirty="0"/>
              <a:t>A subclass extends properties and methods from the </a:t>
            </a:r>
            <a:r>
              <a:rPr lang="en-US" dirty="0" err="1" smtClean="0"/>
              <a:t>superclass</a:t>
            </a:r>
            <a:endParaRPr lang="en-US" dirty="0" smtClean="0"/>
          </a:p>
          <a:p>
            <a:pPr marL="228600" indent="-228600">
              <a:lnSpc>
                <a:spcPct val="90000"/>
              </a:lnSpc>
              <a:spcBef>
                <a:spcPts val="1200"/>
              </a:spcBef>
            </a:pPr>
            <a:r>
              <a:rPr lang="en-US" dirty="0" smtClean="0"/>
              <a:t>By </a:t>
            </a:r>
            <a:r>
              <a:rPr lang="en-US" dirty="0" err="1" smtClean="0"/>
              <a:t>subclassing</a:t>
            </a:r>
            <a:r>
              <a:rPr lang="en-US" dirty="0" smtClean="0"/>
              <a:t> one can</a:t>
            </a:r>
            <a:endParaRPr lang="en-US" dirty="0"/>
          </a:p>
          <a:p>
            <a:pPr marL="1201738" lvl="3" indent="-341313">
              <a:lnSpc>
                <a:spcPct val="90000"/>
              </a:lnSpc>
              <a:spcBef>
                <a:spcPct val="50000"/>
              </a:spcBef>
              <a:buClr>
                <a:schemeClr val="tx2"/>
              </a:buClr>
              <a:buSzPct val="75000"/>
              <a:buFont typeface="Monotype Sorts" pitchFamily="2" charset="2"/>
              <a:buChar char="F"/>
            </a:pPr>
            <a:r>
              <a:rPr lang="en-US" sz="2800" dirty="0"/>
              <a:t>Add </a:t>
            </a:r>
            <a:r>
              <a:rPr lang="en-US" sz="2800" b="1" i="1" dirty="0">
                <a:solidFill>
                  <a:srgbClr val="C00000"/>
                </a:solidFill>
              </a:rPr>
              <a:t>new </a:t>
            </a:r>
            <a:r>
              <a:rPr lang="en-US" sz="2800" dirty="0"/>
              <a:t>properties</a:t>
            </a:r>
          </a:p>
          <a:p>
            <a:pPr marL="1201738" lvl="3" indent="-341313">
              <a:lnSpc>
                <a:spcPct val="90000"/>
              </a:lnSpc>
              <a:spcBef>
                <a:spcPct val="50000"/>
              </a:spcBef>
              <a:buClr>
                <a:schemeClr val="tx2"/>
              </a:buClr>
              <a:buSzPct val="75000"/>
              <a:buFont typeface="Monotype Sorts" pitchFamily="2" charset="2"/>
              <a:buChar char="F"/>
            </a:pPr>
            <a:r>
              <a:rPr lang="en-US" sz="2800" dirty="0"/>
              <a:t>Add </a:t>
            </a:r>
            <a:r>
              <a:rPr lang="en-US" sz="2800" b="1" i="1" dirty="0">
                <a:solidFill>
                  <a:srgbClr val="C00000"/>
                </a:solidFill>
              </a:rPr>
              <a:t>new</a:t>
            </a:r>
            <a:r>
              <a:rPr lang="en-US" sz="2800" dirty="0"/>
              <a:t> methods</a:t>
            </a:r>
          </a:p>
          <a:p>
            <a:pPr marL="1201738" lvl="3" indent="-341313">
              <a:lnSpc>
                <a:spcPct val="90000"/>
              </a:lnSpc>
              <a:spcBef>
                <a:spcPct val="50000"/>
              </a:spcBef>
              <a:buClr>
                <a:schemeClr val="tx2"/>
              </a:buClr>
              <a:buSzPct val="75000"/>
              <a:buFont typeface="Monotype Sorts" pitchFamily="2" charset="2"/>
              <a:buChar char="F"/>
            </a:pPr>
            <a:r>
              <a:rPr lang="en-US" sz="2800" dirty="0">
                <a:solidFill>
                  <a:srgbClr val="C00000"/>
                </a:solidFill>
              </a:rPr>
              <a:t>Override</a:t>
            </a:r>
            <a:r>
              <a:rPr lang="en-US" sz="2800" dirty="0"/>
              <a:t> the methods of the </a:t>
            </a:r>
            <a:r>
              <a:rPr lang="en-US" sz="2800" dirty="0" err="1"/>
              <a:t>superclass</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8191CAB-8E1C-4158-8D66-707106482276}" type="slidenum">
              <a:rPr lang="en-US"/>
              <a:pPr/>
              <a:t>12</a:t>
            </a:fld>
            <a:endParaRPr lang="en-US"/>
          </a:p>
        </p:txBody>
      </p:sp>
      <p:sp>
        <p:nvSpPr>
          <p:cNvPr id="366594" name="Rectangle 2"/>
          <p:cNvSpPr>
            <a:spLocks noGrp="1" noChangeArrowheads="1"/>
          </p:cNvSpPr>
          <p:nvPr>
            <p:ph type="title"/>
          </p:nvPr>
        </p:nvSpPr>
        <p:spPr>
          <a:xfrm>
            <a:off x="152400" y="228600"/>
            <a:ext cx="8763000" cy="838200"/>
          </a:xfrm>
        </p:spPr>
        <p:txBody>
          <a:bodyPr/>
          <a:lstStyle/>
          <a:p>
            <a:r>
              <a:rPr lang="en-US"/>
              <a:t>The </a:t>
            </a:r>
            <a:r>
              <a:rPr lang="en-US" u="sng"/>
              <a:t>Object</a:t>
            </a:r>
            <a:r>
              <a:rPr lang="en-US"/>
              <a:t> Class and Its Methods</a:t>
            </a:r>
          </a:p>
        </p:txBody>
      </p:sp>
      <p:sp>
        <p:nvSpPr>
          <p:cNvPr id="366595" name="Rectangle 3"/>
          <p:cNvSpPr>
            <a:spLocks noGrp="1" noChangeArrowheads="1"/>
          </p:cNvSpPr>
          <p:nvPr>
            <p:ph type="body" idx="1"/>
          </p:nvPr>
        </p:nvSpPr>
        <p:spPr>
          <a:xfrm>
            <a:off x="304800" y="1295400"/>
            <a:ext cx="8610600" cy="2438400"/>
          </a:xfrm>
        </p:spPr>
        <p:txBody>
          <a:bodyPr>
            <a:normAutofit/>
          </a:bodyPr>
          <a:lstStyle/>
          <a:p>
            <a:pPr marL="0" indent="0">
              <a:buFont typeface="Monotype Sorts" pitchFamily="2" charset="2"/>
              <a:buNone/>
            </a:pPr>
            <a:r>
              <a:rPr lang="en-US" dirty="0">
                <a:cs typeface="Times New Roman" pitchFamily="18" charset="0"/>
              </a:rPr>
              <a:t>Every class in Java is descended from the </a:t>
            </a:r>
            <a:r>
              <a:rPr lang="en-US" b="1" u="sng" dirty="0" err="1">
                <a:latin typeface="Courier New" pitchFamily="49" charset="0"/>
                <a:cs typeface="Courier New" pitchFamily="49" charset="0"/>
              </a:rPr>
              <a:t>java.lang.Object</a:t>
            </a:r>
            <a:r>
              <a:rPr lang="en-US" dirty="0">
                <a:cs typeface="Times New Roman" pitchFamily="18" charset="0"/>
              </a:rPr>
              <a:t> class. If no inheritance is specified when a class is defined, the </a:t>
            </a:r>
            <a:r>
              <a:rPr lang="en-US" dirty="0" err="1">
                <a:cs typeface="Times New Roman" pitchFamily="18" charset="0"/>
              </a:rPr>
              <a:t>superclass</a:t>
            </a:r>
            <a:r>
              <a:rPr lang="en-US" dirty="0">
                <a:cs typeface="Times New Roman" pitchFamily="18" charset="0"/>
              </a:rPr>
              <a:t> of the class is </a:t>
            </a:r>
            <a:r>
              <a:rPr lang="en-US" b="1" u="sng" dirty="0">
                <a:latin typeface="Courier New" pitchFamily="49" charset="0"/>
                <a:cs typeface="Courier New" pitchFamily="49" charset="0"/>
              </a:rPr>
              <a:t>Object</a:t>
            </a:r>
            <a:r>
              <a:rPr lang="en-US" dirty="0">
                <a:cs typeface="Times New Roman" pitchFamily="18" charset="0"/>
              </a:rPr>
              <a:t>.</a:t>
            </a:r>
            <a:r>
              <a:rPr lang="en-US" dirty="0"/>
              <a:t> </a:t>
            </a:r>
          </a:p>
        </p:txBody>
      </p:sp>
      <p:graphicFrame>
        <p:nvGraphicFramePr>
          <p:cNvPr id="366597" name="Object 5"/>
          <p:cNvGraphicFramePr>
            <a:graphicFrameLocks noChangeAspect="1"/>
          </p:cNvGraphicFramePr>
          <p:nvPr/>
        </p:nvGraphicFramePr>
        <p:xfrm>
          <a:off x="0" y="4267200"/>
          <a:ext cx="9144000" cy="1066800"/>
        </p:xfrm>
        <a:graphic>
          <a:graphicData uri="http://schemas.openxmlformats.org/presentationml/2006/ole">
            <mc:AlternateContent xmlns:mc="http://schemas.openxmlformats.org/markup-compatibility/2006">
              <mc:Choice xmlns:v="urn:schemas-microsoft-com:vml" Requires="v">
                <p:oleObj spid="_x0000_s408605" name="Picture" r:id="rId3" imgW="4732200" imgH="550080" progId="Word.Picture.8">
                  <p:embed/>
                </p:oleObj>
              </mc:Choice>
              <mc:Fallback>
                <p:oleObj name="Picture" r:id="rId3" imgW="4732200" imgH="55008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9144000" cy="10668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51FF766-8271-4A32-87DC-5B3A49BC667C}" type="slidenum">
              <a:rPr lang="en-US"/>
              <a:pPr/>
              <a:t>13</a:t>
            </a:fld>
            <a:endParaRPr lang="en-US"/>
          </a:p>
        </p:txBody>
      </p:sp>
      <p:sp>
        <p:nvSpPr>
          <p:cNvPr id="358402" name="Rectangle 2"/>
          <p:cNvSpPr>
            <a:spLocks noGrp="1" noChangeArrowheads="1"/>
          </p:cNvSpPr>
          <p:nvPr>
            <p:ph type="title"/>
          </p:nvPr>
        </p:nvSpPr>
        <p:spPr>
          <a:xfrm>
            <a:off x="685800" y="228600"/>
            <a:ext cx="7772400" cy="685800"/>
          </a:xfrm>
        </p:spPr>
        <p:txBody>
          <a:bodyPr>
            <a:normAutofit fontScale="90000"/>
          </a:bodyPr>
          <a:lstStyle/>
          <a:p>
            <a:r>
              <a:rPr lang="en-US"/>
              <a:t>The toString() method in Object</a:t>
            </a:r>
          </a:p>
        </p:txBody>
      </p:sp>
      <p:sp>
        <p:nvSpPr>
          <p:cNvPr id="358403" name="Rectangle 3"/>
          <p:cNvSpPr>
            <a:spLocks noGrp="1" noChangeArrowheads="1"/>
          </p:cNvSpPr>
          <p:nvPr>
            <p:ph type="body" idx="1"/>
          </p:nvPr>
        </p:nvSpPr>
        <p:spPr>
          <a:xfrm>
            <a:off x="304800" y="1143000"/>
            <a:ext cx="8534400" cy="1676400"/>
          </a:xfrm>
        </p:spPr>
        <p:txBody>
          <a:bodyPr/>
          <a:lstStyle/>
          <a:p>
            <a:pPr marL="0" indent="0">
              <a:lnSpc>
                <a:spcPct val="90000"/>
              </a:lnSpc>
              <a:spcBef>
                <a:spcPct val="75000"/>
              </a:spcBef>
              <a:buFont typeface="Monotype Sorts" pitchFamily="2" charset="2"/>
              <a:buNone/>
            </a:pPr>
            <a:r>
              <a:rPr lang="en-US" sz="2600" dirty="0"/>
              <a:t>The </a:t>
            </a:r>
            <a:r>
              <a:rPr lang="en-US" sz="2400" dirty="0" err="1"/>
              <a:t>toString</a:t>
            </a:r>
            <a:r>
              <a:rPr lang="en-US" sz="2400" dirty="0"/>
              <a:t>()</a:t>
            </a:r>
            <a:r>
              <a:rPr lang="en-US" sz="2600" dirty="0"/>
              <a:t> method returns a string representation of the object. The </a:t>
            </a:r>
            <a:r>
              <a:rPr lang="en-US" sz="2600" dirty="0">
                <a:cs typeface="Times New Roman" pitchFamily="18" charset="0"/>
              </a:rPr>
              <a:t>default implementation returns a string consisting of a class name of which the object is an instance, the at sign (@), and a number representing this object.</a:t>
            </a:r>
            <a:r>
              <a:rPr lang="en-US" sz="2600" dirty="0">
                <a:latin typeface="Courier" charset="0"/>
                <a:cs typeface="Times New Roman" pitchFamily="18" charset="0"/>
              </a:rPr>
              <a:t> </a:t>
            </a:r>
            <a:endParaRPr lang="en-US" sz="2800" dirty="0"/>
          </a:p>
        </p:txBody>
      </p:sp>
      <p:sp>
        <p:nvSpPr>
          <p:cNvPr id="358404" name="Rectangle 4"/>
          <p:cNvSpPr>
            <a:spLocks noChangeArrowheads="1"/>
          </p:cNvSpPr>
          <p:nvPr/>
        </p:nvSpPr>
        <p:spPr bwMode="auto">
          <a:xfrm>
            <a:off x="609600" y="3048000"/>
            <a:ext cx="7848600" cy="10668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800" b="1" dirty="0">
                <a:latin typeface="Courier New" pitchFamily="49" charset="0"/>
                <a:cs typeface="Courier New" pitchFamily="49" charset="0"/>
              </a:rPr>
              <a:t>Loan </a:t>
            </a:r>
            <a:r>
              <a:rPr lang="en-US" sz="2800" b="1" dirty="0" err="1">
                <a:latin typeface="Courier New" pitchFamily="49" charset="0"/>
                <a:cs typeface="Courier New" pitchFamily="49" charset="0"/>
              </a:rPr>
              <a:t>loan</a:t>
            </a:r>
            <a:r>
              <a:rPr lang="en-US" sz="2800" b="1" dirty="0">
                <a:latin typeface="Courier New" pitchFamily="49" charset="0"/>
                <a:cs typeface="Courier New" pitchFamily="49" charset="0"/>
              </a:rPr>
              <a:t> = new Loan();</a:t>
            </a:r>
          </a:p>
          <a:p>
            <a:pPr>
              <a:spcBef>
                <a:spcPct val="20000"/>
              </a:spcBef>
              <a:buClr>
                <a:schemeClr val="tx2"/>
              </a:buClr>
              <a:buSzPct val="75000"/>
              <a:buFont typeface="Monotype Sorts" pitchFamily="2" charset="2"/>
              <a:buNone/>
            </a:pPr>
            <a:r>
              <a:rPr lang="en-US" sz="2800" b="1" dirty="0" err="1">
                <a:latin typeface="Courier New" pitchFamily="49" charset="0"/>
                <a:cs typeface="Courier New" pitchFamily="49" charset="0"/>
              </a:rPr>
              <a:t>System.out.println</a:t>
            </a:r>
            <a:r>
              <a:rPr lang="en-US" sz="2800" b="1" dirty="0">
                <a:latin typeface="Courier New" pitchFamily="49" charset="0"/>
                <a:cs typeface="Courier New" pitchFamily="49" charset="0"/>
              </a:rPr>
              <a:t>(</a:t>
            </a:r>
            <a:r>
              <a:rPr lang="en-US" sz="2800" b="1" dirty="0" err="1">
                <a:latin typeface="Courier New" pitchFamily="49" charset="0"/>
                <a:cs typeface="Courier New" pitchFamily="49" charset="0"/>
              </a:rPr>
              <a:t>loan.toString</a:t>
            </a:r>
            <a:r>
              <a:rPr lang="en-US" sz="2800" b="1" dirty="0">
                <a:latin typeface="Courier New" pitchFamily="49" charset="0"/>
                <a:cs typeface="Courier New" pitchFamily="49" charset="0"/>
              </a:rPr>
              <a:t>());</a:t>
            </a:r>
          </a:p>
        </p:txBody>
      </p:sp>
      <p:sp>
        <p:nvSpPr>
          <p:cNvPr id="358405" name="Rectangle 5"/>
          <p:cNvSpPr>
            <a:spLocks noChangeArrowheads="1"/>
          </p:cNvSpPr>
          <p:nvPr/>
        </p:nvSpPr>
        <p:spPr bwMode="auto">
          <a:xfrm>
            <a:off x="457200" y="4419600"/>
            <a:ext cx="8229600" cy="1676400"/>
          </a:xfrm>
          <a:prstGeom prst="rect">
            <a:avLst/>
          </a:prstGeom>
          <a:noFill/>
          <a:ln w="9525">
            <a:noFill/>
            <a:miter lim="800000"/>
            <a:headEnd/>
            <a:tailEnd/>
          </a:ln>
          <a:effectLst/>
        </p:spPr>
        <p:txBody>
          <a:bodyPr lIns="92075" tIns="46038" rIns="92075" bIns="46038"/>
          <a:lstStyle/>
          <a:p>
            <a:pPr>
              <a:lnSpc>
                <a:spcPct val="90000"/>
              </a:lnSpc>
              <a:spcBef>
                <a:spcPct val="75000"/>
              </a:spcBef>
              <a:buClr>
                <a:schemeClr val="tx2"/>
              </a:buClr>
              <a:buSzPct val="75000"/>
              <a:buFont typeface="Monotype Sorts" pitchFamily="2" charset="2"/>
              <a:buNone/>
            </a:pPr>
            <a:r>
              <a:rPr lang="en-US" dirty="0">
                <a:solidFill>
                  <a:srgbClr val="0000FF"/>
                </a:solidFill>
                <a:latin typeface="+mn-lt"/>
                <a:cs typeface="Courier New" pitchFamily="49" charset="0"/>
              </a:rPr>
              <a:t>The code displays something like </a:t>
            </a:r>
            <a:r>
              <a:rPr lang="en-US" sz="3200" u="sng" dirty="0">
                <a:solidFill>
                  <a:srgbClr val="0000FF"/>
                </a:solidFill>
                <a:latin typeface="+mn-lt"/>
              </a:rPr>
              <a:t>Loan@15037e5</a:t>
            </a:r>
            <a:r>
              <a:rPr lang="en-US" sz="3200" dirty="0">
                <a:solidFill>
                  <a:srgbClr val="0000FF"/>
                </a:solidFill>
                <a:latin typeface="+mn-lt"/>
              </a:rPr>
              <a:t> </a:t>
            </a:r>
            <a:r>
              <a:rPr lang="en-US" dirty="0">
                <a:solidFill>
                  <a:srgbClr val="0000FF"/>
                </a:solidFill>
                <a:latin typeface="+mn-lt"/>
                <a:cs typeface="Courier New" pitchFamily="49" charset="0"/>
              </a:rPr>
              <a:t>.</a:t>
            </a:r>
            <a:r>
              <a:rPr lang="en-US" dirty="0">
                <a:solidFill>
                  <a:srgbClr val="0000FF"/>
                </a:solidFill>
                <a:latin typeface="+mn-lt"/>
                <a:cs typeface="Times New Roman" pitchFamily="18" charset="0"/>
              </a:rPr>
              <a:t> </a:t>
            </a:r>
            <a:r>
              <a:rPr lang="en-US" dirty="0">
                <a:solidFill>
                  <a:srgbClr val="0000FF"/>
                </a:solidFill>
                <a:latin typeface="+mn-lt"/>
                <a:cs typeface="Courier New" pitchFamily="49" charset="0"/>
              </a:rPr>
              <a:t>This message is not very helpful or informative. Usually you should override the </a:t>
            </a:r>
            <a:r>
              <a:rPr lang="en-US" b="1" u="sng" dirty="0" err="1">
                <a:solidFill>
                  <a:srgbClr val="0000FF"/>
                </a:solidFill>
                <a:latin typeface="Courier New" pitchFamily="49" charset="0"/>
                <a:cs typeface="Courier New" pitchFamily="49" charset="0"/>
              </a:rPr>
              <a:t>toString</a:t>
            </a:r>
            <a:r>
              <a:rPr lang="en-US" dirty="0">
                <a:solidFill>
                  <a:srgbClr val="0000FF"/>
                </a:solidFill>
                <a:latin typeface="+mn-lt"/>
                <a:cs typeface="Courier New" pitchFamily="49" charset="0"/>
              </a:rPr>
              <a:t> method so that it returns a digestible string representation of the object.</a:t>
            </a:r>
            <a:r>
              <a:rPr lang="en-US" dirty="0">
                <a:solidFill>
                  <a:srgbClr val="0000FF"/>
                </a:solidFill>
                <a:latin typeface="+mn-lt"/>
                <a:cs typeface="Times New Roman" pitchFamily="18"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4" name="Slide Number Placeholder 3"/>
          <p:cNvSpPr>
            <a:spLocks noGrp="1"/>
          </p:cNvSpPr>
          <p:nvPr>
            <p:ph type="sldNum" sz="quarter" idx="11"/>
          </p:nvPr>
        </p:nvSpPr>
        <p:spPr/>
        <p:txBody>
          <a:bodyPr/>
          <a:lstStyle/>
          <a:p>
            <a:fld id="{13D209E5-7165-4078-A968-05538CD6A34F}" type="slidenum">
              <a:rPr lang="en-US" smtClean="0"/>
              <a:pPr/>
              <a:t>14</a:t>
            </a:fld>
            <a:endParaRPr lang="en-US"/>
          </a:p>
        </p:txBody>
      </p:sp>
      <p:pic>
        <p:nvPicPr>
          <p:cNvPr id="390146" name="Picture 2" descr="http://bip.weizmann.ac.il/course/prog2/oop/Img00002.gif"/>
          <p:cNvPicPr>
            <a:picLocks noChangeAspect="1" noChangeArrowheads="1"/>
          </p:cNvPicPr>
          <p:nvPr/>
        </p:nvPicPr>
        <p:blipFill>
          <a:blip r:embed="rId2" cstate="print"/>
          <a:srcRect/>
          <a:stretch>
            <a:fillRect/>
          </a:stretch>
        </p:blipFill>
        <p:spPr bwMode="auto">
          <a:xfrm>
            <a:off x="2590800" y="1219200"/>
            <a:ext cx="3695700" cy="4020598"/>
          </a:xfrm>
          <a:prstGeom prst="rect">
            <a:avLst/>
          </a:prstGeom>
          <a:noFill/>
        </p:spPr>
      </p:pic>
      <p:sp>
        <p:nvSpPr>
          <p:cNvPr id="6" name="TextBox 5"/>
          <p:cNvSpPr txBox="1"/>
          <p:nvPr/>
        </p:nvSpPr>
        <p:spPr>
          <a:xfrm>
            <a:off x="0" y="6487299"/>
            <a:ext cx="1822935" cy="276999"/>
          </a:xfrm>
          <a:prstGeom prst="rect">
            <a:avLst/>
          </a:prstGeom>
          <a:noFill/>
        </p:spPr>
        <p:txBody>
          <a:bodyPr wrap="none" rtlCol="0">
            <a:spAutoFit/>
          </a:bodyPr>
          <a:lstStyle/>
          <a:p>
            <a:r>
              <a:rPr lang="en-US" sz="1200" dirty="0" smtClean="0">
                <a:latin typeface="Arial" pitchFamily="34" charset="0"/>
                <a:cs typeface="Arial" pitchFamily="34" charset="0"/>
              </a:rPr>
              <a:t>http://bip.weizmann.ac.il</a:t>
            </a:r>
            <a:endParaRPr lang="en-US" sz="1200" dirty="0">
              <a:latin typeface="Arial" pitchFamily="34" charset="0"/>
              <a:cs typeface="Arial" pitchFamily="34" charset="0"/>
            </a:endParaRPr>
          </a:p>
        </p:txBody>
      </p:sp>
      <p:sp>
        <p:nvSpPr>
          <p:cNvPr id="7" name="TextBox 6"/>
          <p:cNvSpPr txBox="1"/>
          <p:nvPr/>
        </p:nvSpPr>
        <p:spPr>
          <a:xfrm>
            <a:off x="6705600" y="1866900"/>
            <a:ext cx="1776384" cy="830997"/>
          </a:xfrm>
          <a:prstGeom prst="rect">
            <a:avLst/>
          </a:prstGeom>
          <a:noFill/>
        </p:spPr>
        <p:txBody>
          <a:bodyPr wrap="none" rtlCol="0">
            <a:spAutoFit/>
          </a:bodyPr>
          <a:lstStyle/>
          <a:p>
            <a:r>
              <a:rPr lang="en-US" dirty="0" smtClean="0">
                <a:latin typeface="+mn-lt"/>
              </a:rPr>
              <a:t>poly: many</a:t>
            </a:r>
          </a:p>
          <a:p>
            <a:r>
              <a:rPr lang="en-US" dirty="0" smtClean="0">
                <a:latin typeface="+mn-lt"/>
              </a:rPr>
              <a:t>morph: form</a:t>
            </a:r>
            <a:endParaRPr lang="en-US" dirty="0">
              <a:latin typeface="+mn-lt"/>
            </a:endParaRPr>
          </a:p>
        </p:txBody>
      </p:sp>
      <p:sp>
        <p:nvSpPr>
          <p:cNvPr id="8" name="TextBox 7"/>
          <p:cNvSpPr txBox="1"/>
          <p:nvPr/>
        </p:nvSpPr>
        <p:spPr>
          <a:xfrm>
            <a:off x="508516" y="5486400"/>
            <a:ext cx="8043933" cy="461665"/>
          </a:xfrm>
          <a:prstGeom prst="rect">
            <a:avLst/>
          </a:prstGeom>
          <a:noFill/>
        </p:spPr>
        <p:txBody>
          <a:bodyPr wrap="none" rtlCol="0">
            <a:spAutoFit/>
          </a:bodyPr>
          <a:lstStyle/>
          <a:p>
            <a:r>
              <a:rPr lang="en-US" i="1" dirty="0" smtClean="0">
                <a:solidFill>
                  <a:srgbClr val="C00000"/>
                </a:solidFill>
                <a:latin typeface="+mn-lt"/>
              </a:rPr>
              <a:t>How can we easily handle a variety of objects of the same kind?</a:t>
            </a:r>
            <a:endParaRPr lang="en-US" i="1" dirty="0">
              <a:solidFill>
                <a:srgbClr val="C00000"/>
              </a:solidFill>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09CC920F-095D-4199-B314-518592827673}" type="slidenum">
              <a:rPr lang="en-US"/>
              <a:pPr/>
              <a:t>15</a:t>
            </a:fld>
            <a:endParaRPr lang="en-US"/>
          </a:p>
        </p:txBody>
      </p:sp>
      <p:sp>
        <p:nvSpPr>
          <p:cNvPr id="324610" name="Rectangle 2"/>
          <p:cNvSpPr>
            <a:spLocks noGrp="1" noChangeArrowheads="1"/>
          </p:cNvSpPr>
          <p:nvPr>
            <p:ph type="title"/>
          </p:nvPr>
        </p:nvSpPr>
        <p:spPr>
          <a:xfrm>
            <a:off x="228600" y="152400"/>
            <a:ext cx="8763000" cy="685800"/>
          </a:xfrm>
          <a:noFill/>
          <a:ln/>
        </p:spPr>
        <p:txBody>
          <a:bodyPr/>
          <a:lstStyle/>
          <a:p>
            <a:r>
              <a:rPr lang="en-US" sz="2400"/>
              <a:t>Polymorphism, Dynamic Binding and Generic Programming</a:t>
            </a:r>
            <a:endParaRPr lang="en-US" sz="2800" b="1">
              <a:latin typeface="Courier" charset="0"/>
            </a:endParaRPr>
          </a:p>
        </p:txBody>
      </p:sp>
      <p:sp>
        <p:nvSpPr>
          <p:cNvPr id="324613" name="Text Box 5"/>
          <p:cNvSpPr txBox="1">
            <a:spLocks noChangeArrowheads="1"/>
          </p:cNvSpPr>
          <p:nvPr/>
        </p:nvSpPr>
        <p:spPr bwMode="auto">
          <a:xfrm>
            <a:off x="152400" y="1143000"/>
            <a:ext cx="3733800" cy="4599336"/>
          </a:xfrm>
          <a:prstGeom prst="rect">
            <a:avLst/>
          </a:prstGeom>
          <a:noFill/>
          <a:ln w="12700">
            <a:noFill/>
            <a:miter lim="800000"/>
            <a:headEnd type="none" w="sm" len="sm"/>
            <a:tailEnd type="none" w="sm" len="sm"/>
          </a:ln>
          <a:effectLst/>
        </p:spPr>
        <p:txBody>
          <a:bodyPr>
            <a:spAutoFit/>
          </a:bodyPr>
          <a:lstStyle/>
          <a:p>
            <a:pPr>
              <a:lnSpc>
                <a:spcPct val="50000"/>
              </a:lnSpc>
              <a:spcBef>
                <a:spcPct val="50000"/>
              </a:spcBef>
            </a:pPr>
            <a:r>
              <a:rPr lang="en-US" sz="1100" dirty="0">
                <a:latin typeface="Courier New" pitchFamily="49" charset="0"/>
                <a:cs typeface="Times New Roman" pitchFamily="18" charset="0"/>
              </a:rPr>
              <a:t>public class </a:t>
            </a:r>
            <a:r>
              <a:rPr lang="en-US" sz="1100" dirty="0" err="1">
                <a:latin typeface="Courier New" pitchFamily="49" charset="0"/>
                <a:cs typeface="Times New Roman" pitchFamily="18" charset="0"/>
              </a:rPr>
              <a:t>PolymorphismDemo</a:t>
            </a: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  public static void main(String[] </a:t>
            </a:r>
            <a:r>
              <a:rPr lang="en-US" sz="1100" dirty="0" err="1">
                <a:latin typeface="Courier New" pitchFamily="49" charset="0"/>
                <a:cs typeface="Times New Roman" pitchFamily="18" charset="0"/>
              </a:rPr>
              <a:t>args</a:t>
            </a: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    m(new </a:t>
            </a:r>
            <a:r>
              <a:rPr lang="en-US" sz="1100" dirty="0" err="1">
                <a:latin typeface="Courier New" pitchFamily="49" charset="0"/>
                <a:cs typeface="Times New Roman" pitchFamily="18" charset="0"/>
              </a:rPr>
              <a:t>GraduateStudent</a:t>
            </a:r>
            <a:r>
              <a:rPr lang="en-US" sz="1100" dirty="0">
                <a:latin typeface="Courier New" pitchFamily="49" charset="0"/>
                <a:cs typeface="Times New Roman" pitchFamily="18" charset="0"/>
              </a:rPr>
              <a:t>());</a:t>
            </a:r>
          </a:p>
          <a:p>
            <a:pPr>
              <a:lnSpc>
                <a:spcPct val="50000"/>
              </a:lnSpc>
              <a:spcBef>
                <a:spcPct val="50000"/>
              </a:spcBef>
            </a:pPr>
            <a:r>
              <a:rPr lang="en-US" sz="1100" dirty="0">
                <a:latin typeface="Courier New" pitchFamily="49" charset="0"/>
                <a:cs typeface="Times New Roman" pitchFamily="18" charset="0"/>
              </a:rPr>
              <a:t>    m(new Student());</a:t>
            </a:r>
          </a:p>
          <a:p>
            <a:pPr>
              <a:lnSpc>
                <a:spcPct val="50000"/>
              </a:lnSpc>
              <a:spcBef>
                <a:spcPct val="50000"/>
              </a:spcBef>
            </a:pPr>
            <a:r>
              <a:rPr lang="en-US" sz="1100" dirty="0">
                <a:latin typeface="Courier New" pitchFamily="49" charset="0"/>
                <a:cs typeface="Times New Roman" pitchFamily="18" charset="0"/>
              </a:rPr>
              <a:t>    m(new Person());</a:t>
            </a:r>
          </a:p>
          <a:p>
            <a:pPr>
              <a:lnSpc>
                <a:spcPct val="50000"/>
              </a:lnSpc>
              <a:spcBef>
                <a:spcPct val="50000"/>
              </a:spcBef>
            </a:pPr>
            <a:r>
              <a:rPr lang="en-US" sz="1100" dirty="0">
                <a:latin typeface="Courier New" pitchFamily="49" charset="0"/>
                <a:cs typeface="Times New Roman" pitchFamily="18" charset="0"/>
              </a:rPr>
              <a:t>    m(new Object());</a:t>
            </a:r>
          </a:p>
          <a:p>
            <a:pPr>
              <a:lnSpc>
                <a:spcPct val="50000"/>
              </a:lnSpc>
              <a:spcBef>
                <a:spcPct val="50000"/>
              </a:spcBef>
            </a:pP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  public static void m(Object x) {</a:t>
            </a:r>
          </a:p>
          <a:p>
            <a:pPr>
              <a:lnSpc>
                <a:spcPct val="50000"/>
              </a:lnSpc>
              <a:spcBef>
                <a:spcPct val="50000"/>
              </a:spcBef>
            </a:pPr>
            <a:r>
              <a:rPr lang="en-US" sz="1100" dirty="0">
                <a:latin typeface="Courier New" pitchFamily="49" charset="0"/>
                <a:cs typeface="Times New Roman" pitchFamily="18" charset="0"/>
              </a:rPr>
              <a:t>    </a:t>
            </a:r>
            <a:r>
              <a:rPr lang="en-US" sz="1100" dirty="0" err="1">
                <a:latin typeface="Courier New" pitchFamily="49" charset="0"/>
                <a:cs typeface="Times New Roman" pitchFamily="18" charset="0"/>
              </a:rPr>
              <a:t>System.out.println</a:t>
            </a:r>
            <a:r>
              <a:rPr lang="en-US" sz="1100" dirty="0">
                <a:latin typeface="Courier New" pitchFamily="49" charset="0"/>
                <a:cs typeface="Times New Roman" pitchFamily="18" charset="0"/>
              </a:rPr>
              <a:t>(</a:t>
            </a:r>
            <a:r>
              <a:rPr lang="en-US" sz="1100" dirty="0" err="1">
                <a:latin typeface="Courier New" pitchFamily="49" charset="0"/>
                <a:cs typeface="Times New Roman" pitchFamily="18" charset="0"/>
              </a:rPr>
              <a:t>x.toString</a:t>
            </a:r>
            <a:r>
              <a:rPr lang="en-US" sz="1100" dirty="0">
                <a:latin typeface="Courier New" pitchFamily="49" charset="0"/>
                <a:cs typeface="Times New Roman" pitchFamily="18" charset="0"/>
              </a:rPr>
              <a:t>());</a:t>
            </a:r>
          </a:p>
          <a:p>
            <a:pPr>
              <a:lnSpc>
                <a:spcPct val="50000"/>
              </a:lnSpc>
              <a:spcBef>
                <a:spcPct val="50000"/>
              </a:spcBef>
            </a:pP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a:t>
            </a:r>
          </a:p>
          <a:p>
            <a:pPr>
              <a:lnSpc>
                <a:spcPct val="50000"/>
              </a:lnSpc>
              <a:spcBef>
                <a:spcPct val="50000"/>
              </a:spcBef>
            </a:pP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class </a:t>
            </a:r>
            <a:r>
              <a:rPr lang="en-US" sz="1100" dirty="0" err="1">
                <a:latin typeface="Courier New" pitchFamily="49" charset="0"/>
                <a:cs typeface="Times New Roman" pitchFamily="18" charset="0"/>
              </a:rPr>
              <a:t>GraduateStudent</a:t>
            </a:r>
            <a:r>
              <a:rPr lang="en-US" sz="1100" dirty="0">
                <a:latin typeface="Courier New" pitchFamily="49" charset="0"/>
                <a:cs typeface="Times New Roman" pitchFamily="18" charset="0"/>
              </a:rPr>
              <a:t> extends Student {</a:t>
            </a:r>
          </a:p>
          <a:p>
            <a:pPr>
              <a:lnSpc>
                <a:spcPct val="50000"/>
              </a:lnSpc>
              <a:spcBef>
                <a:spcPct val="50000"/>
              </a:spcBef>
            </a:pPr>
            <a:r>
              <a:rPr lang="en-US" sz="1100" dirty="0">
                <a:latin typeface="Courier New" pitchFamily="49" charset="0"/>
                <a:cs typeface="Times New Roman" pitchFamily="18" charset="0"/>
              </a:rPr>
              <a:t>}</a:t>
            </a:r>
          </a:p>
          <a:p>
            <a:pPr>
              <a:lnSpc>
                <a:spcPct val="50000"/>
              </a:lnSpc>
              <a:spcBef>
                <a:spcPct val="50000"/>
              </a:spcBef>
            </a:pP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class Student extends Person {</a:t>
            </a:r>
          </a:p>
          <a:p>
            <a:pPr>
              <a:lnSpc>
                <a:spcPct val="50000"/>
              </a:lnSpc>
              <a:spcBef>
                <a:spcPct val="50000"/>
              </a:spcBef>
            </a:pPr>
            <a:r>
              <a:rPr lang="en-US" sz="1100" dirty="0">
                <a:latin typeface="Courier New" pitchFamily="49" charset="0"/>
                <a:cs typeface="Times New Roman" pitchFamily="18" charset="0"/>
              </a:rPr>
              <a:t>  public String </a:t>
            </a:r>
            <a:r>
              <a:rPr lang="en-US" sz="1100" dirty="0" err="1">
                <a:latin typeface="Courier New" pitchFamily="49" charset="0"/>
                <a:cs typeface="Times New Roman" pitchFamily="18" charset="0"/>
              </a:rPr>
              <a:t>toString</a:t>
            </a: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    return "Student";</a:t>
            </a:r>
          </a:p>
          <a:p>
            <a:pPr>
              <a:lnSpc>
                <a:spcPct val="50000"/>
              </a:lnSpc>
              <a:spcBef>
                <a:spcPct val="50000"/>
              </a:spcBef>
            </a:pP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a:t>
            </a:r>
          </a:p>
          <a:p>
            <a:pPr>
              <a:lnSpc>
                <a:spcPct val="50000"/>
              </a:lnSpc>
              <a:spcBef>
                <a:spcPct val="50000"/>
              </a:spcBef>
            </a:pP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class Person extends Object {</a:t>
            </a:r>
          </a:p>
          <a:p>
            <a:pPr>
              <a:lnSpc>
                <a:spcPct val="50000"/>
              </a:lnSpc>
              <a:spcBef>
                <a:spcPct val="50000"/>
              </a:spcBef>
            </a:pPr>
            <a:r>
              <a:rPr lang="en-US" sz="1100" dirty="0">
                <a:latin typeface="Courier New" pitchFamily="49" charset="0"/>
                <a:cs typeface="Times New Roman" pitchFamily="18" charset="0"/>
              </a:rPr>
              <a:t>  public String </a:t>
            </a:r>
            <a:r>
              <a:rPr lang="en-US" sz="1100" dirty="0" err="1">
                <a:latin typeface="Courier New" pitchFamily="49" charset="0"/>
                <a:cs typeface="Times New Roman" pitchFamily="18" charset="0"/>
              </a:rPr>
              <a:t>toString</a:t>
            </a: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    return "Person";</a:t>
            </a:r>
          </a:p>
          <a:p>
            <a:pPr>
              <a:lnSpc>
                <a:spcPct val="50000"/>
              </a:lnSpc>
              <a:spcBef>
                <a:spcPct val="50000"/>
              </a:spcBef>
            </a:pPr>
            <a:r>
              <a:rPr lang="en-US" sz="1100" dirty="0">
                <a:latin typeface="Courier New" pitchFamily="49" charset="0"/>
                <a:cs typeface="Times New Roman" pitchFamily="18" charset="0"/>
              </a:rPr>
              <a:t>  }</a:t>
            </a:r>
          </a:p>
          <a:p>
            <a:pPr>
              <a:lnSpc>
                <a:spcPct val="50000"/>
              </a:lnSpc>
              <a:spcBef>
                <a:spcPct val="50000"/>
              </a:spcBef>
            </a:pPr>
            <a:r>
              <a:rPr lang="en-US" sz="1100" dirty="0">
                <a:latin typeface="Courier New" pitchFamily="49" charset="0"/>
                <a:cs typeface="Times New Roman" pitchFamily="18" charset="0"/>
              </a:rPr>
              <a:t>}</a:t>
            </a:r>
          </a:p>
        </p:txBody>
      </p:sp>
      <p:sp>
        <p:nvSpPr>
          <p:cNvPr id="324615" name="Text Box 7"/>
          <p:cNvSpPr txBox="1">
            <a:spLocks noChangeArrowheads="1"/>
          </p:cNvSpPr>
          <p:nvPr/>
        </p:nvSpPr>
        <p:spPr bwMode="auto">
          <a:xfrm>
            <a:off x="4724400" y="914400"/>
            <a:ext cx="3276600" cy="10064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dirty="0">
                <a:solidFill>
                  <a:srgbClr val="0000FF"/>
                </a:solidFill>
                <a:latin typeface="+mn-lt"/>
              </a:rPr>
              <a:t>Method m takes a parameter of the Object type. You can invoke it with any object.</a:t>
            </a:r>
          </a:p>
        </p:txBody>
      </p:sp>
      <p:sp>
        <p:nvSpPr>
          <p:cNvPr id="324616" name="Line 8"/>
          <p:cNvSpPr>
            <a:spLocks noChangeShapeType="1"/>
          </p:cNvSpPr>
          <p:nvPr/>
        </p:nvSpPr>
        <p:spPr bwMode="auto">
          <a:xfrm flipH="1">
            <a:off x="2514600" y="1752600"/>
            <a:ext cx="2133600" cy="0"/>
          </a:xfrm>
          <a:prstGeom prst="line">
            <a:avLst/>
          </a:prstGeom>
          <a:noFill/>
          <a:ln w="12700">
            <a:solidFill>
              <a:srgbClr val="FF0000"/>
            </a:solidFill>
            <a:round/>
            <a:headEnd type="none" w="sm" len="sm"/>
            <a:tailEnd type="stealth" w="sm" len="sm"/>
          </a:ln>
          <a:effectLst/>
        </p:spPr>
        <p:txBody>
          <a:bodyPr/>
          <a:lstStyle/>
          <a:p>
            <a:endParaRPr lang="en-US"/>
          </a:p>
        </p:txBody>
      </p:sp>
      <p:sp>
        <p:nvSpPr>
          <p:cNvPr id="324617" name="Text Box 9"/>
          <p:cNvSpPr txBox="1">
            <a:spLocks noChangeArrowheads="1"/>
          </p:cNvSpPr>
          <p:nvPr/>
        </p:nvSpPr>
        <p:spPr bwMode="auto">
          <a:xfrm>
            <a:off x="3886200" y="1981200"/>
            <a:ext cx="5105400" cy="1006475"/>
          </a:xfrm>
          <a:prstGeom prst="rect">
            <a:avLst/>
          </a:prstGeom>
          <a:noFill/>
          <a:ln w="12700">
            <a:noFill/>
            <a:miter lim="800000"/>
            <a:headEnd type="none" w="sm" len="sm"/>
            <a:tailEnd type="none" w="sm" len="sm"/>
          </a:ln>
          <a:effectLst/>
        </p:spPr>
        <p:txBody>
          <a:bodyPr>
            <a:spAutoFit/>
          </a:bodyPr>
          <a:lstStyle/>
          <a:p>
            <a:pPr>
              <a:spcBef>
                <a:spcPct val="50000"/>
              </a:spcBef>
            </a:pPr>
            <a:r>
              <a:rPr lang="en-US" sz="2000" dirty="0">
                <a:solidFill>
                  <a:srgbClr val="0000FF"/>
                </a:solidFill>
                <a:latin typeface="+mn-lt"/>
                <a:cs typeface="Courier New" pitchFamily="49" charset="0"/>
              </a:rPr>
              <a:t>An object of a subtype can be used wherever its </a:t>
            </a:r>
            <a:r>
              <a:rPr lang="en-US" sz="2000" dirty="0" err="1">
                <a:solidFill>
                  <a:srgbClr val="0000FF"/>
                </a:solidFill>
                <a:latin typeface="+mn-lt"/>
                <a:cs typeface="Courier New" pitchFamily="49" charset="0"/>
              </a:rPr>
              <a:t>supertype</a:t>
            </a:r>
            <a:r>
              <a:rPr lang="en-US" sz="2000" dirty="0">
                <a:solidFill>
                  <a:srgbClr val="0000FF"/>
                </a:solidFill>
                <a:latin typeface="+mn-lt"/>
                <a:cs typeface="Courier New" pitchFamily="49" charset="0"/>
              </a:rPr>
              <a:t> value is required</a:t>
            </a:r>
            <a:r>
              <a:rPr lang="en-US" sz="2000" dirty="0">
                <a:solidFill>
                  <a:srgbClr val="0000FF"/>
                </a:solidFill>
                <a:latin typeface="+mn-lt"/>
                <a:cs typeface="Times New Roman" pitchFamily="18" charset="0"/>
              </a:rPr>
              <a:t>. This feature is known as </a:t>
            </a:r>
            <a:r>
              <a:rPr lang="en-US" sz="2000" i="1" dirty="0">
                <a:solidFill>
                  <a:srgbClr val="C00000"/>
                </a:solidFill>
                <a:latin typeface="+mn-lt"/>
                <a:cs typeface="Times New Roman" pitchFamily="18" charset="0"/>
              </a:rPr>
              <a:t>polymorphism</a:t>
            </a:r>
            <a:r>
              <a:rPr lang="en-US" sz="2000" dirty="0">
                <a:solidFill>
                  <a:srgbClr val="0000FF"/>
                </a:solidFill>
                <a:latin typeface="+mn-lt"/>
                <a:cs typeface="Times New Roman" pitchFamily="18" charset="0"/>
              </a:rPr>
              <a:t>.</a:t>
            </a:r>
          </a:p>
        </p:txBody>
      </p:sp>
      <p:sp>
        <p:nvSpPr>
          <p:cNvPr id="324618" name="Rectangle 10"/>
          <p:cNvSpPr>
            <a:spLocks noGrp="1" noChangeArrowheads="1"/>
          </p:cNvSpPr>
          <p:nvPr>
            <p:ph type="body" idx="1"/>
          </p:nvPr>
        </p:nvSpPr>
        <p:spPr>
          <a:xfrm>
            <a:off x="3886200" y="3352800"/>
            <a:ext cx="5029200" cy="2895600"/>
          </a:xfrm>
          <a:noFill/>
          <a:ln/>
        </p:spPr>
        <p:txBody>
          <a:bodyPr/>
          <a:lstStyle/>
          <a:p>
            <a:pPr marL="0" indent="0">
              <a:lnSpc>
                <a:spcPct val="90000"/>
              </a:lnSpc>
              <a:buFont typeface="Monotype Sorts" pitchFamily="2" charset="2"/>
              <a:buNone/>
            </a:pPr>
            <a:r>
              <a:rPr lang="en-US" sz="2000" dirty="0">
                <a:cs typeface="Times New Roman" pitchFamily="18" charset="0"/>
              </a:rPr>
              <a:t>When the method </a:t>
            </a:r>
            <a:r>
              <a:rPr lang="en-US" sz="2000" u="sng" dirty="0">
                <a:cs typeface="Times New Roman" pitchFamily="18" charset="0"/>
              </a:rPr>
              <a:t>m(Object x)</a:t>
            </a:r>
            <a:r>
              <a:rPr lang="en-US" sz="2000" dirty="0">
                <a:cs typeface="Times New Roman" pitchFamily="18" charset="0"/>
              </a:rPr>
              <a:t> is executed, the argument </a:t>
            </a:r>
            <a:r>
              <a:rPr lang="en-US" sz="2000" u="sng" dirty="0" err="1">
                <a:cs typeface="Times New Roman" pitchFamily="18" charset="0"/>
              </a:rPr>
              <a:t>x</a:t>
            </a:r>
            <a:r>
              <a:rPr lang="en-US" sz="2000" dirty="0" err="1">
                <a:cs typeface="Times New Roman" pitchFamily="18" charset="0"/>
              </a:rPr>
              <a:t>’s</a:t>
            </a:r>
            <a:r>
              <a:rPr lang="en-US" sz="2000" dirty="0">
                <a:cs typeface="Times New Roman" pitchFamily="18" charset="0"/>
              </a:rPr>
              <a:t> </a:t>
            </a:r>
            <a:r>
              <a:rPr lang="en-US" sz="2000" u="sng" dirty="0" err="1">
                <a:cs typeface="Times New Roman" pitchFamily="18" charset="0"/>
              </a:rPr>
              <a:t>toString</a:t>
            </a:r>
            <a:r>
              <a:rPr lang="en-US" sz="2000" dirty="0">
                <a:cs typeface="Times New Roman" pitchFamily="18" charset="0"/>
              </a:rPr>
              <a:t> method is invoked. </a:t>
            </a:r>
            <a:r>
              <a:rPr lang="en-US" sz="2000" u="sng" dirty="0">
                <a:cs typeface="Times New Roman" pitchFamily="18" charset="0"/>
              </a:rPr>
              <a:t>x</a:t>
            </a:r>
            <a:r>
              <a:rPr lang="en-US" sz="2000" dirty="0">
                <a:cs typeface="Times New Roman" pitchFamily="18" charset="0"/>
              </a:rPr>
              <a:t> may be an instance of </a:t>
            </a:r>
            <a:r>
              <a:rPr lang="en-US" sz="2000" u="sng" dirty="0" err="1">
                <a:cs typeface="Times New Roman" pitchFamily="18" charset="0"/>
              </a:rPr>
              <a:t>GraduateStudent</a:t>
            </a:r>
            <a:r>
              <a:rPr lang="en-US" sz="2000" dirty="0">
                <a:cs typeface="Times New Roman" pitchFamily="18" charset="0"/>
              </a:rPr>
              <a:t>, </a:t>
            </a:r>
            <a:r>
              <a:rPr lang="en-US" sz="2000" u="sng" dirty="0">
                <a:cs typeface="Times New Roman" pitchFamily="18" charset="0"/>
              </a:rPr>
              <a:t>Student</a:t>
            </a:r>
            <a:r>
              <a:rPr lang="en-US" sz="2000" dirty="0">
                <a:cs typeface="Times New Roman" pitchFamily="18" charset="0"/>
              </a:rPr>
              <a:t>, </a:t>
            </a:r>
            <a:r>
              <a:rPr lang="en-US" sz="2000" u="sng" dirty="0">
                <a:cs typeface="Times New Roman" pitchFamily="18" charset="0"/>
              </a:rPr>
              <a:t>Person</a:t>
            </a:r>
            <a:r>
              <a:rPr lang="en-US" sz="2000" dirty="0">
                <a:cs typeface="Times New Roman" pitchFamily="18" charset="0"/>
              </a:rPr>
              <a:t>, or </a:t>
            </a:r>
            <a:r>
              <a:rPr lang="en-US" sz="2000" u="sng" dirty="0">
                <a:cs typeface="Times New Roman" pitchFamily="18" charset="0"/>
              </a:rPr>
              <a:t>Object</a:t>
            </a:r>
            <a:r>
              <a:rPr lang="en-US" sz="2000" dirty="0">
                <a:cs typeface="Times New Roman" pitchFamily="18" charset="0"/>
              </a:rPr>
              <a:t>. Classes </a:t>
            </a:r>
            <a:r>
              <a:rPr lang="en-US" sz="2000" u="sng" dirty="0" err="1">
                <a:cs typeface="Times New Roman" pitchFamily="18" charset="0"/>
              </a:rPr>
              <a:t>GraduateStudent</a:t>
            </a:r>
            <a:r>
              <a:rPr lang="en-US" sz="2000" dirty="0">
                <a:cs typeface="Times New Roman" pitchFamily="18" charset="0"/>
              </a:rPr>
              <a:t>, </a:t>
            </a:r>
            <a:r>
              <a:rPr lang="en-US" sz="2000" u="sng" dirty="0">
                <a:cs typeface="Times New Roman" pitchFamily="18" charset="0"/>
              </a:rPr>
              <a:t>Student</a:t>
            </a:r>
            <a:r>
              <a:rPr lang="en-US" sz="2000" dirty="0">
                <a:cs typeface="Times New Roman" pitchFamily="18" charset="0"/>
              </a:rPr>
              <a:t>, </a:t>
            </a:r>
            <a:r>
              <a:rPr lang="en-US" sz="2000" u="sng" dirty="0">
                <a:cs typeface="Times New Roman" pitchFamily="18" charset="0"/>
              </a:rPr>
              <a:t>Person</a:t>
            </a:r>
            <a:r>
              <a:rPr lang="en-US" sz="2000" dirty="0">
                <a:cs typeface="Times New Roman" pitchFamily="18" charset="0"/>
              </a:rPr>
              <a:t>, and </a:t>
            </a:r>
            <a:r>
              <a:rPr lang="en-US" sz="2000" u="sng" dirty="0">
                <a:cs typeface="Times New Roman" pitchFamily="18" charset="0"/>
              </a:rPr>
              <a:t>Object</a:t>
            </a:r>
            <a:r>
              <a:rPr lang="en-US" sz="2000" dirty="0">
                <a:cs typeface="Times New Roman" pitchFamily="18" charset="0"/>
              </a:rPr>
              <a:t> have their own implementation of the </a:t>
            </a:r>
            <a:r>
              <a:rPr lang="en-US" sz="2000" u="sng" dirty="0" err="1">
                <a:cs typeface="Times New Roman" pitchFamily="18" charset="0"/>
              </a:rPr>
              <a:t>toString</a:t>
            </a:r>
            <a:r>
              <a:rPr lang="en-US" sz="2000" dirty="0">
                <a:cs typeface="Times New Roman" pitchFamily="18" charset="0"/>
              </a:rPr>
              <a:t> method. Which implementation is used will be determined dynamically by the Java Virtual Machine at runtime. This capability is known as </a:t>
            </a:r>
            <a:r>
              <a:rPr lang="en-US" sz="2000" i="1" dirty="0">
                <a:solidFill>
                  <a:srgbClr val="C00000"/>
                </a:solidFill>
                <a:cs typeface="Times New Roman" pitchFamily="18" charset="0"/>
              </a:rPr>
              <a:t>dynamic binding</a:t>
            </a:r>
            <a:r>
              <a:rPr lang="en-US" sz="2000" dirty="0">
                <a:cs typeface="Times New Roman" pitchFamily="18" charset="0"/>
              </a:rPr>
              <a:t>. </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1AA5E45-D5DE-4418-A59E-BCBB1347ED35}" type="slidenum">
              <a:rPr lang="en-US"/>
              <a:pPr/>
              <a:t>16</a:t>
            </a:fld>
            <a:endParaRPr lang="en-US"/>
          </a:p>
        </p:txBody>
      </p:sp>
      <p:sp>
        <p:nvSpPr>
          <p:cNvPr id="327682" name="Rectangle 2"/>
          <p:cNvSpPr>
            <a:spLocks noGrp="1" noChangeArrowheads="1"/>
          </p:cNvSpPr>
          <p:nvPr>
            <p:ph type="title"/>
          </p:nvPr>
        </p:nvSpPr>
        <p:spPr>
          <a:xfrm>
            <a:off x="685800" y="304800"/>
            <a:ext cx="7772400" cy="457200"/>
          </a:xfrm>
          <a:noFill/>
          <a:ln/>
        </p:spPr>
        <p:txBody>
          <a:bodyPr>
            <a:normAutofit fontScale="90000"/>
          </a:bodyPr>
          <a:lstStyle/>
          <a:p>
            <a:r>
              <a:rPr lang="en-US" sz="4000"/>
              <a:t>Dynamic Binding</a:t>
            </a:r>
            <a:endParaRPr lang="en-US" b="1">
              <a:latin typeface="Courier" charset="0"/>
            </a:endParaRPr>
          </a:p>
        </p:txBody>
      </p:sp>
      <p:sp>
        <p:nvSpPr>
          <p:cNvPr id="327683" name="Rectangle 3"/>
          <p:cNvSpPr>
            <a:spLocks noGrp="1" noChangeArrowheads="1"/>
          </p:cNvSpPr>
          <p:nvPr>
            <p:ph type="body" idx="1"/>
          </p:nvPr>
        </p:nvSpPr>
        <p:spPr>
          <a:xfrm>
            <a:off x="228600" y="990600"/>
            <a:ext cx="8915400" cy="3505200"/>
          </a:xfrm>
          <a:noFill/>
          <a:ln/>
        </p:spPr>
        <p:txBody>
          <a:bodyPr/>
          <a:lstStyle/>
          <a:p>
            <a:pPr marL="0" indent="0">
              <a:lnSpc>
                <a:spcPct val="90000"/>
              </a:lnSpc>
              <a:buFont typeface="Monotype Sorts" pitchFamily="2" charset="2"/>
              <a:buNone/>
            </a:pPr>
            <a:r>
              <a:rPr lang="en-US" sz="2600" dirty="0">
                <a:cs typeface="Times New Roman" pitchFamily="18" charset="0"/>
              </a:rPr>
              <a:t>Dynamic binding works as follows: Suppose an object </a:t>
            </a:r>
            <a:r>
              <a:rPr lang="en-US" sz="2600" u="sng" dirty="0">
                <a:cs typeface="Times New Roman" pitchFamily="18" charset="0"/>
              </a:rPr>
              <a:t>o</a:t>
            </a:r>
            <a:r>
              <a:rPr lang="en-US" sz="2600" dirty="0">
                <a:cs typeface="Times New Roman" pitchFamily="18" charset="0"/>
              </a:rPr>
              <a:t> is an instance of classes </a:t>
            </a:r>
            <a:r>
              <a:rPr lang="en-US" sz="2600" u="sng" dirty="0">
                <a:cs typeface="Times New Roman" pitchFamily="18" charset="0"/>
              </a:rPr>
              <a:t>C</a:t>
            </a:r>
            <a:r>
              <a:rPr lang="en-US" sz="2600" u="sng" baseline="-30000" dirty="0">
                <a:cs typeface="Times New Roman" pitchFamily="18" charset="0"/>
              </a:rPr>
              <a:t>1</a:t>
            </a:r>
            <a:r>
              <a:rPr lang="en-US" sz="2600" dirty="0">
                <a:cs typeface="Times New Roman" pitchFamily="18" charset="0"/>
              </a:rPr>
              <a:t>, </a:t>
            </a:r>
            <a:r>
              <a:rPr lang="en-US" sz="2600" u="sng" dirty="0">
                <a:cs typeface="Times New Roman" pitchFamily="18" charset="0"/>
              </a:rPr>
              <a:t>C</a:t>
            </a:r>
            <a:r>
              <a:rPr lang="en-US" sz="2600" u="sng" baseline="-30000" dirty="0">
                <a:cs typeface="Times New Roman" pitchFamily="18" charset="0"/>
              </a:rPr>
              <a:t>2</a:t>
            </a:r>
            <a:r>
              <a:rPr lang="en-US" sz="2600" dirty="0">
                <a:cs typeface="Times New Roman" pitchFamily="18" charset="0"/>
              </a:rPr>
              <a:t>, ..., </a:t>
            </a:r>
            <a:r>
              <a:rPr lang="en-US" sz="2600" u="sng" dirty="0">
                <a:cs typeface="Times New Roman" pitchFamily="18" charset="0"/>
              </a:rPr>
              <a:t>C</a:t>
            </a:r>
            <a:r>
              <a:rPr lang="en-US" sz="2600" u="sng" baseline="-30000" dirty="0">
                <a:cs typeface="Times New Roman" pitchFamily="18" charset="0"/>
              </a:rPr>
              <a:t>n-1</a:t>
            </a:r>
            <a:r>
              <a:rPr lang="en-US" sz="2600" dirty="0">
                <a:cs typeface="Times New Roman" pitchFamily="18" charset="0"/>
              </a:rPr>
              <a:t>, and </a:t>
            </a:r>
            <a:r>
              <a:rPr lang="en-US" sz="2600" u="sng" dirty="0" err="1">
                <a:cs typeface="Times New Roman" pitchFamily="18" charset="0"/>
              </a:rPr>
              <a:t>C</a:t>
            </a:r>
            <a:r>
              <a:rPr lang="en-US" sz="2600" u="sng" baseline="-30000" dirty="0" err="1">
                <a:cs typeface="Times New Roman" pitchFamily="18" charset="0"/>
              </a:rPr>
              <a:t>n</a:t>
            </a:r>
            <a:r>
              <a:rPr lang="en-US" sz="2600" dirty="0">
                <a:cs typeface="Times New Roman" pitchFamily="18" charset="0"/>
              </a:rPr>
              <a:t>, where </a:t>
            </a:r>
            <a:r>
              <a:rPr lang="en-US" sz="2600" u="sng" dirty="0">
                <a:cs typeface="Times New Roman" pitchFamily="18" charset="0"/>
              </a:rPr>
              <a:t>C</a:t>
            </a:r>
            <a:r>
              <a:rPr lang="en-US" sz="2600" u="sng" baseline="-30000" dirty="0">
                <a:cs typeface="Times New Roman" pitchFamily="18" charset="0"/>
              </a:rPr>
              <a:t>1</a:t>
            </a:r>
            <a:r>
              <a:rPr lang="en-US" sz="2600" dirty="0">
                <a:cs typeface="Times New Roman" pitchFamily="18" charset="0"/>
              </a:rPr>
              <a:t> is a subclass of </a:t>
            </a:r>
            <a:r>
              <a:rPr lang="en-US" sz="2600" u="sng" dirty="0">
                <a:cs typeface="Times New Roman" pitchFamily="18" charset="0"/>
              </a:rPr>
              <a:t>C</a:t>
            </a:r>
            <a:r>
              <a:rPr lang="en-US" sz="2600" u="sng" baseline="-30000" dirty="0">
                <a:cs typeface="Times New Roman" pitchFamily="18" charset="0"/>
              </a:rPr>
              <a:t>2</a:t>
            </a:r>
            <a:r>
              <a:rPr lang="en-US" sz="2600" dirty="0">
                <a:cs typeface="Times New Roman" pitchFamily="18" charset="0"/>
              </a:rPr>
              <a:t>, </a:t>
            </a:r>
            <a:r>
              <a:rPr lang="en-US" sz="2600" u="sng" dirty="0">
                <a:cs typeface="Times New Roman" pitchFamily="18" charset="0"/>
              </a:rPr>
              <a:t>C</a:t>
            </a:r>
            <a:r>
              <a:rPr lang="en-US" sz="2600" u="sng" baseline="-30000" dirty="0">
                <a:cs typeface="Times New Roman" pitchFamily="18" charset="0"/>
              </a:rPr>
              <a:t>2</a:t>
            </a:r>
            <a:r>
              <a:rPr lang="en-US" sz="2600" dirty="0">
                <a:cs typeface="Times New Roman" pitchFamily="18" charset="0"/>
              </a:rPr>
              <a:t> is a subclass of </a:t>
            </a:r>
            <a:r>
              <a:rPr lang="en-US" sz="2600" u="sng" dirty="0">
                <a:cs typeface="Times New Roman" pitchFamily="18" charset="0"/>
              </a:rPr>
              <a:t>C</a:t>
            </a:r>
            <a:r>
              <a:rPr lang="en-US" sz="2600" u="sng" baseline="-30000" dirty="0">
                <a:cs typeface="Times New Roman" pitchFamily="18" charset="0"/>
              </a:rPr>
              <a:t>3</a:t>
            </a:r>
            <a:r>
              <a:rPr lang="en-US" sz="2600" dirty="0">
                <a:cs typeface="Times New Roman" pitchFamily="18" charset="0"/>
              </a:rPr>
              <a:t>, ..., and </a:t>
            </a:r>
            <a:r>
              <a:rPr lang="en-US" sz="2600" u="sng" dirty="0">
                <a:cs typeface="Times New Roman" pitchFamily="18" charset="0"/>
              </a:rPr>
              <a:t>C</a:t>
            </a:r>
            <a:r>
              <a:rPr lang="en-US" sz="2600" u="sng" baseline="-30000" dirty="0">
                <a:cs typeface="Times New Roman" pitchFamily="18" charset="0"/>
              </a:rPr>
              <a:t>n-1</a:t>
            </a:r>
            <a:r>
              <a:rPr lang="en-US" sz="2600" dirty="0">
                <a:cs typeface="Times New Roman" pitchFamily="18" charset="0"/>
              </a:rPr>
              <a:t> is a subclass of </a:t>
            </a:r>
            <a:r>
              <a:rPr lang="en-US" sz="2600" u="sng" dirty="0" err="1">
                <a:cs typeface="Times New Roman" pitchFamily="18" charset="0"/>
              </a:rPr>
              <a:t>C</a:t>
            </a:r>
            <a:r>
              <a:rPr lang="en-US" sz="2600" u="sng" baseline="-30000" dirty="0" err="1">
                <a:cs typeface="Times New Roman" pitchFamily="18" charset="0"/>
              </a:rPr>
              <a:t>n</a:t>
            </a:r>
            <a:r>
              <a:rPr lang="en-US" sz="2600" dirty="0">
                <a:cs typeface="Times New Roman" pitchFamily="18" charset="0"/>
              </a:rPr>
              <a:t>. </a:t>
            </a:r>
            <a:r>
              <a:rPr lang="en-US" sz="2600" dirty="0">
                <a:cs typeface="Courier New" pitchFamily="49" charset="0"/>
              </a:rPr>
              <a:t>That is, </a:t>
            </a:r>
            <a:r>
              <a:rPr lang="en-US" sz="2600" u="sng" dirty="0" err="1">
                <a:cs typeface="Times New Roman" pitchFamily="18" charset="0"/>
              </a:rPr>
              <a:t>C</a:t>
            </a:r>
            <a:r>
              <a:rPr lang="en-US" sz="2600" u="sng" baseline="-30000" dirty="0" err="1">
                <a:cs typeface="Times New Roman" pitchFamily="18" charset="0"/>
              </a:rPr>
              <a:t>n</a:t>
            </a:r>
            <a:r>
              <a:rPr lang="en-US" sz="2600" dirty="0">
                <a:cs typeface="Courier New" pitchFamily="49" charset="0"/>
              </a:rPr>
              <a:t> is the most general class, and </a:t>
            </a:r>
            <a:r>
              <a:rPr lang="en-US" sz="2600" u="sng" dirty="0">
                <a:cs typeface="Times New Roman" pitchFamily="18" charset="0"/>
              </a:rPr>
              <a:t>C</a:t>
            </a:r>
            <a:r>
              <a:rPr lang="en-US" sz="2600" u="sng" baseline="-30000" dirty="0">
                <a:cs typeface="Times New Roman" pitchFamily="18" charset="0"/>
              </a:rPr>
              <a:t>1</a:t>
            </a:r>
            <a:r>
              <a:rPr lang="en-US" sz="2600" dirty="0">
                <a:cs typeface="Courier New" pitchFamily="49" charset="0"/>
              </a:rPr>
              <a:t> is the most specific class. In Java, </a:t>
            </a:r>
            <a:r>
              <a:rPr lang="en-US" sz="2600" u="sng" dirty="0" err="1">
                <a:cs typeface="Times New Roman" pitchFamily="18" charset="0"/>
              </a:rPr>
              <a:t>C</a:t>
            </a:r>
            <a:r>
              <a:rPr lang="en-US" sz="2600" u="sng" baseline="-30000" dirty="0" err="1">
                <a:cs typeface="Times New Roman" pitchFamily="18" charset="0"/>
              </a:rPr>
              <a:t>n</a:t>
            </a:r>
            <a:r>
              <a:rPr lang="en-US" sz="2600" dirty="0">
                <a:cs typeface="Courier New" pitchFamily="49" charset="0"/>
              </a:rPr>
              <a:t> is the </a:t>
            </a:r>
            <a:r>
              <a:rPr lang="en-US" sz="2600" u="sng" dirty="0">
                <a:cs typeface="Courier New" pitchFamily="49" charset="0"/>
              </a:rPr>
              <a:t>Object</a:t>
            </a:r>
            <a:r>
              <a:rPr lang="en-US" sz="2600" dirty="0">
                <a:cs typeface="Courier New" pitchFamily="49" charset="0"/>
              </a:rPr>
              <a:t> class. </a:t>
            </a:r>
            <a:r>
              <a:rPr lang="en-US" sz="2600" dirty="0">
                <a:cs typeface="Times New Roman" pitchFamily="18" charset="0"/>
              </a:rPr>
              <a:t>If </a:t>
            </a:r>
            <a:r>
              <a:rPr lang="en-US" sz="2600" u="sng" dirty="0">
                <a:cs typeface="Times New Roman" pitchFamily="18" charset="0"/>
              </a:rPr>
              <a:t>o</a:t>
            </a:r>
            <a:r>
              <a:rPr lang="en-US" sz="2600" dirty="0">
                <a:cs typeface="Times New Roman" pitchFamily="18" charset="0"/>
              </a:rPr>
              <a:t> invokes a method </a:t>
            </a:r>
            <a:r>
              <a:rPr lang="en-US" sz="2600" u="sng" dirty="0">
                <a:cs typeface="Times New Roman" pitchFamily="18" charset="0"/>
              </a:rPr>
              <a:t>p</a:t>
            </a:r>
            <a:r>
              <a:rPr lang="en-US" sz="2600" dirty="0">
                <a:cs typeface="Times New Roman" pitchFamily="18" charset="0"/>
              </a:rPr>
              <a:t>, the JVM searches the implementation for the method </a:t>
            </a:r>
            <a:r>
              <a:rPr lang="en-US" sz="2600" u="sng" dirty="0">
                <a:cs typeface="Times New Roman" pitchFamily="18" charset="0"/>
              </a:rPr>
              <a:t>p</a:t>
            </a:r>
            <a:r>
              <a:rPr lang="en-US" sz="2600" dirty="0">
                <a:cs typeface="Times New Roman" pitchFamily="18" charset="0"/>
              </a:rPr>
              <a:t> in </a:t>
            </a:r>
            <a:r>
              <a:rPr lang="en-US" sz="2600" u="sng" dirty="0">
                <a:cs typeface="Times New Roman" pitchFamily="18" charset="0"/>
              </a:rPr>
              <a:t>C</a:t>
            </a:r>
            <a:r>
              <a:rPr lang="en-US" sz="2600" u="sng" baseline="-30000" dirty="0">
                <a:cs typeface="Times New Roman" pitchFamily="18" charset="0"/>
              </a:rPr>
              <a:t>1</a:t>
            </a:r>
            <a:r>
              <a:rPr lang="en-US" sz="2600" dirty="0">
                <a:cs typeface="Times New Roman" pitchFamily="18" charset="0"/>
              </a:rPr>
              <a:t>, </a:t>
            </a:r>
            <a:r>
              <a:rPr lang="en-US" sz="2600" u="sng" dirty="0">
                <a:cs typeface="Times New Roman" pitchFamily="18" charset="0"/>
              </a:rPr>
              <a:t>C</a:t>
            </a:r>
            <a:r>
              <a:rPr lang="en-US" sz="2600" u="sng" baseline="-30000" dirty="0">
                <a:cs typeface="Times New Roman" pitchFamily="18" charset="0"/>
              </a:rPr>
              <a:t>2</a:t>
            </a:r>
            <a:r>
              <a:rPr lang="en-US" sz="2600" dirty="0">
                <a:cs typeface="Times New Roman" pitchFamily="18" charset="0"/>
              </a:rPr>
              <a:t>, ..., </a:t>
            </a:r>
            <a:r>
              <a:rPr lang="en-US" sz="2600" u="sng" dirty="0">
                <a:cs typeface="Times New Roman" pitchFamily="18" charset="0"/>
              </a:rPr>
              <a:t>C</a:t>
            </a:r>
            <a:r>
              <a:rPr lang="en-US" sz="2600" u="sng" baseline="-30000" dirty="0">
                <a:cs typeface="Times New Roman" pitchFamily="18" charset="0"/>
              </a:rPr>
              <a:t>n-1 </a:t>
            </a:r>
            <a:r>
              <a:rPr lang="en-US" sz="2600" dirty="0">
                <a:cs typeface="Times New Roman" pitchFamily="18" charset="0"/>
              </a:rPr>
              <a:t>and </a:t>
            </a:r>
            <a:r>
              <a:rPr lang="en-US" sz="2600" u="sng" dirty="0" err="1">
                <a:cs typeface="Times New Roman" pitchFamily="18" charset="0"/>
              </a:rPr>
              <a:t>C</a:t>
            </a:r>
            <a:r>
              <a:rPr lang="en-US" sz="2600" u="sng" baseline="-30000" dirty="0" err="1">
                <a:cs typeface="Times New Roman" pitchFamily="18" charset="0"/>
              </a:rPr>
              <a:t>n</a:t>
            </a:r>
            <a:r>
              <a:rPr lang="en-US" sz="2600" dirty="0">
                <a:cs typeface="Times New Roman" pitchFamily="18" charset="0"/>
              </a:rPr>
              <a:t>, in this order, until it is found. </a:t>
            </a:r>
            <a:r>
              <a:rPr lang="en-US" sz="2600" dirty="0">
                <a:cs typeface="Courier New" pitchFamily="49" charset="0"/>
              </a:rPr>
              <a:t>Once an implementation is found, the search stops and the first-found implementation is invoked.</a:t>
            </a:r>
          </a:p>
        </p:txBody>
      </p:sp>
      <p:graphicFrame>
        <p:nvGraphicFramePr>
          <p:cNvPr id="327684" name="Object 4"/>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409629" name="Picture" r:id="rId3" imgW="3715512" imgH="858012" progId="Word.Picture.8">
                  <p:embed/>
                </p:oleObj>
              </mc:Choice>
              <mc:Fallback>
                <p:oleObj name="Picture" r:id="rId3" imgW="3715512" imgH="858012"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BE4EFE4-0FFE-49EF-BC66-DD6D0AC6AF24}" type="slidenum">
              <a:rPr lang="en-US"/>
              <a:pPr/>
              <a:t>17</a:t>
            </a:fld>
            <a:endParaRPr lang="en-US"/>
          </a:p>
        </p:txBody>
      </p:sp>
      <p:sp>
        <p:nvSpPr>
          <p:cNvPr id="330754" name="Rectangle 2"/>
          <p:cNvSpPr>
            <a:spLocks noGrp="1" noChangeArrowheads="1"/>
          </p:cNvSpPr>
          <p:nvPr>
            <p:ph type="title"/>
          </p:nvPr>
        </p:nvSpPr>
        <p:spPr>
          <a:xfrm>
            <a:off x="685800" y="228600"/>
            <a:ext cx="7772400" cy="609600"/>
          </a:xfrm>
          <a:noFill/>
          <a:ln/>
        </p:spPr>
        <p:txBody>
          <a:bodyPr>
            <a:normAutofit fontScale="90000"/>
          </a:bodyPr>
          <a:lstStyle/>
          <a:p>
            <a:r>
              <a:rPr lang="en-US"/>
              <a:t>Casting Objects</a:t>
            </a:r>
          </a:p>
        </p:txBody>
      </p:sp>
      <p:sp>
        <p:nvSpPr>
          <p:cNvPr id="330755" name="Rectangle 3"/>
          <p:cNvSpPr>
            <a:spLocks noGrp="1" noChangeArrowheads="1"/>
          </p:cNvSpPr>
          <p:nvPr>
            <p:ph type="body" idx="1"/>
          </p:nvPr>
        </p:nvSpPr>
        <p:spPr>
          <a:xfrm>
            <a:off x="228600" y="990600"/>
            <a:ext cx="8686800" cy="4114800"/>
          </a:xfrm>
          <a:noFill/>
          <a:ln/>
        </p:spPr>
        <p:txBody>
          <a:bodyPr>
            <a:normAutofit lnSpcReduction="10000"/>
          </a:bodyPr>
          <a:lstStyle/>
          <a:p>
            <a:pPr marL="0" indent="0">
              <a:buFont typeface="Monotype Sorts" pitchFamily="2" charset="2"/>
              <a:buNone/>
              <a:tabLst>
                <a:tab pos="57150" algn="l"/>
                <a:tab pos="285750" algn="l"/>
              </a:tabLst>
            </a:pPr>
            <a:r>
              <a:rPr lang="en-US" sz="2400" dirty="0" smtClean="0">
                <a:cs typeface="Courier New" pitchFamily="49" charset="0"/>
              </a:rPr>
              <a:t>Two uses of casting operator: </a:t>
            </a:r>
          </a:p>
          <a:p>
            <a:pPr>
              <a:tabLst>
                <a:tab pos="57150" algn="l"/>
                <a:tab pos="285750" algn="l"/>
              </a:tabLst>
            </a:pPr>
            <a:r>
              <a:rPr lang="en-US" sz="2400" dirty="0" smtClean="0">
                <a:cs typeface="Courier New" pitchFamily="49" charset="0"/>
              </a:rPr>
              <a:t>Convert </a:t>
            </a:r>
            <a:r>
              <a:rPr lang="en-US" sz="2400" dirty="0">
                <a:cs typeface="Courier New" pitchFamily="49" charset="0"/>
              </a:rPr>
              <a:t>variables of one primitive type to </a:t>
            </a:r>
            <a:r>
              <a:rPr lang="en-US" sz="2400" dirty="0" smtClean="0">
                <a:cs typeface="Courier New" pitchFamily="49" charset="0"/>
              </a:rPr>
              <a:t>another</a:t>
            </a:r>
          </a:p>
          <a:p>
            <a:pPr>
              <a:tabLst>
                <a:tab pos="57150" algn="l"/>
                <a:tab pos="285750" algn="l"/>
              </a:tabLst>
            </a:pPr>
            <a:r>
              <a:rPr lang="en-US" sz="2400" dirty="0" smtClean="0">
                <a:cs typeface="Courier New" pitchFamily="49" charset="0"/>
              </a:rPr>
              <a:t>Convert </a:t>
            </a:r>
            <a:r>
              <a:rPr lang="en-US" sz="2400" dirty="0">
                <a:cs typeface="Courier New" pitchFamily="49" charset="0"/>
              </a:rPr>
              <a:t>an object of one class type to another within an inheritance </a:t>
            </a:r>
            <a:r>
              <a:rPr lang="en-US" sz="2400" dirty="0" smtClean="0">
                <a:cs typeface="Courier New" pitchFamily="49" charset="0"/>
              </a:rPr>
              <a:t>hierarchy. For example</a:t>
            </a:r>
          </a:p>
          <a:p>
            <a:pPr marL="0" indent="0">
              <a:buNone/>
              <a:tabLst>
                <a:tab pos="57150" algn="l"/>
                <a:tab pos="285750" algn="l"/>
              </a:tabLst>
            </a:pPr>
            <a:r>
              <a:rPr lang="en-US" sz="2400" b="1" dirty="0">
                <a:solidFill>
                  <a:schemeClr val="tx1"/>
                </a:solidFill>
                <a:latin typeface="Courier New" pitchFamily="49" charset="0"/>
                <a:cs typeface="Courier New" pitchFamily="49" charset="0"/>
              </a:rPr>
              <a:t> </a:t>
            </a:r>
            <a:r>
              <a:rPr lang="en-US" sz="2400" b="1" dirty="0" smtClean="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m(new </a:t>
            </a:r>
            <a:r>
              <a:rPr lang="en-US" sz="2000" b="1" dirty="0">
                <a:solidFill>
                  <a:schemeClr val="tx1"/>
                </a:solidFill>
                <a:latin typeface="Courier New" pitchFamily="49" charset="0"/>
                <a:cs typeface="Courier New" pitchFamily="49" charset="0"/>
              </a:rPr>
              <a:t>Student());</a:t>
            </a:r>
          </a:p>
          <a:p>
            <a:pPr marL="0" indent="0" algn="ctr">
              <a:spcBef>
                <a:spcPct val="0"/>
              </a:spcBef>
              <a:buClrTx/>
              <a:buSzTx/>
              <a:buFontTx/>
              <a:buNone/>
              <a:tabLst>
                <a:tab pos="57150" algn="l"/>
                <a:tab pos="285750" algn="l"/>
              </a:tabLst>
            </a:pPr>
            <a:endParaRPr lang="en-US" sz="2400" dirty="0">
              <a:cs typeface="Courier New" pitchFamily="49" charset="0"/>
            </a:endParaRPr>
          </a:p>
          <a:p>
            <a:pPr marL="0" indent="0">
              <a:spcBef>
                <a:spcPct val="0"/>
              </a:spcBef>
              <a:buClrTx/>
              <a:buSzTx/>
              <a:buFontTx/>
              <a:buNone/>
              <a:tabLst>
                <a:tab pos="57150" algn="l"/>
                <a:tab pos="285750" algn="l"/>
              </a:tabLst>
            </a:pPr>
            <a:r>
              <a:rPr lang="en-US" sz="2400" dirty="0" smtClean="0">
                <a:cs typeface="Courier New" pitchFamily="49" charset="0"/>
              </a:rPr>
              <a:t>   assigns </a:t>
            </a:r>
            <a:r>
              <a:rPr lang="en-US" sz="2400" dirty="0">
                <a:cs typeface="Courier New" pitchFamily="49" charset="0"/>
              </a:rPr>
              <a:t>the object new Student() to a parameter of the Object type. This statement is equivalent to:</a:t>
            </a:r>
          </a:p>
          <a:p>
            <a:pPr marL="0" indent="0" algn="ctr">
              <a:spcBef>
                <a:spcPct val="0"/>
              </a:spcBef>
              <a:buClrTx/>
              <a:buSzTx/>
              <a:buFontTx/>
              <a:buNone/>
              <a:tabLst>
                <a:tab pos="57150" algn="l"/>
                <a:tab pos="285750" algn="l"/>
              </a:tabLst>
            </a:pPr>
            <a:endParaRPr lang="en-US" sz="2400" dirty="0">
              <a:cs typeface="Courier New" pitchFamily="49" charset="0"/>
            </a:endParaRPr>
          </a:p>
          <a:p>
            <a:pPr marL="628650" lvl="1" indent="-171450">
              <a:buFontTx/>
              <a:buNone/>
              <a:tabLst>
                <a:tab pos="57150" algn="l"/>
                <a:tab pos="285750" algn="l"/>
              </a:tabLst>
            </a:pPr>
            <a:r>
              <a:rPr lang="en-US" sz="2000" b="1" dirty="0">
                <a:solidFill>
                  <a:schemeClr val="tx1"/>
                </a:solidFill>
                <a:latin typeface="Courier New" pitchFamily="49" charset="0"/>
                <a:cs typeface="Courier New" pitchFamily="49" charset="0"/>
              </a:rPr>
              <a:t>Object o = new Student(); </a:t>
            </a:r>
            <a:r>
              <a:rPr lang="en-US" sz="2000" b="1" dirty="0">
                <a:solidFill>
                  <a:srgbClr val="99CC00"/>
                </a:solidFill>
                <a:latin typeface="Courier New" pitchFamily="49" charset="0"/>
                <a:cs typeface="Courier New" pitchFamily="49" charset="0"/>
              </a:rPr>
              <a:t>// Implicit casting</a:t>
            </a:r>
            <a:endParaRPr lang="en-US" sz="2000" b="1" dirty="0">
              <a:latin typeface="Courier New" pitchFamily="49" charset="0"/>
              <a:cs typeface="Courier New" pitchFamily="49" charset="0"/>
            </a:endParaRPr>
          </a:p>
          <a:p>
            <a:pPr marL="628650" lvl="1" indent="-171450">
              <a:buFontTx/>
              <a:buNone/>
              <a:tabLst>
                <a:tab pos="57150" algn="l"/>
                <a:tab pos="285750" algn="l"/>
              </a:tabLst>
            </a:pPr>
            <a:r>
              <a:rPr lang="en-US" sz="2000" b="1" dirty="0">
                <a:solidFill>
                  <a:schemeClr val="tx1"/>
                </a:solidFill>
                <a:latin typeface="Courier New" pitchFamily="49" charset="0"/>
                <a:cs typeface="Courier New" pitchFamily="49" charset="0"/>
              </a:rPr>
              <a:t>m(o);</a:t>
            </a:r>
          </a:p>
        </p:txBody>
      </p:sp>
      <p:sp>
        <p:nvSpPr>
          <p:cNvPr id="330756" name="Text Box 4"/>
          <p:cNvSpPr txBox="1">
            <a:spLocks noChangeArrowheads="1"/>
          </p:cNvSpPr>
          <p:nvPr/>
        </p:nvSpPr>
        <p:spPr bwMode="auto">
          <a:xfrm>
            <a:off x="3581400" y="5486400"/>
            <a:ext cx="5105400" cy="923330"/>
          </a:xfrm>
          <a:prstGeom prst="rect">
            <a:avLst/>
          </a:prstGeom>
          <a:noFill/>
          <a:ln w="12700">
            <a:noFill/>
            <a:miter lim="800000"/>
            <a:headEnd type="none" w="sm" len="sm"/>
            <a:tailEnd type="none" w="sm" len="sm"/>
          </a:ln>
          <a:effectLst/>
        </p:spPr>
        <p:txBody>
          <a:bodyPr>
            <a:spAutoFit/>
          </a:bodyPr>
          <a:lstStyle/>
          <a:p>
            <a:r>
              <a:rPr lang="en-US" sz="1800" dirty="0">
                <a:latin typeface="+mn-lt"/>
                <a:cs typeface="Courier New" pitchFamily="49" charset="0"/>
              </a:rPr>
              <a:t>The statement Object o = new Student(), known as implicit casting, is legal because an instance of Student is automatically an instance of Object</a:t>
            </a:r>
            <a:r>
              <a:rPr lang="en-US" sz="1800" dirty="0">
                <a:cs typeface="Courier New" pitchFamily="49" charset="0"/>
              </a:rPr>
              <a:t>.</a:t>
            </a:r>
          </a:p>
        </p:txBody>
      </p:sp>
      <p:sp>
        <p:nvSpPr>
          <p:cNvPr id="330757" name="Line 5"/>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DB3157A-7B4D-4E30-8D39-DE9009F620DF}" type="slidenum">
              <a:rPr lang="en-US"/>
              <a:pPr/>
              <a:t>18</a:t>
            </a:fld>
            <a:endParaRPr lang="en-US"/>
          </a:p>
        </p:txBody>
      </p:sp>
      <p:sp>
        <p:nvSpPr>
          <p:cNvPr id="353282" name="Rectangle 2"/>
          <p:cNvSpPr>
            <a:spLocks noGrp="1" noChangeArrowheads="1"/>
          </p:cNvSpPr>
          <p:nvPr>
            <p:ph type="title"/>
          </p:nvPr>
        </p:nvSpPr>
        <p:spPr>
          <a:xfrm>
            <a:off x="685800" y="228600"/>
            <a:ext cx="7772400" cy="609600"/>
          </a:xfrm>
          <a:noFill/>
          <a:ln/>
        </p:spPr>
        <p:txBody>
          <a:bodyPr>
            <a:normAutofit fontScale="90000"/>
          </a:bodyPr>
          <a:lstStyle/>
          <a:p>
            <a:r>
              <a:rPr lang="en-US"/>
              <a:t>Why Casting Is Necessary?</a:t>
            </a:r>
          </a:p>
        </p:txBody>
      </p:sp>
      <p:sp>
        <p:nvSpPr>
          <p:cNvPr id="353283" name="Rectangle 3"/>
          <p:cNvSpPr>
            <a:spLocks noGrp="1" noChangeArrowheads="1"/>
          </p:cNvSpPr>
          <p:nvPr>
            <p:ph type="body" idx="1"/>
          </p:nvPr>
        </p:nvSpPr>
        <p:spPr>
          <a:xfrm>
            <a:off x="228600" y="990600"/>
            <a:ext cx="8763000" cy="5410200"/>
          </a:xfrm>
          <a:noFill/>
          <a:ln/>
        </p:spPr>
        <p:txBody>
          <a:bodyPr/>
          <a:lstStyle/>
          <a:p>
            <a:pPr marL="0" indent="0">
              <a:lnSpc>
                <a:spcPct val="90000"/>
              </a:lnSpc>
              <a:spcBef>
                <a:spcPct val="0"/>
              </a:spcBef>
              <a:buFont typeface="Monotype Sorts" pitchFamily="2" charset="2"/>
              <a:buNone/>
              <a:tabLst>
                <a:tab pos="57150" algn="l"/>
                <a:tab pos="285750" algn="l"/>
              </a:tabLst>
            </a:pPr>
            <a:r>
              <a:rPr lang="en-US" sz="2400" dirty="0">
                <a:cs typeface="Courier New" pitchFamily="49" charset="0"/>
              </a:rPr>
              <a:t>Suppose you want to assign the object reference </a:t>
            </a:r>
            <a:r>
              <a:rPr lang="en-US" sz="2000" b="1" dirty="0">
                <a:solidFill>
                  <a:schemeClr val="tx1"/>
                </a:solidFill>
                <a:latin typeface="Courier New" pitchFamily="49" charset="0"/>
                <a:cs typeface="Courier New" pitchFamily="49" charset="0"/>
              </a:rPr>
              <a:t>o</a:t>
            </a:r>
            <a:r>
              <a:rPr lang="en-US" sz="2400" dirty="0">
                <a:cs typeface="Courier New" pitchFamily="49" charset="0"/>
              </a:rPr>
              <a:t> to a variable of the Student type using the following statement:</a:t>
            </a:r>
          </a:p>
          <a:p>
            <a:pPr marL="0" indent="0">
              <a:lnSpc>
                <a:spcPct val="90000"/>
              </a:lnSpc>
              <a:spcBef>
                <a:spcPct val="0"/>
              </a:spcBef>
              <a:buFont typeface="Monotype Sorts" pitchFamily="2" charset="2"/>
              <a:buNone/>
              <a:tabLst>
                <a:tab pos="57150" algn="l"/>
                <a:tab pos="285750" algn="l"/>
              </a:tabLst>
            </a:pPr>
            <a:endParaRPr lang="en-US" sz="2400" dirty="0">
              <a:cs typeface="Courier New" pitchFamily="49" charset="0"/>
            </a:endParaRPr>
          </a:p>
          <a:p>
            <a:pPr marL="628650" lvl="1" indent="-171450">
              <a:lnSpc>
                <a:spcPct val="90000"/>
              </a:lnSpc>
              <a:buFontTx/>
              <a:buNone/>
              <a:tabLst>
                <a:tab pos="57150" algn="l"/>
                <a:tab pos="285750" algn="l"/>
              </a:tabLst>
            </a:pPr>
            <a:r>
              <a:rPr lang="en-US" sz="2000" b="1" dirty="0">
                <a:solidFill>
                  <a:schemeClr val="tx1"/>
                </a:solidFill>
                <a:latin typeface="Courier New" pitchFamily="49" charset="0"/>
                <a:cs typeface="Courier New" pitchFamily="49" charset="0"/>
              </a:rPr>
              <a:t>Student b = o;</a:t>
            </a:r>
          </a:p>
          <a:p>
            <a:pPr marL="0" indent="0">
              <a:lnSpc>
                <a:spcPct val="90000"/>
              </a:lnSpc>
              <a:spcBef>
                <a:spcPct val="0"/>
              </a:spcBef>
              <a:buClrTx/>
              <a:buSzTx/>
              <a:buFontTx/>
              <a:buNone/>
              <a:tabLst>
                <a:tab pos="57150" algn="l"/>
                <a:tab pos="285750" algn="l"/>
              </a:tabLst>
            </a:pPr>
            <a:r>
              <a:rPr lang="en-US" sz="2400" dirty="0">
                <a:cs typeface="Courier New" pitchFamily="49" charset="0"/>
              </a:rPr>
              <a:t> </a:t>
            </a:r>
          </a:p>
          <a:p>
            <a:pPr marL="0" indent="0">
              <a:lnSpc>
                <a:spcPct val="90000"/>
              </a:lnSpc>
              <a:spcBef>
                <a:spcPct val="0"/>
              </a:spcBef>
              <a:buClrTx/>
              <a:buSzTx/>
              <a:buFontTx/>
              <a:buNone/>
              <a:tabLst>
                <a:tab pos="57150" algn="l"/>
                <a:tab pos="285750" algn="l"/>
              </a:tabLst>
            </a:pPr>
            <a:r>
              <a:rPr lang="en-US" sz="2400" dirty="0">
                <a:cs typeface="Courier New" pitchFamily="49" charset="0"/>
              </a:rPr>
              <a:t>A compilation error would occur. Why does the statement </a:t>
            </a:r>
            <a:r>
              <a:rPr lang="en-US" sz="2000" b="1" dirty="0">
                <a:solidFill>
                  <a:schemeClr val="tx1"/>
                </a:solidFill>
                <a:latin typeface="Courier New" pitchFamily="49" charset="0"/>
                <a:cs typeface="Courier New" pitchFamily="49" charset="0"/>
              </a:rPr>
              <a:t>Object o = new Student() </a:t>
            </a:r>
            <a:r>
              <a:rPr lang="en-US" sz="2400" dirty="0">
                <a:cs typeface="Courier New" pitchFamily="49" charset="0"/>
              </a:rPr>
              <a:t>work and the statement </a:t>
            </a:r>
            <a:r>
              <a:rPr lang="en-US" sz="2000" b="1" dirty="0">
                <a:solidFill>
                  <a:schemeClr val="tx1"/>
                </a:solidFill>
                <a:latin typeface="Courier New" pitchFamily="49" charset="0"/>
                <a:cs typeface="Courier New" pitchFamily="49" charset="0"/>
              </a:rPr>
              <a:t>Student b = o </a:t>
            </a:r>
            <a:r>
              <a:rPr lang="en-US" sz="2400" dirty="0">
                <a:cs typeface="Courier New" pitchFamily="49" charset="0"/>
              </a:rPr>
              <a:t>doesn’t? This is because a Student object is always an instance of Object, but an Object is not necessarily an instance of Student. Even though you can see that </a:t>
            </a:r>
            <a:r>
              <a:rPr lang="en-US" sz="2000" b="1" dirty="0">
                <a:solidFill>
                  <a:schemeClr val="tx1"/>
                </a:solidFill>
                <a:latin typeface="Courier New" pitchFamily="49" charset="0"/>
                <a:cs typeface="Courier New" pitchFamily="49" charset="0"/>
              </a:rPr>
              <a:t>o</a:t>
            </a:r>
            <a:r>
              <a:rPr lang="en-US" sz="2400" dirty="0">
                <a:cs typeface="Courier New" pitchFamily="49" charset="0"/>
              </a:rPr>
              <a:t> is really a Student object, the compiler is not so clever to know it. To tell the compiler that </a:t>
            </a:r>
            <a:r>
              <a:rPr lang="en-US" sz="2000" b="1" dirty="0">
                <a:solidFill>
                  <a:schemeClr val="tx1"/>
                </a:solidFill>
                <a:latin typeface="Courier New" pitchFamily="49" charset="0"/>
                <a:cs typeface="Courier New" pitchFamily="49" charset="0"/>
              </a:rPr>
              <a:t>o</a:t>
            </a:r>
            <a:r>
              <a:rPr lang="en-US" sz="2400" dirty="0">
                <a:cs typeface="Courier New" pitchFamily="49" charset="0"/>
              </a:rPr>
              <a:t> is a Student object, use an explicit casting. The syntax is similar to the one used for casting among primitive data types. Enclose the target object type in parentheses and place it before the object to be cast, as follows:</a:t>
            </a:r>
          </a:p>
          <a:p>
            <a:pPr marL="0" indent="0">
              <a:lnSpc>
                <a:spcPct val="90000"/>
              </a:lnSpc>
              <a:spcBef>
                <a:spcPct val="0"/>
              </a:spcBef>
              <a:buClrTx/>
              <a:buSzTx/>
              <a:buFontTx/>
              <a:buNone/>
              <a:tabLst>
                <a:tab pos="57150" algn="l"/>
                <a:tab pos="285750" algn="l"/>
              </a:tabLst>
            </a:pPr>
            <a:endParaRPr lang="en-US" sz="2400" dirty="0">
              <a:cs typeface="Courier New" pitchFamily="49" charset="0"/>
            </a:endParaRPr>
          </a:p>
          <a:p>
            <a:pPr marL="628650" lvl="1" indent="-171450">
              <a:lnSpc>
                <a:spcPct val="90000"/>
              </a:lnSpc>
              <a:buFontTx/>
              <a:buNone/>
              <a:tabLst>
                <a:tab pos="57150" algn="l"/>
                <a:tab pos="285750" algn="l"/>
              </a:tabLst>
            </a:pPr>
            <a:r>
              <a:rPr lang="en-US" sz="2000" b="1" dirty="0">
                <a:solidFill>
                  <a:schemeClr val="tx1"/>
                </a:solidFill>
                <a:latin typeface="Courier New" pitchFamily="49" charset="0"/>
                <a:cs typeface="Courier New" pitchFamily="49" charset="0"/>
              </a:rPr>
              <a:t>Student b = (Student)o; // Explicit casting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D0DEB8F-BD79-4066-9B53-E8B320615DE0}" type="slidenum">
              <a:rPr lang="en-US"/>
              <a:pPr/>
              <a:t>19</a:t>
            </a:fld>
            <a:endParaRPr lang="en-US"/>
          </a:p>
        </p:txBody>
      </p:sp>
      <p:sp>
        <p:nvSpPr>
          <p:cNvPr id="345090" name="Rectangle 2"/>
          <p:cNvSpPr>
            <a:spLocks noGrp="1" noChangeArrowheads="1"/>
          </p:cNvSpPr>
          <p:nvPr>
            <p:ph type="title"/>
          </p:nvPr>
        </p:nvSpPr>
        <p:spPr>
          <a:xfrm>
            <a:off x="685800" y="152400"/>
            <a:ext cx="7772400" cy="762000"/>
          </a:xfrm>
          <a:noFill/>
          <a:ln/>
        </p:spPr>
        <p:txBody>
          <a:bodyPr/>
          <a:lstStyle/>
          <a:p>
            <a:r>
              <a:rPr lang="en-US"/>
              <a:t>The </a:t>
            </a:r>
            <a:r>
              <a:rPr lang="en-US" u="sng"/>
              <a:t>ArrayList</a:t>
            </a:r>
            <a:r>
              <a:rPr lang="en-US"/>
              <a:t> Class</a:t>
            </a:r>
          </a:p>
        </p:txBody>
      </p:sp>
      <p:sp>
        <p:nvSpPr>
          <p:cNvPr id="345091" name="Rectangle 3"/>
          <p:cNvSpPr>
            <a:spLocks noGrp="1" noChangeArrowheads="1"/>
          </p:cNvSpPr>
          <p:nvPr>
            <p:ph type="body" idx="1"/>
          </p:nvPr>
        </p:nvSpPr>
        <p:spPr>
          <a:xfrm>
            <a:off x="228600" y="990600"/>
            <a:ext cx="8610600" cy="1219200"/>
          </a:xfrm>
          <a:noFill/>
          <a:ln/>
        </p:spPr>
        <p:txBody>
          <a:bodyPr/>
          <a:lstStyle/>
          <a:p>
            <a:pPr marL="0" indent="0">
              <a:lnSpc>
                <a:spcPct val="80000"/>
              </a:lnSpc>
              <a:spcAft>
                <a:spcPts val="1200"/>
              </a:spcAft>
              <a:buFont typeface="Monotype Sorts" pitchFamily="2" charset="2"/>
              <a:buNone/>
            </a:pPr>
            <a:r>
              <a:rPr lang="en-US" sz="2400"/>
              <a:t>You can create an array to store objects. But the array’s size is fixed once the array is created. Java provides the </a:t>
            </a:r>
            <a:r>
              <a:rPr lang="en-US" sz="2400" u="sng"/>
              <a:t>ArrayList</a:t>
            </a:r>
            <a:r>
              <a:rPr lang="en-US" sz="2400"/>
              <a:t> class that can be used to store an unlimited number of objects. </a:t>
            </a:r>
          </a:p>
        </p:txBody>
      </p:sp>
      <p:sp>
        <p:nvSpPr>
          <p:cNvPr id="345093" name="Rectangle 5"/>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45095" name="Rectangle 7"/>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5097" name="Rectangle 9"/>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45096" name="Object 8"/>
          <p:cNvGraphicFramePr>
            <a:graphicFrameLocks noChangeAspect="1"/>
          </p:cNvGraphicFramePr>
          <p:nvPr>
            <p:extLst>
              <p:ext uri="{D42A27DB-BD31-4B8C-83A1-F6EECF244321}">
                <p14:modId xmlns:p14="http://schemas.microsoft.com/office/powerpoint/2010/main" val="2284275598"/>
              </p:ext>
            </p:extLst>
          </p:nvPr>
        </p:nvGraphicFramePr>
        <p:xfrm>
          <a:off x="911225" y="2209800"/>
          <a:ext cx="7397750" cy="4206875"/>
        </p:xfrm>
        <a:graphic>
          <a:graphicData uri="http://schemas.openxmlformats.org/presentationml/2006/ole">
            <mc:AlternateContent xmlns:mc="http://schemas.openxmlformats.org/markup-compatibility/2006">
              <mc:Choice xmlns:v="urn:schemas-microsoft-com:vml" Requires="v">
                <p:oleObj spid="_x0000_s413714" name="Picture" r:id="rId3" imgW="4269600" imgH="2425680" progId="Word.Picture.8">
                  <p:embed/>
                </p:oleObj>
              </mc:Choice>
              <mc:Fallback>
                <p:oleObj name="Picture" r:id="rId3" imgW="4269600" imgH="2425680" progId="Word.Picture.8">
                  <p:embed/>
                  <p:pic>
                    <p:nvPicPr>
                      <p:cNvPr id="0" name=""/>
                      <p:cNvPicPr>
                        <a:picLocks noChangeAspect="1" noChangeArrowheads="1"/>
                      </p:cNvPicPr>
                      <p:nvPr/>
                    </p:nvPicPr>
                    <p:blipFill>
                      <a:blip r:embed="rId4"/>
                      <a:srcRect/>
                      <a:stretch>
                        <a:fillRect/>
                      </a:stretch>
                    </p:blipFill>
                    <p:spPr bwMode="auto">
                      <a:xfrm>
                        <a:off x="911225" y="2209800"/>
                        <a:ext cx="7397750" cy="42068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301810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bip.weizmann.ac.il/course/prog2/oop/Img00002.gif"/>
          <p:cNvPicPr>
            <a:picLocks noChangeAspect="1" noChangeArrowheads="1"/>
          </p:cNvPicPr>
          <p:nvPr/>
        </p:nvPicPr>
        <p:blipFill>
          <a:blip r:embed="rId2" cstate="print"/>
          <a:srcRect/>
          <a:stretch>
            <a:fillRect/>
          </a:stretch>
        </p:blipFill>
        <p:spPr bwMode="auto">
          <a:xfrm>
            <a:off x="2781300" y="2554792"/>
            <a:ext cx="3955472" cy="4303208"/>
          </a:xfrm>
          <a:prstGeom prst="rect">
            <a:avLst/>
          </a:prstGeom>
          <a:noFill/>
        </p:spPr>
      </p:pic>
      <p:sp>
        <p:nvSpPr>
          <p:cNvPr id="2" name="Slide Number Placeholder 1"/>
          <p:cNvSpPr>
            <a:spLocks noGrp="1"/>
          </p:cNvSpPr>
          <p:nvPr>
            <p:ph type="sldNum" sz="quarter" idx="12"/>
          </p:nvPr>
        </p:nvSpPr>
        <p:spPr/>
        <p:txBody>
          <a:bodyPr/>
          <a:lstStyle/>
          <a:p>
            <a:fld id="{B0430680-17DF-461F-B8E0-DE8925B9465B}" type="slidenum">
              <a:rPr lang="en-US" smtClean="0"/>
              <a:pPr/>
              <a:t>2</a:t>
            </a:fld>
            <a:endParaRPr lang="en-US"/>
          </a:p>
        </p:txBody>
      </p:sp>
      <p:pic>
        <p:nvPicPr>
          <p:cNvPr id="413698" name="Picture 2" descr="https://encrypted-tbn0.google.com/images?q=tbn:ANd9GcQx0iwbvHRStqjDxjXnYLwP3dlXT_TVu1-FRR3MHmHYCNGlQzERqw"/>
          <p:cNvPicPr>
            <a:picLocks noChangeAspect="1" noChangeArrowheads="1"/>
          </p:cNvPicPr>
          <p:nvPr/>
        </p:nvPicPr>
        <p:blipFill>
          <a:blip r:embed="rId3" cstate="print"/>
          <a:srcRect/>
          <a:stretch>
            <a:fillRect/>
          </a:stretch>
        </p:blipFill>
        <p:spPr bwMode="auto">
          <a:xfrm>
            <a:off x="5067300" y="114300"/>
            <a:ext cx="2933700" cy="2257574"/>
          </a:xfrm>
          <a:prstGeom prst="rect">
            <a:avLst/>
          </a:prstGeom>
          <a:noFill/>
        </p:spPr>
      </p:pic>
      <p:pic>
        <p:nvPicPr>
          <p:cNvPr id="4" name="Picture 2"/>
          <p:cNvPicPr>
            <a:picLocks noChangeAspect="1" noChangeArrowheads="1"/>
          </p:cNvPicPr>
          <p:nvPr/>
        </p:nvPicPr>
        <p:blipFill>
          <a:blip r:embed="rId4" cstate="print"/>
          <a:srcRect/>
          <a:stretch>
            <a:fillRect/>
          </a:stretch>
        </p:blipFill>
        <p:spPr bwMode="auto">
          <a:xfrm>
            <a:off x="609600" y="381000"/>
            <a:ext cx="3276600" cy="23459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3D075035-E76D-49AD-B6B2-E69F0CA433E9}" type="slidenum">
              <a:rPr lang="en-US"/>
              <a:pPr/>
              <a:t>20</a:t>
            </a:fld>
            <a:endParaRPr lang="en-US"/>
          </a:p>
        </p:txBody>
      </p:sp>
      <p:sp>
        <p:nvSpPr>
          <p:cNvPr id="391170" name="Rectangle 2"/>
          <p:cNvSpPr>
            <a:spLocks noGrp="1" noChangeArrowheads="1"/>
          </p:cNvSpPr>
          <p:nvPr>
            <p:ph type="title"/>
          </p:nvPr>
        </p:nvSpPr>
        <p:spPr>
          <a:xfrm>
            <a:off x="304800" y="457200"/>
            <a:ext cx="8610600" cy="685800"/>
          </a:xfrm>
          <a:noFill/>
          <a:ln/>
        </p:spPr>
        <p:txBody>
          <a:bodyPr>
            <a:normAutofit fontScale="90000"/>
          </a:bodyPr>
          <a:lstStyle/>
          <a:p>
            <a:r>
              <a:rPr lang="en-US" sz="4000" dirty="0" smtClean="0"/>
              <a:t>Comparison of Array </a:t>
            </a:r>
            <a:r>
              <a:rPr lang="en-US" sz="4000" dirty="0"/>
              <a:t>and </a:t>
            </a:r>
            <a:r>
              <a:rPr lang="en-US" sz="4000" dirty="0" err="1"/>
              <a:t>ArrayList</a:t>
            </a:r>
            <a:endParaRPr lang="en-US" sz="4000" dirty="0"/>
          </a:p>
        </p:txBody>
      </p:sp>
      <p:sp>
        <p:nvSpPr>
          <p:cNvPr id="391172"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91173"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1174" name="Rectangle 6"/>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1178" name="Rectangle 10"/>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1180" name="Rectangle 12"/>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91179" name="Object 11"/>
          <p:cNvGraphicFramePr>
            <a:graphicFrameLocks noChangeAspect="1"/>
          </p:cNvGraphicFramePr>
          <p:nvPr>
            <p:extLst>
              <p:ext uri="{D42A27DB-BD31-4B8C-83A1-F6EECF244321}">
                <p14:modId xmlns:p14="http://schemas.microsoft.com/office/powerpoint/2010/main" val="3594845364"/>
              </p:ext>
            </p:extLst>
          </p:nvPr>
        </p:nvGraphicFramePr>
        <p:xfrm>
          <a:off x="152400" y="1676400"/>
          <a:ext cx="8915400" cy="3596040"/>
        </p:xfrm>
        <a:graphic>
          <a:graphicData uri="http://schemas.openxmlformats.org/presentationml/2006/ole">
            <mc:AlternateContent xmlns:mc="http://schemas.openxmlformats.org/markup-compatibility/2006">
              <mc:Choice xmlns:v="urn:schemas-microsoft-com:vml" Requires="v">
                <p:oleObj spid="_x0000_s414736" name="Picture" r:id="rId3" imgW="5600700" imgH="1968500" progId="Word.Picture.8">
                  <p:embed/>
                </p:oleObj>
              </mc:Choice>
              <mc:Fallback>
                <p:oleObj name="Picture" r:id="rId3" imgW="5600700" imgH="19685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76400"/>
                        <a:ext cx="8915400" cy="3596040"/>
                      </a:xfrm>
                      <a:prstGeom prst="rect">
                        <a:avLst/>
                      </a:prstGeom>
                      <a:solidFill>
                        <a:schemeClr val="tx1"/>
                      </a:solidFill>
                    </p:spPr>
                  </p:pic>
                </p:oleObj>
              </mc:Fallback>
            </mc:AlternateContent>
          </a:graphicData>
        </a:graphic>
      </p:graphicFrame>
      <p:sp>
        <p:nvSpPr>
          <p:cNvPr id="39118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tabLst>
                <a:tab pos="2286000" algn="l"/>
                <a:tab pos="3943350" algn="l"/>
              </a:tabLst>
            </a:pPr>
            <a:endParaRPr lang="en-US" sz="4400">
              <a:solidFill>
                <a:schemeClr val="tx2"/>
              </a:solidFill>
            </a:endParaRPr>
          </a:p>
        </p:txBody>
      </p:sp>
      <p:sp>
        <p:nvSpPr>
          <p:cNvPr id="39118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tabLst>
                <a:tab pos="2286000" algn="l"/>
                <a:tab pos="3943350" algn="l"/>
              </a:tabLst>
            </a:pPr>
            <a:endParaRPr lang="en-US" sz="4400">
              <a:solidFill>
                <a:schemeClr val="tx2"/>
              </a:solidFill>
            </a:endParaRPr>
          </a:p>
        </p:txBody>
      </p:sp>
      <p:sp>
        <p:nvSpPr>
          <p:cNvPr id="391183"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tabLst>
                <a:tab pos="2286000" algn="l"/>
                <a:tab pos="3943350" algn="l"/>
              </a:tabLst>
            </a:pPr>
            <a:endParaRPr lang="en-US" sz="4400">
              <a:solidFill>
                <a:schemeClr val="tx2"/>
              </a:solidFill>
            </a:endParaRPr>
          </a:p>
        </p:txBody>
      </p:sp>
    </p:spTree>
    <p:extLst>
      <p:ext uri="{BB962C8B-B14F-4D97-AF65-F5344CB8AC3E}">
        <p14:creationId xmlns:p14="http://schemas.microsoft.com/office/powerpoint/2010/main" val="3696268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55F19D3-E8B2-4FEB-814A-8AA2B59F09C3}" type="slidenum">
              <a:rPr lang="en-US"/>
              <a:pPr/>
              <a:t>21</a:t>
            </a:fld>
            <a:endParaRPr lang="en-US"/>
          </a:p>
        </p:txBody>
      </p:sp>
      <p:sp>
        <p:nvSpPr>
          <p:cNvPr id="362498" name="Rectangle 2"/>
          <p:cNvSpPr>
            <a:spLocks noGrp="1" noChangeArrowheads="1"/>
          </p:cNvSpPr>
          <p:nvPr>
            <p:ph type="title"/>
          </p:nvPr>
        </p:nvSpPr>
        <p:spPr>
          <a:xfrm>
            <a:off x="685800" y="0"/>
            <a:ext cx="7772400" cy="1428750"/>
          </a:xfrm>
          <a:noFill/>
          <a:ln/>
        </p:spPr>
        <p:txBody>
          <a:bodyPr/>
          <a:lstStyle/>
          <a:p>
            <a:r>
              <a:rPr lang="en-US" dirty="0"/>
              <a:t>The </a:t>
            </a:r>
            <a:r>
              <a:rPr lang="en-US" sz="4200" b="1" dirty="0">
                <a:latin typeface="Courier New" pitchFamily="49" charset="0"/>
              </a:rPr>
              <a:t>protected</a:t>
            </a:r>
            <a:r>
              <a:rPr lang="en-US" dirty="0"/>
              <a:t> Modifier</a:t>
            </a:r>
          </a:p>
        </p:txBody>
      </p:sp>
      <p:sp>
        <p:nvSpPr>
          <p:cNvPr id="362499" name="Rectangle 3"/>
          <p:cNvSpPr>
            <a:spLocks noGrp="1" noChangeArrowheads="1"/>
          </p:cNvSpPr>
          <p:nvPr>
            <p:ph type="body" idx="1"/>
          </p:nvPr>
        </p:nvSpPr>
        <p:spPr>
          <a:xfrm>
            <a:off x="381000" y="1295400"/>
            <a:ext cx="8305800" cy="3048000"/>
          </a:xfrm>
          <a:noFill/>
          <a:ln/>
        </p:spPr>
        <p:txBody>
          <a:bodyPr>
            <a:normAutofit fontScale="92500" lnSpcReduction="20000"/>
          </a:bodyPr>
          <a:lstStyle/>
          <a:p>
            <a:pPr>
              <a:lnSpc>
                <a:spcPct val="90000"/>
              </a:lnSpc>
              <a:spcAft>
                <a:spcPts val="1200"/>
              </a:spcAft>
            </a:pPr>
            <a:r>
              <a:rPr lang="en-US" sz="3000" dirty="0"/>
              <a:t>The </a:t>
            </a:r>
            <a:r>
              <a:rPr lang="en-US" sz="3000" b="1" dirty="0">
                <a:solidFill>
                  <a:schemeClr val="tx1"/>
                </a:solidFill>
                <a:latin typeface="Courier New" pitchFamily="49" charset="0"/>
              </a:rPr>
              <a:t>protected</a:t>
            </a:r>
            <a:r>
              <a:rPr lang="en-US" sz="3000" dirty="0"/>
              <a:t> modifier can be applied on data and methods in a class. A protected data or a protected method in a public class can be accessed by any class in the same package or its subclasses, even if the subclasses are in a different package.</a:t>
            </a:r>
            <a:r>
              <a:rPr lang="en-US" dirty="0">
                <a:latin typeface="Courier" charset="0"/>
              </a:rPr>
              <a:t> </a:t>
            </a:r>
          </a:p>
          <a:p>
            <a:pPr>
              <a:lnSpc>
                <a:spcPct val="90000"/>
              </a:lnSpc>
              <a:spcAft>
                <a:spcPts val="1200"/>
              </a:spcAft>
            </a:pPr>
            <a:r>
              <a:rPr lang="en-US" dirty="0" smtClean="0"/>
              <a:t>Visibility modifiers</a:t>
            </a:r>
          </a:p>
          <a:p>
            <a:pPr lvl="1">
              <a:lnSpc>
                <a:spcPct val="90000"/>
              </a:lnSpc>
              <a:spcAft>
                <a:spcPts val="1200"/>
              </a:spcAft>
            </a:pPr>
            <a:r>
              <a:rPr lang="en-US" sz="3000" b="1" dirty="0" smtClean="0">
                <a:solidFill>
                  <a:schemeClr val="tx1"/>
                </a:solidFill>
                <a:latin typeface="Courier New" pitchFamily="49" charset="0"/>
              </a:rPr>
              <a:t>private</a:t>
            </a:r>
            <a:r>
              <a:rPr lang="en-US" sz="3000" b="1" dirty="0">
                <a:solidFill>
                  <a:schemeClr val="tx1"/>
                </a:solidFill>
                <a:latin typeface="Courier New" pitchFamily="49" charset="0"/>
              </a:rPr>
              <a:t>, default, protected, public</a:t>
            </a:r>
          </a:p>
        </p:txBody>
      </p:sp>
      <p:sp>
        <p:nvSpPr>
          <p:cNvPr id="362500" name="Rectangle 4"/>
          <p:cNvSpPr>
            <a:spLocks noChangeArrowheads="1"/>
          </p:cNvSpPr>
          <p:nvPr/>
        </p:nvSpPr>
        <p:spPr bwMode="auto">
          <a:xfrm>
            <a:off x="1643063" y="3062288"/>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62501" name="Object 5"/>
          <p:cNvGraphicFramePr>
            <a:graphicFrameLocks noChangeAspect="1"/>
          </p:cNvGraphicFramePr>
          <p:nvPr>
            <p:extLst>
              <p:ext uri="{D42A27DB-BD31-4B8C-83A1-F6EECF244321}">
                <p14:modId xmlns:p14="http://schemas.microsoft.com/office/powerpoint/2010/main" val="774309964"/>
              </p:ext>
            </p:extLst>
          </p:nvPr>
        </p:nvGraphicFramePr>
        <p:xfrm>
          <a:off x="462665" y="4158695"/>
          <a:ext cx="7780338" cy="1173163"/>
        </p:xfrm>
        <a:graphic>
          <a:graphicData uri="http://schemas.openxmlformats.org/presentationml/2006/ole">
            <mc:AlternateContent xmlns:mc="http://schemas.openxmlformats.org/markup-compatibility/2006">
              <mc:Choice xmlns:v="urn:schemas-microsoft-com:vml" Requires="v">
                <p:oleObj spid="_x0000_s410653" name="Picture" r:id="rId3" imgW="4865400" imgH="736560" progId="Word.Picture.8">
                  <p:embed/>
                </p:oleObj>
              </mc:Choice>
              <mc:Fallback>
                <p:oleObj name="Picture" r:id="rId3" imgW="4865400" imgH="736560" progId="Word.Picture.8">
                  <p:embed/>
                  <p:pic>
                    <p:nvPicPr>
                      <p:cNvPr id="0" name="Picture 2"/>
                      <p:cNvPicPr>
                        <a:picLocks noChangeAspect="1" noChangeArrowheads="1"/>
                      </p:cNvPicPr>
                      <p:nvPr/>
                    </p:nvPicPr>
                    <p:blipFill>
                      <a:blip r:embed="rId4"/>
                      <a:srcRect/>
                      <a:stretch>
                        <a:fillRect/>
                      </a:stretch>
                    </p:blipFill>
                    <p:spPr bwMode="auto">
                      <a:xfrm>
                        <a:off x="462665" y="4158695"/>
                        <a:ext cx="7780338" cy="11731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662A008-11B1-4688-8ADD-5433AE790EDA}" type="slidenum">
              <a:rPr lang="en-US"/>
              <a:pPr/>
              <a:t>22</a:t>
            </a:fld>
            <a:endParaRPr lang="en-US"/>
          </a:p>
        </p:txBody>
      </p:sp>
      <p:sp>
        <p:nvSpPr>
          <p:cNvPr id="359426" name="Rectangle 2"/>
          <p:cNvSpPr>
            <a:spLocks noGrp="1" noChangeArrowheads="1"/>
          </p:cNvSpPr>
          <p:nvPr>
            <p:ph type="title"/>
          </p:nvPr>
        </p:nvSpPr>
        <p:spPr>
          <a:xfrm>
            <a:off x="685800" y="0"/>
            <a:ext cx="7772400" cy="1428750"/>
          </a:xfrm>
          <a:noFill/>
          <a:ln/>
        </p:spPr>
        <p:txBody>
          <a:bodyPr/>
          <a:lstStyle/>
          <a:p>
            <a:r>
              <a:rPr lang="en-US"/>
              <a:t>Accessibility Summary</a:t>
            </a:r>
          </a:p>
        </p:txBody>
      </p:sp>
      <p:sp>
        <p:nvSpPr>
          <p:cNvPr id="359428" name="Rectangle 4"/>
          <p:cNvSpPr>
            <a:spLocks noChangeArrowheads="1"/>
          </p:cNvSpPr>
          <p:nvPr/>
        </p:nvSpPr>
        <p:spPr bwMode="auto">
          <a:xfrm>
            <a:off x="1643063" y="30622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9432" name="Rectangle 8"/>
          <p:cNvSpPr>
            <a:spLocks noChangeArrowheads="1"/>
          </p:cNvSpPr>
          <p:nvPr/>
        </p:nvSpPr>
        <p:spPr bwMode="auto">
          <a:xfrm>
            <a:off x="2247900" y="24003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59431" name="Object 7"/>
          <p:cNvGraphicFramePr>
            <a:graphicFrameLocks noChangeAspect="1"/>
          </p:cNvGraphicFramePr>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spid="_x0000_s411678" r:id="rId3" imgW="4648200" imgH="2057400" progId="Word.Picture.8">
                  <p:embed/>
                </p:oleObj>
              </mc:Choice>
              <mc:Fallback>
                <p:oleObj r:id="rId3" imgW="4648200" imgH="20574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8382000" cy="37099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B458C06-79F6-4E0C-BB69-B2207D27C7B6}" type="slidenum">
              <a:rPr lang="en-US"/>
              <a:pPr/>
              <a:t>23</a:t>
            </a:fld>
            <a:endParaRPr lang="en-US"/>
          </a:p>
        </p:txBody>
      </p:sp>
      <p:sp>
        <p:nvSpPr>
          <p:cNvPr id="335874" name="Rectangle 2"/>
          <p:cNvSpPr>
            <a:spLocks noGrp="1" noChangeArrowheads="1"/>
          </p:cNvSpPr>
          <p:nvPr>
            <p:ph type="title"/>
          </p:nvPr>
        </p:nvSpPr>
        <p:spPr>
          <a:xfrm>
            <a:off x="685800" y="304800"/>
            <a:ext cx="7772400" cy="742950"/>
          </a:xfrm>
          <a:noFill/>
          <a:ln/>
        </p:spPr>
        <p:txBody>
          <a:bodyPr>
            <a:normAutofit fontScale="90000"/>
          </a:bodyPr>
          <a:lstStyle/>
          <a:p>
            <a:r>
              <a:rPr lang="en-US"/>
              <a:t>Visibility Modifiers </a:t>
            </a:r>
          </a:p>
        </p:txBody>
      </p:sp>
      <p:sp>
        <p:nvSpPr>
          <p:cNvPr id="335877" name="Rectangle 5"/>
          <p:cNvSpPr>
            <a:spLocks noChangeArrowheads="1"/>
          </p:cNvSpPr>
          <p:nvPr/>
        </p:nvSpPr>
        <p:spPr bwMode="auto">
          <a:xfrm>
            <a:off x="1684338" y="26860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35879" name="Rectangle 7"/>
          <p:cNvSpPr>
            <a:spLocks noChangeArrowheads="1"/>
          </p:cNvSpPr>
          <p:nvPr/>
        </p:nvSpPr>
        <p:spPr bwMode="auto">
          <a:xfrm>
            <a:off x="1914525" y="19145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35881" name="Rectangle 9"/>
          <p:cNvSpPr>
            <a:spLocks noChangeArrowheads="1"/>
          </p:cNvSpPr>
          <p:nvPr/>
        </p:nvSpPr>
        <p:spPr bwMode="auto">
          <a:xfrm>
            <a:off x="0" y="19129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35880" name="Object 8"/>
          <p:cNvGraphicFramePr>
            <a:graphicFrameLocks noChangeAspect="1"/>
          </p:cNvGraphicFramePr>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spid="_x0000_s412703" name="Picture" r:id="rId3" imgW="5321808" imgH="3026664" progId="Word.Picture.8">
                  <p:embed/>
                </p:oleObj>
              </mc:Choice>
              <mc:Fallback>
                <p:oleObj name="Picture" r:id="rId3" imgW="5321808" imgH="3026664"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8839200" cy="50403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592688883"/>
              </p:ext>
            </p:extLst>
          </p:nvPr>
        </p:nvGraphicFramePr>
        <p:xfrm>
          <a:off x="5438432" y="855865"/>
          <a:ext cx="3691735" cy="1634012"/>
        </p:xfrm>
        <a:graphic>
          <a:graphicData uri="http://schemas.openxmlformats.org/presentationml/2006/ole">
            <mc:AlternateContent xmlns:mc="http://schemas.openxmlformats.org/markup-compatibility/2006">
              <mc:Choice xmlns:v="urn:schemas-microsoft-com:vml" Requires="v">
                <p:oleObj spid="_x0000_s412704" name="Picture" r:id="rId5" imgW="4648320" imgH="2057400" progId="Word.Picture.8">
                  <p:embed/>
                </p:oleObj>
              </mc:Choice>
              <mc:Fallback>
                <p:oleObj name="Picture" r:id="rId5" imgW="4648320" imgH="2057400" progId="Word.Picture.8">
                  <p:embed/>
                  <p:pic>
                    <p:nvPicPr>
                      <p:cNvPr id="0" name="Object 7"/>
                      <p:cNvPicPr>
                        <a:picLocks noChangeAspect="1" noChangeArrowheads="1"/>
                      </p:cNvPicPr>
                      <p:nvPr/>
                    </p:nvPicPr>
                    <p:blipFill>
                      <a:blip r:embed="rId6"/>
                      <a:srcRect/>
                      <a:stretch>
                        <a:fillRect/>
                      </a:stretch>
                    </p:blipFill>
                    <p:spPr bwMode="auto">
                      <a:xfrm>
                        <a:off x="5438432" y="855865"/>
                        <a:ext cx="3691735" cy="1634012"/>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976E92E-5EB3-42C0-9361-EF41CCF46665}" type="slidenum">
              <a:rPr lang="en-US"/>
              <a:pPr/>
              <a:t>24</a:t>
            </a:fld>
            <a:endParaRPr lang="en-US"/>
          </a:p>
        </p:txBody>
      </p:sp>
      <p:sp>
        <p:nvSpPr>
          <p:cNvPr id="338946" name="Rectangle 2"/>
          <p:cNvSpPr>
            <a:spLocks noGrp="1" noChangeArrowheads="1"/>
          </p:cNvSpPr>
          <p:nvPr>
            <p:ph type="title"/>
          </p:nvPr>
        </p:nvSpPr>
        <p:spPr>
          <a:xfrm>
            <a:off x="685800" y="0"/>
            <a:ext cx="7772400" cy="1428750"/>
          </a:xfrm>
          <a:noFill/>
          <a:ln/>
        </p:spPr>
        <p:txBody>
          <a:bodyPr/>
          <a:lstStyle/>
          <a:p>
            <a:r>
              <a:rPr lang="en-US" dirty="0"/>
              <a:t>The </a:t>
            </a:r>
            <a:r>
              <a:rPr lang="en-US" sz="4200" b="1" dirty="0">
                <a:latin typeface="Courier New" pitchFamily="49" charset="0"/>
              </a:rPr>
              <a:t>final</a:t>
            </a:r>
            <a:r>
              <a:rPr lang="en-US" dirty="0"/>
              <a:t> Modifier</a:t>
            </a:r>
          </a:p>
        </p:txBody>
      </p:sp>
      <p:sp>
        <p:nvSpPr>
          <p:cNvPr id="338947" name="Rectangle 3"/>
          <p:cNvSpPr>
            <a:spLocks noGrp="1" noChangeArrowheads="1"/>
          </p:cNvSpPr>
          <p:nvPr>
            <p:ph type="body" idx="1"/>
          </p:nvPr>
        </p:nvSpPr>
        <p:spPr>
          <a:xfrm>
            <a:off x="685800" y="1371600"/>
            <a:ext cx="7772400" cy="4133850"/>
          </a:xfrm>
          <a:noFill/>
          <a:ln/>
        </p:spPr>
        <p:txBody>
          <a:bodyPr/>
          <a:lstStyle/>
          <a:p>
            <a:pPr>
              <a:lnSpc>
                <a:spcPct val="90000"/>
              </a:lnSpc>
            </a:pPr>
            <a:r>
              <a:rPr lang="en-US" sz="2600" dirty="0"/>
              <a:t>The </a:t>
            </a:r>
            <a:r>
              <a:rPr lang="en-US" sz="2600" b="1" dirty="0">
                <a:latin typeface="Courier New" pitchFamily="49" charset="0"/>
              </a:rPr>
              <a:t>final</a:t>
            </a:r>
            <a:r>
              <a:rPr lang="en-US" sz="2800" dirty="0"/>
              <a:t> class cannot be extended:</a:t>
            </a:r>
          </a:p>
          <a:p>
            <a:pPr>
              <a:lnSpc>
                <a:spcPct val="90000"/>
              </a:lnSpc>
              <a:buFont typeface="Monotype Sorts" pitchFamily="2" charset="2"/>
              <a:buNone/>
            </a:pPr>
            <a:r>
              <a:rPr lang="en-US" sz="2400" dirty="0"/>
              <a:t>       </a:t>
            </a:r>
            <a:r>
              <a:rPr lang="en-US" sz="2200" dirty="0">
                <a:latin typeface="Courier New" pitchFamily="49" charset="0"/>
              </a:rPr>
              <a:t>final class Math {</a:t>
            </a:r>
          </a:p>
          <a:p>
            <a:pPr>
              <a:lnSpc>
                <a:spcPct val="90000"/>
              </a:lnSpc>
              <a:buFont typeface="Monotype Sorts" pitchFamily="2" charset="2"/>
              <a:buNone/>
            </a:pPr>
            <a:r>
              <a:rPr lang="en-US" sz="2200" dirty="0">
                <a:latin typeface="Courier New" pitchFamily="49" charset="0"/>
              </a:rPr>
              <a:t>     ...</a:t>
            </a:r>
          </a:p>
          <a:p>
            <a:pPr>
              <a:lnSpc>
                <a:spcPct val="90000"/>
              </a:lnSpc>
              <a:buFont typeface="Monotype Sorts" pitchFamily="2" charset="2"/>
              <a:buNone/>
            </a:pPr>
            <a:r>
              <a:rPr lang="en-US" sz="2200" dirty="0">
                <a:latin typeface="Courier New" pitchFamily="49" charset="0"/>
              </a:rPr>
              <a:t>    }</a:t>
            </a:r>
            <a:endParaRPr lang="en-US" sz="2800" dirty="0"/>
          </a:p>
          <a:p>
            <a:pPr>
              <a:lnSpc>
                <a:spcPct val="90000"/>
              </a:lnSpc>
              <a:spcBef>
                <a:spcPct val="100000"/>
              </a:spcBef>
            </a:pPr>
            <a:r>
              <a:rPr lang="en-US" sz="2600" dirty="0"/>
              <a:t>The </a:t>
            </a:r>
            <a:r>
              <a:rPr lang="en-US" sz="2600" b="1" dirty="0">
                <a:latin typeface="Courier New" pitchFamily="49" charset="0"/>
              </a:rPr>
              <a:t>final</a:t>
            </a:r>
            <a:r>
              <a:rPr lang="en-US" sz="2800" dirty="0"/>
              <a:t> variable is a constant:</a:t>
            </a:r>
          </a:p>
          <a:p>
            <a:pPr>
              <a:lnSpc>
                <a:spcPct val="90000"/>
              </a:lnSpc>
              <a:buFont typeface="Monotype Sorts" pitchFamily="2" charset="2"/>
              <a:buNone/>
            </a:pPr>
            <a:r>
              <a:rPr lang="en-US" sz="2400" dirty="0"/>
              <a:t>       </a:t>
            </a:r>
            <a:r>
              <a:rPr lang="en-US" sz="2200" dirty="0">
                <a:latin typeface="Courier New" pitchFamily="49" charset="0"/>
              </a:rPr>
              <a:t>final static double PI = 3.14159;</a:t>
            </a:r>
            <a:endParaRPr lang="en-US" sz="2800" dirty="0"/>
          </a:p>
          <a:p>
            <a:pPr>
              <a:lnSpc>
                <a:spcPct val="90000"/>
              </a:lnSpc>
              <a:spcBef>
                <a:spcPct val="100000"/>
              </a:spcBef>
            </a:pPr>
            <a:r>
              <a:rPr lang="en-US" sz="2600" dirty="0"/>
              <a:t>The </a:t>
            </a:r>
            <a:r>
              <a:rPr lang="en-US" sz="2600" b="1" dirty="0">
                <a:latin typeface="Courier New" pitchFamily="49" charset="0"/>
              </a:rPr>
              <a:t>final</a:t>
            </a:r>
            <a:r>
              <a:rPr lang="en-US" sz="2800" dirty="0"/>
              <a:t> method cannot be</a:t>
            </a:r>
            <a:br>
              <a:rPr lang="en-US" sz="2800" dirty="0"/>
            </a:br>
            <a:r>
              <a:rPr lang="en-US" sz="2800" dirty="0"/>
              <a:t>overridden by its subclasses.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062015C-65F7-4723-A8BE-97396EA5259B}" type="slidenum">
              <a:rPr lang="en-US"/>
              <a:pPr/>
              <a:t>3</a:t>
            </a:fld>
            <a:endParaRPr lang="en-US" dirty="0"/>
          </a:p>
        </p:txBody>
      </p:sp>
      <p:sp>
        <p:nvSpPr>
          <p:cNvPr id="371714" name="Rectangle 2"/>
          <p:cNvSpPr>
            <a:spLocks noGrp="1" noChangeArrowheads="1"/>
          </p:cNvSpPr>
          <p:nvPr>
            <p:ph type="title"/>
          </p:nvPr>
        </p:nvSpPr>
        <p:spPr>
          <a:xfrm>
            <a:off x="304800" y="228600"/>
            <a:ext cx="8534400" cy="685800"/>
          </a:xfrm>
        </p:spPr>
        <p:txBody>
          <a:bodyPr>
            <a:normAutofit fontScale="90000"/>
          </a:bodyPr>
          <a:lstStyle/>
          <a:p>
            <a:r>
              <a:rPr lang="en-US" dirty="0" smtClean="0"/>
              <a:t>Encapsulation: Class Abstraction</a:t>
            </a:r>
            <a:endParaRPr lang="en-US" dirty="0">
              <a:hlinkClick r:id="rId3" action="ppaction://program"/>
            </a:endParaRPr>
          </a:p>
        </p:txBody>
      </p:sp>
      <p:sp>
        <p:nvSpPr>
          <p:cNvPr id="371715" name="Rectangle 3"/>
          <p:cNvSpPr>
            <a:spLocks noGrp="1" noChangeArrowheads="1"/>
          </p:cNvSpPr>
          <p:nvPr>
            <p:ph type="body" idx="1"/>
          </p:nvPr>
        </p:nvSpPr>
        <p:spPr>
          <a:xfrm>
            <a:off x="304800" y="1143000"/>
            <a:ext cx="8534400" cy="2971800"/>
          </a:xfrm>
        </p:spPr>
        <p:txBody>
          <a:bodyPr>
            <a:normAutofit lnSpcReduction="10000"/>
          </a:bodyPr>
          <a:lstStyle/>
          <a:p>
            <a:pPr marL="227013" indent="-227013">
              <a:lnSpc>
                <a:spcPct val="90000"/>
              </a:lnSpc>
            </a:pPr>
            <a:r>
              <a:rPr lang="en-US" sz="2800" dirty="0"/>
              <a:t>Class </a:t>
            </a:r>
            <a:r>
              <a:rPr lang="en-US" sz="2800" dirty="0" smtClean="0"/>
              <a:t>abstraction: to </a:t>
            </a:r>
            <a:r>
              <a:rPr lang="en-US" sz="2800" dirty="0"/>
              <a:t>separate class </a:t>
            </a:r>
            <a:r>
              <a:rPr lang="en-US" sz="2800" i="1" dirty="0">
                <a:solidFill>
                  <a:srgbClr val="C00000"/>
                </a:solidFill>
              </a:rPr>
              <a:t>implementation</a:t>
            </a:r>
            <a:r>
              <a:rPr lang="en-US" sz="2800" dirty="0"/>
              <a:t> from </a:t>
            </a:r>
            <a:r>
              <a:rPr lang="en-US" sz="2800" i="1" dirty="0">
                <a:solidFill>
                  <a:srgbClr val="C00000"/>
                </a:solidFill>
              </a:rPr>
              <a:t>the use </a:t>
            </a:r>
            <a:r>
              <a:rPr lang="en-US" sz="2800" dirty="0"/>
              <a:t>of the </a:t>
            </a:r>
            <a:r>
              <a:rPr lang="en-US" sz="2800" dirty="0" smtClean="0"/>
              <a:t>class</a:t>
            </a:r>
          </a:p>
          <a:p>
            <a:pPr marL="627063" lvl="1" indent="-227013">
              <a:lnSpc>
                <a:spcPct val="90000"/>
              </a:lnSpc>
            </a:pPr>
            <a:r>
              <a:rPr lang="en-US" sz="2400" dirty="0" smtClean="0"/>
              <a:t>The </a:t>
            </a:r>
            <a:r>
              <a:rPr lang="en-US" sz="2400" dirty="0"/>
              <a:t>creator of the class provides </a:t>
            </a:r>
            <a:r>
              <a:rPr lang="en-US" sz="2400" dirty="0" smtClean="0"/>
              <a:t>an </a:t>
            </a:r>
            <a:r>
              <a:rPr lang="en-US" sz="2400" i="1" dirty="0" smtClean="0">
                <a:solidFill>
                  <a:srgbClr val="C00000"/>
                </a:solidFill>
              </a:rPr>
              <a:t>interface</a:t>
            </a:r>
            <a:r>
              <a:rPr lang="en-US" sz="2400" dirty="0" smtClean="0"/>
              <a:t> of </a:t>
            </a:r>
            <a:r>
              <a:rPr lang="en-US" sz="2400" dirty="0"/>
              <a:t>the class and let the user know how the class can be </a:t>
            </a:r>
            <a:r>
              <a:rPr lang="en-US" sz="2400" dirty="0" smtClean="0"/>
              <a:t>used via the interface</a:t>
            </a:r>
          </a:p>
          <a:p>
            <a:pPr marL="627063" lvl="1" indent="-227013">
              <a:lnSpc>
                <a:spcPct val="90000"/>
              </a:lnSpc>
            </a:pPr>
            <a:r>
              <a:rPr lang="en-US" sz="2400" dirty="0" smtClean="0"/>
              <a:t>The </a:t>
            </a:r>
            <a:r>
              <a:rPr lang="en-US" sz="2400" dirty="0"/>
              <a:t>user of the class </a:t>
            </a:r>
            <a:r>
              <a:rPr lang="en-US" sz="2400" u="sng" dirty="0"/>
              <a:t>does not need to know how the class is </a:t>
            </a:r>
            <a:r>
              <a:rPr lang="en-US" sz="2400" u="sng" dirty="0" smtClean="0"/>
              <a:t>implemented</a:t>
            </a:r>
          </a:p>
          <a:p>
            <a:pPr marL="227013" indent="-227013">
              <a:lnSpc>
                <a:spcPct val="90000"/>
              </a:lnSpc>
            </a:pPr>
            <a:r>
              <a:rPr lang="en-US" sz="2800" dirty="0" smtClean="0"/>
              <a:t>The </a:t>
            </a:r>
            <a:r>
              <a:rPr lang="en-US" sz="2800" dirty="0"/>
              <a:t>detail of implementation is </a:t>
            </a:r>
            <a:r>
              <a:rPr lang="en-US" sz="2800" b="1" u="sng" dirty="0">
                <a:solidFill>
                  <a:srgbClr val="C00000"/>
                </a:solidFill>
              </a:rPr>
              <a:t>encapsulated</a:t>
            </a:r>
            <a:r>
              <a:rPr lang="en-US" sz="2800" dirty="0"/>
              <a:t> and hidden from the </a:t>
            </a:r>
            <a:r>
              <a:rPr lang="en-US" sz="2800" dirty="0" smtClean="0"/>
              <a:t>user </a:t>
            </a:r>
            <a:endParaRPr lang="en-US" sz="2800" dirty="0"/>
          </a:p>
        </p:txBody>
      </p:sp>
      <p:sp>
        <p:nvSpPr>
          <p:cNvPr id="371716" name="Rectangle 4"/>
          <p:cNvSpPr>
            <a:spLocks noChangeArrowheads="1"/>
          </p:cNvSpPr>
          <p:nvPr/>
        </p:nvSpPr>
        <p:spPr bwMode="auto">
          <a:xfrm>
            <a:off x="1914525" y="29718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71717" name="Object 5"/>
          <p:cNvGraphicFramePr>
            <a:graphicFrameLocks noChangeAspect="1"/>
          </p:cNvGraphicFramePr>
          <p:nvPr/>
        </p:nvGraphicFramePr>
        <p:xfrm>
          <a:off x="266700" y="4229100"/>
          <a:ext cx="8610600" cy="1481138"/>
        </p:xfrm>
        <a:graphic>
          <a:graphicData uri="http://schemas.openxmlformats.org/presentationml/2006/ole">
            <mc:AlternateContent xmlns:mc="http://schemas.openxmlformats.org/markup-compatibility/2006">
              <mc:Choice xmlns:v="urn:schemas-microsoft-com:vml" Requires="v">
                <p:oleObj spid="_x0000_s386077" name="Picture" r:id="rId4" imgW="5315040" imgH="914400" progId="Word.Picture.8">
                  <p:embed/>
                </p:oleObj>
              </mc:Choice>
              <mc:Fallback>
                <p:oleObj name="Picture" r:id="rId4" imgW="5315040" imgH="914400" progId="Word.Pictur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 y="4229100"/>
                        <a:ext cx="8610600" cy="14811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7" name="TextBox 6"/>
          <p:cNvSpPr txBox="1"/>
          <p:nvPr/>
        </p:nvSpPr>
        <p:spPr>
          <a:xfrm>
            <a:off x="2133600" y="5791200"/>
            <a:ext cx="5278689" cy="830997"/>
          </a:xfrm>
          <a:prstGeom prst="rect">
            <a:avLst/>
          </a:prstGeom>
          <a:noFill/>
        </p:spPr>
        <p:txBody>
          <a:bodyPr wrap="none" rtlCol="0">
            <a:spAutoFit/>
          </a:bodyPr>
          <a:lstStyle/>
          <a:p>
            <a:pPr algn="ctr"/>
            <a:r>
              <a:rPr lang="en-US" i="1" dirty="0" smtClean="0">
                <a:solidFill>
                  <a:srgbClr val="C00000"/>
                </a:solidFill>
                <a:latin typeface="+mn-lt"/>
              </a:rPr>
              <a:t>What is the key benefit of encapsulation </a:t>
            </a:r>
          </a:p>
          <a:p>
            <a:pPr algn="ctr"/>
            <a:r>
              <a:rPr lang="en-US" i="1" dirty="0" smtClean="0">
                <a:solidFill>
                  <a:srgbClr val="C00000"/>
                </a:solidFill>
                <a:latin typeface="+mn-lt"/>
              </a:rPr>
              <a:t>from the programming perspective?</a:t>
            </a:r>
            <a:endParaRPr lang="en-US" i="1" dirty="0">
              <a:solidFill>
                <a:srgbClr val="C00000"/>
              </a:solidFill>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4" name="Slide Number Placeholder 3"/>
          <p:cNvSpPr>
            <a:spLocks noGrp="1"/>
          </p:cNvSpPr>
          <p:nvPr>
            <p:ph type="sldNum" sz="quarter" idx="11"/>
          </p:nvPr>
        </p:nvSpPr>
        <p:spPr>
          <a:xfrm>
            <a:off x="6553200" y="6356350"/>
            <a:ext cx="2133600" cy="365125"/>
          </a:xfrm>
        </p:spPr>
        <p:txBody>
          <a:bodyPr/>
          <a:lstStyle/>
          <a:p>
            <a:fld id="{C2F726D8-2B80-418E-A0DB-328CE352C57D}" type="slidenum">
              <a:rPr lang="en-US" smtClean="0"/>
              <a:pPr/>
              <a:t>4</a:t>
            </a:fld>
            <a:endParaRPr lang="en-US"/>
          </a:p>
        </p:txBody>
      </p:sp>
      <p:pic>
        <p:nvPicPr>
          <p:cNvPr id="384002" name="Picture 2"/>
          <p:cNvPicPr>
            <a:picLocks noChangeAspect="1" noChangeArrowheads="1"/>
          </p:cNvPicPr>
          <p:nvPr/>
        </p:nvPicPr>
        <p:blipFill>
          <a:blip r:embed="rId2" cstate="print"/>
          <a:srcRect/>
          <a:stretch>
            <a:fillRect/>
          </a:stretch>
        </p:blipFill>
        <p:spPr bwMode="auto">
          <a:xfrm>
            <a:off x="1447800" y="1333500"/>
            <a:ext cx="6324600" cy="4528264"/>
          </a:xfrm>
          <a:prstGeom prst="rect">
            <a:avLst/>
          </a:prstGeom>
          <a:noFill/>
          <a:ln w="9525">
            <a:noFill/>
            <a:miter lim="800000"/>
            <a:headEnd/>
            <a:tailEnd/>
          </a:ln>
          <a:effectLst/>
        </p:spPr>
      </p:pic>
      <p:sp>
        <p:nvSpPr>
          <p:cNvPr id="6" name="TextBox 5"/>
          <p:cNvSpPr txBox="1"/>
          <p:nvPr/>
        </p:nvSpPr>
        <p:spPr>
          <a:xfrm>
            <a:off x="1828800" y="6248400"/>
            <a:ext cx="6580391" cy="338554"/>
          </a:xfrm>
          <a:prstGeom prst="rect">
            <a:avLst/>
          </a:prstGeom>
          <a:noFill/>
        </p:spPr>
        <p:txBody>
          <a:bodyPr wrap="none" rtlCol="0">
            <a:spAutoFit/>
          </a:bodyPr>
          <a:lstStyle/>
          <a:p>
            <a:r>
              <a:rPr lang="en-US" sz="1600" i="1" dirty="0" smtClean="0">
                <a:latin typeface="Arial" pitchFamily="34" charset="0"/>
                <a:cs typeface="Arial" pitchFamily="34" charset="0"/>
              </a:rPr>
              <a:t>G. </a:t>
            </a:r>
            <a:r>
              <a:rPr lang="en-US" sz="1600" i="1" dirty="0" err="1" smtClean="0">
                <a:latin typeface="Arial" pitchFamily="34" charset="0"/>
                <a:cs typeface="Arial" pitchFamily="34" charset="0"/>
              </a:rPr>
              <a:t>Booch</a:t>
            </a:r>
            <a:r>
              <a:rPr lang="en-US" sz="1600" i="1" dirty="0" smtClean="0">
                <a:latin typeface="Arial" pitchFamily="34" charset="0"/>
                <a:cs typeface="Arial" pitchFamily="34" charset="0"/>
              </a:rPr>
              <a:t> et al., </a:t>
            </a:r>
            <a:r>
              <a:rPr lang="en-US" sz="1600" dirty="0" smtClean="0">
                <a:latin typeface="Arial" pitchFamily="34" charset="0"/>
                <a:cs typeface="Arial" pitchFamily="34" charset="0"/>
              </a:rPr>
              <a:t>Object-Oriented Analysis and Design with Applications</a:t>
            </a:r>
            <a:endParaRPr lang="en-US"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Example</a:t>
            </a:r>
            <a:endParaRPr lang="en-US" dirty="0"/>
          </a:p>
        </p:txBody>
      </p:sp>
      <p:sp>
        <p:nvSpPr>
          <p:cNvPr id="4" name="Slide Number Placeholder 3"/>
          <p:cNvSpPr>
            <a:spLocks noGrp="1"/>
          </p:cNvSpPr>
          <p:nvPr>
            <p:ph type="sldNum" sz="quarter" idx="11"/>
          </p:nvPr>
        </p:nvSpPr>
        <p:spPr>
          <a:xfrm>
            <a:off x="6553200" y="6356350"/>
            <a:ext cx="2133600" cy="365125"/>
          </a:xfrm>
        </p:spPr>
        <p:txBody>
          <a:bodyPr/>
          <a:lstStyle/>
          <a:p>
            <a:fld id="{C2F726D8-2B80-418E-A0DB-328CE352C57D}" type="slidenum">
              <a:rPr lang="en-US" smtClean="0"/>
              <a:pPr/>
              <a:t>5</a:t>
            </a:fld>
            <a:endParaRPr lang="en-US"/>
          </a:p>
        </p:txBody>
      </p:sp>
      <p:pic>
        <p:nvPicPr>
          <p:cNvPr id="385026" name="Picture 2"/>
          <p:cNvPicPr>
            <a:picLocks noChangeAspect="1" noChangeArrowheads="1"/>
          </p:cNvPicPr>
          <p:nvPr/>
        </p:nvPicPr>
        <p:blipFill>
          <a:blip r:embed="rId2" cstate="print"/>
          <a:srcRect/>
          <a:stretch>
            <a:fillRect/>
          </a:stretch>
        </p:blipFill>
        <p:spPr bwMode="auto">
          <a:xfrm>
            <a:off x="1562100" y="1409700"/>
            <a:ext cx="6019800" cy="4209157"/>
          </a:xfrm>
          <a:prstGeom prst="rect">
            <a:avLst/>
          </a:prstGeom>
          <a:noFill/>
          <a:ln w="9525">
            <a:noFill/>
            <a:miter lim="800000"/>
            <a:headEnd/>
            <a:tailEnd/>
          </a:ln>
          <a:effectLst/>
        </p:spPr>
      </p:pic>
      <p:grpSp>
        <p:nvGrpSpPr>
          <p:cNvPr id="20" name="Group 19"/>
          <p:cNvGrpSpPr/>
          <p:nvPr/>
        </p:nvGrpSpPr>
        <p:grpSpPr>
          <a:xfrm>
            <a:off x="1409700" y="1752600"/>
            <a:ext cx="2324100" cy="461665"/>
            <a:chOff x="1333500" y="1943100"/>
            <a:chExt cx="2324100" cy="461665"/>
          </a:xfrm>
        </p:grpSpPr>
        <p:sp>
          <p:nvSpPr>
            <p:cNvPr id="6" name="TextBox 5"/>
            <p:cNvSpPr txBox="1"/>
            <p:nvPr/>
          </p:nvSpPr>
          <p:spPr>
            <a:xfrm>
              <a:off x="1333500" y="1943100"/>
              <a:ext cx="1500732" cy="461665"/>
            </a:xfrm>
            <a:prstGeom prst="rect">
              <a:avLst/>
            </a:prstGeom>
            <a:noFill/>
            <a:ln>
              <a:solidFill>
                <a:schemeClr val="tx1"/>
              </a:solidFill>
            </a:ln>
          </p:spPr>
          <p:txBody>
            <a:bodyPr wrap="none" rtlCol="0">
              <a:spAutoFit/>
            </a:bodyPr>
            <a:lstStyle/>
            <a:p>
              <a:r>
                <a:rPr lang="en-US" i="1" dirty="0" err="1" smtClean="0">
                  <a:latin typeface="+mn-lt"/>
                </a:rPr>
                <a:t>Superclass</a:t>
              </a:r>
              <a:endParaRPr lang="en-US" i="1" dirty="0">
                <a:latin typeface="+mn-lt"/>
              </a:endParaRPr>
            </a:p>
          </p:txBody>
        </p:sp>
        <p:cxnSp>
          <p:nvCxnSpPr>
            <p:cNvPr id="8" name="Straight Arrow Connector 7"/>
            <p:cNvCxnSpPr>
              <a:stCxn id="6" idx="3"/>
            </p:cNvCxnSpPr>
            <p:nvPr/>
          </p:nvCxnSpPr>
          <p:spPr>
            <a:xfrm flipV="1">
              <a:off x="2834232" y="2171700"/>
              <a:ext cx="823368" cy="2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933700" y="3962400"/>
            <a:ext cx="3162300" cy="1566565"/>
            <a:chOff x="2857500" y="4152900"/>
            <a:chExt cx="3162300" cy="1566565"/>
          </a:xfrm>
        </p:grpSpPr>
        <p:sp>
          <p:nvSpPr>
            <p:cNvPr id="10" name="TextBox 9"/>
            <p:cNvSpPr txBox="1"/>
            <p:nvPr/>
          </p:nvSpPr>
          <p:spPr>
            <a:xfrm>
              <a:off x="3771900" y="5257800"/>
              <a:ext cx="1237839" cy="461665"/>
            </a:xfrm>
            <a:prstGeom prst="rect">
              <a:avLst/>
            </a:prstGeom>
            <a:noFill/>
            <a:ln>
              <a:solidFill>
                <a:schemeClr val="tx1"/>
              </a:solidFill>
            </a:ln>
          </p:spPr>
          <p:txBody>
            <a:bodyPr wrap="none" rtlCol="0">
              <a:spAutoFit/>
            </a:bodyPr>
            <a:lstStyle/>
            <a:p>
              <a:r>
                <a:rPr lang="en-US" i="1" dirty="0" smtClean="0">
                  <a:latin typeface="+mn-lt"/>
                </a:rPr>
                <a:t>Subclass</a:t>
              </a:r>
              <a:endParaRPr lang="en-US" i="1" dirty="0">
                <a:latin typeface="+mn-lt"/>
              </a:endParaRPr>
            </a:p>
          </p:txBody>
        </p:sp>
        <p:cxnSp>
          <p:nvCxnSpPr>
            <p:cNvPr id="12" name="Straight Arrow Connector 11"/>
            <p:cNvCxnSpPr>
              <a:stCxn id="10" idx="0"/>
            </p:cNvCxnSpPr>
            <p:nvPr/>
          </p:nvCxnSpPr>
          <p:spPr>
            <a:xfrm rot="16200000" flipV="1">
              <a:off x="3109810" y="3976790"/>
              <a:ext cx="1028700" cy="1533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0"/>
            </p:cNvCxnSpPr>
            <p:nvPr/>
          </p:nvCxnSpPr>
          <p:spPr>
            <a:xfrm rot="16200000" flipV="1">
              <a:off x="3928960" y="4795940"/>
              <a:ext cx="914400" cy="9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5400000" flipH="1" flipV="1">
              <a:off x="4652860" y="3890860"/>
              <a:ext cx="1104900" cy="1628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p:cNvCxnSpPr>
            <p:nvPr/>
          </p:nvCxnSpPr>
          <p:spPr>
            <a:xfrm flipV="1">
              <a:off x="5009739" y="5486400"/>
              <a:ext cx="933861" cy="2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2133600" y="5791200"/>
            <a:ext cx="4907754" cy="830997"/>
          </a:xfrm>
          <a:prstGeom prst="rect">
            <a:avLst/>
          </a:prstGeom>
          <a:noFill/>
        </p:spPr>
        <p:txBody>
          <a:bodyPr wrap="none" rtlCol="0">
            <a:spAutoFit/>
          </a:bodyPr>
          <a:lstStyle/>
          <a:p>
            <a:pPr algn="ctr"/>
            <a:r>
              <a:rPr lang="en-US" i="1" dirty="0" smtClean="0">
                <a:solidFill>
                  <a:srgbClr val="C00000"/>
                </a:solidFill>
                <a:latin typeface="+mn-lt"/>
              </a:rPr>
              <a:t>What is the key benefit of inheritance </a:t>
            </a:r>
          </a:p>
          <a:p>
            <a:pPr algn="ctr"/>
            <a:r>
              <a:rPr lang="en-US" i="1" dirty="0" smtClean="0">
                <a:solidFill>
                  <a:srgbClr val="C00000"/>
                </a:solidFill>
                <a:latin typeface="+mn-lt"/>
              </a:rPr>
              <a:t>from the programming perspective?</a:t>
            </a:r>
            <a:endParaRPr lang="en-US" i="1" dirty="0">
              <a:solidFill>
                <a:srgbClr val="C00000"/>
              </a:solidFill>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noFill/>
          <a:ln/>
        </p:spPr>
        <p:txBody>
          <a:bodyPr>
            <a:normAutofit/>
          </a:bodyPr>
          <a:lstStyle/>
          <a:p>
            <a:r>
              <a:rPr lang="en-US" sz="4000" dirty="0"/>
              <a:t>Are </a:t>
            </a:r>
            <a:r>
              <a:rPr lang="en-US" sz="4000" dirty="0" smtClean="0"/>
              <a:t>Constructors </a:t>
            </a:r>
            <a:r>
              <a:rPr lang="en-US" sz="4000" dirty="0"/>
              <a:t>Inherited?</a:t>
            </a:r>
          </a:p>
        </p:txBody>
      </p:sp>
      <p:sp>
        <p:nvSpPr>
          <p:cNvPr id="6" name="Content Placeholder 5"/>
          <p:cNvSpPr>
            <a:spLocks noGrp="1"/>
          </p:cNvSpPr>
          <p:nvPr>
            <p:ph idx="1"/>
          </p:nvPr>
        </p:nvSpPr>
        <p:spPr>
          <a:xfrm>
            <a:off x="419100" y="1371600"/>
            <a:ext cx="8229600" cy="4525963"/>
          </a:xfrm>
        </p:spPr>
        <p:txBody>
          <a:bodyPr>
            <a:normAutofit/>
          </a:bodyPr>
          <a:lstStyle/>
          <a:p>
            <a:pPr>
              <a:spcBef>
                <a:spcPts val="600"/>
              </a:spcBef>
            </a:pPr>
            <a:r>
              <a:rPr lang="en-US" sz="2800" dirty="0" smtClean="0"/>
              <a:t>No, they are not inherited</a:t>
            </a:r>
          </a:p>
          <a:p>
            <a:pPr>
              <a:spcBef>
                <a:spcPts val="600"/>
              </a:spcBef>
            </a:pPr>
            <a:r>
              <a:rPr lang="en-US" sz="2800" dirty="0" smtClean="0"/>
              <a:t>They are invoked explicitly or implicitly </a:t>
            </a:r>
          </a:p>
          <a:p>
            <a:pPr>
              <a:spcBef>
                <a:spcPts val="600"/>
              </a:spcBef>
            </a:pPr>
            <a:r>
              <a:rPr lang="en-US" sz="2800" dirty="0" smtClean="0"/>
              <a:t>Explicitly using the </a:t>
            </a:r>
            <a:r>
              <a:rPr lang="en-US" sz="2800" b="1" dirty="0" smtClean="0">
                <a:latin typeface="Courier New" pitchFamily="49" charset="0"/>
                <a:cs typeface="Courier New" pitchFamily="49" charset="0"/>
              </a:rPr>
              <a:t>super</a:t>
            </a:r>
            <a:r>
              <a:rPr lang="en-US" sz="2800" dirty="0" smtClean="0"/>
              <a:t> keyword</a:t>
            </a:r>
          </a:p>
          <a:p>
            <a:pPr>
              <a:spcBef>
                <a:spcPts val="600"/>
              </a:spcBef>
            </a:pPr>
            <a:endParaRPr lang="en-US" sz="2800" dirty="0"/>
          </a:p>
        </p:txBody>
      </p:sp>
      <p:sp>
        <p:nvSpPr>
          <p:cNvPr id="5" name="Slide Number Placeholder 4"/>
          <p:cNvSpPr>
            <a:spLocks noGrp="1"/>
          </p:cNvSpPr>
          <p:nvPr>
            <p:ph type="sldNum" sz="quarter" idx="11"/>
          </p:nvPr>
        </p:nvSpPr>
        <p:spPr/>
        <p:txBody>
          <a:bodyPr/>
          <a:lstStyle/>
          <a:p>
            <a:fld id="{736405DB-A18D-410D-916A-BC361A09CC78}" type="slidenum">
              <a:rPr lang="en-US"/>
              <a:pPr/>
              <a:t>6</a:t>
            </a:fld>
            <a:endParaRPr lang="en-US"/>
          </a:p>
        </p:txBody>
      </p:sp>
      <p:sp>
        <p:nvSpPr>
          <p:cNvPr id="392196" name="Text Box 4"/>
          <p:cNvSpPr txBox="1">
            <a:spLocks noChangeArrowheads="1"/>
          </p:cNvSpPr>
          <p:nvPr/>
        </p:nvSpPr>
        <p:spPr bwMode="auto">
          <a:xfrm>
            <a:off x="495300" y="3048000"/>
            <a:ext cx="8229600" cy="3323987"/>
          </a:xfrm>
          <a:prstGeom prst="rect">
            <a:avLst/>
          </a:prstGeom>
          <a:noFill/>
          <a:ln w="12700">
            <a:noFill/>
            <a:miter lim="800000"/>
            <a:headEnd type="none" w="sm" len="sm"/>
            <a:tailEnd type="none" w="sm" len="sm"/>
          </a:ln>
          <a:effectLst/>
        </p:spPr>
        <p:txBody>
          <a:bodyPr>
            <a:spAutoFit/>
          </a:bodyPr>
          <a:lstStyle/>
          <a:p>
            <a:pPr>
              <a:spcBef>
                <a:spcPct val="50000"/>
              </a:spcBef>
            </a:pPr>
            <a:r>
              <a:rPr lang="en-US" sz="2800" dirty="0">
                <a:solidFill>
                  <a:srgbClr val="0000FF"/>
                </a:solidFill>
                <a:latin typeface="+mn-lt"/>
                <a:cs typeface="Times New Roman" pitchFamily="18" charset="0"/>
              </a:rPr>
              <a:t>A constructor is used to construct an instance of a class. Unlike properties and methods, a </a:t>
            </a:r>
            <a:r>
              <a:rPr lang="en-US" sz="2800" dirty="0" err="1">
                <a:solidFill>
                  <a:srgbClr val="0000FF"/>
                </a:solidFill>
                <a:latin typeface="+mn-lt"/>
                <a:cs typeface="Times New Roman" pitchFamily="18" charset="0"/>
              </a:rPr>
              <a:t>superclass's</a:t>
            </a:r>
            <a:r>
              <a:rPr lang="en-US" sz="2800" dirty="0">
                <a:solidFill>
                  <a:srgbClr val="0000FF"/>
                </a:solidFill>
                <a:latin typeface="+mn-lt"/>
                <a:cs typeface="Times New Roman" pitchFamily="18" charset="0"/>
              </a:rPr>
              <a:t> constructors are not inherited in the </a:t>
            </a:r>
            <a:r>
              <a:rPr lang="en-US" sz="2800" dirty="0" smtClean="0">
                <a:solidFill>
                  <a:srgbClr val="0000FF"/>
                </a:solidFill>
                <a:latin typeface="+mn-lt"/>
                <a:cs typeface="Times New Roman" pitchFamily="18" charset="0"/>
              </a:rPr>
              <a:t>subclass.</a:t>
            </a:r>
          </a:p>
          <a:p>
            <a:pPr>
              <a:spcBef>
                <a:spcPct val="50000"/>
              </a:spcBef>
            </a:pPr>
            <a:r>
              <a:rPr lang="en-US" sz="2800" dirty="0" smtClean="0">
                <a:solidFill>
                  <a:srgbClr val="0000FF"/>
                </a:solidFill>
                <a:latin typeface="+mn-lt"/>
                <a:cs typeface="Times New Roman" pitchFamily="18" charset="0"/>
              </a:rPr>
              <a:t>They </a:t>
            </a:r>
            <a:r>
              <a:rPr lang="en-US" sz="2800" dirty="0">
                <a:solidFill>
                  <a:srgbClr val="0000FF"/>
                </a:solidFill>
                <a:latin typeface="+mn-lt"/>
                <a:cs typeface="Times New Roman" pitchFamily="18" charset="0"/>
              </a:rPr>
              <a:t>can only be invoked from the subclasses' constructors, using the keyword </a:t>
            </a:r>
            <a:r>
              <a:rPr lang="en-US" sz="2800" b="1" dirty="0" smtClean="0">
                <a:solidFill>
                  <a:srgbClr val="0000FF"/>
                </a:solidFill>
                <a:latin typeface="Courier New" pitchFamily="49" charset="0"/>
                <a:cs typeface="Courier New" pitchFamily="49" charset="0"/>
              </a:rPr>
              <a:t>super.</a:t>
            </a:r>
            <a:r>
              <a:rPr lang="en-US" sz="2800" dirty="0" smtClean="0">
                <a:solidFill>
                  <a:srgbClr val="0000FF"/>
                </a:solidFill>
                <a:latin typeface="+mn-lt"/>
                <a:cs typeface="Times New Roman" pitchFamily="18" charset="0"/>
              </a:rPr>
              <a:t> </a:t>
            </a:r>
            <a:r>
              <a:rPr lang="en-US" sz="2800" i="1" dirty="0">
                <a:solidFill>
                  <a:srgbClr val="0000FF"/>
                </a:solidFill>
                <a:latin typeface="+mn-lt"/>
                <a:cs typeface="Times New Roman" pitchFamily="18" charset="0"/>
              </a:rPr>
              <a:t>If the keyword </a:t>
            </a:r>
            <a:r>
              <a:rPr lang="en-US" sz="2800" b="1" dirty="0" smtClean="0">
                <a:solidFill>
                  <a:srgbClr val="0000FF"/>
                </a:solidFill>
                <a:latin typeface="Courier New" pitchFamily="49" charset="0"/>
                <a:cs typeface="Courier New" pitchFamily="49" charset="0"/>
              </a:rPr>
              <a:t>super</a:t>
            </a:r>
            <a:r>
              <a:rPr lang="en-US" sz="2800" i="1" dirty="0" smtClean="0">
                <a:solidFill>
                  <a:srgbClr val="0000FF"/>
                </a:solidFill>
                <a:latin typeface="+mn-lt"/>
                <a:cs typeface="Times New Roman" pitchFamily="18" charset="0"/>
              </a:rPr>
              <a:t> </a:t>
            </a:r>
            <a:r>
              <a:rPr lang="en-US" sz="2800" i="1" dirty="0">
                <a:solidFill>
                  <a:srgbClr val="0000FF"/>
                </a:solidFill>
                <a:latin typeface="+mn-lt"/>
                <a:cs typeface="Times New Roman" pitchFamily="18" charset="0"/>
              </a:rPr>
              <a:t>is not explicitly used, the </a:t>
            </a:r>
            <a:r>
              <a:rPr lang="en-US" sz="2800" i="1" dirty="0" err="1">
                <a:solidFill>
                  <a:srgbClr val="0000FF"/>
                </a:solidFill>
                <a:latin typeface="+mn-lt"/>
                <a:cs typeface="Times New Roman" pitchFamily="18" charset="0"/>
              </a:rPr>
              <a:t>superclass's</a:t>
            </a:r>
            <a:r>
              <a:rPr lang="en-US" sz="2800" i="1" dirty="0">
                <a:solidFill>
                  <a:srgbClr val="0000FF"/>
                </a:solidFill>
                <a:latin typeface="+mn-lt"/>
                <a:cs typeface="Times New Roman" pitchFamily="18" charset="0"/>
              </a:rPr>
              <a:t> no-</a:t>
            </a:r>
            <a:r>
              <a:rPr lang="en-US" sz="2800" i="1" dirty="0" err="1">
                <a:solidFill>
                  <a:srgbClr val="0000FF"/>
                </a:solidFill>
                <a:latin typeface="+mn-lt"/>
                <a:cs typeface="Times New Roman" pitchFamily="18" charset="0"/>
              </a:rPr>
              <a:t>arg</a:t>
            </a:r>
            <a:r>
              <a:rPr lang="en-US" sz="2800" i="1" dirty="0">
                <a:solidFill>
                  <a:srgbClr val="0000FF"/>
                </a:solidFill>
                <a:latin typeface="+mn-lt"/>
                <a:cs typeface="Times New Roman" pitchFamily="18" charset="0"/>
              </a:rPr>
              <a:t> constructor is automatically invoked.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noFill/>
          <a:ln/>
        </p:spPr>
        <p:txBody>
          <a:bodyPr>
            <a:normAutofit fontScale="90000"/>
          </a:bodyPr>
          <a:lstStyle/>
          <a:p>
            <a:r>
              <a:rPr lang="en-US" sz="3600" dirty="0" err="1"/>
              <a:t>Superclass’s</a:t>
            </a:r>
            <a:r>
              <a:rPr lang="en-US" sz="3600" dirty="0"/>
              <a:t> Constructor Is Always Invoked</a:t>
            </a:r>
          </a:p>
        </p:txBody>
      </p:sp>
      <p:sp>
        <p:nvSpPr>
          <p:cNvPr id="10" name="Content Placeholder 9"/>
          <p:cNvSpPr>
            <a:spLocks noGrp="1"/>
          </p:cNvSpPr>
          <p:nvPr>
            <p:ph idx="1"/>
          </p:nvPr>
        </p:nvSpPr>
        <p:spPr>
          <a:xfrm>
            <a:off x="495300" y="1257300"/>
            <a:ext cx="8229600" cy="4525963"/>
          </a:xfrm>
        </p:spPr>
        <p:txBody>
          <a:bodyPr>
            <a:normAutofit/>
          </a:bodyPr>
          <a:lstStyle/>
          <a:p>
            <a:r>
              <a:rPr lang="en-US" sz="2400" dirty="0" smtClean="0">
                <a:cs typeface="Times New Roman" pitchFamily="18" charset="0"/>
              </a:rPr>
              <a:t>A constructor may invoke an overloaded constructor or its </a:t>
            </a:r>
            <a:r>
              <a:rPr lang="en-US" sz="2400" dirty="0" err="1" smtClean="0">
                <a:cs typeface="Times New Roman" pitchFamily="18" charset="0"/>
              </a:rPr>
              <a:t>superclass’s</a:t>
            </a:r>
            <a:r>
              <a:rPr lang="en-US" sz="2400" dirty="0" smtClean="0">
                <a:cs typeface="Times New Roman" pitchFamily="18" charset="0"/>
              </a:rPr>
              <a:t> constructor. If none of them is invoked explicitly, the compiler puts </a:t>
            </a:r>
            <a:r>
              <a:rPr lang="en-US" sz="2400" u="sng" dirty="0" smtClean="0">
                <a:cs typeface="Times New Roman" pitchFamily="18" charset="0"/>
              </a:rPr>
              <a:t>super()</a:t>
            </a:r>
            <a:r>
              <a:rPr lang="en-US" sz="2400" dirty="0" smtClean="0">
                <a:cs typeface="Times New Roman" pitchFamily="18" charset="0"/>
              </a:rPr>
              <a:t> as the first statement in the constructor. For example, </a:t>
            </a:r>
          </a:p>
          <a:p>
            <a:endParaRPr lang="en-US" sz="2000" dirty="0"/>
          </a:p>
        </p:txBody>
      </p:sp>
      <p:sp>
        <p:nvSpPr>
          <p:cNvPr id="9" name="Slide Number Placeholder 4"/>
          <p:cNvSpPr>
            <a:spLocks noGrp="1"/>
          </p:cNvSpPr>
          <p:nvPr>
            <p:ph type="sldNum" sz="quarter" idx="11"/>
          </p:nvPr>
        </p:nvSpPr>
        <p:spPr/>
        <p:txBody>
          <a:bodyPr/>
          <a:lstStyle/>
          <a:p>
            <a:fld id="{B68749A8-BACC-4B3D-A1E6-99B344610BE7}" type="slidenum">
              <a:rPr lang="en-US"/>
              <a:pPr/>
              <a:t>7</a:t>
            </a:fld>
            <a:endParaRPr lang="en-US"/>
          </a:p>
        </p:txBody>
      </p:sp>
      <p:sp>
        <p:nvSpPr>
          <p:cNvPr id="351237" name="Rectangle 5"/>
          <p:cNvSpPr>
            <a:spLocks noChangeArrowheads="1"/>
          </p:cNvSpPr>
          <p:nvPr/>
        </p:nvSpPr>
        <p:spPr bwMode="auto">
          <a:xfrm>
            <a:off x="2514600" y="312896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51239" name="Rectangle 7"/>
          <p:cNvSpPr>
            <a:spLocks noChangeArrowheads="1"/>
          </p:cNvSpPr>
          <p:nvPr/>
        </p:nvSpPr>
        <p:spPr bwMode="auto">
          <a:xfrm>
            <a:off x="2514600" y="3052763"/>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51238" name="Object 6"/>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spid="_x0000_s406584" name="Picture" r:id="rId3" imgW="4118760" imgH="754200" progId="Word.Picture.8">
                  <p:embed/>
                </p:oleObj>
              </mc:Choice>
              <mc:Fallback>
                <p:oleObj name="Picture" r:id="rId3" imgW="4118760" imgH="75420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4724400"/>
                        <a:ext cx="8074025" cy="14763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51241" name="Rectangle 9"/>
          <p:cNvSpPr>
            <a:spLocks noChangeArrowheads="1"/>
          </p:cNvSpPr>
          <p:nvPr/>
        </p:nvSpPr>
        <p:spPr bwMode="auto">
          <a:xfrm>
            <a:off x="0" y="31289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51240" name="Object 8"/>
          <p:cNvGraphicFramePr>
            <a:graphicFrameLocks noChangeAspect="1"/>
          </p:cNvGraphicFramePr>
          <p:nvPr/>
        </p:nvGraphicFramePr>
        <p:xfrm>
          <a:off x="385763" y="3048000"/>
          <a:ext cx="8448675" cy="1235075"/>
        </p:xfrm>
        <a:graphic>
          <a:graphicData uri="http://schemas.openxmlformats.org/presentationml/2006/ole">
            <mc:AlternateContent xmlns:mc="http://schemas.openxmlformats.org/markup-compatibility/2006">
              <mc:Choice xmlns:v="urn:schemas-microsoft-com:vml" Requires="v">
                <p:oleObj spid="_x0000_s406585" name="Picture" r:id="rId5" imgW="4118760" imgH="603360" progId="Word.Picture.8">
                  <p:embed/>
                </p:oleObj>
              </mc:Choice>
              <mc:Fallback>
                <p:oleObj name="Picture" r:id="rId5" imgW="4118760" imgH="603360" progId="Word.Picture.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3048000"/>
                        <a:ext cx="8448675" cy="12350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E5A5A70-34F4-4B08-B706-8940380809E6}" type="slidenum">
              <a:rPr lang="en-US"/>
              <a:pPr/>
              <a:t>8</a:t>
            </a:fld>
            <a:endParaRPr lang="en-US"/>
          </a:p>
        </p:txBody>
      </p:sp>
      <p:sp>
        <p:nvSpPr>
          <p:cNvPr id="387074" name="Rectangle 2"/>
          <p:cNvSpPr>
            <a:spLocks noGrp="1" noChangeArrowheads="1"/>
          </p:cNvSpPr>
          <p:nvPr>
            <p:ph type="title"/>
          </p:nvPr>
        </p:nvSpPr>
        <p:spPr>
          <a:xfrm>
            <a:off x="647700" y="495300"/>
            <a:ext cx="7772400" cy="1428750"/>
          </a:xfrm>
          <a:noFill/>
          <a:ln/>
        </p:spPr>
        <p:txBody>
          <a:bodyPr/>
          <a:lstStyle/>
          <a:p>
            <a:r>
              <a:rPr lang="en-US" dirty="0"/>
              <a:t>Using the Keyword </a:t>
            </a:r>
            <a:r>
              <a:rPr lang="en-US" sz="4200" b="1" dirty="0">
                <a:latin typeface="Courier New" pitchFamily="49" charset="0"/>
              </a:rPr>
              <a:t>super</a:t>
            </a:r>
            <a:endParaRPr lang="en-US" b="1" dirty="0"/>
          </a:p>
        </p:txBody>
      </p:sp>
      <p:sp>
        <p:nvSpPr>
          <p:cNvPr id="387075" name="Rectangle 3"/>
          <p:cNvSpPr>
            <a:spLocks noGrp="1" noChangeArrowheads="1"/>
          </p:cNvSpPr>
          <p:nvPr>
            <p:ph type="body" idx="1"/>
          </p:nvPr>
        </p:nvSpPr>
        <p:spPr>
          <a:xfrm>
            <a:off x="723900" y="2019300"/>
            <a:ext cx="7772400" cy="4533900"/>
          </a:xfrm>
          <a:noFill/>
          <a:ln/>
        </p:spPr>
        <p:txBody>
          <a:bodyPr>
            <a:normAutofit/>
          </a:bodyPr>
          <a:lstStyle/>
          <a:p>
            <a:pPr marL="358775" indent="-358775">
              <a:lnSpc>
                <a:spcPct val="90000"/>
              </a:lnSpc>
              <a:spcBef>
                <a:spcPts val="600"/>
              </a:spcBef>
            </a:pPr>
            <a:r>
              <a:rPr lang="en-US" sz="2800" dirty="0" smtClean="0"/>
              <a:t>The keyword </a:t>
            </a:r>
            <a:r>
              <a:rPr lang="en-US" sz="2800" b="1" dirty="0" smtClean="0">
                <a:latin typeface="Courier New" pitchFamily="49" charset="0"/>
                <a:cs typeface="Courier New" pitchFamily="49" charset="0"/>
              </a:rPr>
              <a:t>super</a:t>
            </a:r>
            <a:r>
              <a:rPr lang="en-US" dirty="0" smtClean="0"/>
              <a:t> </a:t>
            </a:r>
            <a:r>
              <a:rPr lang="en-US" sz="2800" dirty="0" smtClean="0"/>
              <a:t>refers to the </a:t>
            </a:r>
            <a:r>
              <a:rPr lang="en-US" sz="2800" dirty="0" err="1" smtClean="0"/>
              <a:t>superclass</a:t>
            </a:r>
            <a:r>
              <a:rPr lang="en-US" sz="2800" dirty="0" smtClean="0"/>
              <a:t> of the class in which </a:t>
            </a:r>
            <a:r>
              <a:rPr lang="en-US" sz="2400" b="1" dirty="0" smtClean="0">
                <a:latin typeface="Courier New" pitchFamily="49" charset="0"/>
                <a:cs typeface="Courier New" pitchFamily="49" charset="0"/>
              </a:rPr>
              <a:t>super</a:t>
            </a:r>
            <a:r>
              <a:rPr lang="en-US" sz="2800" dirty="0" smtClean="0"/>
              <a:t> appears </a:t>
            </a:r>
          </a:p>
          <a:p>
            <a:pPr marL="358775" indent="-358775">
              <a:lnSpc>
                <a:spcPct val="90000"/>
              </a:lnSpc>
              <a:spcBef>
                <a:spcPts val="600"/>
              </a:spcBef>
            </a:pPr>
            <a:r>
              <a:rPr lang="en-US" sz="2800" dirty="0" smtClean="0"/>
              <a:t>This keyword can be used in two ways:</a:t>
            </a:r>
          </a:p>
          <a:p>
            <a:pPr marL="758825" lvl="1" indent="-358775">
              <a:lnSpc>
                <a:spcPct val="90000"/>
              </a:lnSpc>
              <a:spcBef>
                <a:spcPts val="600"/>
              </a:spcBef>
            </a:pPr>
            <a:r>
              <a:rPr lang="en-US" sz="2400" dirty="0" smtClean="0"/>
              <a:t>To call a </a:t>
            </a:r>
            <a:r>
              <a:rPr lang="en-US" sz="2400" dirty="0" err="1" smtClean="0"/>
              <a:t>superclass</a:t>
            </a:r>
            <a:r>
              <a:rPr lang="en-US" sz="2400" dirty="0" smtClean="0"/>
              <a:t> constructor</a:t>
            </a:r>
          </a:p>
          <a:p>
            <a:pPr marL="758825" lvl="1" indent="-358775">
              <a:lnSpc>
                <a:spcPct val="90000"/>
              </a:lnSpc>
              <a:spcBef>
                <a:spcPts val="600"/>
              </a:spcBef>
            </a:pPr>
            <a:r>
              <a:rPr lang="en-US" sz="2400" dirty="0" smtClean="0"/>
              <a:t>To call a </a:t>
            </a:r>
            <a:r>
              <a:rPr lang="en-US" sz="2400" dirty="0" err="1" smtClean="0"/>
              <a:t>superclass</a:t>
            </a:r>
            <a:r>
              <a:rPr lang="en-US" sz="2400" dirty="0" smtClean="0"/>
              <a:t> method</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5148ED0-BDBE-441A-A9FE-9345A1EE8DA3}" type="slidenum">
              <a:rPr lang="en-US"/>
              <a:pPr/>
              <a:t>9</a:t>
            </a:fld>
            <a:endParaRPr lang="en-US"/>
          </a:p>
        </p:txBody>
      </p:sp>
      <p:sp>
        <p:nvSpPr>
          <p:cNvPr id="311298" name="Rectangle 2"/>
          <p:cNvSpPr>
            <a:spLocks noGrp="1" noChangeArrowheads="1"/>
          </p:cNvSpPr>
          <p:nvPr>
            <p:ph type="title"/>
          </p:nvPr>
        </p:nvSpPr>
        <p:spPr>
          <a:xfrm>
            <a:off x="685800" y="342900"/>
            <a:ext cx="7772400" cy="1428750"/>
          </a:xfrm>
          <a:noFill/>
          <a:ln/>
        </p:spPr>
        <p:txBody>
          <a:bodyPr/>
          <a:lstStyle/>
          <a:p>
            <a:r>
              <a:rPr lang="en-US" dirty="0" smtClean="0"/>
              <a:t>CAUTION!</a:t>
            </a:r>
            <a:endParaRPr lang="en-US" dirty="0"/>
          </a:p>
        </p:txBody>
      </p:sp>
      <p:sp>
        <p:nvSpPr>
          <p:cNvPr id="311299" name="Text Box 3"/>
          <p:cNvSpPr txBox="1">
            <a:spLocks noChangeArrowheads="1"/>
          </p:cNvSpPr>
          <p:nvPr/>
        </p:nvSpPr>
        <p:spPr bwMode="auto">
          <a:xfrm>
            <a:off x="533400" y="1752600"/>
            <a:ext cx="8229600" cy="3077766"/>
          </a:xfrm>
          <a:prstGeom prst="rect">
            <a:avLst/>
          </a:prstGeom>
          <a:noFill/>
          <a:ln w="12700">
            <a:noFill/>
            <a:miter lim="800000"/>
            <a:headEnd type="none" w="sm" len="sm"/>
            <a:tailEnd type="none" w="sm" len="sm"/>
          </a:ln>
          <a:effectLst/>
        </p:spPr>
        <p:txBody>
          <a:bodyPr>
            <a:spAutoFit/>
          </a:bodyPr>
          <a:lstStyle/>
          <a:p>
            <a:pPr marL="228600" indent="-228600">
              <a:spcBef>
                <a:spcPts val="600"/>
              </a:spcBef>
              <a:buFont typeface="Arial" pitchFamily="34" charset="0"/>
              <a:buChar char="•"/>
            </a:pPr>
            <a:r>
              <a:rPr lang="en-US" sz="3200" dirty="0" smtClean="0">
                <a:solidFill>
                  <a:srgbClr val="0000FF"/>
                </a:solidFill>
                <a:latin typeface="+mn-lt"/>
                <a:cs typeface="Times New Roman" pitchFamily="18" charset="0"/>
              </a:rPr>
              <a:t>The </a:t>
            </a:r>
            <a:r>
              <a:rPr lang="en-US" sz="3200" dirty="0">
                <a:solidFill>
                  <a:srgbClr val="0000FF"/>
                </a:solidFill>
                <a:latin typeface="+mn-lt"/>
                <a:cs typeface="Times New Roman" pitchFamily="18" charset="0"/>
              </a:rPr>
              <a:t>keyword </a:t>
            </a:r>
            <a:r>
              <a:rPr lang="en-US" sz="3200" b="1" u="sng" dirty="0">
                <a:solidFill>
                  <a:srgbClr val="0000FF"/>
                </a:solidFill>
                <a:latin typeface="Courier New" pitchFamily="49" charset="0"/>
                <a:cs typeface="Courier New" pitchFamily="49" charset="0"/>
              </a:rPr>
              <a:t>super</a:t>
            </a:r>
            <a:r>
              <a:rPr lang="en-US" sz="3200" dirty="0">
                <a:solidFill>
                  <a:srgbClr val="0000FF"/>
                </a:solidFill>
                <a:latin typeface="+mn-lt"/>
                <a:cs typeface="Times New Roman" pitchFamily="18" charset="0"/>
              </a:rPr>
              <a:t> </a:t>
            </a:r>
            <a:r>
              <a:rPr lang="en-US" sz="3200" dirty="0" smtClean="0">
                <a:solidFill>
                  <a:srgbClr val="0000FF"/>
                </a:solidFill>
                <a:latin typeface="+mn-lt"/>
                <a:cs typeface="Times New Roman" pitchFamily="18" charset="0"/>
              </a:rPr>
              <a:t>must be used to </a:t>
            </a:r>
            <a:r>
              <a:rPr lang="en-US" sz="3200" dirty="0">
                <a:solidFill>
                  <a:srgbClr val="0000FF"/>
                </a:solidFill>
                <a:latin typeface="+mn-lt"/>
                <a:cs typeface="Times New Roman" pitchFamily="18" charset="0"/>
              </a:rPr>
              <a:t>call the </a:t>
            </a:r>
            <a:r>
              <a:rPr lang="en-US" sz="3200" dirty="0" err="1">
                <a:solidFill>
                  <a:srgbClr val="0000FF"/>
                </a:solidFill>
                <a:latin typeface="+mn-lt"/>
                <a:cs typeface="Times New Roman" pitchFamily="18" charset="0"/>
              </a:rPr>
              <a:t>superclass</a:t>
            </a:r>
            <a:r>
              <a:rPr lang="en-US" sz="3200" dirty="0">
                <a:solidFill>
                  <a:srgbClr val="0000FF"/>
                </a:solidFill>
                <a:latin typeface="+mn-lt"/>
                <a:cs typeface="Times New Roman" pitchFamily="18" charset="0"/>
              </a:rPr>
              <a:t> </a:t>
            </a:r>
            <a:r>
              <a:rPr lang="en-US" sz="3200" dirty="0" smtClean="0">
                <a:solidFill>
                  <a:srgbClr val="0000FF"/>
                </a:solidFill>
                <a:latin typeface="+mn-lt"/>
                <a:cs typeface="Times New Roman" pitchFamily="18" charset="0"/>
              </a:rPr>
              <a:t>constructor explicitly</a:t>
            </a:r>
          </a:p>
          <a:p>
            <a:pPr marL="685800" lvl="1" indent="-228600">
              <a:spcBef>
                <a:spcPts val="600"/>
              </a:spcBef>
              <a:buFont typeface="Wingdings" pitchFamily="2" charset="2"/>
              <a:buChar char="§"/>
            </a:pPr>
            <a:r>
              <a:rPr lang="en-US" sz="2800" dirty="0" smtClean="0">
                <a:solidFill>
                  <a:srgbClr val="0000FF"/>
                </a:solidFill>
                <a:latin typeface="+mn-lt"/>
                <a:cs typeface="Times New Roman" pitchFamily="18" charset="0"/>
              </a:rPr>
              <a:t>Invoking </a:t>
            </a:r>
            <a:r>
              <a:rPr lang="en-US" sz="2800" dirty="0">
                <a:solidFill>
                  <a:srgbClr val="0000FF"/>
                </a:solidFill>
                <a:latin typeface="+mn-lt"/>
                <a:cs typeface="Times New Roman" pitchFamily="18" charset="0"/>
              </a:rPr>
              <a:t>a </a:t>
            </a:r>
            <a:r>
              <a:rPr lang="en-US" sz="2800" dirty="0" err="1">
                <a:solidFill>
                  <a:srgbClr val="0000FF"/>
                </a:solidFill>
                <a:latin typeface="+mn-lt"/>
                <a:cs typeface="Times New Roman" pitchFamily="18" charset="0"/>
              </a:rPr>
              <a:t>superclass</a:t>
            </a:r>
            <a:r>
              <a:rPr lang="en-US" sz="2800" dirty="0">
                <a:solidFill>
                  <a:srgbClr val="0000FF"/>
                </a:solidFill>
                <a:latin typeface="+mn-lt"/>
                <a:cs typeface="Times New Roman" pitchFamily="18" charset="0"/>
              </a:rPr>
              <a:t> constructor’s name in a subclass causes a syntax </a:t>
            </a:r>
            <a:r>
              <a:rPr lang="en-US" sz="2800" dirty="0" smtClean="0">
                <a:solidFill>
                  <a:srgbClr val="0000FF"/>
                </a:solidFill>
                <a:latin typeface="+mn-lt"/>
                <a:cs typeface="Times New Roman" pitchFamily="18" charset="0"/>
              </a:rPr>
              <a:t>error</a:t>
            </a:r>
          </a:p>
          <a:p>
            <a:pPr marL="228600" indent="-228600">
              <a:spcBef>
                <a:spcPts val="600"/>
              </a:spcBef>
              <a:buFont typeface="Arial" pitchFamily="34" charset="0"/>
              <a:buChar char="•"/>
            </a:pPr>
            <a:r>
              <a:rPr lang="en-US" sz="3200" dirty="0" smtClean="0">
                <a:solidFill>
                  <a:srgbClr val="0000FF"/>
                </a:solidFill>
                <a:latin typeface="+mn-lt"/>
                <a:cs typeface="Times New Roman" pitchFamily="18" charset="0"/>
              </a:rPr>
              <a:t>Java </a:t>
            </a:r>
            <a:r>
              <a:rPr lang="en-US" sz="3200" dirty="0">
                <a:solidFill>
                  <a:srgbClr val="0000FF"/>
                </a:solidFill>
                <a:latin typeface="+mn-lt"/>
                <a:cs typeface="Times New Roman" pitchFamily="18" charset="0"/>
              </a:rPr>
              <a:t>requires that the statement that uses the keyword </a:t>
            </a:r>
            <a:r>
              <a:rPr lang="en-US" sz="3200" b="1" u="sng" dirty="0">
                <a:solidFill>
                  <a:srgbClr val="0000FF"/>
                </a:solidFill>
                <a:latin typeface="Courier New" pitchFamily="49" charset="0"/>
                <a:cs typeface="Courier New" pitchFamily="49" charset="0"/>
              </a:rPr>
              <a:t>super</a:t>
            </a:r>
            <a:r>
              <a:rPr lang="en-US" sz="3200" dirty="0">
                <a:solidFill>
                  <a:srgbClr val="0000FF"/>
                </a:solidFill>
                <a:latin typeface="+mn-lt"/>
                <a:cs typeface="Times New Roman" pitchFamily="18" charset="0"/>
              </a:rPr>
              <a:t> appear first in the </a:t>
            </a:r>
            <a:r>
              <a:rPr lang="en-US" sz="3200" dirty="0" smtClean="0">
                <a:solidFill>
                  <a:srgbClr val="0000FF"/>
                </a:solidFill>
                <a:latin typeface="+mn-lt"/>
                <a:cs typeface="Times New Roman" pitchFamily="18" charset="0"/>
              </a:rPr>
              <a:t>constructor</a:t>
            </a:r>
            <a:endParaRPr lang="en-US" sz="3200" dirty="0">
              <a:solidFill>
                <a:srgbClr val="0000FF"/>
              </a:solidFill>
              <a:latin typeface="+mn-lt"/>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20351</TotalTime>
  <Words>1122</Words>
  <Application>Microsoft Office PowerPoint</Application>
  <PresentationFormat>On-screen Show (4:3)</PresentationFormat>
  <Paragraphs>158</Paragraphs>
  <Slides>24</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27" baseType="lpstr">
      <vt:lpstr>Office Theme</vt:lpstr>
      <vt:lpstr>Picture</vt:lpstr>
      <vt:lpstr>Microsoft Word Picture</vt:lpstr>
      <vt:lpstr>CS/CE 2336 Computer Science II</vt:lpstr>
      <vt:lpstr>PowerPoint Presentation</vt:lpstr>
      <vt:lpstr>Encapsulation: Class Abstraction</vt:lpstr>
      <vt:lpstr>Inheritance!</vt:lpstr>
      <vt:lpstr>Inheritance Example</vt:lpstr>
      <vt:lpstr>Are Constructors Inherited?</vt:lpstr>
      <vt:lpstr>Superclass’s Constructor Is Always Invoked</vt:lpstr>
      <vt:lpstr>Using the Keyword super</vt:lpstr>
      <vt:lpstr>CAUTION!</vt:lpstr>
      <vt:lpstr>Example on the Impact of a Superclass without no-arg Constructor</vt:lpstr>
      <vt:lpstr>Subclassing: Declaring a Subclass</vt:lpstr>
      <vt:lpstr>The Object Class and Its Methods</vt:lpstr>
      <vt:lpstr>The toString() method in Object</vt:lpstr>
      <vt:lpstr>Polymorphism</vt:lpstr>
      <vt:lpstr>Polymorphism, Dynamic Binding and Generic Programming</vt:lpstr>
      <vt:lpstr>Dynamic Binding</vt:lpstr>
      <vt:lpstr>Casting Objects</vt:lpstr>
      <vt:lpstr>Why Casting Is Necessary?</vt:lpstr>
      <vt:lpstr>The ArrayList Class</vt:lpstr>
      <vt:lpstr>Comparison of Array and ArrayList</vt:lpstr>
      <vt:lpstr>The protected Modifier</vt:lpstr>
      <vt:lpstr>Accessibility Summary</vt:lpstr>
      <vt:lpstr>Visibility Modifiers </vt:lpstr>
      <vt:lpstr>The final Modifier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Celikel, Ebru</cp:lastModifiedBy>
  <cp:revision>332</cp:revision>
  <dcterms:created xsi:type="dcterms:W3CDTF">1995-06-10T17:31:50Z</dcterms:created>
  <dcterms:modified xsi:type="dcterms:W3CDTF">2013-02-18T07:53:27Z</dcterms:modified>
</cp:coreProperties>
</file>