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7" r:id="rId4"/>
    <p:sldId id="273" r:id="rId5"/>
    <p:sldId id="268" r:id="rId6"/>
    <p:sldId id="270" r:id="rId7"/>
    <p:sldId id="269" r:id="rId8"/>
    <p:sldId id="274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E20FB-D57D-40CD-A4A5-F88046E99E4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89F1-5BA7-431B-91B2-8A41E253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A4A4-A07D-4A5B-8853-FC366E5D85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9721-B22A-473A-81B0-683A15A9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help us detect errors at </a:t>
            </a:r>
            <a:r>
              <a:rPr lang="en-US" dirty="0"/>
              <a:t>compile time</a:t>
            </a:r>
            <a:r>
              <a:rPr lang="en-US" dirty="0" smtClean="0"/>
              <a:t>, rather than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 smtClean="0"/>
              <a:t>Generics is the capability to parameterize types.</a:t>
            </a:r>
          </a:p>
          <a:p>
            <a:pPr marL="457200" indent="-457200"/>
            <a:r>
              <a:rPr lang="en-US" dirty="0" smtClean="0"/>
              <a:t>A class or a method can be defined with generic types that can be substituted using concrete types by the compiler. </a:t>
            </a:r>
          </a:p>
          <a:p>
            <a:pPr marL="857250" lvl="1" indent="-457200"/>
            <a:r>
              <a:rPr lang="en-US" dirty="0" smtClean="0"/>
              <a:t>Ex: Define a generic stack class that stores the elements of a generic type. Then, you can instantiate objects of concrete types to </a:t>
            </a:r>
            <a:r>
              <a:rPr lang="en-US" dirty="0"/>
              <a:t>replace the generic </a:t>
            </a:r>
            <a:r>
              <a:rPr lang="en-US" dirty="0" smtClean="0"/>
              <a:t>type: a stack object for holding strings and a stack object for holding 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Generic types must be reference types. </a:t>
            </a:r>
          </a:p>
          <a:p>
            <a:r>
              <a:rPr lang="en-US" sz="2800" dirty="0" smtClean="0"/>
              <a:t>You cannot replace a generic type with a primitive type (char, 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duble</a:t>
            </a:r>
            <a:r>
              <a:rPr lang="en-US" sz="2800" dirty="0" smtClean="0"/>
              <a:t>, etc.)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en-US" sz="2400" dirty="0" err="1" smtClean="0"/>
              <a:t>myList</a:t>
            </a:r>
            <a:r>
              <a:rPr lang="en-US" sz="2400" dirty="0"/>
              <a:t> </a:t>
            </a:r>
            <a:r>
              <a:rPr lang="en-US" sz="2400" dirty="0" smtClean="0"/>
              <a:t>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();    </a:t>
            </a:r>
            <a:r>
              <a:rPr lang="en-US" sz="2400" b="1" dirty="0" smtClean="0">
                <a:solidFill>
                  <a:srgbClr val="FF0000"/>
                </a:solidFill>
              </a:rPr>
              <a:t>// Wrong!!</a:t>
            </a:r>
          </a:p>
          <a:p>
            <a:pPr marL="0" indent="0">
              <a:buNone/>
            </a:pPr>
            <a:r>
              <a:rPr lang="en-US" sz="2800" dirty="0" smtClean="0"/>
              <a:t>    Instead</a:t>
            </a:r>
            <a:r>
              <a:rPr lang="en-US" sz="2800" dirty="0"/>
              <a:t>, </a:t>
            </a:r>
            <a:r>
              <a:rPr lang="en-US" sz="2800" dirty="0" smtClean="0"/>
              <a:t>use:</a:t>
            </a: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 </a:t>
            </a:r>
            <a:r>
              <a:rPr lang="en-US" sz="2400" dirty="0" err="1"/>
              <a:t>myList</a:t>
            </a:r>
            <a:r>
              <a:rPr lang="en-US" sz="2400" dirty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 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57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" y="4410075"/>
            <a:ext cx="89995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B5C1AE-8B53-4FE5-B890-D3D0133170FF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841664"/>
            <a:ext cx="3962400" cy="685800"/>
          </a:xfrm>
        </p:spPr>
        <p:txBody>
          <a:bodyPr/>
          <a:lstStyle/>
          <a:p>
            <a:pPr algn="l"/>
            <a:r>
              <a:rPr lang="en-US" sz="3800" dirty="0"/>
              <a:t>Generic Type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495800" y="3619500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3800" dirty="0">
                <a:latin typeface="+mj-lt"/>
                <a:ea typeface="+mj-ea"/>
                <a:cs typeface="+mj-cs"/>
              </a:rPr>
              <a:t>Generic Instantiation 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1600200" y="3733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Runtime error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6705600" y="5943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Compile error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2743200" y="4114800"/>
            <a:ext cx="5334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H="1" flipV="1">
            <a:off x="7848600" y="5029200"/>
            <a:ext cx="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3581400" y="57912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Improves reliability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" y="1562100"/>
            <a:ext cx="868521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4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autoUpdateAnimBg="0"/>
      <p:bldP spid="238600" grpId="0" autoUpdateAnimBg="0"/>
      <p:bldP spid="238603" grpId="0" animBg="1"/>
      <p:bldP spid="2386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B1F41-F253-4B2B-B9C8-51AC1EE839B9}" type="slidenum">
              <a:rPr lang="en-US"/>
              <a:pPr/>
              <a:t>6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Declaring Generic Classes and Interfaces</a:t>
            </a:r>
            <a:r>
              <a:rPr lang="en-US" dirty="0"/>
              <a:t> 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19263"/>
            <a:ext cx="899001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define a generic metho</a:t>
            </a:r>
            <a:r>
              <a:rPr lang="en-US" sz="2800" dirty="0" smtClean="0"/>
              <a:t>d that works on generic parameters.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 smtClean="0"/>
              <a:t>declare a generic method, you place the generic type &lt;E&gt; immediately after the keyword static in the method header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065587"/>
            <a:ext cx="8480425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22011" y="4065587"/>
            <a:ext cx="5105400" cy="6096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To call a generic method, prefix the method name with the actual type in angle brackets.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GenericMethodDemo</a:t>
            </a:r>
            <a:r>
              <a:rPr lang="en-US" dirty="0" smtClean="0"/>
              <a:t>.&lt;Integer&gt;print(integers);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5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 generic type can be specified as a subtype of another type. Such a generic type is called bounded.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808" t="40194" r="31090" b="25598"/>
          <a:stretch/>
        </p:blipFill>
        <p:spPr bwMode="auto">
          <a:xfrm>
            <a:off x="762000" y="2971800"/>
            <a:ext cx="7772400" cy="3830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/>
          <p:cNvSpPr/>
          <p:nvPr/>
        </p:nvSpPr>
        <p:spPr>
          <a:xfrm>
            <a:off x="2867890" y="5361710"/>
            <a:ext cx="3276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53000" y="5029200"/>
            <a:ext cx="990600" cy="332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600" y="4826123"/>
            <a:ext cx="230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Bounded generic type</a:t>
            </a:r>
          </a:p>
        </p:txBody>
      </p:sp>
    </p:spTree>
    <p:extLst>
      <p:ext uri="{BB962C8B-B14F-4D97-AF65-F5344CB8AC3E}">
        <p14:creationId xmlns:p14="http://schemas.microsoft.com/office/powerpoint/2010/main" val="29335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255</Words>
  <Application>Microsoft Office PowerPoint</Application>
  <PresentationFormat>On-screen Show (4:3)</PresentationFormat>
  <Paragraphs>32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Generics</vt:lpstr>
      <vt:lpstr>Generics </vt:lpstr>
      <vt:lpstr>Generics</vt:lpstr>
      <vt:lpstr>Generics </vt:lpstr>
      <vt:lpstr>Generic Type</vt:lpstr>
      <vt:lpstr>Declaring Generic Classes and Interfaces </vt:lpstr>
      <vt:lpstr>Declaring Generic Methods</vt:lpstr>
      <vt:lpstr>Calling Generic Methods</vt:lpstr>
      <vt:lpstr>Bounded Generic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Celikel, Ebru</dc:creator>
  <cp:lastModifiedBy>Celikel, Ebru</cp:lastModifiedBy>
  <cp:revision>30</cp:revision>
  <dcterms:created xsi:type="dcterms:W3CDTF">2012-10-08T16:38:56Z</dcterms:created>
  <dcterms:modified xsi:type="dcterms:W3CDTF">2013-03-05T12:58:21Z</dcterms:modified>
</cp:coreProperties>
</file>