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1" r:id="rId5"/>
    <p:sldId id="273" r:id="rId6"/>
    <p:sldId id="272" r:id="rId7"/>
    <p:sldId id="276" r:id="rId8"/>
    <p:sldId id="274" r:id="rId9"/>
    <p:sldId id="275" r:id="rId10"/>
    <p:sldId id="267" r:id="rId11"/>
    <p:sldId id="271" r:id="rId12"/>
    <p:sldId id="268" r:id="rId13"/>
    <p:sldId id="270" r:id="rId14"/>
    <p:sldId id="277" r:id="rId15"/>
    <p:sldId id="279" r:id="rId16"/>
    <p:sldId id="278" r:id="rId17"/>
    <p:sldId id="282" r:id="rId18"/>
    <p:sldId id="283" r:id="rId19"/>
    <p:sldId id="259" r:id="rId20"/>
    <p:sldId id="260" r:id="rId21"/>
    <p:sldId id="261" r:id="rId22"/>
    <p:sldId id="262" r:id="rId23"/>
    <p:sldId id="263" r:id="rId24"/>
    <p:sldId id="264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31509-FD15-472B-B5B1-34800A4B2CA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3A4CA-B1D1-4938-970B-8E0838C4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7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17911-A60E-4D96-890B-F5F2714477DC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42" y="4343693"/>
            <a:ext cx="5027916" cy="411392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7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3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1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A4A4-A07D-4A5B-8853-FC366E5D85B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4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4000" b="1" dirty="0" smtClean="0">
                <a:sym typeface="Symbol" pitchFamily="18" charset="2"/>
              </a:rPr>
              <a:t>The </a:t>
            </a:r>
            <a:r>
              <a:rPr lang="en-US" sz="4000" b="1" dirty="0">
                <a:sym typeface="Symbol" pitchFamily="18" charset="2"/>
              </a:rPr>
              <a:t>Fibonacci numbers 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</a:pPr>
            <a:endParaRPr lang="en-US" sz="800" b="1" dirty="0">
              <a:solidFill>
                <a:srgbClr val="00FFFF"/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3200" dirty="0"/>
              <a:t>Fibonacci Numbers: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3200" dirty="0"/>
              <a:t>0, 1, 1, 2, 3, 5, 8, 13, 21, 34, ...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/>
              <a:t>where each number is the sum of the preceding two.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ym typeface="Symbol" pitchFamily="18" charset="2"/>
              </a:rPr>
              <a:t>Recursive definition: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ym typeface="Symbol" pitchFamily="18" charset="2"/>
              </a:rPr>
              <a:t>f(0</a:t>
            </a:r>
            <a:r>
              <a:rPr lang="en-US" dirty="0">
                <a:sym typeface="Symbol" pitchFamily="18" charset="2"/>
              </a:rPr>
              <a:t>) = 0, f(1)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8" charset="2"/>
              </a:rPr>
              <a:t>f(n</a:t>
            </a:r>
            <a:r>
              <a:rPr lang="en-US" sz="2800" dirty="0">
                <a:sym typeface="Symbol" pitchFamily="18" charset="2"/>
              </a:rPr>
              <a:t>) = f(n – 1) + f(n - 2) </a:t>
            </a:r>
          </a:p>
          <a:p>
            <a:pPr marL="0" indent="0">
              <a:lnSpc>
                <a:spcPct val="90000"/>
              </a:lnSpc>
            </a:pPr>
            <a:endParaRPr lang="en-US" sz="8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8" charset="2"/>
              </a:rPr>
              <a:t>	f(0</a:t>
            </a:r>
            <a:r>
              <a:rPr lang="en-US" sz="2800" dirty="0">
                <a:sym typeface="Symbol" pitchFamily="18" charset="2"/>
              </a:rPr>
              <a:t>) = 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8" charset="2"/>
              </a:rPr>
              <a:t>	f(1</a:t>
            </a:r>
            <a:r>
              <a:rPr lang="en-US" sz="2800" dirty="0">
                <a:sym typeface="Symbol" pitchFamily="18" charset="2"/>
              </a:rPr>
              <a:t>)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8" charset="2"/>
              </a:rPr>
              <a:t>	f(2</a:t>
            </a:r>
            <a:r>
              <a:rPr lang="en-US" sz="2800" dirty="0">
                <a:sym typeface="Symbol" pitchFamily="18" charset="2"/>
              </a:rPr>
              <a:t>) = f(1) + f(0) = 1 + 0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8" charset="2"/>
              </a:rPr>
              <a:t>	f(3</a:t>
            </a:r>
            <a:r>
              <a:rPr lang="en-US" sz="2800" dirty="0">
                <a:sym typeface="Symbol" pitchFamily="18" charset="2"/>
              </a:rPr>
              <a:t>) = f(2) + f(1) = 1 + 1 = 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8" charset="2"/>
              </a:rPr>
              <a:t>	f(4</a:t>
            </a:r>
            <a:r>
              <a:rPr lang="en-US" sz="2800" dirty="0">
                <a:sym typeface="Symbol" pitchFamily="18" charset="2"/>
              </a:rPr>
              <a:t>) = f(3) + f(2) = 2 + 1 =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8" charset="2"/>
              </a:rPr>
              <a:t>	f(5</a:t>
            </a:r>
            <a:r>
              <a:rPr lang="en-US" sz="2800" dirty="0">
                <a:sym typeface="Symbol" pitchFamily="18" charset="2"/>
              </a:rPr>
              <a:t>) = f(4) + f(3) = 3 + 2 = 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8" charset="2"/>
              </a:rPr>
              <a:t>	f(6</a:t>
            </a:r>
            <a:r>
              <a:rPr lang="en-US" sz="2800" dirty="0">
                <a:sym typeface="Symbol" pitchFamily="18" charset="2"/>
              </a:rPr>
              <a:t>) = f(5) + f(4) = 5 + 3 = 8</a:t>
            </a:r>
          </a:p>
        </p:txBody>
      </p:sp>
    </p:spTree>
    <p:extLst>
      <p:ext uri="{BB962C8B-B14F-4D97-AF65-F5344CB8AC3E}">
        <p14:creationId xmlns:p14="http://schemas.microsoft.com/office/powerpoint/2010/main" val="48395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Iterative </a:t>
            </a:r>
            <a:r>
              <a:rPr lang="en-US" dirty="0" smtClean="0"/>
              <a:t>Fibonacci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iterativeFibo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f[100];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	f[0] = 0; f[1]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</a:t>
            </a:r>
            <a:r>
              <a:rPr lang="en-US" dirty="0" smtClean="0"/>
              <a:t> 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=2; </a:t>
            </a:r>
            <a:r>
              <a:rPr lang="en-US" dirty="0" err="1"/>
              <a:t>i</a:t>
            </a:r>
            <a:r>
              <a:rPr lang="en-US" dirty="0"/>
              <a:t>&lt;= n; </a:t>
            </a:r>
            <a:r>
              <a:rPr lang="en-US" dirty="0" err="1"/>
              <a:t>i</a:t>
            </a:r>
            <a:r>
              <a:rPr lang="en-US" dirty="0" smtClean="0"/>
              <a:t>++) {</a:t>
            </a:r>
            <a:endParaRPr 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</a:t>
            </a:r>
            <a:r>
              <a:rPr lang="en-US" dirty="0" smtClean="0"/>
              <a:t>     f[</a:t>
            </a:r>
            <a:r>
              <a:rPr lang="en-US" dirty="0" err="1" smtClean="0"/>
              <a:t>i</a:t>
            </a:r>
            <a:r>
              <a:rPr lang="en-US" dirty="0"/>
              <a:t>] = f[i-1] + f[i-2</a:t>
            </a:r>
            <a:r>
              <a:rPr lang="en-US" dirty="0" smtClean="0"/>
              <a:t>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	return f[n];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}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3516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>
                <a:sym typeface="Symbol" pitchFamily="18" charset="2"/>
              </a:rPr>
              <a:t>Recursive</a:t>
            </a:r>
            <a:r>
              <a:rPr lang="en-US" dirty="0">
                <a:sym typeface="Symbol" pitchFamily="18" charset="2"/>
              </a:rPr>
              <a:t> Fibonacci </a:t>
            </a:r>
            <a:r>
              <a:rPr lang="en-US" dirty="0" smtClean="0">
                <a:sym typeface="Symbol" pitchFamily="18" charset="2"/>
              </a:rPr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 smtClean="0"/>
              <a:t>recursiveFibo</a:t>
            </a:r>
            <a:r>
              <a:rPr lang="en-US" sz="2600" dirty="0" smtClean="0"/>
              <a:t>(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/>
              <a:t>number</a:t>
            </a:r>
            <a:r>
              <a:rPr lang="en-US" sz="2600" dirty="0" smtClean="0"/>
              <a:t>) {</a:t>
            </a:r>
            <a:endParaRPr lang="en-US" sz="26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/>
              <a:t>	if (number == 0)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/>
              <a:t>	</a:t>
            </a:r>
            <a:r>
              <a:rPr lang="en-US" sz="2600" dirty="0" smtClean="0"/>
              <a:t>else if </a:t>
            </a:r>
            <a:r>
              <a:rPr lang="en-US" sz="2600" dirty="0"/>
              <a:t>(number == 1) return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/>
              <a:t>	</a:t>
            </a:r>
            <a:r>
              <a:rPr lang="en-US" sz="2600" dirty="0" smtClean="0"/>
              <a:t>	else return </a:t>
            </a:r>
            <a:r>
              <a:rPr lang="en-US" sz="2400" dirty="0" smtClean="0"/>
              <a:t>(</a:t>
            </a:r>
            <a:r>
              <a:rPr lang="en-US" sz="2400" dirty="0" err="1" smtClean="0"/>
              <a:t>recursiveFibo</a:t>
            </a:r>
            <a:r>
              <a:rPr lang="en-US" sz="2400" dirty="0" smtClean="0"/>
              <a:t>(number-1</a:t>
            </a:r>
            <a:r>
              <a:rPr lang="en-US" sz="2400" dirty="0"/>
              <a:t>) </a:t>
            </a:r>
            <a:endParaRPr lang="en-US" sz="24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+ </a:t>
            </a:r>
            <a:r>
              <a:rPr lang="en-US" sz="2400" dirty="0" err="1" smtClean="0"/>
              <a:t>recursiveFibo</a:t>
            </a:r>
            <a:r>
              <a:rPr lang="en-US" sz="2400" dirty="0" smtClean="0"/>
              <a:t>(number-2</a:t>
            </a:r>
            <a:r>
              <a:rPr lang="en-US" sz="2400" dirty="0"/>
              <a:t>));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50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ym typeface="Symbol" pitchFamily="18" charset="2"/>
              </a:rPr>
              <a:t>Recursive Fibonacci Evaluation</a:t>
            </a:r>
            <a:endParaRPr lang="en-CA" sz="4000" dirty="0"/>
          </a:p>
        </p:txBody>
      </p:sp>
      <p:grpSp>
        <p:nvGrpSpPr>
          <p:cNvPr id="287774" name="Group 30"/>
          <p:cNvGrpSpPr>
            <a:grpSpLocks/>
          </p:cNvGrpSpPr>
          <p:nvPr/>
        </p:nvGrpSpPr>
        <p:grpSpPr bwMode="auto">
          <a:xfrm>
            <a:off x="4038600" y="1905000"/>
            <a:ext cx="1143000" cy="533400"/>
            <a:chOff x="2544" y="1200"/>
            <a:chExt cx="720" cy="336"/>
          </a:xfrm>
        </p:grpSpPr>
        <p:sp>
          <p:nvSpPr>
            <p:cNvPr id="287748" name="AutoShape 4"/>
            <p:cNvSpPr>
              <a:spLocks noChangeArrowheads="1"/>
            </p:cNvSpPr>
            <p:nvPr/>
          </p:nvSpPr>
          <p:spPr bwMode="auto">
            <a:xfrm>
              <a:off x="2544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49" name="Text Box 5"/>
            <p:cNvSpPr txBox="1">
              <a:spLocks noChangeArrowheads="1"/>
            </p:cNvSpPr>
            <p:nvPr/>
          </p:nvSpPr>
          <p:spPr bwMode="auto">
            <a:xfrm>
              <a:off x="2688" y="120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f(4)</a:t>
              </a:r>
            </a:p>
          </p:txBody>
        </p:sp>
      </p:grpSp>
      <p:sp>
        <p:nvSpPr>
          <p:cNvPr id="287750" name="Line 6"/>
          <p:cNvSpPr>
            <a:spLocks noChangeShapeType="1"/>
          </p:cNvSpPr>
          <p:nvPr/>
        </p:nvSpPr>
        <p:spPr bwMode="auto">
          <a:xfrm flipH="1">
            <a:off x="3271838" y="2438400"/>
            <a:ext cx="690562" cy="68738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52" name="Line 8"/>
          <p:cNvSpPr>
            <a:spLocks noChangeShapeType="1"/>
          </p:cNvSpPr>
          <p:nvPr/>
        </p:nvSpPr>
        <p:spPr bwMode="auto">
          <a:xfrm>
            <a:off x="4191000" y="2438400"/>
            <a:ext cx="6858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54" name="Line 10"/>
          <p:cNvSpPr>
            <a:spLocks noChangeShapeType="1"/>
          </p:cNvSpPr>
          <p:nvPr/>
        </p:nvSpPr>
        <p:spPr bwMode="auto">
          <a:xfrm flipH="1">
            <a:off x="2667000" y="33528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>
            <a:off x="3281363" y="33512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58" name="Line 14"/>
          <p:cNvSpPr>
            <a:spLocks noChangeShapeType="1"/>
          </p:cNvSpPr>
          <p:nvPr/>
        </p:nvSpPr>
        <p:spPr bwMode="auto">
          <a:xfrm flipH="1">
            <a:off x="4495800" y="33528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60" name="Line 16"/>
          <p:cNvSpPr>
            <a:spLocks noChangeShapeType="1"/>
          </p:cNvSpPr>
          <p:nvPr/>
        </p:nvSpPr>
        <p:spPr bwMode="auto">
          <a:xfrm>
            <a:off x="5110163" y="33512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62" name="Line 18"/>
          <p:cNvSpPr>
            <a:spLocks noChangeShapeType="1"/>
          </p:cNvSpPr>
          <p:nvPr/>
        </p:nvSpPr>
        <p:spPr bwMode="auto">
          <a:xfrm flipH="1">
            <a:off x="2057400" y="42672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>
            <a:off x="2671763" y="42656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775" name="Group 31"/>
          <p:cNvGrpSpPr>
            <a:grpSpLocks/>
          </p:cNvGrpSpPr>
          <p:nvPr/>
        </p:nvGrpSpPr>
        <p:grpSpPr bwMode="auto">
          <a:xfrm>
            <a:off x="2133600" y="2743200"/>
            <a:ext cx="1143000" cy="533400"/>
            <a:chOff x="1344" y="1728"/>
            <a:chExt cx="720" cy="336"/>
          </a:xfrm>
        </p:grpSpPr>
        <p:sp>
          <p:nvSpPr>
            <p:cNvPr id="287751" name="AutoShape 7"/>
            <p:cNvSpPr>
              <a:spLocks noChangeArrowheads="1"/>
            </p:cNvSpPr>
            <p:nvPr/>
          </p:nvSpPr>
          <p:spPr bwMode="auto">
            <a:xfrm>
              <a:off x="1968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6" name="Text Box 22"/>
            <p:cNvSpPr txBox="1">
              <a:spLocks noChangeArrowheads="1"/>
            </p:cNvSpPr>
            <p:nvPr/>
          </p:nvSpPr>
          <p:spPr bwMode="auto">
            <a:xfrm>
              <a:off x="1344" y="172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f(3)</a:t>
              </a:r>
            </a:p>
          </p:txBody>
        </p:sp>
      </p:grpSp>
      <p:grpSp>
        <p:nvGrpSpPr>
          <p:cNvPr id="287777" name="Group 33"/>
          <p:cNvGrpSpPr>
            <a:grpSpLocks/>
          </p:cNvGrpSpPr>
          <p:nvPr/>
        </p:nvGrpSpPr>
        <p:grpSpPr bwMode="auto">
          <a:xfrm>
            <a:off x="1524000" y="3657600"/>
            <a:ext cx="1147763" cy="531813"/>
            <a:chOff x="960" y="2304"/>
            <a:chExt cx="723" cy="335"/>
          </a:xfrm>
        </p:grpSpPr>
        <p:sp>
          <p:nvSpPr>
            <p:cNvPr id="287755" name="AutoShape 11"/>
            <p:cNvSpPr>
              <a:spLocks noChangeArrowheads="1"/>
            </p:cNvSpPr>
            <p:nvPr/>
          </p:nvSpPr>
          <p:spPr bwMode="auto">
            <a:xfrm>
              <a:off x="1587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7" name="Text Box 23"/>
            <p:cNvSpPr txBox="1">
              <a:spLocks noChangeArrowheads="1"/>
            </p:cNvSpPr>
            <p:nvPr/>
          </p:nvSpPr>
          <p:spPr bwMode="auto">
            <a:xfrm>
              <a:off x="960" y="2304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f(2)</a:t>
              </a:r>
            </a:p>
          </p:txBody>
        </p:sp>
      </p:grpSp>
      <p:grpSp>
        <p:nvGrpSpPr>
          <p:cNvPr id="287778" name="Group 34"/>
          <p:cNvGrpSpPr>
            <a:grpSpLocks/>
          </p:cNvGrpSpPr>
          <p:nvPr/>
        </p:nvGrpSpPr>
        <p:grpSpPr bwMode="auto">
          <a:xfrm>
            <a:off x="1066800" y="4951413"/>
            <a:ext cx="995363" cy="673100"/>
            <a:chOff x="672" y="3119"/>
            <a:chExt cx="627" cy="424"/>
          </a:xfrm>
        </p:grpSpPr>
        <p:sp>
          <p:nvSpPr>
            <p:cNvPr id="287763" name="AutoShape 19"/>
            <p:cNvSpPr>
              <a:spLocks noChangeArrowheads="1"/>
            </p:cNvSpPr>
            <p:nvPr/>
          </p:nvSpPr>
          <p:spPr bwMode="auto">
            <a:xfrm>
              <a:off x="1203" y="311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8" name="Text Box 24"/>
            <p:cNvSpPr txBox="1">
              <a:spLocks noChangeArrowheads="1"/>
            </p:cNvSpPr>
            <p:nvPr/>
          </p:nvSpPr>
          <p:spPr bwMode="auto">
            <a:xfrm>
              <a:off x="672" y="3216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287779" name="Group 35"/>
          <p:cNvGrpSpPr>
            <a:grpSpLocks/>
          </p:cNvGrpSpPr>
          <p:nvPr/>
        </p:nvGrpSpPr>
        <p:grpSpPr bwMode="auto">
          <a:xfrm>
            <a:off x="2895600" y="4951413"/>
            <a:ext cx="914400" cy="749300"/>
            <a:chOff x="1824" y="3119"/>
            <a:chExt cx="576" cy="472"/>
          </a:xfrm>
        </p:grpSpPr>
        <p:sp>
          <p:nvSpPr>
            <p:cNvPr id="287765" name="AutoShape 21"/>
            <p:cNvSpPr>
              <a:spLocks noChangeArrowheads="1"/>
            </p:cNvSpPr>
            <p:nvPr/>
          </p:nvSpPr>
          <p:spPr bwMode="auto">
            <a:xfrm>
              <a:off x="1923" y="311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9" name="Text Box 25"/>
            <p:cNvSpPr txBox="1">
              <a:spLocks noChangeArrowheads="1"/>
            </p:cNvSpPr>
            <p:nvPr/>
          </p:nvSpPr>
          <p:spPr bwMode="auto">
            <a:xfrm>
              <a:off x="1824" y="3264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f(0)</a:t>
              </a:r>
            </a:p>
          </p:txBody>
        </p:sp>
      </p:grpSp>
      <p:grpSp>
        <p:nvGrpSpPr>
          <p:cNvPr id="287780" name="Group 36"/>
          <p:cNvGrpSpPr>
            <a:grpSpLocks/>
          </p:cNvGrpSpPr>
          <p:nvPr/>
        </p:nvGrpSpPr>
        <p:grpSpPr bwMode="auto">
          <a:xfrm>
            <a:off x="3352800" y="4037013"/>
            <a:ext cx="914400" cy="749300"/>
            <a:chOff x="2112" y="2543"/>
            <a:chExt cx="576" cy="472"/>
          </a:xfrm>
        </p:grpSpPr>
        <p:sp>
          <p:nvSpPr>
            <p:cNvPr id="287757" name="AutoShape 13"/>
            <p:cNvSpPr>
              <a:spLocks noChangeArrowheads="1"/>
            </p:cNvSpPr>
            <p:nvPr/>
          </p:nvSpPr>
          <p:spPr bwMode="auto">
            <a:xfrm>
              <a:off x="2307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70" name="Text Box 26"/>
            <p:cNvSpPr txBox="1">
              <a:spLocks noChangeArrowheads="1"/>
            </p:cNvSpPr>
            <p:nvPr/>
          </p:nvSpPr>
          <p:spPr bwMode="auto">
            <a:xfrm>
              <a:off x="2112" y="268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287776" name="Group 32"/>
          <p:cNvGrpSpPr>
            <a:grpSpLocks/>
          </p:cNvGrpSpPr>
          <p:nvPr/>
        </p:nvGrpSpPr>
        <p:grpSpPr bwMode="auto">
          <a:xfrm>
            <a:off x="4876800" y="2743200"/>
            <a:ext cx="1143000" cy="533400"/>
            <a:chOff x="3072" y="1728"/>
            <a:chExt cx="720" cy="336"/>
          </a:xfrm>
        </p:grpSpPr>
        <p:sp>
          <p:nvSpPr>
            <p:cNvPr id="287753" name="AutoShape 9"/>
            <p:cNvSpPr>
              <a:spLocks noChangeArrowheads="1"/>
            </p:cNvSpPr>
            <p:nvPr/>
          </p:nvSpPr>
          <p:spPr bwMode="auto">
            <a:xfrm>
              <a:off x="3072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71" name="Text Box 27"/>
            <p:cNvSpPr txBox="1">
              <a:spLocks noChangeArrowheads="1"/>
            </p:cNvSpPr>
            <p:nvPr/>
          </p:nvSpPr>
          <p:spPr bwMode="auto">
            <a:xfrm>
              <a:off x="3216" y="172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f(2)</a:t>
              </a:r>
            </a:p>
          </p:txBody>
        </p:sp>
      </p:grpSp>
      <p:grpSp>
        <p:nvGrpSpPr>
          <p:cNvPr id="287781" name="Group 37"/>
          <p:cNvGrpSpPr>
            <a:grpSpLocks/>
          </p:cNvGrpSpPr>
          <p:nvPr/>
        </p:nvGrpSpPr>
        <p:grpSpPr bwMode="auto">
          <a:xfrm>
            <a:off x="4343400" y="4037013"/>
            <a:ext cx="914400" cy="749300"/>
            <a:chOff x="2736" y="2543"/>
            <a:chExt cx="576" cy="472"/>
          </a:xfrm>
        </p:grpSpPr>
        <p:sp>
          <p:nvSpPr>
            <p:cNvPr id="287759" name="AutoShape 15"/>
            <p:cNvSpPr>
              <a:spLocks noChangeArrowheads="1"/>
            </p:cNvSpPr>
            <p:nvPr/>
          </p:nvSpPr>
          <p:spPr bwMode="auto">
            <a:xfrm>
              <a:off x="2739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72" name="Text Box 28"/>
            <p:cNvSpPr txBox="1">
              <a:spLocks noChangeArrowheads="1"/>
            </p:cNvSpPr>
            <p:nvPr/>
          </p:nvSpPr>
          <p:spPr bwMode="auto">
            <a:xfrm>
              <a:off x="2736" y="268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287782" name="Group 38"/>
          <p:cNvGrpSpPr>
            <a:grpSpLocks/>
          </p:cNvGrpSpPr>
          <p:nvPr/>
        </p:nvGrpSpPr>
        <p:grpSpPr bwMode="auto">
          <a:xfrm>
            <a:off x="5491163" y="4037013"/>
            <a:ext cx="985837" cy="673100"/>
            <a:chOff x="3459" y="2543"/>
            <a:chExt cx="621" cy="424"/>
          </a:xfrm>
        </p:grpSpPr>
        <p:sp>
          <p:nvSpPr>
            <p:cNvPr id="287761" name="AutoShape 17"/>
            <p:cNvSpPr>
              <a:spLocks noChangeArrowheads="1"/>
            </p:cNvSpPr>
            <p:nvPr/>
          </p:nvSpPr>
          <p:spPr bwMode="auto">
            <a:xfrm>
              <a:off x="3459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73" name="Text Box 29"/>
            <p:cNvSpPr txBox="1">
              <a:spLocks noChangeArrowheads="1"/>
            </p:cNvSpPr>
            <p:nvPr/>
          </p:nvSpPr>
          <p:spPr bwMode="auto">
            <a:xfrm>
              <a:off x="3504" y="264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0" grpId="0" animBg="1"/>
      <p:bldP spid="287752" grpId="0" animBg="1"/>
      <p:bldP spid="287754" grpId="0" animBg="1"/>
      <p:bldP spid="287756" grpId="0" animBg="1"/>
      <p:bldP spid="287758" grpId="0" animBg="1"/>
      <p:bldP spid="287760" grpId="0" animBg="1"/>
      <p:bldP spid="287762" grpId="0" animBg="1"/>
      <p:bldP spid="2877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Search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Given an </a:t>
            </a:r>
            <a:r>
              <a:rPr lang="en-US" u="sng" dirty="0" smtClean="0"/>
              <a:t>ordered</a:t>
            </a:r>
            <a:r>
              <a:rPr lang="en-US" dirty="0" smtClean="0"/>
              <a:t> list:</a:t>
            </a:r>
          </a:p>
          <a:p>
            <a:pPr lvl="1"/>
            <a:r>
              <a:rPr lang="en-US" dirty="0" smtClean="0"/>
              <a:t>Compare </a:t>
            </a:r>
            <a:r>
              <a:rPr lang="en-US" dirty="0"/>
              <a:t>the search element with the middle element of the array</a:t>
            </a:r>
          </a:p>
          <a:p>
            <a:pPr lvl="1"/>
            <a:r>
              <a:rPr lang="en-US" dirty="0"/>
              <a:t>If not equal, then apply binary search to half of the array (if not empty) where the search element would be.</a:t>
            </a:r>
            <a:r>
              <a:rPr lang="en-US" sz="2400" dirty="0">
                <a:latin typeface="Courier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000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b="1" dirty="0" smtClean="0"/>
              <a:t>Iterative </a:t>
            </a:r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5181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iterativeBS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data[], // </a:t>
            </a:r>
            <a:r>
              <a:rPr lang="en-US" sz="1400" b="1" dirty="0" smtClean="0">
                <a:latin typeface="Courier New" pitchFamily="49" charset="0"/>
              </a:rPr>
              <a:t>array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size,    </a:t>
            </a:r>
            <a:r>
              <a:rPr lang="en-US" sz="1400" b="1" dirty="0" smtClean="0">
                <a:latin typeface="Courier New" pitchFamily="49" charset="0"/>
              </a:rPr>
              <a:t>   // </a:t>
            </a:r>
            <a:r>
              <a:rPr lang="en-US" sz="1400" b="1" dirty="0" smtClean="0">
                <a:latin typeface="Courier New" pitchFamily="49" charset="0"/>
              </a:rPr>
              <a:t>array </a:t>
            </a:r>
            <a:r>
              <a:rPr lang="en-US" sz="1400" b="1" dirty="0">
                <a:latin typeface="Courier New" pitchFamily="49" charset="0"/>
              </a:rPr>
              <a:t>size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value    </a:t>
            </a:r>
            <a:r>
              <a:rPr lang="en-US" sz="1400" b="1" dirty="0" smtClean="0">
                <a:latin typeface="Courier New" pitchFamily="49" charset="0"/>
              </a:rPr>
              <a:t>   // </a:t>
            </a:r>
            <a:r>
              <a:rPr lang="en-US" sz="1400" b="1" dirty="0" smtClean="0">
                <a:latin typeface="Courier New" pitchFamily="49" charset="0"/>
              </a:rPr>
              <a:t>value searched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1400" b="1" dirty="0">
                <a:latin typeface="Courier New" pitchFamily="49" charset="0"/>
              </a:rPr>
              <a:t>           ){            </a:t>
            </a:r>
            <a:r>
              <a:rPr lang="en-US" sz="1400" b="1" dirty="0" smtClean="0">
                <a:latin typeface="Courier New" pitchFamily="49" charset="0"/>
              </a:rPr>
              <a:t>   // </a:t>
            </a:r>
            <a:r>
              <a:rPr lang="en-US" sz="1400" b="1" dirty="0">
                <a:latin typeface="Courier New" pitchFamily="49" charset="0"/>
              </a:rPr>
              <a:t>output: if found</a:t>
            </a:r>
            <a:r>
              <a:rPr lang="en-US" sz="1400" b="1" dirty="0" smtClean="0">
                <a:latin typeface="Courier New" pitchFamily="49" charset="0"/>
              </a:rPr>
              <a:t>, return  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sz="1400" b="1" dirty="0">
                <a:latin typeface="Courier New" pitchFamily="49" charset="0"/>
              </a:rPr>
              <a:t>// Program returns index if value is found, </a:t>
            </a:r>
            <a:r>
              <a:rPr lang="en-US" sz="1400" b="1" dirty="0" smtClean="0">
                <a:latin typeface="Courier New" pitchFamily="49" charset="0"/>
              </a:rPr>
              <a:t>otherwise </a:t>
            </a:r>
            <a:r>
              <a:rPr lang="en-US" sz="1400" b="1" dirty="0">
                <a:latin typeface="Courier New" pitchFamily="49" charset="0"/>
              </a:rPr>
              <a:t>returns –1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first, last, upper;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first </a:t>
            </a:r>
            <a:r>
              <a:rPr lang="en-US" sz="2000" b="1" dirty="0">
                <a:latin typeface="Courier New" pitchFamily="49" charset="0"/>
              </a:rPr>
              <a:t>= 0;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last </a:t>
            </a:r>
            <a:r>
              <a:rPr lang="en-US" sz="2000" b="1" dirty="0">
                <a:latin typeface="Courier New" pitchFamily="49" charset="0"/>
              </a:rPr>
              <a:t>= size - 1;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while </a:t>
            </a:r>
            <a:r>
              <a:rPr lang="en-US" sz="2000" b="1" dirty="0">
                <a:latin typeface="Courier New" pitchFamily="49" charset="0"/>
              </a:rPr>
              <a:t>(true) 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     </a:t>
            </a:r>
            <a:r>
              <a:rPr lang="en-US" sz="2000" b="1" dirty="0">
                <a:latin typeface="Courier New" pitchFamily="49" charset="0"/>
              </a:rPr>
              <a:t>middle = (first + last) / 2;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     </a:t>
            </a:r>
            <a:r>
              <a:rPr lang="en-US" sz="2000" b="1" dirty="0">
                <a:latin typeface="Courier New" pitchFamily="49" charset="0"/>
              </a:rPr>
              <a:t>if (data[middle] == value)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          </a:t>
            </a:r>
            <a:r>
              <a:rPr lang="en-US" sz="2000" b="1" dirty="0">
                <a:latin typeface="Courier New" pitchFamily="49" charset="0"/>
              </a:rPr>
              <a:t>return middle;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     </a:t>
            </a:r>
            <a:r>
              <a:rPr lang="en-US" sz="2000" b="1" dirty="0">
                <a:latin typeface="Courier New" pitchFamily="49" charset="0"/>
              </a:rPr>
              <a:t>else if (first &gt;= last)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          </a:t>
            </a:r>
            <a:r>
              <a:rPr lang="en-US" sz="2000" b="1" dirty="0">
                <a:latin typeface="Courier New" pitchFamily="49" charset="0"/>
              </a:rPr>
              <a:t>return -1;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     </a:t>
            </a:r>
            <a:r>
              <a:rPr lang="en-US" sz="2000" b="1" dirty="0">
                <a:latin typeface="Courier New" pitchFamily="49" charset="0"/>
              </a:rPr>
              <a:t>else if (value &lt; data[middle])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    last </a:t>
            </a:r>
            <a:r>
              <a:rPr lang="en-US" sz="2000" b="1" dirty="0">
                <a:latin typeface="Courier New" pitchFamily="49" charset="0"/>
              </a:rPr>
              <a:t>= middle - 1;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       </a:t>
            </a:r>
            <a:r>
              <a:rPr lang="en-US" sz="2000" b="1" dirty="0">
                <a:latin typeface="Courier New" pitchFamily="49" charset="0"/>
              </a:rPr>
              <a:t>else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			</a:t>
            </a:r>
            <a:r>
              <a:rPr lang="en-US" sz="2000" b="1" dirty="0" smtClean="0">
                <a:latin typeface="Courier New" pitchFamily="49" charset="0"/>
              </a:rPr>
              <a:t>    first </a:t>
            </a:r>
            <a:r>
              <a:rPr lang="en-US" sz="2000" b="1" dirty="0">
                <a:latin typeface="Courier New" pitchFamily="49" charset="0"/>
              </a:rPr>
              <a:t>= middle + 1;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}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 </a:t>
            </a:r>
          </a:p>
          <a:p>
            <a:pPr>
              <a:lnSpc>
                <a:spcPct val="50000"/>
              </a:lnSpc>
              <a:buFont typeface="Monotype Sorts" pitchFamily="2" charset="2"/>
              <a:buNone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 smtClean="0"/>
              <a:t>Recursive</a:t>
            </a:r>
            <a:r>
              <a:rPr lang="en-US" dirty="0" smtClean="0"/>
              <a:t> Binary Search</a:t>
            </a:r>
            <a:endParaRPr lang="en-US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334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recursiveBS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data[], </a:t>
            </a:r>
            <a:r>
              <a:rPr lang="en-US" sz="1400" b="1" dirty="0" smtClean="0">
                <a:latin typeface="Courier New" pitchFamily="49" charset="0"/>
              </a:rPr>
              <a:t>     // array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>
                <a:latin typeface="Courier New" pitchFamily="49" charset="0"/>
              </a:rPr>
              <a:t>             </a:t>
            </a:r>
            <a:r>
              <a:rPr lang="en-US" sz="1400" b="1" dirty="0" smtClean="0">
                <a:latin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first,       </a:t>
            </a:r>
            <a:r>
              <a:rPr lang="en-US" sz="1400" b="1" dirty="0" smtClean="0">
                <a:latin typeface="Courier New" pitchFamily="49" charset="0"/>
              </a:rPr>
              <a:t>// lower </a:t>
            </a:r>
            <a:r>
              <a:rPr lang="en-US" sz="1400" b="1" dirty="0">
                <a:latin typeface="Courier New" pitchFamily="49" charset="0"/>
              </a:rPr>
              <a:t>bound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>
                <a:latin typeface="Courier New" pitchFamily="49" charset="0"/>
              </a:rPr>
              <a:t>             </a:t>
            </a:r>
            <a:r>
              <a:rPr lang="en-US" sz="1400" b="1" dirty="0" smtClean="0">
                <a:latin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last,        // </a:t>
            </a:r>
            <a:r>
              <a:rPr lang="en-US" sz="1400" b="1" dirty="0" smtClean="0">
                <a:latin typeface="Courier New" pitchFamily="49" charset="0"/>
              </a:rPr>
              <a:t>upper </a:t>
            </a:r>
            <a:r>
              <a:rPr lang="en-US" sz="1400" b="1" dirty="0">
                <a:latin typeface="Courier New" pitchFamily="49" charset="0"/>
              </a:rPr>
              <a:t>bound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>
                <a:latin typeface="Courier New" pitchFamily="49" charset="0"/>
              </a:rPr>
              <a:t>             </a:t>
            </a:r>
            <a:r>
              <a:rPr lang="en-US" sz="1400" b="1" dirty="0" smtClean="0">
                <a:latin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value        </a:t>
            </a:r>
            <a:r>
              <a:rPr lang="en-US" sz="1400" b="1" dirty="0" smtClean="0">
                <a:latin typeface="Courier New" pitchFamily="49" charset="0"/>
              </a:rPr>
              <a:t>// value </a:t>
            </a:r>
            <a:r>
              <a:rPr lang="en-US" sz="1400" b="1" dirty="0" err="1" smtClean="0">
                <a:latin typeface="Courier New" pitchFamily="49" charset="0"/>
              </a:rPr>
              <a:t>searhced</a:t>
            </a:r>
            <a:r>
              <a:rPr lang="en-US" sz="1400" b="1" dirty="0" smtClean="0">
                <a:latin typeface="Courier New" pitchFamily="49" charset="0"/>
              </a:rPr>
              <a:t> )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// Program returns index if value is found,  otherwise returns –1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middle = (first + last) / 2;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if (data[middle] == value)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return middle;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else if (first &gt;= last)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return -1;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else if (value &lt; data[middle])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return </a:t>
            </a:r>
            <a:r>
              <a:rPr lang="en-US" sz="2000" b="1" dirty="0" err="1" smtClean="0">
                <a:latin typeface="Courier New" pitchFamily="49" charset="0"/>
              </a:rPr>
              <a:t>recursiveBS</a:t>
            </a:r>
            <a:r>
              <a:rPr lang="en-US" sz="2000" b="1" dirty="0" smtClean="0">
                <a:latin typeface="Courier New" pitchFamily="49" charset="0"/>
              </a:rPr>
              <a:t>(data</a:t>
            </a:r>
            <a:r>
              <a:rPr lang="en-US" sz="2000" b="1" dirty="0">
                <a:latin typeface="Courier New" pitchFamily="49" charset="0"/>
              </a:rPr>
              <a:t>, first, middle-1, value);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else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return </a:t>
            </a:r>
            <a:r>
              <a:rPr lang="en-US" sz="2000" b="1" dirty="0" err="1" smtClean="0">
                <a:latin typeface="Courier New" pitchFamily="49" charset="0"/>
              </a:rPr>
              <a:t>recursiveBS</a:t>
            </a:r>
            <a:r>
              <a:rPr lang="en-US" sz="2000" b="1" dirty="0" smtClean="0">
                <a:latin typeface="Courier New" pitchFamily="49" charset="0"/>
              </a:rPr>
              <a:t>(data</a:t>
            </a:r>
            <a:r>
              <a:rPr lang="en-US" sz="2000" b="1" dirty="0">
                <a:latin typeface="Courier New" pitchFamily="49" charset="0"/>
              </a:rPr>
              <a:t>, middle+1, last, value);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2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Recursive </a:t>
            </a:r>
            <a:r>
              <a:rPr lang="en-US" dirty="0" smtClean="0"/>
              <a:t>Exponent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recursiveExp</a:t>
            </a:r>
            <a:r>
              <a:rPr lang="en-US" sz="2400" dirty="0" smtClean="0">
                <a:latin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</a:rPr>
              <a:t>int</a:t>
            </a:r>
            <a:r>
              <a:rPr lang="en-US" sz="2400" dirty="0" smtClean="0">
                <a:latin typeface="Calibri" pitchFamily="34" charset="0"/>
              </a:rPr>
              <a:t> number, </a:t>
            </a: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power</a:t>
            </a:r>
            <a:r>
              <a:rPr lang="en-US" sz="2400" dirty="0" smtClean="0">
                <a:latin typeface="Calibri" pitchFamily="34" charset="0"/>
              </a:rPr>
              <a:t>) {</a:t>
            </a:r>
            <a:endParaRPr lang="en-US" sz="2400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latin typeface="Calibri" pitchFamily="34" charset="0"/>
              </a:rPr>
              <a:t>		</a:t>
            </a:r>
            <a:r>
              <a:rPr lang="en-US" sz="2400" dirty="0" smtClean="0">
                <a:latin typeface="Calibri" pitchFamily="34" charset="0"/>
              </a:rPr>
              <a:t>if (</a:t>
            </a:r>
            <a:r>
              <a:rPr lang="en-US" sz="2400" dirty="0">
                <a:latin typeface="Calibri" pitchFamily="34" charset="0"/>
              </a:rPr>
              <a:t>power ==0)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latin typeface="Calibri" pitchFamily="34" charset="0"/>
              </a:rPr>
              <a:t>		</a:t>
            </a:r>
            <a:r>
              <a:rPr lang="en-US" sz="2400" dirty="0" smtClean="0">
                <a:latin typeface="Calibri" pitchFamily="34" charset="0"/>
              </a:rPr>
              <a:t>   return </a:t>
            </a:r>
            <a:r>
              <a:rPr lang="en-US" sz="2400" dirty="0">
                <a:latin typeface="Calibri" pitchFamily="34" charset="0"/>
              </a:rPr>
              <a:t>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latin typeface="Calibri" pitchFamily="34" charset="0"/>
              </a:rPr>
              <a:t>		</a:t>
            </a:r>
            <a:r>
              <a:rPr lang="en-US" sz="2400" dirty="0" smtClean="0">
                <a:latin typeface="Calibri" pitchFamily="34" charset="0"/>
              </a:rPr>
              <a:t>else return number </a:t>
            </a:r>
            <a:r>
              <a:rPr lang="en-US" sz="2400" dirty="0">
                <a:latin typeface="Calibri" pitchFamily="34" charset="0"/>
              </a:rPr>
              <a:t>* </a:t>
            </a:r>
            <a:r>
              <a:rPr lang="en-US" sz="2400" dirty="0" err="1" smtClean="0">
                <a:latin typeface="Calibri" pitchFamily="34" charset="0"/>
              </a:rPr>
              <a:t>recursiveExp</a:t>
            </a:r>
            <a:r>
              <a:rPr lang="en-US" sz="2400" dirty="0" smtClean="0">
                <a:latin typeface="Calibri" pitchFamily="34" charset="0"/>
              </a:rPr>
              <a:t>(number, </a:t>
            </a:r>
            <a:r>
              <a:rPr lang="en-US" sz="2400" dirty="0">
                <a:latin typeface="Calibri" pitchFamily="34" charset="0"/>
              </a:rPr>
              <a:t>power -1);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latin typeface="Calibri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4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228600"/>
            <a:ext cx="7772400" cy="685800"/>
          </a:xfrm>
        </p:spPr>
        <p:txBody>
          <a:bodyPr>
            <a:noAutofit/>
          </a:bodyPr>
          <a:lstStyle/>
          <a:p>
            <a:r>
              <a:rPr lang="en-US" dirty="0" smtClean="0"/>
              <a:t>Recursive Palindrome Test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folHlink"/>
              </a:buClr>
              <a:buNone/>
            </a:pPr>
            <a:r>
              <a:rPr lang="en-US" sz="2800" dirty="0" err="1"/>
              <a:t>bool</a:t>
            </a:r>
            <a:r>
              <a:rPr lang="en-US" sz="2800" dirty="0"/>
              <a:t> </a:t>
            </a:r>
            <a:r>
              <a:rPr lang="en-US" sz="2800" dirty="0" err="1" smtClean="0"/>
              <a:t>isPalindrome</a:t>
            </a:r>
            <a:r>
              <a:rPr lang="en-US" sz="2800" dirty="0" smtClean="0"/>
              <a:t>(char </a:t>
            </a:r>
            <a:r>
              <a:rPr lang="en-US" sz="2800" dirty="0"/>
              <a:t>* </a:t>
            </a:r>
            <a:r>
              <a:rPr lang="en-US" sz="2800" dirty="0" err="1"/>
              <a:t>const</a:t>
            </a:r>
            <a:r>
              <a:rPr lang="en-US" sz="2800" dirty="0"/>
              <a:t> s</a:t>
            </a:r>
            <a:r>
              <a:rPr lang="en-US" sz="2800" dirty="0" smtClean="0"/>
              <a:t>) {</a:t>
            </a:r>
            <a:endParaRPr lang="en-US" sz="2800" dirty="0"/>
          </a:p>
          <a:p>
            <a:pPr>
              <a:buClr>
                <a:schemeClr val="folHlink"/>
              </a:buClr>
              <a:buNone/>
            </a:pPr>
            <a:r>
              <a:rPr lang="en-US" sz="2800" dirty="0"/>
              <a:t>  if (</a:t>
            </a:r>
            <a:r>
              <a:rPr lang="en-US" sz="2800" dirty="0" err="1"/>
              <a:t>strlen</a:t>
            </a:r>
            <a:r>
              <a:rPr lang="en-US" sz="2800" dirty="0"/>
              <a:t>(s) &lt;= 1) // Base case</a:t>
            </a:r>
          </a:p>
          <a:p>
            <a:pPr>
              <a:buClr>
                <a:schemeClr val="folHlink"/>
              </a:buClr>
              <a:buNone/>
            </a:pPr>
            <a:r>
              <a:rPr lang="en-US" sz="2800" dirty="0"/>
              <a:t>    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/>
              <a:t>return </a:t>
            </a:r>
            <a:r>
              <a:rPr lang="en-US" sz="2800" dirty="0"/>
              <a:t>true;</a:t>
            </a:r>
          </a:p>
          <a:p>
            <a:pPr>
              <a:buClr>
                <a:schemeClr val="folHlink"/>
              </a:buClr>
              <a:buNone/>
            </a:pPr>
            <a:r>
              <a:rPr lang="en-US" sz="2800" dirty="0"/>
              <a:t>  else if (s[0] != s[</a:t>
            </a:r>
            <a:r>
              <a:rPr lang="en-US" sz="2800" dirty="0" err="1"/>
              <a:t>strlen</a:t>
            </a:r>
            <a:r>
              <a:rPr lang="en-US" sz="2800" dirty="0"/>
              <a:t>(s) - 1]) // Base case</a:t>
            </a:r>
          </a:p>
          <a:p>
            <a:pPr>
              <a:buClr>
                <a:schemeClr val="folHlink"/>
              </a:buClr>
              <a:buNone/>
            </a:pPr>
            <a:r>
              <a:rPr lang="en-US" sz="2800" dirty="0"/>
              <a:t>    </a:t>
            </a:r>
            <a:r>
              <a:rPr lang="en-US" sz="2800" dirty="0" smtClean="0"/>
              <a:t>  return </a:t>
            </a:r>
            <a:r>
              <a:rPr lang="en-US" sz="2800" dirty="0"/>
              <a:t>false;</a:t>
            </a:r>
          </a:p>
          <a:p>
            <a:pPr>
              <a:buClr>
                <a:schemeClr val="folHlink"/>
              </a:buClr>
              <a:buNone/>
            </a:pPr>
            <a:r>
              <a:rPr lang="en-US" sz="2800" dirty="0"/>
              <a:t>  else</a:t>
            </a:r>
          </a:p>
          <a:p>
            <a:pPr>
              <a:buClr>
                <a:schemeClr val="folHlink"/>
              </a:buClr>
              <a:buNone/>
            </a:pPr>
            <a:r>
              <a:rPr lang="en-US" sz="2800" dirty="0"/>
              <a:t>    </a:t>
            </a:r>
            <a:r>
              <a:rPr lang="en-US" sz="2800" dirty="0" smtClean="0"/>
              <a:t>  return </a:t>
            </a:r>
            <a:r>
              <a:rPr lang="en-US" sz="2800" dirty="0" err="1"/>
              <a:t>isPalindrome</a:t>
            </a:r>
            <a:r>
              <a:rPr lang="en-US" sz="2800" dirty="0"/>
              <a:t>(substring(s, 1, </a:t>
            </a:r>
            <a:r>
              <a:rPr lang="en-US" sz="2800" dirty="0" err="1"/>
              <a:t>strlen</a:t>
            </a:r>
            <a:r>
              <a:rPr lang="en-US" sz="2800" dirty="0"/>
              <a:t>(s) - 2));</a:t>
            </a:r>
          </a:p>
          <a:p>
            <a:pPr>
              <a:buClr>
                <a:schemeClr val="folHlink"/>
              </a:buClr>
              <a:buNone/>
            </a:pPr>
            <a:r>
              <a:rPr lang="en-US" sz="2800" dirty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13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Message n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590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break the problem into two </a:t>
            </a:r>
            <a:r>
              <a:rPr lang="en-US" dirty="0" err="1"/>
              <a:t>subproblems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is to print the message one time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the other is to print the message for </a:t>
            </a:r>
            <a:r>
              <a:rPr lang="en-US" u="sng" dirty="0"/>
              <a:t>n-1</a:t>
            </a:r>
            <a:r>
              <a:rPr lang="en-US" dirty="0"/>
              <a:t> times. The second problem is the same as the original problem with a smaller size. The base case for the problem is </a:t>
            </a:r>
            <a:r>
              <a:rPr lang="en-US" u="sng" dirty="0"/>
              <a:t>n==0</a:t>
            </a:r>
            <a:r>
              <a:rPr lang="en-US" dirty="0"/>
              <a:t>. You can solve this problem using recursion as follows:</a:t>
            </a:r>
            <a:endParaRPr lang="en-US" b="1" i="1" dirty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3913322"/>
            <a:ext cx="7086600" cy="2438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public static void </a:t>
            </a:r>
            <a:r>
              <a:rPr lang="en-US" dirty="0" err="1">
                <a:solidFill>
                  <a:schemeClr val="bg2"/>
                </a:solidFill>
              </a:rPr>
              <a:t>nPrintln</a:t>
            </a:r>
            <a:r>
              <a:rPr lang="en-US" dirty="0">
                <a:solidFill>
                  <a:schemeClr val="bg2"/>
                </a:solidFill>
              </a:rPr>
              <a:t>(String message, </a:t>
            </a:r>
            <a:r>
              <a:rPr lang="en-US" dirty="0" err="1">
                <a:solidFill>
                  <a:schemeClr val="bg2"/>
                </a:solidFill>
              </a:rPr>
              <a:t>int</a:t>
            </a:r>
            <a:r>
              <a:rPr lang="en-US" dirty="0">
                <a:solidFill>
                  <a:schemeClr val="bg2"/>
                </a:solidFill>
              </a:rPr>
              <a:t> times)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  if (times &gt;= 1)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System.out.println</a:t>
            </a:r>
            <a:r>
              <a:rPr lang="en-US" dirty="0">
                <a:solidFill>
                  <a:schemeClr val="bg2"/>
                </a:solidFill>
              </a:rPr>
              <a:t>(message);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nPrintln</a:t>
            </a:r>
            <a:r>
              <a:rPr lang="en-US" dirty="0">
                <a:solidFill>
                  <a:schemeClr val="bg2"/>
                </a:solidFill>
              </a:rPr>
              <a:t>(message, times - 1);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  } // The base case is times == 0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705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programming technique that uses recursive methods, i.e. the methods that call themselves.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28" y="3733800"/>
            <a:ext cx="425823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6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will the following program print?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4359" t="30752" r="41827" b="42417"/>
          <a:stretch/>
        </p:blipFill>
        <p:spPr bwMode="auto">
          <a:xfrm>
            <a:off x="609601" y="1752600"/>
            <a:ext cx="8269704" cy="411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7128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this program?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4359" t="30483" r="41987" b="39281"/>
          <a:stretch/>
        </p:blipFill>
        <p:spPr bwMode="auto">
          <a:xfrm>
            <a:off x="381000" y="1600200"/>
            <a:ext cx="8382000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08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Fundraiser Problem solved with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410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Aim: To raise $1000.</a:t>
            </a:r>
          </a:p>
          <a:p>
            <a:r>
              <a:rPr lang="en-US" sz="2800" dirty="0" smtClean="0"/>
              <a:t>Iterative solution: Selling cookies $1 </a:t>
            </a:r>
            <a:r>
              <a:rPr lang="en-US" sz="2800" dirty="0"/>
              <a:t>each.  </a:t>
            </a:r>
            <a:endParaRPr lang="en-US" sz="2800" dirty="0" smtClean="0"/>
          </a:p>
          <a:p>
            <a:pPr lvl="1"/>
            <a:r>
              <a:rPr lang="en-US" sz="2400" dirty="0" smtClean="0"/>
              <a:t>Not too convenient. You may need to visit so many houses to sell cookies.</a:t>
            </a:r>
            <a:r>
              <a:rPr lang="en-US" sz="2400" dirty="0"/>
              <a:t>  </a:t>
            </a:r>
            <a:endParaRPr lang="en-US" sz="2400" dirty="0" smtClean="0"/>
          </a:p>
          <a:p>
            <a:r>
              <a:rPr lang="en-US" sz="2800" dirty="0" smtClean="0"/>
              <a:t>Recursive: Delegate the fundraising task to 10 friends so that each friend will raise $100</a:t>
            </a:r>
          </a:p>
          <a:p>
            <a:pPr lvl="1"/>
            <a:r>
              <a:rPr lang="en-US" sz="2400" dirty="0" smtClean="0"/>
              <a:t>The problem becomes simplified for each </a:t>
            </a:r>
            <a:r>
              <a:rPr lang="en-US" sz="2400" dirty="0" err="1" smtClean="0"/>
              <a:t>subcollector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Now each friend can use </a:t>
            </a:r>
            <a:r>
              <a:rPr lang="en-US" sz="2400" dirty="0"/>
              <a:t>the same technique </a:t>
            </a:r>
            <a:r>
              <a:rPr lang="en-US" sz="2400" dirty="0" smtClean="0"/>
              <a:t>and solicit 10 more friends to raise </a:t>
            </a:r>
            <a:r>
              <a:rPr lang="en-US" sz="2400" dirty="0"/>
              <a:t>$</a:t>
            </a:r>
            <a:r>
              <a:rPr lang="en-US" sz="2400" dirty="0" smtClean="0"/>
              <a:t>10 each.</a:t>
            </a:r>
          </a:p>
          <a:p>
            <a:pPr lvl="1"/>
            <a:r>
              <a:rPr lang="en-US" sz="2400" dirty="0" smtClean="0"/>
              <a:t>So, each </a:t>
            </a:r>
            <a:r>
              <a:rPr lang="en-US" sz="2400" dirty="0" err="1" smtClean="0"/>
              <a:t>subcollector</a:t>
            </a:r>
            <a:r>
              <a:rPr lang="en-US" sz="2400" dirty="0" smtClean="0"/>
              <a:t> performs </a:t>
            </a:r>
            <a:r>
              <a:rPr lang="en-US" sz="2400" dirty="0"/>
              <a:t>the same </a:t>
            </a:r>
            <a:r>
              <a:rPr lang="en-US" sz="2400" dirty="0" smtClean="0"/>
              <a:t>task, but the amount is reduced each time.</a:t>
            </a:r>
          </a:p>
          <a:p>
            <a:pPr lvl="1"/>
            <a:r>
              <a:rPr lang="en-US" sz="2400" dirty="0" smtClean="0"/>
              <a:t>Eventually, we reach the base case where the </a:t>
            </a:r>
            <a:r>
              <a:rPr lang="en-US" sz="2400" dirty="0"/>
              <a:t>collector </a:t>
            </a:r>
            <a:r>
              <a:rPr lang="en-US" sz="2400" dirty="0" smtClean="0"/>
              <a:t>needs to contribute only $1 himself.</a:t>
            </a:r>
            <a:r>
              <a:rPr lang="en-US" sz="2400" dirty="0"/>
              <a:t>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6471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recursive method is tail recursive if there are no pending operations to be performed on return from a recursive call.</a:t>
            </a:r>
          </a:p>
          <a:p>
            <a:r>
              <a:rPr lang="en-US" dirty="0" smtClean="0"/>
              <a:t>Tail recursive methods are preferred over not tail recursive methods </a:t>
            </a:r>
          </a:p>
          <a:p>
            <a:pPr lvl="1"/>
            <a:r>
              <a:rPr lang="en-US" dirty="0" smtClean="0"/>
              <a:t>because a tail recursive method reduces the </a:t>
            </a:r>
            <a:r>
              <a:rPr lang="en-US" dirty="0"/>
              <a:t>required </a:t>
            </a:r>
            <a:r>
              <a:rPr lang="en-US" dirty="0" smtClean="0"/>
              <a:t>stack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85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5096" t="27651" r="33173" b="56101"/>
          <a:stretch/>
        </p:blipFill>
        <p:spPr bwMode="auto">
          <a:xfrm>
            <a:off x="762000" y="2057400"/>
            <a:ext cx="7848599" cy="2438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7260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Speed (in iteration) vs. elegance (in recursion)</a:t>
            </a:r>
          </a:p>
          <a:p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Keep </a:t>
            </a:r>
            <a:r>
              <a:rPr lang="en-US" dirty="0"/>
              <a:t>repeating until a task is </a:t>
            </a:r>
            <a:r>
              <a:rPr lang="en-US" dirty="0" smtClean="0"/>
              <a:t>done</a:t>
            </a:r>
          </a:p>
          <a:p>
            <a:pPr lvl="1"/>
            <a:r>
              <a:rPr lang="en-US" dirty="0" smtClean="0"/>
              <a:t>e.g.: </a:t>
            </a:r>
            <a:r>
              <a:rPr lang="en-US" dirty="0"/>
              <a:t>loop counter reaches </a:t>
            </a:r>
            <a:r>
              <a:rPr lang="en-US" dirty="0" smtClean="0"/>
              <a:t>the limit, linked </a:t>
            </a:r>
            <a:r>
              <a:rPr lang="en-US" dirty="0"/>
              <a:t>list reaches null pointer</a:t>
            </a:r>
            <a:r>
              <a:rPr lang="en-US" dirty="0" smtClean="0"/>
              <a:t>, EOF </a:t>
            </a:r>
            <a:r>
              <a:rPr lang="en-US" dirty="0"/>
              <a:t>becomes true</a:t>
            </a:r>
          </a:p>
          <a:p>
            <a:r>
              <a:rPr lang="en-US" dirty="0" smtClean="0"/>
              <a:t>Recursion</a:t>
            </a:r>
          </a:p>
          <a:p>
            <a:pPr lvl="1"/>
            <a:r>
              <a:rPr lang="en-US" dirty="0" smtClean="0"/>
              <a:t>Solve </a:t>
            </a:r>
            <a:r>
              <a:rPr lang="en-US" dirty="0"/>
              <a:t>a large problem by breaking it up into </a:t>
            </a:r>
            <a:r>
              <a:rPr lang="en-US" dirty="0" smtClean="0"/>
              <a:t>smaller pieces </a:t>
            </a:r>
            <a:r>
              <a:rPr lang="en-US" dirty="0"/>
              <a:t>until you can solve </a:t>
            </a:r>
            <a:r>
              <a:rPr lang="en-US" dirty="0" smtClean="0"/>
              <a:t>it, then combine the results.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.g.: calculate factorial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7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smtClean="0"/>
              <a:t>recursive method </a:t>
            </a:r>
            <a:r>
              <a:rPr lang="en-US" dirty="0" smtClean="0"/>
              <a:t>is implemented using an if-else or switch statement that leads to different cases.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One or more base cases (the simplest case) are used to stop recursion.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Every recursive call reduces the original problem, bringing it increasingly closer to a base case until it becomes that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How to write recursively?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63000" cy="4724400"/>
          </a:xfrm>
          <a:noFill/>
          <a:ln/>
        </p:spPr>
        <p:txBody>
          <a:bodyPr/>
          <a:lstStyle/>
          <a:p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recFunc</a:t>
            </a:r>
            <a:r>
              <a:rPr lang="en-US" sz="2400" b="1" dirty="0" smtClean="0">
                <a:latin typeface="Courier New" pitchFamily="49" charset="0"/>
              </a:rPr>
              <a:t>(parameters</a:t>
            </a:r>
            <a:r>
              <a:rPr lang="en-US" sz="2400" b="1" dirty="0">
                <a:latin typeface="Courier New" pitchFamily="49" charset="0"/>
              </a:rPr>
              <a:t>){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if(base </a:t>
            </a:r>
            <a:r>
              <a:rPr lang="en-US" sz="2400" b="1" dirty="0">
                <a:latin typeface="Courier New" pitchFamily="49" charset="0"/>
              </a:rPr>
              <a:t>condition)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return stopping value;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// other </a:t>
            </a:r>
            <a:r>
              <a:rPr lang="en-US" sz="2400" b="1" dirty="0" smtClean="0">
                <a:latin typeface="Courier New" pitchFamily="49" charset="0"/>
              </a:rPr>
              <a:t>base conditions, </a:t>
            </a:r>
            <a:r>
              <a:rPr lang="en-US" sz="2400" b="1" dirty="0">
                <a:latin typeface="Courier New" pitchFamily="49" charset="0"/>
              </a:rPr>
              <a:t>if </a:t>
            </a:r>
            <a:r>
              <a:rPr lang="en-US" sz="2400" b="1" dirty="0" smtClean="0">
                <a:latin typeface="Courier New" pitchFamily="49" charset="0"/>
              </a:rPr>
              <a:t>there is any</a:t>
            </a:r>
            <a:endParaRPr lang="en-US" sz="24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else return </a:t>
            </a:r>
            <a:r>
              <a:rPr lang="en-US" sz="2400" b="1" dirty="0" err="1" smtClean="0">
                <a:latin typeface="Courier New" pitchFamily="49" charset="0"/>
              </a:rPr>
              <a:t>recFunc</a:t>
            </a:r>
            <a:r>
              <a:rPr lang="en-US" sz="2400" b="1" dirty="0" smtClean="0">
                <a:latin typeface="Courier New" pitchFamily="49" charset="0"/>
              </a:rPr>
              <a:t>(revised </a:t>
            </a:r>
            <a:r>
              <a:rPr lang="en-US" sz="2400" b="1" dirty="0">
                <a:latin typeface="Courier New" pitchFamily="49" charset="0"/>
              </a:rPr>
              <a:t>parameters) 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   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558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Mincho" charset="-128"/>
              </a:rPr>
              <a:t>Problems defined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There are many problems whose solution can be defined </a:t>
            </a:r>
            <a:r>
              <a:rPr lang="en-US" dirty="0" smtClean="0">
                <a:cs typeface="Times New Roman" pitchFamily="18" charset="0"/>
              </a:rPr>
              <a:t>recursively</a:t>
            </a:r>
          </a:p>
          <a:p>
            <a:r>
              <a:rPr lang="en-US" dirty="0">
                <a:cs typeface="Times New Roman" pitchFamily="18" charset="0"/>
              </a:rPr>
              <a:t>Examples: 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Factorial 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Fibonacci numbers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Search algorithms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Sort algorithms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etc.</a:t>
            </a:r>
            <a:endParaRPr lang="en-US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8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914400" y="2438400"/>
            <a:ext cx="7772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1			if </a:t>
            </a:r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 = 0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!=					   (</a:t>
            </a:r>
            <a:r>
              <a:rPr lang="en-US" sz="2400" i="1" dirty="0">
                <a:latin typeface="Times New Roman" pitchFamily="18" charset="0"/>
              </a:rPr>
              <a:t>recursive</a:t>
            </a:r>
            <a:r>
              <a:rPr lang="en-US" sz="2400" dirty="0">
                <a:latin typeface="Times New Roman" pitchFamily="18" charset="0"/>
              </a:rPr>
              <a:t> solution)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(</a:t>
            </a:r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-1)!*</a:t>
            </a:r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</a:rPr>
              <a:t>if </a:t>
            </a:r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 &gt; 0</a:t>
            </a:r>
          </a:p>
        </p:txBody>
      </p:sp>
      <p:sp>
        <p:nvSpPr>
          <p:cNvPr id="1029" name="AutoShape 5"/>
          <p:cNvSpPr>
            <a:spLocks/>
          </p:cNvSpPr>
          <p:nvPr/>
        </p:nvSpPr>
        <p:spPr bwMode="auto">
          <a:xfrm>
            <a:off x="1676400" y="2133600"/>
            <a:ext cx="228600" cy="1066800"/>
          </a:xfrm>
          <a:prstGeom prst="leftBrace">
            <a:avLst>
              <a:gd name="adj1" fmla="val 38889"/>
              <a:gd name="adj2" fmla="val 52528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914400" y="4114800"/>
            <a:ext cx="74676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1			if </a:t>
            </a:r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 = 0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!=				   	</a:t>
            </a:r>
            <a:r>
              <a:rPr lang="en-US" sz="2400" dirty="0" smtClean="0">
                <a:latin typeface="Times New Roman" pitchFamily="18" charset="0"/>
              </a:rPr>
              <a:t>    (</a:t>
            </a:r>
            <a:r>
              <a:rPr lang="en-US" sz="2400" i="1" dirty="0" smtClean="0">
                <a:latin typeface="Times New Roman" pitchFamily="18" charset="0"/>
              </a:rPr>
              <a:t>iterative </a:t>
            </a:r>
            <a:r>
              <a:rPr lang="en-US" sz="2400" dirty="0" smtClean="0">
                <a:latin typeface="Times New Roman" pitchFamily="18" charset="0"/>
              </a:rPr>
              <a:t>solution</a:t>
            </a:r>
            <a:r>
              <a:rPr lang="en-US" sz="2400" dirty="0">
                <a:latin typeface="Times New Roman" pitchFamily="18" charset="0"/>
              </a:rPr>
              <a:t>)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1*2*3*…*(</a:t>
            </a:r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-1)*</a:t>
            </a:r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	if </a:t>
            </a:r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 &gt; 0</a:t>
            </a:r>
          </a:p>
        </p:txBody>
      </p:sp>
      <p:sp>
        <p:nvSpPr>
          <p:cNvPr id="1031" name="AutoShape 7"/>
          <p:cNvSpPr>
            <a:spLocks/>
          </p:cNvSpPr>
          <p:nvPr/>
        </p:nvSpPr>
        <p:spPr bwMode="auto">
          <a:xfrm>
            <a:off x="1676400" y="3810000"/>
            <a:ext cx="228600" cy="1066800"/>
          </a:xfrm>
          <a:prstGeom prst="leftBrace">
            <a:avLst>
              <a:gd name="adj1" fmla="val 38889"/>
              <a:gd name="adj2" fmla="val 52528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1724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a typeface="MS Mincho" charset="-128"/>
              </a:rPr>
              <a:t>Iterative </a:t>
            </a:r>
            <a:r>
              <a:rPr lang="en-US" dirty="0" smtClean="0">
                <a:ea typeface="MS Mincho" charset="-128"/>
              </a:rPr>
              <a:t>Factorial Function</a:t>
            </a:r>
            <a:endParaRPr lang="en-US" dirty="0">
              <a:ea typeface="MS Mincho" charset="-128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 err="1">
                <a:latin typeface="Arial" charset="0"/>
                <a:cs typeface="Times New Roman" pitchFamily="18" charset="0"/>
              </a:rPr>
              <a:t>int</a:t>
            </a:r>
            <a:r>
              <a:rPr lang="en-US" sz="2400" dirty="0">
                <a:latin typeface="Arial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Arial" charset="0"/>
                <a:cs typeface="Times New Roman" pitchFamily="18" charset="0"/>
              </a:rPr>
              <a:t>iterativeFactorial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Arial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 </a:t>
            </a:r>
            <a:r>
              <a:rPr lang="en-US" sz="2400" dirty="0">
                <a:latin typeface="Arial" charset="0"/>
                <a:cs typeface="Times New Roman" pitchFamily="18" charset="0"/>
              </a:rPr>
              <a:t>n) 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{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Arial" charset="0"/>
                <a:cs typeface="Times New Roman" pitchFamily="18" charset="0"/>
              </a:rPr>
              <a:t>int</a:t>
            </a:r>
            <a:r>
              <a:rPr lang="en-US" sz="2400" dirty="0">
                <a:latin typeface="Arial" charset="0"/>
                <a:cs typeface="Times New Roman" pitchFamily="18" charset="0"/>
              </a:rPr>
              <a:t> fact = 1;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 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 for( </a:t>
            </a:r>
            <a:r>
              <a:rPr lang="en-US" sz="2400" dirty="0" err="1" smtClean="0">
                <a:latin typeface="Arial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 </a:t>
            </a:r>
            <a:r>
              <a:rPr lang="en-US" sz="2400" dirty="0">
                <a:latin typeface="Arial" charset="0"/>
                <a:cs typeface="Times New Roman" pitchFamily="18" charset="0"/>
              </a:rPr>
              <a:t>count = 2; count &lt;= n; count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++) {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    </a:t>
            </a:r>
            <a:r>
              <a:rPr lang="en-US" sz="2400" dirty="0">
                <a:latin typeface="Arial" charset="0"/>
                <a:cs typeface="Times New Roman" pitchFamily="18" charset="0"/>
              </a:rPr>
              <a:t>fact = fact * count;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 }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 return </a:t>
            </a:r>
            <a:r>
              <a:rPr lang="en-US" sz="2400" dirty="0">
                <a:latin typeface="Arial" charset="0"/>
                <a:cs typeface="Times New Roman" pitchFamily="18" charset="0"/>
              </a:rPr>
              <a:t>fact;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ea typeface="MS Mincho" charset="-128"/>
              </a:rPr>
              <a:t>}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89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a typeface="MS Mincho" charset="-128"/>
              </a:rPr>
              <a:t>Recursive </a:t>
            </a:r>
            <a:r>
              <a:rPr lang="en-US" dirty="0" smtClean="0">
                <a:ea typeface="MS Mincho" charset="-128"/>
              </a:rPr>
              <a:t>Factorial Function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>
                <a:latin typeface="Arial" charset="0"/>
                <a:cs typeface="Times New Roman" pitchFamily="18" charset="0"/>
              </a:rPr>
              <a:t>int</a:t>
            </a:r>
            <a:r>
              <a:rPr lang="en-US" sz="2400" dirty="0">
                <a:latin typeface="Arial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Arial" charset="0"/>
                <a:cs typeface="Times New Roman" pitchFamily="18" charset="0"/>
              </a:rPr>
              <a:t>recursiveFactorial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Arial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 </a:t>
            </a:r>
            <a:r>
              <a:rPr lang="en-US" sz="2400" dirty="0">
                <a:latin typeface="Arial" charset="0"/>
                <a:cs typeface="Times New Roman" pitchFamily="18" charset="0"/>
              </a:rPr>
              <a:t>n)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{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 if (n==0)  // base case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   return 1;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 else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   return n * </a:t>
            </a:r>
            <a:r>
              <a:rPr lang="en-US" sz="2400" dirty="0" err="1" smtClean="0">
                <a:latin typeface="Arial" charset="0"/>
                <a:cs typeface="Times New Roman" pitchFamily="18" charset="0"/>
              </a:rPr>
              <a:t>recursiveFactorial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(n-1</a:t>
            </a:r>
            <a:r>
              <a:rPr lang="en-US" sz="2400" dirty="0">
                <a:latin typeface="Arial" charset="0"/>
                <a:cs typeface="Times New Roman" pitchFamily="18" charset="0"/>
              </a:rPr>
              <a:t>);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MS Mincho" charset="-128"/>
              </a:rPr>
              <a:t>}</a:t>
            </a:r>
            <a:r>
              <a:rPr lang="en-US" sz="2400" dirty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450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A:\Recursion_fi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678689"/>
            <a:ext cx="8951022" cy="434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ea typeface="MS Mincho" charset="-128"/>
              </a:rPr>
              <a:t>Recursive </a:t>
            </a:r>
            <a:r>
              <a:rPr lang="en-US" dirty="0" smtClean="0">
                <a:ea typeface="MS Mincho" charset="-128"/>
              </a:rPr>
              <a:t>Factorial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1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751</Words>
  <Application>Microsoft Office PowerPoint</Application>
  <PresentationFormat>On-screen Show (4:3)</PresentationFormat>
  <Paragraphs>186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Recursion</vt:lpstr>
      <vt:lpstr>What is Recursion?</vt:lpstr>
      <vt:lpstr>Characteristics of Recursion</vt:lpstr>
      <vt:lpstr>How to write recursively?</vt:lpstr>
      <vt:lpstr>Problems defined recursively</vt:lpstr>
      <vt:lpstr>Factorial</vt:lpstr>
      <vt:lpstr>Iterative Factorial Function</vt:lpstr>
      <vt:lpstr>Recursive Factorial Function</vt:lpstr>
      <vt:lpstr>Recursive Factorial Function</vt:lpstr>
      <vt:lpstr>The Fibonacci numbers </vt:lpstr>
      <vt:lpstr>Iterative Fibonacci Algorithm</vt:lpstr>
      <vt:lpstr>Recursive Fibonacci Algorithm</vt:lpstr>
      <vt:lpstr>Recursive Fibonacci Evaluation</vt:lpstr>
      <vt:lpstr>Binary Search</vt:lpstr>
      <vt:lpstr>Iterative Binary Search</vt:lpstr>
      <vt:lpstr>Recursive Binary Search</vt:lpstr>
      <vt:lpstr>Recursive Exponent Function </vt:lpstr>
      <vt:lpstr>Recursive Palindrome Test</vt:lpstr>
      <vt:lpstr>Printing a Message n Times</vt:lpstr>
      <vt:lpstr>What will the following program print?</vt:lpstr>
      <vt:lpstr>How about this program?</vt:lpstr>
      <vt:lpstr>Fundraiser Problem solved with Recursion</vt:lpstr>
      <vt:lpstr>Tail Recursion</vt:lpstr>
      <vt:lpstr>Tail Recursion</vt:lpstr>
      <vt:lpstr>Recursion vs. Iteration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Celikel, Ebru</dc:creator>
  <cp:lastModifiedBy>Cankaya, Ebru</cp:lastModifiedBy>
  <cp:revision>133</cp:revision>
  <dcterms:created xsi:type="dcterms:W3CDTF">2012-10-08T16:38:56Z</dcterms:created>
  <dcterms:modified xsi:type="dcterms:W3CDTF">2014-03-17T22:47:16Z</dcterms:modified>
</cp:coreProperties>
</file>