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2" r:id="rId20"/>
    <p:sldId id="273"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F28662-F249-476D-8433-736637103E6C}"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261097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28662-F249-476D-8433-736637103E6C}"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190770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28662-F249-476D-8433-736637103E6C}"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20136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28662-F249-476D-8433-736637103E6C}"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298156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F28662-F249-476D-8433-736637103E6C}"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337835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F28662-F249-476D-8433-736637103E6C}"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47101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F28662-F249-476D-8433-736637103E6C}" type="datetimeFigureOut">
              <a:rPr lang="en-US" smtClean="0"/>
              <a:t>6/18/2014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375188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F28662-F249-476D-8433-736637103E6C}" type="datetimeFigureOut">
              <a:rPr lang="en-US" smtClean="0"/>
              <a:t>6/18/2014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296742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28662-F249-476D-8433-736637103E6C}" type="datetimeFigureOut">
              <a:rPr lang="en-US" smtClean="0"/>
              <a:t>6/18/2014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147410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28662-F249-476D-8433-736637103E6C}"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42521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28662-F249-476D-8433-736637103E6C}"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253D7-DEDF-4F3D-A8AF-3C41BE793DC4}" type="slidenum">
              <a:rPr lang="en-US" smtClean="0"/>
              <a:t>‹#›</a:t>
            </a:fld>
            <a:endParaRPr lang="en-US"/>
          </a:p>
        </p:txBody>
      </p:sp>
    </p:spTree>
    <p:extLst>
      <p:ext uri="{BB962C8B-B14F-4D97-AF65-F5344CB8AC3E}">
        <p14:creationId xmlns:p14="http://schemas.microsoft.com/office/powerpoint/2010/main" val="148984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28662-F249-476D-8433-736637103E6C}" type="datetimeFigureOut">
              <a:rPr lang="en-US" smtClean="0"/>
              <a:t>6/18/2014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253D7-DEDF-4F3D-A8AF-3C41BE793DC4}" type="slidenum">
              <a:rPr lang="en-US" smtClean="0"/>
              <a:t>‹#›</a:t>
            </a:fld>
            <a:endParaRPr lang="en-US"/>
          </a:p>
        </p:txBody>
      </p:sp>
    </p:spTree>
    <p:extLst>
      <p:ext uri="{BB962C8B-B14F-4D97-AF65-F5344CB8AC3E}">
        <p14:creationId xmlns:p14="http://schemas.microsoft.com/office/powerpoint/2010/main" val="332459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498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noFill/>
          <a:ln/>
        </p:spPr>
        <p:txBody>
          <a:bodyPr>
            <a:noAutofit/>
          </a:bodyPr>
          <a:lstStyle/>
          <a:p>
            <a:r>
              <a:rPr lang="en-US" dirty="0"/>
              <a:t>Checked Exceptions vs. Unchecked Exceptions</a:t>
            </a:r>
            <a:endParaRPr lang="en-US" b="1" dirty="0"/>
          </a:p>
        </p:txBody>
      </p:sp>
      <p:sp>
        <p:nvSpPr>
          <p:cNvPr id="6" name="Content Placeholder 5"/>
          <p:cNvSpPr>
            <a:spLocks noGrp="1"/>
          </p:cNvSpPr>
          <p:nvPr>
            <p:ph idx="1"/>
          </p:nvPr>
        </p:nvSpPr>
        <p:spPr>
          <a:xfrm>
            <a:off x="457200" y="1676400"/>
            <a:ext cx="8229600" cy="4525963"/>
          </a:xfrm>
        </p:spPr>
        <p:txBody>
          <a:bodyPr>
            <a:normAutofit/>
          </a:bodyPr>
          <a:lstStyle/>
          <a:p>
            <a:r>
              <a:rPr lang="en-US" b="1" dirty="0" err="1" smtClean="0">
                <a:latin typeface="Courier New" pitchFamily="49" charset="0"/>
                <a:cs typeface="Courier New" pitchFamily="49" charset="0"/>
              </a:rPr>
              <a:t>RuntimeException</a:t>
            </a:r>
            <a:r>
              <a:rPr lang="en-US" b="1" dirty="0" smtClean="0">
                <a:latin typeface="Courier New" pitchFamily="49" charset="0"/>
                <a:cs typeface="Courier New" pitchFamily="49" charset="0"/>
              </a:rPr>
              <a:t>, Error </a:t>
            </a:r>
            <a:r>
              <a:rPr lang="en-US" dirty="0" smtClean="0"/>
              <a:t>and their subclasses are known as </a:t>
            </a:r>
            <a:r>
              <a:rPr lang="en-US" b="1" i="1" dirty="0" smtClean="0">
                <a:solidFill>
                  <a:srgbClr val="C00000"/>
                </a:solidFill>
              </a:rPr>
              <a:t>unchecked</a:t>
            </a:r>
            <a:r>
              <a:rPr lang="en-US" dirty="0" smtClean="0"/>
              <a:t> exceptions</a:t>
            </a:r>
          </a:p>
          <a:p>
            <a:pPr lvl="1"/>
            <a:r>
              <a:rPr lang="en-US" dirty="0" smtClean="0"/>
              <a:t>Manifest at running time. All other exceptions are known as </a:t>
            </a:r>
            <a:r>
              <a:rPr lang="en-US" b="1" i="1" dirty="0" smtClean="0">
                <a:solidFill>
                  <a:srgbClr val="C00000"/>
                </a:solidFill>
              </a:rPr>
              <a:t>checked</a:t>
            </a:r>
            <a:r>
              <a:rPr lang="en-US" dirty="0" smtClean="0"/>
              <a:t> exceptions</a:t>
            </a:r>
          </a:p>
          <a:p>
            <a:pPr lvl="1"/>
            <a:r>
              <a:rPr lang="en-US" dirty="0" smtClean="0"/>
              <a:t>Exceptions are checked and dealt with by the programmer in a try-catch block</a:t>
            </a:r>
          </a:p>
          <a:p>
            <a:pPr lvl="1"/>
            <a:r>
              <a:rPr lang="en-US" dirty="0" smtClean="0"/>
              <a:t>Exceptions are anticipated at programming time, not at running time</a:t>
            </a:r>
            <a:endParaRPr lang="en-US" dirty="0"/>
          </a:p>
        </p:txBody>
      </p:sp>
      <p:sp>
        <p:nvSpPr>
          <p:cNvPr id="5" name="Slide Number Placeholder 4"/>
          <p:cNvSpPr>
            <a:spLocks noGrp="1"/>
          </p:cNvSpPr>
          <p:nvPr>
            <p:ph type="sldNum" sz="quarter" idx="11"/>
          </p:nvPr>
        </p:nvSpPr>
        <p:spPr/>
        <p:txBody>
          <a:bodyPr/>
          <a:lstStyle/>
          <a:p>
            <a:fld id="{8FD86876-2956-4F2D-B21C-9FBB95FBFD5F}" type="slidenum">
              <a:rPr lang="en-US"/>
              <a:pPr/>
              <a:t>10</a:t>
            </a:fld>
            <a:endParaRPr lang="en-US"/>
          </a:p>
        </p:txBody>
      </p:sp>
      <p:sp>
        <p:nvSpPr>
          <p:cNvPr id="283651"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1922475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noFill/>
          <a:ln/>
        </p:spPr>
        <p:txBody>
          <a:bodyPr>
            <a:normAutofit/>
          </a:bodyPr>
          <a:lstStyle/>
          <a:p>
            <a:r>
              <a:rPr lang="en-US"/>
              <a:t>Unchecked Exceptions</a:t>
            </a:r>
            <a:endParaRPr lang="en-US" b="1"/>
          </a:p>
        </p:txBody>
      </p:sp>
      <p:sp>
        <p:nvSpPr>
          <p:cNvPr id="6" name="Content Placeholder 5"/>
          <p:cNvSpPr>
            <a:spLocks noGrp="1"/>
          </p:cNvSpPr>
          <p:nvPr>
            <p:ph idx="1"/>
          </p:nvPr>
        </p:nvSpPr>
        <p:spPr/>
        <p:txBody>
          <a:bodyPr>
            <a:normAutofit fontScale="77500" lnSpcReduction="20000"/>
          </a:bodyPr>
          <a:lstStyle/>
          <a:p>
            <a:r>
              <a:rPr lang="en-US" dirty="0" smtClean="0"/>
              <a:t>Mostly programming logic errors that are not recoverable, e.g.</a:t>
            </a:r>
          </a:p>
          <a:p>
            <a:pPr lvl="1"/>
            <a:r>
              <a:rPr lang="en-US" dirty="0" smtClean="0"/>
              <a:t>a </a:t>
            </a:r>
            <a:r>
              <a:rPr lang="en-US" sz="3100" b="1" dirty="0" err="1" smtClean="0">
                <a:latin typeface="Courier New" pitchFamily="49" charset="0"/>
                <a:cs typeface="Courier New" pitchFamily="49" charset="0"/>
              </a:rPr>
              <a:t>NullPointerException</a:t>
            </a:r>
            <a:r>
              <a:rPr lang="en-US" dirty="0" smtClean="0"/>
              <a:t> is thrown if you access an object through a reference variable before an object is assigned to it</a:t>
            </a:r>
          </a:p>
          <a:p>
            <a:pPr lvl="1"/>
            <a:r>
              <a:rPr lang="en-US" dirty="0" smtClean="0"/>
              <a:t>an </a:t>
            </a:r>
            <a:r>
              <a:rPr lang="en-US" sz="3100" b="1" dirty="0" err="1" smtClean="0">
                <a:latin typeface="Courier New" pitchFamily="49" charset="0"/>
                <a:cs typeface="Courier New" pitchFamily="49" charset="0"/>
              </a:rPr>
              <a:t>IndexOutOfBoundsException</a:t>
            </a:r>
            <a:r>
              <a:rPr lang="en-US" dirty="0" smtClean="0"/>
              <a:t> is thrown if you access an element in an array outside the bounds of the array</a:t>
            </a:r>
          </a:p>
          <a:p>
            <a:r>
              <a:rPr lang="en-US" dirty="0" smtClean="0"/>
              <a:t>Unchecked exceptions can occur anywhere in the program</a:t>
            </a:r>
          </a:p>
          <a:p>
            <a:r>
              <a:rPr lang="en-US" dirty="0" smtClean="0"/>
              <a:t>These are the logic errors that should be corrected in the program</a:t>
            </a:r>
          </a:p>
          <a:p>
            <a:r>
              <a:rPr lang="en-US" dirty="0" smtClean="0"/>
              <a:t>To avoid cumbersome overuse of try-catch blocks, Java does not mandate you to write code to catch unchecked exceptions</a:t>
            </a:r>
          </a:p>
          <a:p>
            <a:endParaRPr lang="en-US" dirty="0"/>
          </a:p>
        </p:txBody>
      </p:sp>
      <p:sp>
        <p:nvSpPr>
          <p:cNvPr id="5" name="Slide Number Placeholder 4"/>
          <p:cNvSpPr>
            <a:spLocks noGrp="1"/>
          </p:cNvSpPr>
          <p:nvPr>
            <p:ph type="sldNum" sz="quarter" idx="11"/>
          </p:nvPr>
        </p:nvSpPr>
        <p:spPr/>
        <p:txBody>
          <a:bodyPr/>
          <a:lstStyle/>
          <a:p>
            <a:fld id="{41E39B87-EC08-42FA-B02E-A077AAB21F46}" type="slidenum">
              <a:rPr lang="en-US"/>
              <a:pPr/>
              <a:t>11</a:t>
            </a:fld>
            <a:endParaRPr lang="en-US"/>
          </a:p>
        </p:txBody>
      </p:sp>
      <p:sp>
        <p:nvSpPr>
          <p:cNvPr id="275459"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Tree>
    <p:extLst>
      <p:ext uri="{BB962C8B-B14F-4D97-AF65-F5344CB8AC3E}">
        <p14:creationId xmlns:p14="http://schemas.microsoft.com/office/powerpoint/2010/main" val="2978292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669FBDE-5959-4ADF-BB6B-4CADE729C7F0}" type="slidenum">
              <a:rPr lang="en-US"/>
              <a:pPr/>
              <a:t>12</a:t>
            </a:fld>
            <a:endParaRPr lang="en-US"/>
          </a:p>
        </p:txBody>
      </p:sp>
      <p:sp>
        <p:nvSpPr>
          <p:cNvPr id="313346" name="Rectangle 2"/>
          <p:cNvSpPr>
            <a:spLocks noGrp="1" noChangeArrowheads="1"/>
          </p:cNvSpPr>
          <p:nvPr>
            <p:ph type="title"/>
          </p:nvPr>
        </p:nvSpPr>
        <p:spPr>
          <a:xfrm>
            <a:off x="685800" y="228600"/>
            <a:ext cx="7772400" cy="819150"/>
          </a:xfrm>
          <a:noFill/>
          <a:ln/>
        </p:spPr>
        <p:txBody>
          <a:bodyPr/>
          <a:lstStyle/>
          <a:p>
            <a:r>
              <a:rPr lang="en-US"/>
              <a:t>Unchecked Exceptions</a:t>
            </a:r>
            <a:endParaRPr lang="en-US" b="1"/>
          </a:p>
        </p:txBody>
      </p:sp>
      <p:sp>
        <p:nvSpPr>
          <p:cNvPr id="313347" name="Rectangle 3"/>
          <p:cNvSpPr>
            <a:spLocks noChangeArrowheads="1"/>
          </p:cNvSpPr>
          <p:nvPr/>
        </p:nvSpPr>
        <p:spPr bwMode="auto">
          <a:xfrm>
            <a:off x="0" y="20002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3348"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5153"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13350" name="Rectangle 6"/>
          <p:cNvSpPr>
            <a:spLocks noChangeArrowheads="1"/>
          </p:cNvSpPr>
          <p:nvPr/>
        </p:nvSpPr>
        <p:spPr bwMode="auto">
          <a:xfrm>
            <a:off x="4114800" y="2743200"/>
            <a:ext cx="22098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313351" name="Rectangle 7"/>
          <p:cNvSpPr>
            <a:spLocks noChangeArrowheads="1"/>
          </p:cNvSpPr>
          <p:nvPr/>
        </p:nvSpPr>
        <p:spPr bwMode="auto">
          <a:xfrm>
            <a:off x="6248400" y="1905000"/>
            <a:ext cx="2514600" cy="25146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313352" name="Rectangle 8"/>
          <p:cNvSpPr>
            <a:spLocks noChangeArrowheads="1"/>
          </p:cNvSpPr>
          <p:nvPr/>
        </p:nvSpPr>
        <p:spPr bwMode="auto">
          <a:xfrm>
            <a:off x="2743200" y="3962400"/>
            <a:ext cx="3581400" cy="18288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426049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E1DD09-6D96-410F-B394-6F9541EA5411}" type="slidenum">
              <a:rPr lang="en-US"/>
              <a:pPr/>
              <a:t>13</a:t>
            </a:fld>
            <a:endParaRPr lang="en-US"/>
          </a:p>
        </p:txBody>
      </p:sp>
      <p:sp>
        <p:nvSpPr>
          <p:cNvPr id="259074" name="Rectangle 2"/>
          <p:cNvSpPr>
            <a:spLocks noGrp="1" noChangeArrowheads="1"/>
          </p:cNvSpPr>
          <p:nvPr>
            <p:ph type="title"/>
          </p:nvPr>
        </p:nvSpPr>
        <p:spPr>
          <a:xfrm>
            <a:off x="685800" y="0"/>
            <a:ext cx="7772400" cy="1428750"/>
          </a:xfrm>
          <a:noFill/>
          <a:ln/>
        </p:spPr>
        <p:txBody>
          <a:bodyPr>
            <a:normAutofit fontScale="90000"/>
          </a:bodyPr>
          <a:lstStyle/>
          <a:p>
            <a:r>
              <a:rPr lang="en-US"/>
              <a:t>Declaring, Throwing, and Catching Exceptions</a:t>
            </a:r>
            <a:endParaRPr lang="en-US" b="1"/>
          </a:p>
        </p:txBody>
      </p:sp>
      <p:sp>
        <p:nvSpPr>
          <p:cNvPr id="259075"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59076" name="Object 4"/>
          <p:cNvGraphicFramePr>
            <a:graphicFrameLocks noChangeAspect="1"/>
          </p:cNvGraphicFramePr>
          <p:nvPr>
            <p:extLst>
              <p:ext uri="{D42A27DB-BD31-4B8C-83A1-F6EECF244321}">
                <p14:modId xmlns:p14="http://schemas.microsoft.com/office/powerpoint/2010/main" val="1619232671"/>
              </p:ext>
            </p:extLst>
          </p:nvPr>
        </p:nvGraphicFramePr>
        <p:xfrm>
          <a:off x="-158750" y="3733800"/>
          <a:ext cx="9302750" cy="2220913"/>
        </p:xfrm>
        <a:graphic>
          <a:graphicData uri="http://schemas.openxmlformats.org/presentationml/2006/ole">
            <mc:AlternateContent xmlns:mc="http://schemas.openxmlformats.org/markup-compatibility/2006">
              <mc:Choice xmlns:v="urn:schemas-microsoft-com:vml" Requires="v">
                <p:oleObj spid="_x0000_s6177" name="Picture" r:id="rId3" imgW="5105520" imgH="1219320" progId="Word.Picture.8">
                  <p:embed/>
                </p:oleObj>
              </mc:Choice>
              <mc:Fallback>
                <p:oleObj name="Picture" r:id="rId3" imgW="5105520" imgH="1219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3733800"/>
                        <a:ext cx="9302750" cy="22209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 name="Rectangle 3"/>
          <p:cNvSpPr txBox="1">
            <a:spLocks noChangeArrowheads="1"/>
          </p:cNvSpPr>
          <p:nvPr/>
        </p:nvSpPr>
        <p:spPr>
          <a:xfrm>
            <a:off x="381000" y="1752600"/>
            <a:ext cx="8077200" cy="1905000"/>
          </a:xfrm>
          <a:prstGeom prst="rect">
            <a:avLst/>
          </a:prstGeom>
          <a:no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spcBef>
                <a:spcPct val="0"/>
              </a:spcBef>
            </a:pPr>
            <a:r>
              <a:rPr lang="en-US" dirty="0" smtClean="0">
                <a:cs typeface="Times New Roman" pitchFamily="18" charset="0"/>
              </a:rPr>
              <a:t>Java’s Exception handling model</a:t>
            </a:r>
          </a:p>
          <a:p>
            <a:pPr marL="914400" lvl="1" indent="-514350">
              <a:spcBef>
                <a:spcPct val="0"/>
              </a:spcBef>
              <a:buFont typeface="+mj-lt"/>
              <a:buAutoNum type="arabicPeriod"/>
            </a:pPr>
            <a:r>
              <a:rPr lang="en-US" sz="3200" dirty="0">
                <a:cs typeface="Times New Roman" pitchFamily="18" charset="0"/>
              </a:rPr>
              <a:t>Declare an exception</a:t>
            </a:r>
          </a:p>
          <a:p>
            <a:pPr marL="914400" lvl="1" indent="-514350">
              <a:spcBef>
                <a:spcPct val="0"/>
              </a:spcBef>
              <a:buFont typeface="+mj-lt"/>
              <a:buAutoNum type="arabicPeriod"/>
            </a:pPr>
            <a:r>
              <a:rPr lang="en-US" sz="3200" dirty="0">
                <a:cs typeface="Times New Roman" pitchFamily="18" charset="0"/>
              </a:rPr>
              <a:t>Throw an exception</a:t>
            </a:r>
          </a:p>
          <a:p>
            <a:pPr marL="914400" lvl="1" indent="-514350">
              <a:spcBef>
                <a:spcPct val="0"/>
              </a:spcBef>
              <a:buFont typeface="+mj-lt"/>
              <a:buAutoNum type="arabicPeriod"/>
            </a:pPr>
            <a:r>
              <a:rPr lang="en-US" sz="3200" dirty="0">
                <a:cs typeface="Times New Roman" pitchFamily="18" charset="0"/>
              </a:rPr>
              <a:t>Catch an exception</a:t>
            </a:r>
          </a:p>
        </p:txBody>
      </p:sp>
    </p:spTree>
    <p:extLst>
      <p:ext uri="{BB962C8B-B14F-4D97-AF65-F5344CB8AC3E}">
        <p14:creationId xmlns:p14="http://schemas.microsoft.com/office/powerpoint/2010/main" val="3757055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8CB6B0-0A10-4DB4-9DC7-E4468A967DAC}" type="slidenum">
              <a:rPr lang="en-US"/>
              <a:pPr/>
              <a:t>14</a:t>
            </a:fld>
            <a:endParaRPr 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t>Declaring Exceptions</a:t>
            </a:r>
            <a:endParaRPr lang="en-US" b="1"/>
          </a:p>
        </p:txBody>
      </p:sp>
      <p:sp>
        <p:nvSpPr>
          <p:cNvPr id="252931" name="Rectangle 3"/>
          <p:cNvSpPr>
            <a:spLocks noGrp="1" noChangeArrowheads="1"/>
          </p:cNvSpPr>
          <p:nvPr>
            <p:ph type="body" idx="1"/>
          </p:nvPr>
        </p:nvSpPr>
        <p:spPr>
          <a:xfrm>
            <a:off x="685800" y="1371600"/>
            <a:ext cx="8077200" cy="4343400"/>
          </a:xfrm>
          <a:noFill/>
          <a:ln/>
        </p:spPr>
        <p:txBody>
          <a:bodyPr>
            <a:normAutofit fontScale="92500"/>
          </a:bodyPr>
          <a:lstStyle/>
          <a:p>
            <a:pPr marL="228600" indent="-228600">
              <a:spcBef>
                <a:spcPct val="0"/>
              </a:spcBef>
            </a:pPr>
            <a:r>
              <a:rPr lang="en-US" dirty="0">
                <a:cs typeface="Times New Roman" pitchFamily="18" charset="0"/>
              </a:rPr>
              <a:t>Every method must state the types of checked exceptions it might </a:t>
            </a:r>
            <a:r>
              <a:rPr lang="en-US" dirty="0" smtClean="0">
                <a:cs typeface="Times New Roman" pitchFamily="18" charset="0"/>
              </a:rPr>
              <a:t>throw</a:t>
            </a:r>
          </a:p>
          <a:p>
            <a:pPr marL="228600" indent="-228600">
              <a:spcBef>
                <a:spcPct val="0"/>
              </a:spcBef>
            </a:pPr>
            <a:r>
              <a:rPr lang="en-US" dirty="0" smtClean="0">
                <a:cs typeface="Times New Roman" pitchFamily="18" charset="0"/>
              </a:rPr>
              <a:t>This </a:t>
            </a:r>
            <a:r>
              <a:rPr lang="en-US" dirty="0">
                <a:cs typeface="Times New Roman" pitchFamily="18" charset="0"/>
              </a:rPr>
              <a:t>is known as </a:t>
            </a:r>
            <a:r>
              <a:rPr lang="en-US" i="1" dirty="0">
                <a:cs typeface="Times New Roman" pitchFamily="18" charset="0"/>
              </a:rPr>
              <a:t>declaring </a:t>
            </a:r>
            <a:r>
              <a:rPr lang="en-US" i="1" dirty="0" smtClean="0">
                <a:cs typeface="Times New Roman" pitchFamily="18" charset="0"/>
              </a:rPr>
              <a:t>exceptions</a:t>
            </a:r>
            <a:r>
              <a:rPr lang="en-US" dirty="0" smtClean="0">
                <a:cs typeface="Times New Roman" pitchFamily="18" charset="0"/>
              </a:rPr>
              <a:t> </a:t>
            </a:r>
            <a:endParaRPr lang="en-US" dirty="0">
              <a:cs typeface="Times New Roman" pitchFamily="18" charset="0"/>
            </a:endParaRPr>
          </a:p>
          <a:p>
            <a:pPr marL="0" indent="0">
              <a:spcBef>
                <a:spcPct val="0"/>
              </a:spcBef>
              <a:buFont typeface="Monotype Sorts" pitchFamily="2" charset="2"/>
              <a:buNone/>
            </a:pPr>
            <a:endParaRPr lang="en-US" dirty="0">
              <a:cs typeface="Times New Roman" pitchFamily="18" charset="0"/>
            </a:endParaRPr>
          </a:p>
          <a:p>
            <a:pPr marL="0" indent="0">
              <a:spcBef>
                <a:spcPct val="0"/>
              </a:spcBef>
              <a:buFont typeface="Monotype Sorts" pitchFamily="2" charset="2"/>
              <a:buNone/>
            </a:pPr>
            <a:r>
              <a:rPr lang="en-US" sz="3000" b="1" dirty="0">
                <a:solidFill>
                  <a:schemeClr val="tx1"/>
                </a:solidFill>
                <a:latin typeface="Courier New" pitchFamily="49" charset="0"/>
                <a:cs typeface="Courier New" pitchFamily="49" charset="0"/>
              </a:rPr>
              <a:t>public void </a:t>
            </a:r>
            <a:r>
              <a:rPr lang="en-US" sz="3000" b="1" dirty="0" err="1">
                <a:solidFill>
                  <a:schemeClr val="tx1"/>
                </a:solidFill>
                <a:latin typeface="Courier New" pitchFamily="49" charset="0"/>
                <a:cs typeface="Courier New" pitchFamily="49" charset="0"/>
              </a:rPr>
              <a:t>myMethod</a:t>
            </a:r>
            <a:r>
              <a:rPr lang="en-US" sz="3000" b="1" dirty="0">
                <a:solidFill>
                  <a:schemeClr val="tx1"/>
                </a:solidFill>
                <a:latin typeface="Courier New" pitchFamily="49" charset="0"/>
                <a:cs typeface="Courier New" pitchFamily="49" charset="0"/>
              </a:rPr>
              <a:t>()</a:t>
            </a:r>
          </a:p>
          <a:p>
            <a:pPr marL="0" indent="0">
              <a:spcBef>
                <a:spcPct val="0"/>
              </a:spcBef>
              <a:buFont typeface="Monotype Sorts" pitchFamily="2" charset="2"/>
              <a:buNone/>
            </a:pPr>
            <a:r>
              <a:rPr lang="en-US" sz="3000" b="1" dirty="0">
                <a:solidFill>
                  <a:schemeClr val="tx1"/>
                </a:solidFill>
                <a:latin typeface="Courier New" pitchFamily="49" charset="0"/>
                <a:cs typeface="Courier New" pitchFamily="49" charset="0"/>
              </a:rPr>
              <a:t>   throws </a:t>
            </a:r>
            <a:r>
              <a:rPr lang="en-US" sz="3000" b="1" dirty="0" err="1">
                <a:solidFill>
                  <a:schemeClr val="tx1"/>
                </a:solidFill>
                <a:latin typeface="Courier New" pitchFamily="49" charset="0"/>
                <a:cs typeface="Courier New" pitchFamily="49" charset="0"/>
              </a:rPr>
              <a:t>IOException</a:t>
            </a:r>
            <a:endParaRPr lang="en-US" sz="3000" b="1" dirty="0">
              <a:solidFill>
                <a:schemeClr val="tx1"/>
              </a:solidFill>
              <a:latin typeface="Courier New" pitchFamily="49" charset="0"/>
              <a:cs typeface="Courier New" pitchFamily="49" charset="0"/>
            </a:endParaRPr>
          </a:p>
          <a:p>
            <a:pPr marL="0" indent="0">
              <a:spcBef>
                <a:spcPct val="100000"/>
              </a:spcBef>
              <a:buFont typeface="Monotype Sorts" pitchFamily="2" charset="2"/>
              <a:buNone/>
            </a:pPr>
            <a:r>
              <a:rPr lang="en-US" sz="3000" b="1" dirty="0">
                <a:solidFill>
                  <a:schemeClr val="tx1"/>
                </a:solidFill>
                <a:latin typeface="Courier New" pitchFamily="49" charset="0"/>
                <a:cs typeface="Courier New" pitchFamily="49" charset="0"/>
              </a:rPr>
              <a:t>public void </a:t>
            </a:r>
            <a:r>
              <a:rPr lang="en-US" sz="3000" b="1" dirty="0" err="1">
                <a:solidFill>
                  <a:schemeClr val="tx1"/>
                </a:solidFill>
                <a:latin typeface="Courier New" pitchFamily="49" charset="0"/>
                <a:cs typeface="Courier New" pitchFamily="49" charset="0"/>
              </a:rPr>
              <a:t>myMethod</a:t>
            </a:r>
            <a:r>
              <a:rPr lang="en-US" sz="3000" b="1" dirty="0">
                <a:solidFill>
                  <a:schemeClr val="tx1"/>
                </a:solidFill>
                <a:latin typeface="Courier New" pitchFamily="49" charset="0"/>
                <a:cs typeface="Courier New" pitchFamily="49" charset="0"/>
              </a:rPr>
              <a:t>()</a:t>
            </a:r>
          </a:p>
          <a:p>
            <a:pPr marL="0" indent="0">
              <a:spcBef>
                <a:spcPct val="0"/>
              </a:spcBef>
              <a:buFont typeface="Monotype Sorts" pitchFamily="2" charset="2"/>
              <a:buNone/>
            </a:pPr>
            <a:r>
              <a:rPr lang="en-US" sz="3000" b="1" dirty="0">
                <a:solidFill>
                  <a:schemeClr val="tx1"/>
                </a:solidFill>
                <a:latin typeface="Courier New" pitchFamily="49" charset="0"/>
                <a:cs typeface="Courier New" pitchFamily="49" charset="0"/>
              </a:rPr>
              <a:t>   throws </a:t>
            </a:r>
            <a:r>
              <a:rPr lang="en-US" sz="3000" b="1" dirty="0" err="1">
                <a:solidFill>
                  <a:schemeClr val="tx1"/>
                </a:solidFill>
                <a:latin typeface="Courier New" pitchFamily="49" charset="0"/>
                <a:cs typeface="Courier New" pitchFamily="49" charset="0"/>
              </a:rPr>
              <a:t>IOException</a:t>
            </a:r>
            <a:r>
              <a:rPr lang="en-US" sz="3000" b="1" dirty="0">
                <a:solidFill>
                  <a:schemeClr val="tx1"/>
                </a:solidFill>
                <a:latin typeface="Courier New" pitchFamily="49" charset="0"/>
                <a:cs typeface="Courier New" pitchFamily="49" charset="0"/>
              </a:rPr>
              <a:t>, </a:t>
            </a:r>
            <a:r>
              <a:rPr lang="en-US" sz="3000" b="1" dirty="0" err="1">
                <a:solidFill>
                  <a:schemeClr val="tx1"/>
                </a:solidFill>
                <a:latin typeface="Courier New" pitchFamily="49" charset="0"/>
                <a:cs typeface="Courier New" pitchFamily="49" charset="0"/>
              </a:rPr>
              <a:t>OtherException</a:t>
            </a:r>
            <a:endParaRPr lang="en-US" sz="30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884827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129659F-C947-4657-BBEC-D8164E72AAA0}" type="slidenum">
              <a:rPr lang="en-US"/>
              <a:pPr/>
              <a:t>15</a:t>
            </a:fld>
            <a:endParaRPr lang="en-US"/>
          </a:p>
        </p:txBody>
      </p:sp>
      <p:sp>
        <p:nvSpPr>
          <p:cNvPr id="151554" name="Rectangle 2"/>
          <p:cNvSpPr>
            <a:spLocks noGrp="1" noChangeArrowheads="1"/>
          </p:cNvSpPr>
          <p:nvPr>
            <p:ph type="title"/>
          </p:nvPr>
        </p:nvSpPr>
        <p:spPr>
          <a:xfrm>
            <a:off x="685800" y="0"/>
            <a:ext cx="7772400" cy="1428750"/>
          </a:xfrm>
          <a:noFill/>
          <a:ln/>
        </p:spPr>
        <p:txBody>
          <a:bodyPr/>
          <a:lstStyle/>
          <a:p>
            <a:r>
              <a:rPr lang="en-US"/>
              <a:t>Throwing Exceptions</a:t>
            </a:r>
            <a:endParaRPr lang="en-US" b="1"/>
          </a:p>
        </p:txBody>
      </p:sp>
      <p:sp>
        <p:nvSpPr>
          <p:cNvPr id="151555" name="Rectangle 3"/>
          <p:cNvSpPr>
            <a:spLocks noGrp="1" noChangeArrowheads="1"/>
          </p:cNvSpPr>
          <p:nvPr>
            <p:ph type="body" idx="1"/>
          </p:nvPr>
        </p:nvSpPr>
        <p:spPr>
          <a:xfrm>
            <a:off x="457200" y="1371600"/>
            <a:ext cx="8534400" cy="4191000"/>
          </a:xfrm>
          <a:noFill/>
          <a:ln/>
        </p:spPr>
        <p:txBody>
          <a:bodyPr>
            <a:normAutofit fontScale="85000" lnSpcReduction="20000"/>
          </a:bodyPr>
          <a:lstStyle/>
          <a:p>
            <a:pPr marL="228600" indent="-228600">
              <a:lnSpc>
                <a:spcPct val="90000"/>
              </a:lnSpc>
            </a:pPr>
            <a:r>
              <a:rPr lang="en-US" dirty="0">
                <a:cs typeface="Times New Roman" pitchFamily="18" charset="0"/>
              </a:rPr>
              <a:t>When the program detects an error, the program can create an instance of an appropriate exception type </a:t>
            </a:r>
            <a:r>
              <a:rPr lang="en-US" dirty="0" smtClean="0">
                <a:cs typeface="Times New Roman" pitchFamily="18" charset="0"/>
              </a:rPr>
              <a:t>(class) and </a:t>
            </a:r>
            <a:r>
              <a:rPr lang="en-US" dirty="0">
                <a:cs typeface="Times New Roman" pitchFamily="18" charset="0"/>
              </a:rPr>
              <a:t>throw </a:t>
            </a:r>
            <a:r>
              <a:rPr lang="en-US" dirty="0" smtClean="0">
                <a:cs typeface="Times New Roman" pitchFamily="18" charset="0"/>
              </a:rPr>
              <a:t>it</a:t>
            </a:r>
          </a:p>
          <a:p>
            <a:pPr marL="228600" indent="-228600">
              <a:lnSpc>
                <a:spcPct val="90000"/>
              </a:lnSpc>
            </a:pPr>
            <a:r>
              <a:rPr lang="en-US" dirty="0" smtClean="0">
                <a:cs typeface="Times New Roman" pitchFamily="18" charset="0"/>
              </a:rPr>
              <a:t>This </a:t>
            </a:r>
            <a:r>
              <a:rPr lang="en-US" dirty="0">
                <a:cs typeface="Times New Roman" pitchFamily="18" charset="0"/>
              </a:rPr>
              <a:t>is known as </a:t>
            </a:r>
            <a:r>
              <a:rPr lang="en-US" i="1" dirty="0">
                <a:cs typeface="Times New Roman" pitchFamily="18" charset="0"/>
              </a:rPr>
              <a:t>throwing an </a:t>
            </a:r>
            <a:r>
              <a:rPr lang="en-US" i="1" dirty="0" smtClean="0">
                <a:cs typeface="Times New Roman" pitchFamily="18" charset="0"/>
              </a:rPr>
              <a:t>exception</a:t>
            </a:r>
          </a:p>
          <a:p>
            <a:pPr marL="228600" indent="-228600">
              <a:lnSpc>
                <a:spcPct val="90000"/>
              </a:lnSpc>
            </a:pPr>
            <a:r>
              <a:rPr lang="en-US" dirty="0" smtClean="0">
                <a:cs typeface="Times New Roman" pitchFamily="18" charset="0"/>
              </a:rPr>
              <a:t>Here </a:t>
            </a:r>
            <a:r>
              <a:rPr lang="en-US" dirty="0">
                <a:cs typeface="Times New Roman" pitchFamily="18" charset="0"/>
              </a:rPr>
              <a:t>is an </a:t>
            </a:r>
            <a:r>
              <a:rPr lang="en-US" dirty="0" smtClean="0">
                <a:cs typeface="Times New Roman" pitchFamily="18" charset="0"/>
              </a:rPr>
              <a:t>example:</a:t>
            </a:r>
            <a:endParaRPr lang="en-US" dirty="0">
              <a:cs typeface="Times New Roman" pitchFamily="18" charset="0"/>
            </a:endParaRPr>
          </a:p>
          <a:p>
            <a:pPr marL="0" indent="0">
              <a:lnSpc>
                <a:spcPct val="90000"/>
              </a:lnSpc>
              <a:buFont typeface="Monotype Sorts" pitchFamily="2" charset="2"/>
              <a:buNone/>
            </a:pPr>
            <a:endParaRPr lang="en-US" dirty="0">
              <a:cs typeface="Times New Roman" pitchFamily="18" charset="0"/>
            </a:endParaRPr>
          </a:p>
          <a:p>
            <a:pPr marL="0" indent="0">
              <a:lnSpc>
                <a:spcPct val="90000"/>
              </a:lnSpc>
              <a:buFont typeface="Monotype Sorts" pitchFamily="2" charset="2"/>
              <a:buNone/>
            </a:pPr>
            <a:r>
              <a:rPr lang="en-US" sz="3000" b="1" dirty="0">
                <a:solidFill>
                  <a:schemeClr val="tx1"/>
                </a:solidFill>
                <a:latin typeface="Courier New" pitchFamily="49" charset="0"/>
                <a:cs typeface="Courier New" pitchFamily="49" charset="0"/>
              </a:rPr>
              <a:t>throw new </a:t>
            </a:r>
            <a:r>
              <a:rPr lang="en-US" sz="3000" b="1" dirty="0" err="1">
                <a:solidFill>
                  <a:schemeClr val="tx1"/>
                </a:solidFill>
                <a:latin typeface="Courier New" pitchFamily="49" charset="0"/>
                <a:cs typeface="Courier New" pitchFamily="49" charset="0"/>
              </a:rPr>
              <a:t>TheException</a:t>
            </a:r>
            <a:r>
              <a:rPr lang="en-US" sz="3000" b="1" dirty="0">
                <a:solidFill>
                  <a:schemeClr val="tx1"/>
                </a:solidFill>
                <a:latin typeface="Courier New" pitchFamily="49" charset="0"/>
                <a:cs typeface="Courier New" pitchFamily="49" charset="0"/>
              </a:rPr>
              <a:t>(); </a:t>
            </a:r>
            <a:endParaRPr lang="en-US" sz="3000" b="1" dirty="0" smtClean="0">
              <a:solidFill>
                <a:schemeClr val="tx1"/>
              </a:solidFill>
              <a:latin typeface="Courier New" pitchFamily="49" charset="0"/>
              <a:cs typeface="Courier New" pitchFamily="49" charset="0"/>
            </a:endParaRPr>
          </a:p>
          <a:p>
            <a:pPr marL="0" indent="0">
              <a:lnSpc>
                <a:spcPct val="90000"/>
              </a:lnSpc>
              <a:buFont typeface="Monotype Sorts" pitchFamily="2" charset="2"/>
              <a:buNone/>
            </a:pPr>
            <a:endParaRPr lang="en-US" dirty="0" smtClean="0">
              <a:cs typeface="Times New Roman" pitchFamily="18" charset="0"/>
            </a:endParaRPr>
          </a:p>
          <a:p>
            <a:pPr marL="0" indent="0">
              <a:lnSpc>
                <a:spcPct val="90000"/>
              </a:lnSpc>
              <a:buFont typeface="Monotype Sorts" pitchFamily="2" charset="2"/>
              <a:buNone/>
            </a:pPr>
            <a:r>
              <a:rPr lang="en-US" dirty="0" smtClean="0">
                <a:cs typeface="Times New Roman" pitchFamily="18" charset="0"/>
              </a:rPr>
              <a:t>or</a:t>
            </a:r>
            <a:endParaRPr lang="en-US" dirty="0">
              <a:cs typeface="Times New Roman" pitchFamily="18" charset="0"/>
            </a:endParaRPr>
          </a:p>
          <a:p>
            <a:pPr marL="0" indent="0">
              <a:lnSpc>
                <a:spcPct val="90000"/>
              </a:lnSpc>
              <a:spcBef>
                <a:spcPct val="100000"/>
              </a:spcBef>
              <a:buFont typeface="Monotype Sorts" pitchFamily="2" charset="2"/>
              <a:buNone/>
            </a:pPr>
            <a:r>
              <a:rPr lang="en-US" sz="3000" b="1" dirty="0" err="1">
                <a:solidFill>
                  <a:schemeClr val="tx1"/>
                </a:solidFill>
                <a:latin typeface="Courier New" pitchFamily="49" charset="0"/>
                <a:cs typeface="Courier New" pitchFamily="49" charset="0"/>
              </a:rPr>
              <a:t>TheException</a:t>
            </a:r>
            <a:r>
              <a:rPr lang="en-US" sz="3000" b="1" dirty="0">
                <a:solidFill>
                  <a:schemeClr val="tx1"/>
                </a:solidFill>
                <a:latin typeface="Courier New" pitchFamily="49" charset="0"/>
                <a:cs typeface="Courier New" pitchFamily="49" charset="0"/>
              </a:rPr>
              <a:t> ex = new </a:t>
            </a:r>
            <a:r>
              <a:rPr lang="en-US" sz="3000" b="1" dirty="0" err="1">
                <a:solidFill>
                  <a:schemeClr val="tx1"/>
                </a:solidFill>
                <a:latin typeface="Courier New" pitchFamily="49" charset="0"/>
                <a:cs typeface="Courier New" pitchFamily="49" charset="0"/>
              </a:rPr>
              <a:t>TheException</a:t>
            </a:r>
            <a:r>
              <a:rPr lang="en-US" sz="3000" b="1" dirty="0">
                <a:solidFill>
                  <a:schemeClr val="tx1"/>
                </a:solidFill>
                <a:latin typeface="Courier New" pitchFamily="49" charset="0"/>
                <a:cs typeface="Courier New" pitchFamily="49" charset="0"/>
              </a:rPr>
              <a:t>();</a:t>
            </a:r>
            <a:br>
              <a:rPr lang="en-US" sz="3000" b="1" dirty="0">
                <a:solidFill>
                  <a:schemeClr val="tx1"/>
                </a:solidFill>
                <a:latin typeface="Courier New" pitchFamily="49" charset="0"/>
                <a:cs typeface="Courier New" pitchFamily="49" charset="0"/>
              </a:rPr>
            </a:br>
            <a:r>
              <a:rPr lang="en-US" sz="3000" b="1" dirty="0">
                <a:solidFill>
                  <a:schemeClr val="tx1"/>
                </a:solidFill>
                <a:latin typeface="Courier New" pitchFamily="49" charset="0"/>
                <a:cs typeface="Courier New" pitchFamily="49" charset="0"/>
              </a:rPr>
              <a:t>throw ex;</a:t>
            </a:r>
          </a:p>
        </p:txBody>
      </p:sp>
    </p:spTree>
    <p:extLst>
      <p:ext uri="{BB962C8B-B14F-4D97-AF65-F5344CB8AC3E}">
        <p14:creationId xmlns:p14="http://schemas.microsoft.com/office/powerpoint/2010/main" val="153722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E67563-AD31-44F7-8B09-24B101700861}" type="slidenum">
              <a:rPr lang="en-US"/>
              <a:pPr/>
              <a:t>16</a:t>
            </a:fld>
            <a:endParaRPr lang="en-US"/>
          </a:p>
        </p:txBody>
      </p:sp>
      <p:sp>
        <p:nvSpPr>
          <p:cNvPr id="152578" name="Rectangle 2"/>
          <p:cNvSpPr>
            <a:spLocks noGrp="1" noChangeArrowheads="1"/>
          </p:cNvSpPr>
          <p:nvPr>
            <p:ph type="title"/>
          </p:nvPr>
        </p:nvSpPr>
        <p:spPr>
          <a:xfrm>
            <a:off x="685800" y="0"/>
            <a:ext cx="7772400" cy="1447800"/>
          </a:xfrm>
          <a:noFill/>
          <a:ln/>
        </p:spPr>
        <p:txBody>
          <a:bodyPr/>
          <a:lstStyle/>
          <a:p>
            <a:r>
              <a:rPr lang="en-US"/>
              <a:t>Throwing Exceptions Example</a:t>
            </a:r>
          </a:p>
        </p:txBody>
      </p:sp>
      <p:sp>
        <p:nvSpPr>
          <p:cNvPr id="152579" name="Rectangle 3"/>
          <p:cNvSpPr>
            <a:spLocks noGrp="1" noChangeArrowheads="1"/>
          </p:cNvSpPr>
          <p:nvPr>
            <p:ph type="body" idx="1"/>
          </p:nvPr>
        </p:nvSpPr>
        <p:spPr>
          <a:xfrm>
            <a:off x="228600" y="1447800"/>
            <a:ext cx="8686800" cy="4495800"/>
          </a:xfrm>
          <a:noFill/>
          <a:ln/>
        </p:spPr>
        <p:txBody>
          <a:bodyPr>
            <a:normAutofit/>
          </a:bodyPr>
          <a:lstStyle/>
          <a:p>
            <a:pPr>
              <a:spcBef>
                <a:spcPct val="0"/>
              </a:spcBef>
              <a:buFont typeface="Monotype Sorts" pitchFamily="2" charset="2"/>
              <a:buNone/>
            </a:pPr>
            <a:r>
              <a:rPr lang="en-US" sz="3600" b="1" dirty="0">
                <a:solidFill>
                  <a:schemeClr val="tx1"/>
                </a:solidFill>
                <a:latin typeface="Courier" charset="0"/>
                <a:cs typeface="Times New Roman" pitchFamily="18" charset="0"/>
              </a:rPr>
              <a:t> </a:t>
            </a:r>
            <a:r>
              <a:rPr lang="en-US" sz="2400" b="1" dirty="0">
                <a:solidFill>
                  <a:schemeClr val="tx1"/>
                </a:solidFill>
                <a:latin typeface="Courier New" pitchFamily="49" charset="0"/>
                <a:cs typeface="Times New Roman" pitchFamily="18" charset="0"/>
              </a:rPr>
              <a:t>/** Set a new radius */</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public void </a:t>
            </a:r>
            <a:r>
              <a:rPr lang="en-US" sz="2400" b="1" dirty="0" err="1">
                <a:solidFill>
                  <a:schemeClr val="tx1"/>
                </a:solidFill>
                <a:latin typeface="Courier New" pitchFamily="49" charset="0"/>
                <a:cs typeface="Times New Roman" pitchFamily="18" charset="0"/>
              </a:rPr>
              <a:t>setRadius</a:t>
            </a:r>
            <a:r>
              <a:rPr lang="en-US" sz="2400" b="1" dirty="0">
                <a:solidFill>
                  <a:schemeClr val="tx1"/>
                </a:solidFill>
                <a:latin typeface="Courier New" pitchFamily="49" charset="0"/>
                <a:cs typeface="Times New Roman" pitchFamily="18" charset="0"/>
              </a:rPr>
              <a:t>(double </a:t>
            </a:r>
            <a:r>
              <a:rPr lang="en-US" sz="2400" b="1" dirty="0" err="1">
                <a:solidFill>
                  <a:schemeClr val="tx1"/>
                </a:solidFill>
                <a:latin typeface="Courier New" pitchFamily="49" charset="0"/>
                <a:cs typeface="Times New Roman" pitchFamily="18" charset="0"/>
              </a:rPr>
              <a:t>newRadius</a:t>
            </a:r>
            <a:r>
              <a:rPr lang="en-US" sz="2400" b="1" dirty="0">
                <a:solidFill>
                  <a:schemeClr val="tx1"/>
                </a:solidFill>
                <a:latin typeface="Courier New" pitchFamily="49" charset="0"/>
                <a:cs typeface="Times New Roman" pitchFamily="18" charset="0"/>
              </a:rPr>
              <a:t>) </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throws </a:t>
            </a:r>
            <a:r>
              <a:rPr lang="en-US" sz="2400" b="1" dirty="0" err="1">
                <a:solidFill>
                  <a:srgbClr val="C00000"/>
                </a:solidFill>
                <a:latin typeface="Courier New" pitchFamily="49" charset="0"/>
                <a:cs typeface="Times New Roman" pitchFamily="18" charset="0"/>
              </a:rPr>
              <a:t>IllegalArgumentException</a:t>
            </a:r>
            <a:r>
              <a:rPr lang="en-US" sz="2400" b="1" dirty="0">
                <a:solidFill>
                  <a:srgbClr val="C00000"/>
                </a:solidFill>
                <a:latin typeface="Courier New" pitchFamily="49" charset="0"/>
                <a:cs typeface="Times New Roman" pitchFamily="18" charset="0"/>
              </a:rPr>
              <a:t> </a:t>
            </a:r>
            <a:r>
              <a:rPr lang="en-US" sz="2400" b="1" dirty="0">
                <a:solidFill>
                  <a:schemeClr val="tx1"/>
                </a:solidFill>
                <a:latin typeface="Courier New" pitchFamily="49" charset="0"/>
                <a:cs typeface="Times New Roman" pitchFamily="18" charset="0"/>
              </a:rPr>
              <a:t>{</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if (</a:t>
            </a:r>
            <a:r>
              <a:rPr lang="en-US" sz="2400" b="1" dirty="0" err="1">
                <a:solidFill>
                  <a:schemeClr val="tx1"/>
                </a:solidFill>
                <a:latin typeface="Courier New" pitchFamily="49" charset="0"/>
                <a:cs typeface="Times New Roman" pitchFamily="18" charset="0"/>
              </a:rPr>
              <a:t>newRadius</a:t>
            </a:r>
            <a:r>
              <a:rPr lang="en-US" sz="2400" b="1" dirty="0">
                <a:solidFill>
                  <a:schemeClr val="tx1"/>
                </a:solidFill>
                <a:latin typeface="Courier New" pitchFamily="49" charset="0"/>
                <a:cs typeface="Times New Roman" pitchFamily="18" charset="0"/>
              </a:rPr>
              <a:t> &gt;= 0)</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radius =  </a:t>
            </a:r>
            <a:r>
              <a:rPr lang="en-US" sz="2400" b="1" dirty="0" err="1">
                <a:solidFill>
                  <a:schemeClr val="tx1"/>
                </a:solidFill>
                <a:latin typeface="Courier New" pitchFamily="49" charset="0"/>
                <a:cs typeface="Times New Roman" pitchFamily="18" charset="0"/>
              </a:rPr>
              <a:t>newRadius</a:t>
            </a:r>
            <a:r>
              <a:rPr lang="en-US" sz="2400" b="1" dirty="0">
                <a:solidFill>
                  <a:schemeClr val="tx1"/>
                </a:solidFill>
                <a:latin typeface="Courier New" pitchFamily="49" charset="0"/>
                <a:cs typeface="Times New Roman" pitchFamily="18" charset="0"/>
              </a:rPr>
              <a:t>;</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else</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throw new </a:t>
            </a:r>
            <a:r>
              <a:rPr lang="en-US" sz="2400" b="1" dirty="0" err="1">
                <a:solidFill>
                  <a:srgbClr val="C00000"/>
                </a:solidFill>
                <a:latin typeface="Courier New" pitchFamily="49" charset="0"/>
                <a:cs typeface="Times New Roman" pitchFamily="18" charset="0"/>
              </a:rPr>
              <a:t>IllegalArgumentException</a:t>
            </a:r>
            <a:r>
              <a:rPr lang="en-US" sz="2400" b="1" dirty="0">
                <a:solidFill>
                  <a:schemeClr val="tx1"/>
                </a:solidFill>
                <a:latin typeface="Courier New" pitchFamily="49" charset="0"/>
                <a:cs typeface="Times New Roman" pitchFamily="18" charset="0"/>
              </a:rPr>
              <a:t>(</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"Radius cannot be negative");</a:t>
            </a:r>
          </a:p>
          <a:p>
            <a:pPr>
              <a:spcBef>
                <a:spcPct val="0"/>
              </a:spcBef>
              <a:buFont typeface="Monotype Sorts" pitchFamily="2" charset="2"/>
              <a:buNone/>
            </a:pPr>
            <a:r>
              <a:rPr lang="en-US" sz="2400" b="1" dirty="0">
                <a:solidFill>
                  <a:schemeClr val="tx1"/>
                </a:solidFill>
                <a:latin typeface="Courier New" pitchFamily="49" charset="0"/>
                <a:cs typeface="Times New Roman" pitchFamily="18" charset="0"/>
              </a:rPr>
              <a:t>  }</a:t>
            </a:r>
          </a:p>
        </p:txBody>
      </p:sp>
    </p:spTree>
    <p:extLst>
      <p:ext uri="{BB962C8B-B14F-4D97-AF65-F5344CB8AC3E}">
        <p14:creationId xmlns:p14="http://schemas.microsoft.com/office/powerpoint/2010/main" val="270025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EAFCB3C-C43B-4D82-A766-02A50EE8DBCC}" type="slidenum">
              <a:rPr lang="en-US"/>
              <a:pPr/>
              <a:t>17</a:t>
            </a:fld>
            <a:endParaRPr lang="en-US"/>
          </a:p>
        </p:txBody>
      </p:sp>
      <p:sp>
        <p:nvSpPr>
          <p:cNvPr id="153602" name="Rectangle 2"/>
          <p:cNvSpPr>
            <a:spLocks noGrp="1" noChangeArrowheads="1"/>
          </p:cNvSpPr>
          <p:nvPr>
            <p:ph type="title"/>
          </p:nvPr>
        </p:nvSpPr>
        <p:spPr>
          <a:xfrm>
            <a:off x="685800" y="0"/>
            <a:ext cx="7772400" cy="1447800"/>
          </a:xfrm>
          <a:noFill/>
          <a:ln/>
        </p:spPr>
        <p:txBody>
          <a:bodyPr/>
          <a:lstStyle/>
          <a:p>
            <a:r>
              <a:rPr lang="en-US" dirty="0"/>
              <a:t>Catching Exceptions</a:t>
            </a:r>
            <a:endParaRPr lang="en-US" b="1" dirty="0"/>
          </a:p>
        </p:txBody>
      </p:sp>
      <p:sp>
        <p:nvSpPr>
          <p:cNvPr id="153603" name="Rectangle 3"/>
          <p:cNvSpPr>
            <a:spLocks noGrp="1" noChangeArrowheads="1"/>
          </p:cNvSpPr>
          <p:nvPr>
            <p:ph type="body" idx="1"/>
          </p:nvPr>
        </p:nvSpPr>
        <p:spPr>
          <a:xfrm>
            <a:off x="990600" y="1143000"/>
            <a:ext cx="8305800" cy="3352800"/>
          </a:xfrm>
          <a:noFill/>
          <a:ln/>
        </p:spPr>
        <p:txBody>
          <a:bodyPr>
            <a:normAutofit fontScale="92500" lnSpcReduction="10000"/>
          </a:bodyPr>
          <a:lstStyle/>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catch (</a:t>
            </a:r>
            <a:r>
              <a:rPr lang="en-US" sz="2000" b="1" dirty="0" err="1">
                <a:solidFill>
                  <a:schemeClr val="tx1"/>
                </a:solidFill>
                <a:latin typeface="Courier New" pitchFamily="49" charset="0"/>
                <a:cs typeface="Times New Roman" pitchFamily="18" charset="0"/>
              </a:rPr>
              <a:t>ExceptionN</a:t>
            </a:r>
            <a:r>
              <a:rPr lang="en-US" sz="2000" b="1" dirty="0">
                <a:solidFill>
                  <a:schemeClr val="tx1"/>
                </a:solidFill>
                <a:latin typeface="Courier New" pitchFamily="49" charset="0"/>
                <a:cs typeface="Times New Roman" pitchFamily="18" charset="0"/>
              </a:rPr>
              <a:t> exVar3) {</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  handler for </a:t>
            </a:r>
            <a:r>
              <a:rPr lang="en-US" sz="2000" b="1" dirty="0" err="1">
                <a:solidFill>
                  <a:schemeClr val="tx1"/>
                </a:solidFill>
                <a:latin typeface="Courier New" pitchFamily="49" charset="0"/>
                <a:cs typeface="Times New Roman" pitchFamily="18" charset="0"/>
              </a:rPr>
              <a:t>exceptionN</a:t>
            </a:r>
            <a:r>
              <a:rPr lang="en-US" sz="2000" b="1" dirty="0">
                <a:solidFill>
                  <a:schemeClr val="tx1"/>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b="1" dirty="0">
                <a:solidFill>
                  <a:schemeClr val="tx1"/>
                </a:solidFill>
                <a:latin typeface="Courier New" pitchFamily="49" charset="0"/>
                <a:cs typeface="Times New Roman" pitchFamily="18" charset="0"/>
              </a:rPr>
              <a:t>}</a:t>
            </a:r>
            <a:r>
              <a:rPr lang="en-US" sz="2400" b="1" dirty="0">
                <a:solidFill>
                  <a:schemeClr val="tx1"/>
                </a:solidFill>
                <a:latin typeface="Courier New" pitchFamily="49" charset="0"/>
              </a:rPr>
              <a:t> </a:t>
            </a:r>
          </a:p>
        </p:txBody>
      </p:sp>
      <p:sp>
        <p:nvSpPr>
          <p:cNvPr id="2" name="Rectangle 1"/>
          <p:cNvSpPr/>
          <p:nvPr/>
        </p:nvSpPr>
        <p:spPr>
          <a:xfrm>
            <a:off x="187036" y="4343400"/>
            <a:ext cx="8610600" cy="2123658"/>
          </a:xfrm>
          <a:prstGeom prst="rect">
            <a:avLst/>
          </a:prstGeom>
        </p:spPr>
        <p:txBody>
          <a:bodyPr wrap="square">
            <a:spAutoFit/>
          </a:bodyPr>
          <a:lstStyle/>
          <a:p>
            <a:pPr marL="285750" indent="-285750">
              <a:buFont typeface="Arial" pitchFamily="34" charset="0"/>
              <a:buChar char="•"/>
            </a:pPr>
            <a:r>
              <a:rPr lang="en-US" sz="2200" dirty="0"/>
              <a:t>If no exceptions arise during the execution of the try block, the catch blocks are skipped. </a:t>
            </a:r>
            <a:endParaRPr lang="en-US" sz="2200" dirty="0" smtClean="0"/>
          </a:p>
          <a:p>
            <a:pPr marL="285750" indent="-285750">
              <a:buFont typeface="Arial" pitchFamily="34" charset="0"/>
              <a:buChar char="•"/>
            </a:pPr>
            <a:r>
              <a:rPr lang="en-US" sz="2200" dirty="0" smtClean="0"/>
              <a:t>If any statement in the </a:t>
            </a:r>
            <a:r>
              <a:rPr lang="en-US" sz="2200" dirty="0"/>
              <a:t>try block throws an exception, Java skips the remaining statements in the try block and </a:t>
            </a:r>
            <a:r>
              <a:rPr lang="en-US" sz="2200" dirty="0" smtClean="0"/>
              <a:t>tries to find </a:t>
            </a:r>
            <a:r>
              <a:rPr lang="en-US" sz="2200" dirty="0"/>
              <a:t>the code to handle the </a:t>
            </a:r>
            <a:r>
              <a:rPr lang="en-US" sz="2200" dirty="0" smtClean="0"/>
              <a:t>exception by </a:t>
            </a:r>
            <a:r>
              <a:rPr lang="en-US" sz="2200" dirty="0"/>
              <a:t>propagating the exception backward through a chain of method calls, starting from the current method. </a:t>
            </a:r>
          </a:p>
        </p:txBody>
      </p:sp>
    </p:spTree>
    <p:extLst>
      <p:ext uri="{BB962C8B-B14F-4D97-AF65-F5344CB8AC3E}">
        <p14:creationId xmlns:p14="http://schemas.microsoft.com/office/powerpoint/2010/main" val="193911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a:t>
            </a:r>
            <a:r>
              <a:rPr lang="en-US" dirty="0"/>
              <a:t>an </a:t>
            </a:r>
            <a:r>
              <a:rPr lang="en-US" dirty="0" smtClean="0"/>
              <a:t>Exception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Each catch block is examined in turn, from first to last, to see whether the type of the exception object is an instance of the exception class in the catch block. </a:t>
            </a:r>
            <a:endParaRPr lang="en-US" dirty="0" smtClean="0"/>
          </a:p>
          <a:p>
            <a:pPr lvl="1"/>
            <a:r>
              <a:rPr lang="en-US" dirty="0" smtClean="0"/>
              <a:t>If </a:t>
            </a:r>
            <a:r>
              <a:rPr lang="en-US" dirty="0"/>
              <a:t>so, the exception object is assigned to the variable declared, and the code in the catch block is </a:t>
            </a:r>
            <a:r>
              <a:rPr lang="en-US" dirty="0" smtClean="0"/>
              <a:t>executed.</a:t>
            </a:r>
          </a:p>
          <a:p>
            <a:r>
              <a:rPr lang="en-US" dirty="0" smtClean="0"/>
              <a:t>If </a:t>
            </a:r>
            <a:r>
              <a:rPr lang="en-US" dirty="0"/>
              <a:t>no handler is found, Java exits this method, passes the exception to the method that invoked the method, and continues the same process to find a handler. </a:t>
            </a:r>
            <a:endParaRPr lang="en-US" dirty="0" smtClean="0"/>
          </a:p>
          <a:p>
            <a:r>
              <a:rPr lang="en-US" dirty="0" smtClean="0"/>
              <a:t>If </a:t>
            </a:r>
            <a:r>
              <a:rPr lang="en-US" dirty="0"/>
              <a:t>no handler is found in the chain of methods being invoked, the program terminates and prints an error message on the console. </a:t>
            </a:r>
          </a:p>
          <a:p>
            <a:endParaRPr lang="en-US" dirty="0"/>
          </a:p>
        </p:txBody>
      </p:sp>
    </p:spTree>
    <p:extLst>
      <p:ext uri="{BB962C8B-B14F-4D97-AF65-F5344CB8AC3E}">
        <p14:creationId xmlns:p14="http://schemas.microsoft.com/office/powerpoint/2010/main" val="1196791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rotWithShape="1">
          <a:blip r:embed="rId3"/>
          <a:srcRect l="32051" t="42474" r="30609" b="18472"/>
          <a:stretch/>
        </p:blipFill>
        <p:spPr bwMode="auto">
          <a:xfrm>
            <a:off x="304800" y="3595250"/>
            <a:ext cx="6705600" cy="3352800"/>
          </a:xfrm>
          <a:prstGeom prst="rect">
            <a:avLst/>
          </a:prstGeom>
          <a:ln>
            <a:noFill/>
          </a:ln>
          <a:extLst>
            <a:ext uri="{53640926-AAD7-44D8-BBD7-CCE9431645EC}">
              <a14:shadowObscured xmlns:a14="http://schemas.microsoft.com/office/drawing/2010/main"/>
            </a:ext>
          </a:extLst>
        </p:spPr>
      </p:pic>
      <p:sp>
        <p:nvSpPr>
          <p:cNvPr id="7" name="Slide Number Placeholder 4"/>
          <p:cNvSpPr>
            <a:spLocks noGrp="1"/>
          </p:cNvSpPr>
          <p:nvPr>
            <p:ph type="sldNum" sz="quarter" idx="11"/>
          </p:nvPr>
        </p:nvSpPr>
        <p:spPr/>
        <p:txBody>
          <a:bodyPr/>
          <a:lstStyle/>
          <a:p>
            <a:fld id="{8440355D-2195-4617-8C29-D8A169D8F022}" type="slidenum">
              <a:rPr lang="en-US"/>
              <a:pPr/>
              <a:t>19</a:t>
            </a:fld>
            <a:endParaRPr lang="en-US"/>
          </a:p>
        </p:txBody>
      </p:sp>
      <p:sp>
        <p:nvSpPr>
          <p:cNvPr id="253959" name="Rectangle 7"/>
          <p:cNvSpPr>
            <a:spLocks noChangeArrowheads="1"/>
          </p:cNvSpPr>
          <p:nvPr/>
        </p:nvSpPr>
        <p:spPr bwMode="auto">
          <a:xfrm>
            <a:off x="205740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3961" name="Rectangle 9"/>
          <p:cNvSpPr>
            <a:spLocks noChangeArrowheads="1"/>
          </p:cNvSpPr>
          <p:nvPr/>
        </p:nvSpPr>
        <p:spPr bwMode="auto">
          <a:xfrm>
            <a:off x="1885950" y="27432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3963" name="Rectangle 11"/>
          <p:cNvSpPr>
            <a:spLocks noChangeArrowheads="1"/>
          </p:cNvSpPr>
          <p:nvPr/>
        </p:nvSpPr>
        <p:spPr bwMode="auto">
          <a:xfrm>
            <a:off x="0" y="22558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3962" name="Object 10"/>
          <p:cNvGraphicFramePr>
            <a:graphicFrameLocks noChangeAspect="1"/>
          </p:cNvGraphicFramePr>
          <p:nvPr>
            <p:extLst>
              <p:ext uri="{D42A27DB-BD31-4B8C-83A1-F6EECF244321}">
                <p14:modId xmlns:p14="http://schemas.microsoft.com/office/powerpoint/2010/main" val="803045635"/>
              </p:ext>
            </p:extLst>
          </p:nvPr>
        </p:nvGraphicFramePr>
        <p:xfrm>
          <a:off x="0" y="-149191"/>
          <a:ext cx="8984673" cy="3924555"/>
        </p:xfrm>
        <a:graphic>
          <a:graphicData uri="http://schemas.openxmlformats.org/presentationml/2006/ole">
            <mc:AlternateContent xmlns:mc="http://schemas.openxmlformats.org/markup-compatibility/2006">
              <mc:Choice xmlns:v="urn:schemas-microsoft-com:vml" Requires="v">
                <p:oleObj spid="_x0000_s7203" name="Picture" r:id="rId4" imgW="5375148" imgH="2340864" progId="Word.Picture.8">
                  <p:embed/>
                </p:oleObj>
              </mc:Choice>
              <mc:Fallback>
                <p:oleObj name="Picture" r:id="rId4" imgW="5375148" imgH="234086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91"/>
                        <a:ext cx="8984673" cy="3924555"/>
                      </a:xfrm>
                      <a:prstGeom prst="rect">
                        <a:avLst/>
                      </a:prstGeom>
                      <a:noFill/>
                    </p:spPr>
                  </p:pic>
                </p:oleObj>
              </mc:Fallback>
            </mc:AlternateContent>
          </a:graphicData>
        </a:graphic>
      </p:graphicFrame>
      <p:sp>
        <p:nvSpPr>
          <p:cNvPr id="2" name="TextBox 1"/>
          <p:cNvSpPr txBox="1"/>
          <p:nvPr/>
        </p:nvSpPr>
        <p:spPr>
          <a:xfrm>
            <a:off x="4140438" y="3911838"/>
            <a:ext cx="2793762" cy="369332"/>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333998" y="4075852"/>
            <a:ext cx="1494802" cy="20531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4160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an Exception?</a:t>
            </a:r>
            <a:endParaRPr lang="en-US" dirty="0"/>
          </a:p>
        </p:txBody>
      </p:sp>
      <p:sp>
        <p:nvSpPr>
          <p:cNvPr id="3" name="Content Placeholder 2"/>
          <p:cNvSpPr>
            <a:spLocks noGrp="1"/>
          </p:cNvSpPr>
          <p:nvPr>
            <p:ph idx="1"/>
          </p:nvPr>
        </p:nvSpPr>
        <p:spPr>
          <a:xfrm>
            <a:off x="609600" y="2371726"/>
            <a:ext cx="8229600" cy="4287838"/>
          </a:xfrm>
        </p:spPr>
        <p:txBody>
          <a:bodyPr>
            <a:normAutofit fontScale="77500" lnSpcReduction="20000"/>
          </a:bodyPr>
          <a:lstStyle/>
          <a:p>
            <a:r>
              <a:rPr lang="en-US" dirty="0"/>
              <a:t>When a program violates the semantic constraints of </a:t>
            </a:r>
            <a:r>
              <a:rPr lang="en-US" dirty="0" smtClean="0"/>
              <a:t>Java, </a:t>
            </a:r>
            <a:r>
              <a:rPr lang="en-US" dirty="0"/>
              <a:t>the </a:t>
            </a:r>
            <a:r>
              <a:rPr lang="en-US" dirty="0" smtClean="0"/>
              <a:t>JVM signals </a:t>
            </a:r>
            <a:r>
              <a:rPr lang="en-US" dirty="0"/>
              <a:t>this error to the program as an exception.</a:t>
            </a:r>
          </a:p>
          <a:p>
            <a:r>
              <a:rPr lang="en-US" dirty="0" smtClean="0"/>
              <a:t>An exception is an </a:t>
            </a:r>
            <a:r>
              <a:rPr lang="en-US" dirty="0" smtClean="0"/>
              <a:t>object that represents an error or condition that prevents execution from proceeding normally</a:t>
            </a:r>
          </a:p>
          <a:p>
            <a:r>
              <a:rPr lang="en-US" dirty="0" smtClean="0"/>
              <a:t>Non-handled exceptions cause program to terminate </a:t>
            </a:r>
            <a:r>
              <a:rPr lang="en-US" dirty="0" smtClean="0"/>
              <a:t>abnormally</a:t>
            </a:r>
          </a:p>
          <a:p>
            <a:r>
              <a:rPr lang="en-US" dirty="0"/>
              <a:t>Every exception is represented by an instance of the class </a:t>
            </a:r>
            <a:r>
              <a:rPr lang="en-US" dirty="0" err="1"/>
              <a:t>Throwable</a:t>
            </a:r>
            <a:r>
              <a:rPr lang="en-US" dirty="0"/>
              <a:t> or one of its </a:t>
            </a:r>
            <a:r>
              <a:rPr lang="en-US" dirty="0" smtClean="0"/>
              <a:t>subclasses. This object carries </a:t>
            </a:r>
            <a:r>
              <a:rPr lang="en-US" dirty="0"/>
              <a:t>information from </a:t>
            </a:r>
            <a:r>
              <a:rPr lang="en-US" dirty="0" smtClean="0"/>
              <a:t>where the exception </a:t>
            </a:r>
            <a:r>
              <a:rPr lang="en-US" dirty="0"/>
              <a:t>occurs to the handler that catches it. </a:t>
            </a:r>
            <a:endParaRPr lang="en-US" dirty="0"/>
          </a:p>
        </p:txBody>
      </p:sp>
      <p:pic>
        <p:nvPicPr>
          <p:cNvPr id="1026" name="Picture 2" descr="http://edvanbeinum.com/user/themes/verticalRhythm/img/exceptions-v4-3.010.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2860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055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Catch or Declare Checked Exceptions</a:t>
            </a:r>
            <a:endParaRPr lang="en-US" dirty="0">
              <a:latin typeface="Book Antiqua" pitchFamily="18" charset="0"/>
            </a:endParaRPr>
          </a:p>
        </p:txBody>
      </p:sp>
      <p:sp>
        <p:nvSpPr>
          <p:cNvPr id="288771" name="Rectangle 3"/>
          <p:cNvSpPr>
            <a:spLocks noGrp="1" noChangeArrowheads="1"/>
          </p:cNvSpPr>
          <p:nvPr>
            <p:ph idx="1"/>
          </p:nvPr>
        </p:nvSpPr>
        <p:spPr>
          <a:xfrm>
            <a:off x="457200" y="1409700"/>
            <a:ext cx="7886700" cy="4525963"/>
          </a:xfrm>
        </p:spPr>
        <p:txBody>
          <a:bodyPr>
            <a:normAutofit/>
          </a:bodyPr>
          <a:lstStyle/>
          <a:p>
            <a:pPr marL="0" indent="0">
              <a:buFont typeface="Monotype Sorts" pitchFamily="2" charset="2"/>
              <a:buNone/>
            </a:pPr>
            <a:r>
              <a:rPr lang="en-US" sz="2200" dirty="0">
                <a:cs typeface="Courier New" pitchFamily="49" charset="0"/>
              </a:rPr>
              <a:t>Java forces you to deal with checked exceptions. </a:t>
            </a:r>
            <a:endParaRPr lang="en-US" sz="2200" dirty="0" smtClean="0">
              <a:cs typeface="Courier New" pitchFamily="49" charset="0"/>
            </a:endParaRPr>
          </a:p>
          <a:p>
            <a:pPr marL="0" indent="0">
              <a:buFont typeface="Monotype Sorts" pitchFamily="2" charset="2"/>
              <a:buNone/>
            </a:pPr>
            <a:r>
              <a:rPr lang="en-US" sz="2200" dirty="0" smtClean="0">
                <a:cs typeface="Courier New" pitchFamily="49" charset="0"/>
              </a:rPr>
              <a:t>If </a:t>
            </a:r>
            <a:r>
              <a:rPr lang="en-US" sz="2200" dirty="0">
                <a:cs typeface="Courier New" pitchFamily="49" charset="0"/>
              </a:rPr>
              <a:t>a method declares a checked exception (i.e., an exception other than </a:t>
            </a:r>
            <a:r>
              <a:rPr lang="en-US" sz="2200" b="1" dirty="0">
                <a:solidFill>
                  <a:schemeClr val="tx1"/>
                </a:solidFill>
                <a:latin typeface="Courier New" pitchFamily="49" charset="0"/>
                <a:cs typeface="Courier New" pitchFamily="49" charset="0"/>
              </a:rPr>
              <a:t>Error</a:t>
            </a:r>
            <a:r>
              <a:rPr lang="en-US" sz="2200" dirty="0">
                <a:cs typeface="Courier New" pitchFamily="49" charset="0"/>
              </a:rPr>
              <a:t> or </a:t>
            </a:r>
            <a:r>
              <a:rPr lang="en-US" sz="2200" b="1" dirty="0" err="1">
                <a:solidFill>
                  <a:schemeClr val="tx1"/>
                </a:solidFill>
                <a:latin typeface="Courier New" pitchFamily="49" charset="0"/>
                <a:cs typeface="Courier New" pitchFamily="49" charset="0"/>
              </a:rPr>
              <a:t>RuntimeException</a:t>
            </a:r>
            <a:r>
              <a:rPr lang="en-US" sz="2200" dirty="0">
                <a:cs typeface="Courier New" pitchFamily="49" charset="0"/>
              </a:rPr>
              <a:t>), you must invoke it in a </a:t>
            </a:r>
            <a:r>
              <a:rPr lang="en-US" sz="2200" b="1" dirty="0">
                <a:solidFill>
                  <a:schemeClr val="tx1"/>
                </a:solidFill>
                <a:latin typeface="Courier New" pitchFamily="49" charset="0"/>
                <a:cs typeface="Courier New" pitchFamily="49" charset="0"/>
              </a:rPr>
              <a:t>try-catch</a:t>
            </a:r>
            <a:r>
              <a:rPr lang="en-US" sz="2200" dirty="0">
                <a:cs typeface="Courier New" pitchFamily="49" charset="0"/>
              </a:rPr>
              <a:t> block or </a:t>
            </a:r>
            <a:r>
              <a:rPr lang="en-US" sz="2200" b="1" dirty="0">
                <a:cs typeface="Courier New" pitchFamily="49" charset="0"/>
              </a:rPr>
              <a:t>declare</a:t>
            </a:r>
            <a:r>
              <a:rPr lang="en-US" sz="2200" dirty="0">
                <a:cs typeface="Courier New" pitchFamily="49" charset="0"/>
              </a:rPr>
              <a:t> to throw the exception in the calling method. For example, suppose that method </a:t>
            </a:r>
            <a:r>
              <a:rPr lang="en-US" sz="2200" b="1" dirty="0">
                <a:solidFill>
                  <a:schemeClr val="tx1"/>
                </a:solidFill>
                <a:latin typeface="Courier New" pitchFamily="49" charset="0"/>
                <a:cs typeface="Courier New" pitchFamily="49" charset="0"/>
              </a:rPr>
              <a:t>p1</a:t>
            </a:r>
            <a:r>
              <a:rPr lang="en-US" sz="2200" dirty="0">
                <a:cs typeface="Courier New" pitchFamily="49" charset="0"/>
              </a:rPr>
              <a:t> invokes method </a:t>
            </a:r>
            <a:r>
              <a:rPr lang="en-US" sz="2200" b="1" dirty="0">
                <a:solidFill>
                  <a:schemeClr val="tx1"/>
                </a:solidFill>
                <a:latin typeface="Courier New" pitchFamily="49" charset="0"/>
                <a:cs typeface="Courier New" pitchFamily="49" charset="0"/>
              </a:rPr>
              <a:t>p2</a:t>
            </a:r>
            <a:r>
              <a:rPr lang="en-US" sz="2200" dirty="0">
                <a:cs typeface="Courier New" pitchFamily="49" charset="0"/>
              </a:rPr>
              <a:t> and </a:t>
            </a:r>
            <a:r>
              <a:rPr lang="en-US" sz="2200" b="1" dirty="0">
                <a:solidFill>
                  <a:schemeClr val="tx1"/>
                </a:solidFill>
                <a:latin typeface="Courier New" pitchFamily="49" charset="0"/>
                <a:cs typeface="Courier New" pitchFamily="49" charset="0"/>
              </a:rPr>
              <a:t>p2</a:t>
            </a:r>
            <a:r>
              <a:rPr lang="en-US" sz="2200" dirty="0">
                <a:cs typeface="Courier New" pitchFamily="49" charset="0"/>
              </a:rPr>
              <a:t> may throw a checked exception (e.g., </a:t>
            </a:r>
            <a:r>
              <a:rPr lang="en-US" sz="2200" b="1" dirty="0" err="1">
                <a:solidFill>
                  <a:schemeClr val="tx1"/>
                </a:solidFill>
                <a:latin typeface="Courier New" pitchFamily="49" charset="0"/>
                <a:cs typeface="Courier New" pitchFamily="49" charset="0"/>
              </a:rPr>
              <a:t>IOException</a:t>
            </a:r>
            <a:r>
              <a:rPr lang="en-US" sz="2200" dirty="0">
                <a:cs typeface="Courier New" pitchFamily="49" charset="0"/>
              </a:rPr>
              <a:t>), you have to write the code as shown in (a) or (b).</a:t>
            </a:r>
          </a:p>
        </p:txBody>
      </p:sp>
      <p:sp>
        <p:nvSpPr>
          <p:cNvPr id="8" name="Slide Number Placeholder 4"/>
          <p:cNvSpPr>
            <a:spLocks noGrp="1"/>
          </p:cNvSpPr>
          <p:nvPr>
            <p:ph type="sldNum" sz="quarter" idx="11"/>
          </p:nvPr>
        </p:nvSpPr>
        <p:spPr/>
        <p:txBody>
          <a:bodyPr/>
          <a:lstStyle/>
          <a:p>
            <a:fld id="{76101DFE-895B-485D-ACCF-D34F2742AE07}" type="slidenum">
              <a:rPr lang="en-US"/>
              <a:pPr/>
              <a:t>20</a:t>
            </a:fld>
            <a:endParaRPr lang="en-US"/>
          </a:p>
        </p:txBody>
      </p:sp>
      <p:sp>
        <p:nvSpPr>
          <p:cNvPr id="288776" name="Rectangle 8"/>
          <p:cNvSpPr>
            <a:spLocks noChangeArrowheads="1"/>
          </p:cNvSpPr>
          <p:nvPr/>
        </p:nvSpPr>
        <p:spPr bwMode="auto">
          <a:xfrm>
            <a:off x="2362200" y="27479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88775" name="Object 7"/>
          <p:cNvGraphicFramePr>
            <a:graphicFrameLocks noChangeAspect="1"/>
          </p:cNvGraphicFramePr>
          <p:nvPr/>
        </p:nvGraphicFramePr>
        <p:xfrm>
          <a:off x="190500" y="4000500"/>
          <a:ext cx="8458200" cy="2606675"/>
        </p:xfrm>
        <a:graphic>
          <a:graphicData uri="http://schemas.openxmlformats.org/presentationml/2006/ole">
            <mc:AlternateContent xmlns:mc="http://schemas.openxmlformats.org/markup-compatibility/2006">
              <mc:Choice xmlns:v="urn:schemas-microsoft-com:vml" Requires="v">
                <p:oleObj spid="_x0000_s8225" name="Picture" r:id="rId3" imgW="4420800" imgH="1359000" progId="Word.Picture.8">
                  <p:embed/>
                </p:oleObj>
              </mc:Choice>
              <mc:Fallback>
                <p:oleObj name="Picture" r:id="rId3" imgW="4420800" imgH="13590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4000500"/>
                        <a:ext cx="8458200" cy="26066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cxnSp>
        <p:nvCxnSpPr>
          <p:cNvPr id="9" name="Straight Arrow Connector 8"/>
          <p:cNvCxnSpPr/>
          <p:nvPr/>
        </p:nvCxnSpPr>
        <p:spPr>
          <a:xfrm rot="5400000">
            <a:off x="752078" y="3476228"/>
            <a:ext cx="1390650"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657600" y="2819400"/>
            <a:ext cx="2514600" cy="1409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936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finally clause</a:t>
            </a:r>
            <a:endParaRPr lang="en-US" dirty="0"/>
          </a:p>
        </p:txBody>
      </p:sp>
      <p:sp>
        <p:nvSpPr>
          <p:cNvPr id="3" name="Content Placeholder 2"/>
          <p:cNvSpPr>
            <a:spLocks noGrp="1"/>
          </p:cNvSpPr>
          <p:nvPr>
            <p:ph idx="1"/>
          </p:nvPr>
        </p:nvSpPr>
        <p:spPr/>
        <p:txBody>
          <a:bodyPr/>
          <a:lstStyle/>
          <a:p>
            <a:r>
              <a:rPr lang="en-US" dirty="0" smtClean="0"/>
              <a:t>The finally clause guarantees that its content will be executed regardless</a:t>
            </a:r>
          </a:p>
          <a:p>
            <a:r>
              <a:rPr lang="en-US" dirty="0" smtClean="0"/>
              <a:t>Finally is useful, particularly if there are immature endings to the program due to return, continue, or </a:t>
            </a:r>
            <a:r>
              <a:rPr lang="en-US" smtClean="0"/>
              <a:t>break statements</a:t>
            </a:r>
            <a:r>
              <a:rPr lang="en-US" dirty="0" smtClean="0"/>
              <a:t>.</a:t>
            </a:r>
            <a:endParaRPr lang="en-US" dirty="0"/>
          </a:p>
        </p:txBody>
      </p:sp>
      <p:sp>
        <p:nvSpPr>
          <p:cNvPr id="5" name="Rectangle 3"/>
          <p:cNvSpPr txBox="1">
            <a:spLocks noChangeArrowheads="1"/>
          </p:cNvSpPr>
          <p:nvPr/>
        </p:nvSpPr>
        <p:spPr>
          <a:xfrm>
            <a:off x="1752600" y="4343400"/>
            <a:ext cx="4800600" cy="2209800"/>
          </a:xfrm>
          <a:prstGeom prst="rect">
            <a:avLst/>
          </a:prstGeom>
          <a:solidFill>
            <a:schemeClr val="tx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Monotype Sorts" pitchFamily="2" charset="2"/>
              <a:buNone/>
            </a:pPr>
            <a:r>
              <a:rPr lang="en-US" sz="3000" dirty="0" smtClean="0">
                <a:solidFill>
                  <a:schemeClr val="bg2"/>
                </a:solidFill>
                <a:latin typeface="Courier New" pitchFamily="49" charset="0"/>
              </a:rPr>
              <a:t>try {  </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  statements;</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catch(</a:t>
            </a:r>
            <a:r>
              <a:rPr lang="en-US" sz="3000" dirty="0" err="1" smtClean="0">
                <a:solidFill>
                  <a:schemeClr val="bg2"/>
                </a:solidFill>
                <a:latin typeface="Courier New" pitchFamily="49" charset="0"/>
              </a:rPr>
              <a:t>TheException</a:t>
            </a:r>
            <a:r>
              <a:rPr lang="en-US" sz="3000" dirty="0" smtClean="0">
                <a:solidFill>
                  <a:schemeClr val="bg2"/>
                </a:solidFill>
                <a:latin typeface="Courier New" pitchFamily="49" charset="0"/>
              </a:rPr>
              <a:t> ex) { </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  handling ex; </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finally { </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  </a:t>
            </a:r>
            <a:r>
              <a:rPr lang="en-US" sz="3000" dirty="0" err="1" smtClean="0">
                <a:solidFill>
                  <a:schemeClr val="bg2"/>
                </a:solidFill>
                <a:latin typeface="Courier New" pitchFamily="49" charset="0"/>
              </a:rPr>
              <a:t>finalStatements</a:t>
            </a:r>
            <a:r>
              <a:rPr lang="en-US" sz="3000" dirty="0" smtClean="0">
                <a:solidFill>
                  <a:schemeClr val="bg2"/>
                </a:solidFill>
                <a:latin typeface="Courier New" pitchFamily="49" charset="0"/>
              </a:rPr>
              <a:t>; </a:t>
            </a:r>
          </a:p>
          <a:p>
            <a:pPr algn="just">
              <a:lnSpc>
                <a:spcPct val="90000"/>
              </a:lnSpc>
              <a:spcBef>
                <a:spcPct val="0"/>
              </a:spcBef>
              <a:buFont typeface="Monotype Sorts" pitchFamily="2" charset="2"/>
              <a:buNone/>
            </a:pPr>
            <a:r>
              <a:rPr lang="en-US" sz="3000" dirty="0" smtClean="0">
                <a:solidFill>
                  <a:schemeClr val="bg2"/>
                </a:solidFill>
                <a:latin typeface="Courier New" pitchFamily="49" charset="0"/>
              </a:rPr>
              <a:t>}</a:t>
            </a:r>
            <a:endParaRPr lang="en-US" sz="3000" dirty="0">
              <a:solidFill>
                <a:schemeClr val="bg2"/>
              </a:solidFill>
            </a:endParaRPr>
          </a:p>
        </p:txBody>
      </p:sp>
    </p:spTree>
    <p:extLst>
      <p:ext uri="{BB962C8B-B14F-4D97-AF65-F5344CB8AC3E}">
        <p14:creationId xmlns:p14="http://schemas.microsoft.com/office/powerpoint/2010/main" val="4005351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Exception Handling really needed?</a:t>
            </a:r>
            <a:endParaRPr lang="en-US" dirty="0"/>
          </a:p>
        </p:txBody>
      </p:sp>
      <p:sp>
        <p:nvSpPr>
          <p:cNvPr id="3" name="Content Placeholder 2"/>
          <p:cNvSpPr>
            <a:spLocks noGrp="1"/>
          </p:cNvSpPr>
          <p:nvPr>
            <p:ph idx="1"/>
          </p:nvPr>
        </p:nvSpPr>
        <p:spPr/>
        <p:txBody>
          <a:bodyPr>
            <a:normAutofit lnSpcReduction="10000"/>
          </a:bodyPr>
          <a:lstStyle/>
          <a:p>
            <a:r>
              <a:rPr lang="en-US" dirty="0" smtClean="0"/>
              <a:t>One can write a function (method) to accomplish the required action</a:t>
            </a:r>
          </a:p>
          <a:p>
            <a:r>
              <a:rPr lang="en-US" dirty="0" smtClean="0"/>
              <a:t>But if the method encounters a problem, then it won’t return to the caller</a:t>
            </a:r>
          </a:p>
          <a:p>
            <a:r>
              <a:rPr lang="en-US" dirty="0" smtClean="0"/>
              <a:t>But in programming, we want the caller to have control over things</a:t>
            </a:r>
          </a:p>
          <a:p>
            <a:r>
              <a:rPr lang="en-US" dirty="0" smtClean="0"/>
              <a:t>Then, throw an exception in the </a:t>
            </a:r>
            <a:r>
              <a:rPr lang="en-US" dirty="0" err="1" smtClean="0"/>
              <a:t>callee</a:t>
            </a:r>
            <a:r>
              <a:rPr lang="en-US" dirty="0" smtClean="0"/>
              <a:t> method</a:t>
            </a:r>
            <a:r>
              <a:rPr lang="en-US" dirty="0" smtClean="0"/>
              <a:t>, and handle the exception in the caller</a:t>
            </a:r>
            <a:endParaRPr lang="en-US" dirty="0"/>
          </a:p>
        </p:txBody>
      </p:sp>
    </p:spTree>
    <p:extLst>
      <p:ext uri="{BB962C8B-B14F-4D97-AF65-F5344CB8AC3E}">
        <p14:creationId xmlns:p14="http://schemas.microsoft.com/office/powerpoint/2010/main" val="4251542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Throwing an Exception</a:t>
            </a:r>
          </a:p>
        </p:txBody>
      </p:sp>
      <p:sp>
        <p:nvSpPr>
          <p:cNvPr id="3" name="Content Placeholder 2"/>
          <p:cNvSpPr>
            <a:spLocks noGrp="1"/>
          </p:cNvSpPr>
          <p:nvPr>
            <p:ph idx="1"/>
          </p:nvPr>
        </p:nvSpPr>
        <p:spPr>
          <a:xfrm>
            <a:off x="457200" y="2971800"/>
            <a:ext cx="8382000" cy="3429000"/>
          </a:xfrm>
        </p:spPr>
        <p:txBody>
          <a:bodyPr>
            <a:normAutofit fontScale="92500" lnSpcReduction="20000"/>
          </a:bodyPr>
          <a:lstStyle/>
          <a:p>
            <a:r>
              <a:rPr lang="en-US" dirty="0"/>
              <a:t>When an exception is thrown, the normal execution flow is interrupted. </a:t>
            </a:r>
          </a:p>
          <a:p>
            <a:r>
              <a:rPr lang="en-US" dirty="0"/>
              <a:t>The try block contains the code that is executed under normal circumstances. </a:t>
            </a:r>
          </a:p>
          <a:p>
            <a:r>
              <a:rPr lang="en-US" dirty="0"/>
              <a:t>The exception is caught by the catch </a:t>
            </a:r>
            <a:r>
              <a:rPr lang="en-US" dirty="0" smtClean="0"/>
              <a:t>block, </a:t>
            </a:r>
            <a:r>
              <a:rPr lang="en-US" dirty="0"/>
              <a:t>which is executed to handle the exception. </a:t>
            </a:r>
          </a:p>
          <a:p>
            <a:r>
              <a:rPr lang="en-US" dirty="0"/>
              <a:t>Regardless, the statement after the catch block is executed.</a:t>
            </a:r>
          </a:p>
          <a:p>
            <a:endParaRPr lang="en-US" dirty="0"/>
          </a:p>
        </p:txBody>
      </p:sp>
      <p:pic>
        <p:nvPicPr>
          <p:cNvPr id="4" name="Picture 3"/>
          <p:cNvPicPr/>
          <p:nvPr/>
        </p:nvPicPr>
        <p:blipFill rotWithShape="1">
          <a:blip r:embed="rId2"/>
          <a:srcRect l="24039" t="70411" r="47596" b="13626"/>
          <a:stretch/>
        </p:blipFill>
        <p:spPr bwMode="auto">
          <a:xfrm>
            <a:off x="990600" y="914400"/>
            <a:ext cx="6019800" cy="1905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278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QutioentWithException.java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Exception is the </a:t>
            </a:r>
            <a:r>
              <a:rPr lang="en-US" dirty="0"/>
              <a:t>value </a:t>
            </a:r>
            <a:r>
              <a:rPr lang="en-US" dirty="0" smtClean="0"/>
              <a:t>thrown, which is </a:t>
            </a:r>
            <a:r>
              <a:rPr lang="en-US" dirty="0" err="1" smtClean="0"/>
              <a:t>ArithmeticException</a:t>
            </a:r>
            <a:r>
              <a:rPr lang="en-US" dirty="0"/>
              <a:t>(" Divisor cannot be zero</a:t>
            </a:r>
            <a:r>
              <a:rPr lang="en-US" dirty="0" smtClean="0"/>
              <a:t>"). </a:t>
            </a:r>
          </a:p>
          <a:p>
            <a:r>
              <a:rPr lang="en-US" dirty="0" smtClean="0"/>
              <a:t>The </a:t>
            </a:r>
            <a:r>
              <a:rPr lang="en-US" dirty="0"/>
              <a:t>exception is an object created from an exception </a:t>
            </a:r>
            <a:r>
              <a:rPr lang="en-US" dirty="0" smtClean="0"/>
              <a:t>class (in the example from class java</a:t>
            </a:r>
            <a:r>
              <a:rPr lang="en-US" dirty="0"/>
              <a:t>. lang. </a:t>
            </a:r>
            <a:r>
              <a:rPr lang="en-US" dirty="0" err="1" smtClean="0"/>
              <a:t>ArithmeticException</a:t>
            </a:r>
            <a:r>
              <a:rPr lang="en-US" dirty="0"/>
              <a:t>)</a:t>
            </a:r>
            <a:r>
              <a:rPr lang="en-US" dirty="0" smtClean="0"/>
              <a:t>. </a:t>
            </a:r>
          </a:p>
          <a:p>
            <a:r>
              <a:rPr lang="en-US" dirty="0" err="1" smtClean="0"/>
              <a:t>ArithmeticException</a:t>
            </a:r>
            <a:r>
              <a:rPr lang="en-US" dirty="0"/>
              <a:t>( </a:t>
            </a:r>
            <a:r>
              <a:rPr lang="en-US" dirty="0" err="1"/>
              <a:t>str</a:t>
            </a:r>
            <a:r>
              <a:rPr lang="en-US" dirty="0"/>
              <a:t>) </a:t>
            </a:r>
            <a:r>
              <a:rPr lang="en-US" dirty="0" smtClean="0"/>
              <a:t>constructor is </a:t>
            </a:r>
            <a:r>
              <a:rPr lang="en-US" dirty="0"/>
              <a:t>invoked to construct an exception </a:t>
            </a:r>
            <a:r>
              <a:rPr lang="en-US" dirty="0" smtClean="0"/>
              <a:t>object</a:t>
            </a:r>
          </a:p>
          <a:p>
            <a:pPr lvl="1"/>
            <a:r>
              <a:rPr lang="en-US" dirty="0" err="1" smtClean="0"/>
              <a:t>str</a:t>
            </a:r>
            <a:r>
              <a:rPr lang="en-US" dirty="0" smtClean="0"/>
              <a:t> </a:t>
            </a:r>
            <a:r>
              <a:rPr lang="en-US" dirty="0"/>
              <a:t>is a message that describes the </a:t>
            </a:r>
            <a:r>
              <a:rPr lang="en-US" dirty="0" smtClean="0"/>
              <a:t>exception</a:t>
            </a:r>
            <a:r>
              <a:rPr lang="en-US" dirty="0"/>
              <a:t> </a:t>
            </a:r>
            <a:r>
              <a:rPr lang="en-US" dirty="0" smtClean="0"/>
              <a:t>and is optional.</a:t>
            </a:r>
          </a:p>
          <a:p>
            <a:r>
              <a:rPr lang="en-US" dirty="0" smtClean="0"/>
              <a:t>Advantage: The caller decides what to do in case of an exception, not the called method</a:t>
            </a:r>
          </a:p>
        </p:txBody>
      </p:sp>
    </p:spTree>
    <p:extLst>
      <p:ext uri="{BB962C8B-B14F-4D97-AF65-F5344CB8AC3E}">
        <p14:creationId xmlns:p14="http://schemas.microsoft.com/office/powerpoint/2010/main" val="1887061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17B0A89-7764-435A-8A25-3BCFBB3219EF}" type="slidenum">
              <a:rPr lang="en-US"/>
              <a:pPr/>
              <a:t>6</a:t>
            </a:fld>
            <a:endParaRPr lang="en-US"/>
          </a:p>
        </p:txBody>
      </p:sp>
      <p:sp>
        <p:nvSpPr>
          <p:cNvPr id="149506" name="Rectangle 2"/>
          <p:cNvSpPr>
            <a:spLocks noGrp="1" noChangeArrowheads="1"/>
          </p:cNvSpPr>
          <p:nvPr>
            <p:ph type="title"/>
          </p:nvPr>
        </p:nvSpPr>
        <p:spPr>
          <a:xfrm>
            <a:off x="685800" y="228600"/>
            <a:ext cx="7772400" cy="819150"/>
          </a:xfrm>
          <a:noFill/>
          <a:ln/>
        </p:spPr>
        <p:txBody>
          <a:bodyPr/>
          <a:lstStyle/>
          <a:p>
            <a:r>
              <a:rPr lang="en-US"/>
              <a:t>Exception Types</a:t>
            </a:r>
            <a:endParaRPr lang="en-US" b="1"/>
          </a:p>
        </p:txBody>
      </p:sp>
      <p:sp>
        <p:nvSpPr>
          <p:cNvPr id="149514" name="Rectangle 10"/>
          <p:cNvSpPr>
            <a:spLocks noChangeArrowheads="1"/>
          </p:cNvSpPr>
          <p:nvPr/>
        </p:nvSpPr>
        <p:spPr bwMode="auto">
          <a:xfrm>
            <a:off x="0" y="2000250"/>
            <a:ext cx="184731" cy="461665"/>
          </a:xfrm>
          <a:prstGeom prst="rect">
            <a:avLst/>
          </a:prstGeom>
          <a:noFill/>
          <a:ln w="12700">
            <a:noFill/>
            <a:miter lim="800000"/>
            <a:headEnd type="none" w="sm" len="sm"/>
            <a:tailEnd type="none" w="sm" len="sm"/>
          </a:ln>
          <a:effectLst/>
        </p:spPr>
        <p:txBody>
          <a:bodyPr wrap="none" anchor="ctr">
            <a:spAutoFit/>
          </a:bodyPr>
          <a:lstStyle/>
          <a:p>
            <a:endParaRPr lang="en-US">
              <a:latin typeface="Arial" pitchFamily="34" charset="0"/>
              <a:cs typeface="Arial" pitchFamily="34" charset="0"/>
            </a:endParaRPr>
          </a:p>
        </p:txBody>
      </p:sp>
      <p:graphicFrame>
        <p:nvGraphicFramePr>
          <p:cNvPr id="149513"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057"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885396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B88E5E1-BB25-4A51-809D-7ACC85CC0C4A}" type="slidenum">
              <a:rPr lang="en-US"/>
              <a:pPr/>
              <a:t>7</a:t>
            </a:fld>
            <a:endParaRPr lang="en-US"/>
          </a:p>
        </p:txBody>
      </p:sp>
      <p:sp>
        <p:nvSpPr>
          <p:cNvPr id="310274" name="Rectangle 2"/>
          <p:cNvSpPr>
            <a:spLocks noGrp="1" noChangeArrowheads="1"/>
          </p:cNvSpPr>
          <p:nvPr>
            <p:ph type="title"/>
          </p:nvPr>
        </p:nvSpPr>
        <p:spPr>
          <a:xfrm>
            <a:off x="685800" y="228600"/>
            <a:ext cx="7772400" cy="819150"/>
          </a:xfrm>
          <a:noFill/>
          <a:ln/>
        </p:spPr>
        <p:txBody>
          <a:bodyPr/>
          <a:lstStyle/>
          <a:p>
            <a:r>
              <a:rPr lang="en-US"/>
              <a:t>System Errors</a:t>
            </a:r>
            <a:endParaRPr lang="en-US" b="1"/>
          </a:p>
        </p:txBody>
      </p:sp>
      <p:sp>
        <p:nvSpPr>
          <p:cNvPr id="310275" name="Rectangle 3"/>
          <p:cNvSpPr>
            <a:spLocks noChangeArrowheads="1"/>
          </p:cNvSpPr>
          <p:nvPr/>
        </p:nvSpPr>
        <p:spPr bwMode="auto">
          <a:xfrm>
            <a:off x="0" y="20002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0276" name="Object 4"/>
          <p:cNvGraphicFramePr>
            <a:graphicFrameLocks noChangeAspect="1"/>
          </p:cNvGraphicFramePr>
          <p:nvPr/>
        </p:nvGraphicFramePr>
        <p:xfrm>
          <a:off x="0" y="1028700"/>
          <a:ext cx="8839200" cy="4510088"/>
        </p:xfrm>
        <a:graphic>
          <a:graphicData uri="http://schemas.openxmlformats.org/presentationml/2006/ole">
            <mc:AlternateContent xmlns:mc="http://schemas.openxmlformats.org/markup-compatibility/2006">
              <mc:Choice xmlns:v="urn:schemas-microsoft-com:vml" Requires="v">
                <p:oleObj spid="_x0000_s2081"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28700"/>
                        <a:ext cx="8839200" cy="45100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10277" name="Rectangle 5"/>
          <p:cNvSpPr>
            <a:spLocks noChangeArrowheads="1"/>
          </p:cNvSpPr>
          <p:nvPr/>
        </p:nvSpPr>
        <p:spPr bwMode="auto">
          <a:xfrm>
            <a:off x="2476500" y="3848100"/>
            <a:ext cx="3467100" cy="18288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310278" name="Text Box 6"/>
          <p:cNvSpPr txBox="1">
            <a:spLocks noChangeArrowheads="1"/>
          </p:cNvSpPr>
          <p:nvPr/>
        </p:nvSpPr>
        <p:spPr bwMode="auto">
          <a:xfrm>
            <a:off x="6286500" y="4419600"/>
            <a:ext cx="2857500" cy="2308324"/>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1600" i="1" dirty="0">
                <a:solidFill>
                  <a:srgbClr val="0000FF"/>
                </a:solidFill>
                <a:latin typeface="+mn-lt"/>
                <a:cs typeface="Times New Roman" pitchFamily="18" charset="0"/>
              </a:rPr>
              <a:t>System errors</a:t>
            </a:r>
            <a:r>
              <a:rPr lang="en-US" sz="1600" dirty="0">
                <a:solidFill>
                  <a:srgbClr val="0000FF"/>
                </a:solidFill>
                <a:latin typeface="+mn-lt"/>
                <a:cs typeface="Times New Roman" pitchFamily="18" charset="0"/>
              </a:rPr>
              <a:t> are thrown by JVM and represented in the </a:t>
            </a:r>
            <a:r>
              <a:rPr lang="en-US" sz="1600" b="1" dirty="0">
                <a:solidFill>
                  <a:srgbClr val="0000FF"/>
                </a:solidFill>
                <a:latin typeface="Courier New" pitchFamily="49" charset="0"/>
                <a:cs typeface="Courier New" pitchFamily="49" charset="0"/>
              </a:rPr>
              <a:t>Error</a:t>
            </a:r>
            <a:r>
              <a:rPr lang="en-US" sz="1600" dirty="0">
                <a:solidFill>
                  <a:srgbClr val="0000FF"/>
                </a:solidFill>
                <a:latin typeface="+mn-lt"/>
                <a:cs typeface="Times New Roman" pitchFamily="18" charset="0"/>
              </a:rPr>
              <a:t> class. The </a:t>
            </a:r>
            <a:r>
              <a:rPr lang="en-US" sz="1600" b="1" dirty="0">
                <a:solidFill>
                  <a:srgbClr val="0000FF"/>
                </a:solidFill>
                <a:latin typeface="Courier New" pitchFamily="49" charset="0"/>
                <a:cs typeface="Courier New" pitchFamily="49" charset="0"/>
              </a:rPr>
              <a:t>Error</a:t>
            </a:r>
            <a:r>
              <a:rPr lang="en-US" sz="1600" dirty="0">
                <a:solidFill>
                  <a:srgbClr val="0000FF"/>
                </a:solidFill>
                <a:latin typeface="+mn-lt"/>
                <a:cs typeface="Times New Roman" pitchFamily="18" charset="0"/>
              </a:rPr>
              <a:t> class describes internal system errors. Such errors rarely occur. If one does, there is little you can do beyond notifying the user and trying to terminate the program gracefully. </a:t>
            </a:r>
            <a:endParaRPr lang="en-US" sz="1600" dirty="0">
              <a:solidFill>
                <a:srgbClr val="0000FF"/>
              </a:solidFill>
              <a:latin typeface="+mn-lt"/>
            </a:endParaRPr>
          </a:p>
        </p:txBody>
      </p:sp>
    </p:spTree>
    <p:extLst>
      <p:ext uri="{BB962C8B-B14F-4D97-AF65-F5344CB8AC3E}">
        <p14:creationId xmlns:p14="http://schemas.microsoft.com/office/powerpoint/2010/main" val="210716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D3DADB8-2A12-4D43-994C-CB057BF0F95C}" type="slidenum">
              <a:rPr lang="en-US"/>
              <a:pPr/>
              <a:t>8</a:t>
            </a:fld>
            <a:endParaRPr lang="en-US"/>
          </a:p>
        </p:txBody>
      </p:sp>
      <p:sp>
        <p:nvSpPr>
          <p:cNvPr id="311298" name="Rectangle 2"/>
          <p:cNvSpPr>
            <a:spLocks noGrp="1" noChangeArrowheads="1"/>
          </p:cNvSpPr>
          <p:nvPr>
            <p:ph type="title"/>
          </p:nvPr>
        </p:nvSpPr>
        <p:spPr>
          <a:xfrm>
            <a:off x="685800" y="228600"/>
            <a:ext cx="7772400" cy="819150"/>
          </a:xfrm>
          <a:noFill/>
          <a:ln/>
        </p:spPr>
        <p:txBody>
          <a:bodyPr/>
          <a:lstStyle/>
          <a:p>
            <a:r>
              <a:rPr lang="en-US"/>
              <a:t>Exceptions</a:t>
            </a:r>
            <a:endParaRPr lang="en-US" b="1"/>
          </a:p>
        </p:txBody>
      </p:sp>
      <p:sp>
        <p:nvSpPr>
          <p:cNvPr id="311299" name="Rectangle 3"/>
          <p:cNvSpPr>
            <a:spLocks noChangeArrowheads="1"/>
          </p:cNvSpPr>
          <p:nvPr/>
        </p:nvSpPr>
        <p:spPr bwMode="auto">
          <a:xfrm>
            <a:off x="-152400" y="19621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1300" name="Object 4"/>
          <p:cNvGraphicFramePr>
            <a:graphicFrameLocks noChangeAspect="1"/>
          </p:cNvGraphicFramePr>
          <p:nvPr/>
        </p:nvGraphicFramePr>
        <p:xfrm>
          <a:off x="0" y="1333500"/>
          <a:ext cx="8839200" cy="4510088"/>
        </p:xfrm>
        <a:graphic>
          <a:graphicData uri="http://schemas.openxmlformats.org/presentationml/2006/ole">
            <mc:AlternateContent xmlns:mc="http://schemas.openxmlformats.org/markup-compatibility/2006">
              <mc:Choice xmlns:v="urn:schemas-microsoft-com:vml" Requires="v">
                <p:oleObj spid="_x0000_s3105"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33500"/>
                        <a:ext cx="8839200" cy="45100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11301" name="Text Box 5"/>
          <p:cNvSpPr txBox="1">
            <a:spLocks noChangeArrowheads="1"/>
          </p:cNvSpPr>
          <p:nvPr/>
        </p:nvSpPr>
        <p:spPr bwMode="auto">
          <a:xfrm>
            <a:off x="6019800" y="4724400"/>
            <a:ext cx="2667000" cy="1739900"/>
          </a:xfrm>
          <a:prstGeom prst="rect">
            <a:avLst/>
          </a:prstGeom>
          <a:noFill/>
          <a:ln w="12700">
            <a:noFill/>
            <a:miter lim="800000"/>
            <a:headEnd type="none" w="sm" len="sm"/>
            <a:tailEnd type="none" w="sm" len="sm"/>
          </a:ln>
          <a:effectLst/>
        </p:spPr>
        <p:txBody>
          <a:bodyPr>
            <a:spAutoFit/>
          </a:bodyPr>
          <a:lstStyle/>
          <a:p>
            <a:pPr>
              <a:spcBef>
                <a:spcPct val="50000"/>
              </a:spcBef>
            </a:pPr>
            <a:r>
              <a:rPr lang="en-US" sz="1800" u="sng" dirty="0">
                <a:solidFill>
                  <a:srgbClr val="0000FF"/>
                </a:solidFill>
                <a:latin typeface="Calibri" pitchFamily="34" charset="0"/>
                <a:cs typeface="Calibri" pitchFamily="34" charset="0"/>
              </a:rPr>
              <a:t>Exception</a:t>
            </a:r>
            <a:r>
              <a:rPr lang="en-US" sz="1800" dirty="0">
                <a:solidFill>
                  <a:srgbClr val="0000FF"/>
                </a:solidFill>
                <a:latin typeface="Calibri" pitchFamily="34" charset="0"/>
                <a:cs typeface="Calibri" pitchFamily="34" charset="0"/>
              </a:rPr>
              <a:t> describes errors caused by your program and external circumstances. These errors can be caught and handled by your program. </a:t>
            </a:r>
          </a:p>
        </p:txBody>
      </p:sp>
      <p:sp>
        <p:nvSpPr>
          <p:cNvPr id="311302" name="Rectangle 6"/>
          <p:cNvSpPr>
            <a:spLocks noChangeArrowheads="1"/>
          </p:cNvSpPr>
          <p:nvPr/>
        </p:nvSpPr>
        <p:spPr bwMode="auto">
          <a:xfrm>
            <a:off x="2590800" y="1333500"/>
            <a:ext cx="6172200" cy="29337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2263188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BF36052-924E-4DB3-9383-D190A19E71FB}" type="slidenum">
              <a:rPr lang="en-US"/>
              <a:pPr/>
              <a:t>9</a:t>
            </a:fld>
            <a:endParaRPr lang="en-US"/>
          </a:p>
        </p:txBody>
      </p:sp>
      <p:sp>
        <p:nvSpPr>
          <p:cNvPr id="312322" name="Rectangle 2"/>
          <p:cNvSpPr>
            <a:spLocks noGrp="1" noChangeArrowheads="1"/>
          </p:cNvSpPr>
          <p:nvPr>
            <p:ph type="title"/>
          </p:nvPr>
        </p:nvSpPr>
        <p:spPr>
          <a:xfrm>
            <a:off x="685800" y="228600"/>
            <a:ext cx="7772400" cy="819150"/>
          </a:xfrm>
          <a:noFill/>
          <a:ln/>
        </p:spPr>
        <p:txBody>
          <a:bodyPr/>
          <a:lstStyle/>
          <a:p>
            <a:r>
              <a:rPr lang="en-US" dirty="0"/>
              <a:t>Runtime Exceptions</a:t>
            </a:r>
            <a:endParaRPr lang="en-US" b="1" dirty="0"/>
          </a:p>
        </p:txBody>
      </p:sp>
      <p:sp>
        <p:nvSpPr>
          <p:cNvPr id="312323" name="Rectangle 3"/>
          <p:cNvSpPr>
            <a:spLocks noChangeArrowheads="1"/>
          </p:cNvSpPr>
          <p:nvPr/>
        </p:nvSpPr>
        <p:spPr bwMode="auto">
          <a:xfrm>
            <a:off x="0" y="200025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2324"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4129"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12325" name="Text Box 5"/>
          <p:cNvSpPr txBox="1">
            <a:spLocks noChangeArrowheads="1"/>
          </p:cNvSpPr>
          <p:nvPr/>
        </p:nvSpPr>
        <p:spPr bwMode="auto">
          <a:xfrm>
            <a:off x="6172200" y="4572000"/>
            <a:ext cx="2743200" cy="1938992"/>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sz="2000" dirty="0" err="1">
                <a:solidFill>
                  <a:srgbClr val="0000FF"/>
                </a:solidFill>
                <a:latin typeface="Calibri" pitchFamily="34" charset="0"/>
                <a:cs typeface="Calibri" pitchFamily="34" charset="0"/>
              </a:rPr>
              <a:t>RuntimeException</a:t>
            </a:r>
            <a:r>
              <a:rPr lang="en-US" sz="2000" dirty="0">
                <a:solidFill>
                  <a:srgbClr val="0000FF"/>
                </a:solidFill>
                <a:latin typeface="Calibri" pitchFamily="34" charset="0"/>
                <a:cs typeface="Calibri" pitchFamily="34" charset="0"/>
              </a:rPr>
              <a:t> is caused by programming errors, such as bad casting, accessing an out-of-bounds array, and numeric errors.</a:t>
            </a:r>
          </a:p>
        </p:txBody>
      </p:sp>
      <p:sp>
        <p:nvSpPr>
          <p:cNvPr id="312326" name="Rectangle 6"/>
          <p:cNvSpPr>
            <a:spLocks noChangeArrowheads="1"/>
          </p:cNvSpPr>
          <p:nvPr/>
        </p:nvSpPr>
        <p:spPr bwMode="auto">
          <a:xfrm>
            <a:off x="5943600" y="1905000"/>
            <a:ext cx="2743200" cy="2438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312327" name="Rectangle 7"/>
          <p:cNvSpPr>
            <a:spLocks noChangeArrowheads="1"/>
          </p:cNvSpPr>
          <p:nvPr/>
        </p:nvSpPr>
        <p:spPr bwMode="auto">
          <a:xfrm>
            <a:off x="4267200" y="2743200"/>
            <a:ext cx="16764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3172514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1023</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Picture</vt:lpstr>
      <vt:lpstr>Exceptions</vt:lpstr>
      <vt:lpstr>What is an Exception?</vt:lpstr>
      <vt:lpstr>Is Exception Handling really needed?</vt:lpstr>
      <vt:lpstr>Throwing an Exception</vt:lpstr>
      <vt:lpstr>An Example: QutioentWithException.java</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an Exception</vt:lpstr>
      <vt:lpstr>PowerPoint Presentation</vt:lpstr>
      <vt:lpstr>Catch or Declare Checked Exceptions</vt:lpstr>
      <vt:lpstr>The finally clause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Celikel, Ebru</dc:creator>
  <cp:lastModifiedBy>Cankaya, Ebru</cp:lastModifiedBy>
  <cp:revision>40</cp:revision>
  <dcterms:created xsi:type="dcterms:W3CDTF">2012-09-23T14:30:33Z</dcterms:created>
  <dcterms:modified xsi:type="dcterms:W3CDTF">2014-06-19T04:26:56Z</dcterms:modified>
</cp:coreProperties>
</file>