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1"/>
  </p:sldMasterIdLst>
  <p:notesMasterIdLst>
    <p:notesMasterId r:id="rId36"/>
  </p:notesMasterIdLst>
  <p:handoutMasterIdLst>
    <p:handoutMasterId r:id="rId37"/>
  </p:handoutMasterIdLst>
  <p:sldIdLst>
    <p:sldId id="577" r:id="rId2"/>
    <p:sldId id="611" r:id="rId3"/>
    <p:sldId id="649" r:id="rId4"/>
    <p:sldId id="647" r:id="rId5"/>
    <p:sldId id="652" r:id="rId6"/>
    <p:sldId id="650" r:id="rId7"/>
    <p:sldId id="65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24" r:id="rId16"/>
    <p:sldId id="625" r:id="rId17"/>
    <p:sldId id="626" r:id="rId18"/>
    <p:sldId id="653" r:id="rId19"/>
    <p:sldId id="654" r:id="rId20"/>
    <p:sldId id="655" r:id="rId21"/>
    <p:sldId id="627" r:id="rId22"/>
    <p:sldId id="628" r:id="rId23"/>
    <p:sldId id="629" r:id="rId24"/>
    <p:sldId id="630" r:id="rId25"/>
    <p:sldId id="658" r:id="rId26"/>
    <p:sldId id="659" r:id="rId27"/>
    <p:sldId id="660" r:id="rId28"/>
    <p:sldId id="661" r:id="rId29"/>
    <p:sldId id="662" r:id="rId30"/>
    <p:sldId id="634" r:id="rId31"/>
    <p:sldId id="635" r:id="rId32"/>
    <p:sldId id="636" r:id="rId33"/>
    <p:sldId id="637" r:id="rId34"/>
    <p:sldId id="638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8579" autoAdjust="0"/>
  </p:normalViewPr>
  <p:slideViewPr>
    <p:cSldViewPr>
      <p:cViewPr varScale="1">
        <p:scale>
          <a:sx n="69" d="100"/>
          <a:sy n="69" d="100"/>
        </p:scale>
        <p:origin x="-1386" y="-96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04" y="-78"/>
      </p:cViewPr>
      <p:guideLst>
        <p:guide orient="horz" pos="2268"/>
        <p:guide pos="3072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32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>
              <a:defRPr sz="11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>
              <a:defRPr sz="11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>
              <a:defRPr sz="1100" i="1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b" anchorCtr="0" compatLnSpc="1">
            <a:prstTxWarp prst="textNoShape">
              <a:avLst/>
            </a:prstTxWarp>
          </a:bodyPr>
          <a:lstStyle>
            <a:lvl1pPr algn="r">
              <a:defRPr sz="1100" i="1"/>
            </a:lvl1pPr>
          </a:lstStyle>
          <a:p>
            <a:fld id="{5E4A7495-D060-4D61-8594-92A88FC567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56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90"/>
            <a:ext cx="3170238" cy="479424"/>
          </a:xfrm>
          <a:prstGeom prst="rect">
            <a:avLst/>
          </a:prstGeom>
          <a:noFill/>
        </p:spPr>
        <p:txBody>
          <a:bodyPr lIns="93680" tIns="46841" rIns="93680" bIns="46841"/>
          <a:lstStyle/>
          <a:p>
            <a:fld id="{27EE88DE-6475-4D40-9038-BC669E32756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/>
          <p:cNvSpPr txBox="1">
            <a:spLocks noGrp="1" noChangeArrowheads="1"/>
          </p:cNvSpPr>
          <p:nvPr/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0138" tIns="0" rIns="20138" bIns="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7570364C-03CE-40B1-80BE-3F550D3D0B00}" type="slidenum">
              <a:rPr lang="en-US" sz="1100" i="1"/>
              <a:pPr algn="r"/>
              <a:t>29</a:t>
            </a:fld>
            <a:endParaRPr lang="en-US" sz="1100" i="1"/>
          </a:p>
        </p:txBody>
      </p:sp>
      <p:sp>
        <p:nvSpPr>
          <p:cNvPr id="333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3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7332" tIns="48667" rIns="97332" bIns="4866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3B3C4-E8E2-4680-95E5-E15B64E5C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39EDE-82DC-425D-A30D-9140ED8AAB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6998-AE46-419E-A8BB-F9FD345F7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Candar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  <a:lvl2pPr>
              <a:defRPr>
                <a:solidFill>
                  <a:srgbClr val="0000FF"/>
                </a:solidFill>
              </a:defRPr>
            </a:lvl2pPr>
            <a:lvl3pPr>
              <a:defRPr>
                <a:solidFill>
                  <a:srgbClr val="0000FF"/>
                </a:solidFill>
              </a:defRPr>
            </a:lvl3pPr>
            <a:lvl4pPr>
              <a:defRPr>
                <a:solidFill>
                  <a:srgbClr val="0000FF"/>
                </a:solidFill>
              </a:defRPr>
            </a:lvl4pPr>
            <a:lvl5pPr>
              <a:defRPr>
                <a:solidFill>
                  <a:srgbClr val="0000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209E5-7165-4078-A968-05538CD6A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4F3E7-C576-4A8D-9EA1-F185FBBB97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88E63-7788-4569-AD66-0286EFB77E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42C-12D8-44A2-9FBA-C906E42C0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42C0-DD55-495B-ABF2-E6C6282E98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0680-17DF-461F-B8E0-DE8925B94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60CD-2455-4F62-BFEC-8C2390121A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2036-FDFD-491D-81BF-F44CE5D6CD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09E5-7165-4078-A968-05538CD6A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1000">
                <a:latin typeface="Arial" pitchFamily="34" charset="0"/>
              </a:rPr>
              <a:t>Liang, Introduction to Java Programming, Eighth Edition, (c) 2011 Pearson Education, Inc. All rights reserved. 0132130807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ml/HandleEvent.bat" TargetMode="External"/><Relationship Id="rId4" Type="http://schemas.openxmlformats.org/officeDocument/2006/relationships/hyperlink" Target="html/HandleEvent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5786" y="1000108"/>
            <a:ext cx="7772400" cy="147002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b="1" dirty="0" smtClean="0">
                <a:solidFill>
                  <a:srgbClr val="C00000"/>
                </a:solidFill>
                <a:latin typeface="Candara" pitchFamily="34" charset="0"/>
              </a:rPr>
              <a:t>CS/CE 2336</a:t>
            </a:r>
            <a:br>
              <a:rPr lang="en-US" b="1" dirty="0" smtClean="0">
                <a:solidFill>
                  <a:srgbClr val="C00000"/>
                </a:solidFill>
                <a:latin typeface="Candara" pitchFamily="34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andara" pitchFamily="34" charset="0"/>
              </a:rPr>
              <a:t>Computer Science II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219700"/>
            <a:ext cx="7620000" cy="175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b="1" dirty="0" smtClean="0">
                <a:solidFill>
                  <a:srgbClr val="0006A3"/>
                </a:solidFill>
                <a:latin typeface="Calibri" pitchFamily="34" charset="0"/>
              </a:rPr>
              <a:t>Abstract Classes and Interfaces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29520" y="428604"/>
            <a:ext cx="1095375" cy="431800"/>
            <a:chOff x="4368" y="1920"/>
            <a:chExt cx="690" cy="272"/>
          </a:xfrm>
        </p:grpSpPr>
        <p:sp>
          <p:nvSpPr>
            <p:cNvPr id="232" name="AutoShape 5"/>
            <p:cNvSpPr>
              <a:spLocks noChangeArrowheads="1"/>
            </p:cNvSpPr>
            <p:nvPr/>
          </p:nvSpPr>
          <p:spPr bwMode="auto">
            <a:xfrm>
              <a:off x="4368" y="1920"/>
              <a:ext cx="684" cy="272"/>
            </a:xfrm>
            <a:prstGeom prst="roundRect">
              <a:avLst>
                <a:gd name="adj" fmla="val 12495"/>
              </a:avLst>
            </a:prstGeom>
            <a:solidFill>
              <a:schemeClr val="accent2"/>
            </a:solidFill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AutoShape 6"/>
            <p:cNvSpPr>
              <a:spLocks noChangeArrowheads="1"/>
            </p:cNvSpPr>
            <p:nvPr/>
          </p:nvSpPr>
          <p:spPr bwMode="auto">
            <a:xfrm>
              <a:off x="4368" y="1920"/>
              <a:ext cx="416" cy="272"/>
            </a:xfrm>
            <a:prstGeom prst="roundRect">
              <a:avLst>
                <a:gd name="adj" fmla="val 12495"/>
              </a:avLst>
            </a:prstGeom>
            <a:solidFill>
              <a:srgbClr val="FF3300"/>
            </a:solidFill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3600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UT</a:t>
              </a:r>
            </a:p>
          </p:txBody>
        </p:sp>
        <p:sp>
          <p:nvSpPr>
            <p:cNvPr id="234" name="AutoShape 7"/>
            <p:cNvSpPr>
              <a:spLocks noChangeArrowheads="1"/>
            </p:cNvSpPr>
            <p:nvPr/>
          </p:nvSpPr>
          <p:spPr bwMode="auto">
            <a:xfrm>
              <a:off x="4786" y="1920"/>
              <a:ext cx="272" cy="272"/>
            </a:xfrm>
            <a:prstGeom prst="roundRect">
              <a:avLst>
                <a:gd name="adj" fmla="val 12495"/>
              </a:avLst>
            </a:prstGeom>
            <a:solidFill>
              <a:srgbClr val="FF3300"/>
            </a:solidFill>
            <a:ln w="25400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3600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pic>
        <p:nvPicPr>
          <p:cNvPr id="76804" name="Picture 4" descr="https://encrypted-tbn1.google.com/images?q=tbn:ANd9GcRshQ9H3-MMXIrah3iLK_iaVqegpQ1ysnSWoDK9bWWkwiHPxv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786058"/>
            <a:ext cx="1876425" cy="1876425"/>
          </a:xfrm>
          <a:prstGeom prst="rect">
            <a:avLst/>
          </a:prstGeom>
          <a:noFill/>
        </p:spPr>
      </p:pic>
      <p:pic>
        <p:nvPicPr>
          <p:cNvPr id="76808" name="Picture 8" descr="https://encrypted-tbn1.google.com/images?q=tbn:ANd9GcR52C69bxbQImGuTm7qqm7ne0O59F3kVKa4DtLqoJjvBfruqr4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2946457"/>
            <a:ext cx="1876424" cy="210655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074205" y="6270970"/>
            <a:ext cx="594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Adapted from D. Liang’s “Introduction to Java Programming, 8</a:t>
            </a:r>
            <a:r>
              <a:rPr lang="en-US" sz="1200" i="1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200" i="1" dirty="0" smtClean="0">
                <a:solidFill>
                  <a:schemeClr val="bg1">
                    <a:lumMod val="50000"/>
                  </a:schemeClr>
                </a:solidFill>
              </a:rPr>
              <a:t> Ed.”</a:t>
            </a:r>
            <a:endParaRPr 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Object Cannot </a:t>
            </a:r>
            <a:r>
              <a:rPr lang="en-US" dirty="0"/>
              <a:t>be </a:t>
            </a:r>
            <a:r>
              <a:rPr lang="en-US" dirty="0" smtClean="0"/>
              <a:t>Created </a:t>
            </a:r>
            <a:r>
              <a:rPr lang="en-US" dirty="0"/>
              <a:t>from </a:t>
            </a:r>
            <a:r>
              <a:rPr lang="en-US" dirty="0" smtClean="0"/>
              <a:t>Abstract Class!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An abstract class cannot be instantiated using the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cs typeface="Times New Roman" pitchFamily="18" charset="0"/>
              </a:rPr>
              <a:t> operator, but you can still define its constructors! </a:t>
            </a:r>
          </a:p>
          <a:p>
            <a:r>
              <a:rPr lang="en-US" dirty="0" smtClean="0">
                <a:cs typeface="Times New Roman" pitchFamily="18" charset="0"/>
              </a:rPr>
              <a:t>Why?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Constructors of an abstract class are invoked in the constructors of its subclasses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For instance, the constructors of </a:t>
            </a:r>
            <a:r>
              <a:rPr lang="en-US" b="1" u="sng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US" dirty="0" smtClean="0">
                <a:cs typeface="Times New Roman" pitchFamily="18" charset="0"/>
              </a:rPr>
              <a:t> are invoked in the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Circle</a:t>
            </a:r>
            <a:r>
              <a:rPr lang="en-US" dirty="0" smtClean="0">
                <a:cs typeface="Times New Roman" pitchFamily="18" charset="0"/>
              </a:rPr>
              <a:t> class and the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Rectangle</a:t>
            </a:r>
            <a:r>
              <a:rPr lang="en-US" dirty="0" smtClean="0">
                <a:cs typeface="Times New Roman" pitchFamily="18" charset="0"/>
              </a:rPr>
              <a:t> class</a:t>
            </a:r>
          </a:p>
          <a:p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F643CF-477F-430B-84BA-2F60CBBAF7C6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Abstract Class without Abstract Method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that contains abstract methods must be abstract</a:t>
            </a:r>
          </a:p>
          <a:p>
            <a:r>
              <a:rPr lang="en-US" dirty="0" smtClean="0"/>
              <a:t>However, it is possible to define an abstract class that contains no abstract methods</a:t>
            </a:r>
          </a:p>
          <a:p>
            <a:pPr lvl="1"/>
            <a:r>
              <a:rPr lang="en-US" dirty="0" smtClean="0"/>
              <a:t>As with the other case instances of the abstract class cannot be created using the new operator</a:t>
            </a:r>
          </a:p>
          <a:p>
            <a:r>
              <a:rPr lang="en-US" dirty="0" smtClean="0"/>
              <a:t>This class is used as a base class for defining a new subclass </a:t>
            </a:r>
          </a:p>
          <a:p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F5DF-FD2E-4D88-8E4D-100F66FDDA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err="1" smtClean="0"/>
              <a:t>Superclass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a Abstract Class </a:t>
            </a:r>
            <a:r>
              <a:rPr lang="en-US" dirty="0"/>
              <a:t>may be </a:t>
            </a:r>
            <a:r>
              <a:rPr lang="en-US" dirty="0" smtClean="0"/>
              <a:t>Concrete!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 subclass can be </a:t>
            </a:r>
            <a:r>
              <a:rPr lang="en-US" i="1" dirty="0" smtClean="0">
                <a:cs typeface="Times New Roman" pitchFamily="18" charset="0"/>
              </a:rPr>
              <a:t>abstract</a:t>
            </a:r>
            <a:r>
              <a:rPr lang="en-US" dirty="0" smtClean="0">
                <a:cs typeface="Times New Roman" pitchFamily="18" charset="0"/>
              </a:rPr>
              <a:t> even if its </a:t>
            </a:r>
            <a:r>
              <a:rPr lang="en-US" dirty="0" err="1" smtClean="0">
                <a:cs typeface="Times New Roman" pitchFamily="18" charset="0"/>
              </a:rPr>
              <a:t>superclass</a:t>
            </a:r>
            <a:r>
              <a:rPr lang="en-US" dirty="0" smtClean="0">
                <a:cs typeface="Times New Roman" pitchFamily="18" charset="0"/>
              </a:rPr>
              <a:t> is </a:t>
            </a:r>
            <a:r>
              <a:rPr lang="en-US" i="1" dirty="0" smtClean="0">
                <a:cs typeface="Times New Roman" pitchFamily="18" charset="0"/>
              </a:rPr>
              <a:t>concrete</a:t>
            </a:r>
          </a:p>
          <a:p>
            <a:r>
              <a:rPr lang="en-US" dirty="0" smtClean="0">
                <a:cs typeface="Times New Roman" pitchFamily="18" charset="0"/>
              </a:rPr>
              <a:t>For example,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>
                <a:cs typeface="Times New Roman" pitchFamily="18" charset="0"/>
              </a:rPr>
              <a:t> class is concrete, but its subclasses, such as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US" dirty="0" smtClean="0">
                <a:cs typeface="Times New Roman" pitchFamily="18" charset="0"/>
              </a:rPr>
              <a:t>, may be abstract</a:t>
            </a:r>
          </a:p>
          <a:p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23CA9-B9DA-42B8-B9B2-EFA430A6A1CF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Concrete Method can be Overridden </a:t>
            </a:r>
            <a:r>
              <a:rPr lang="en-US" dirty="0"/>
              <a:t>to be </a:t>
            </a:r>
            <a:r>
              <a:rPr lang="en-US" dirty="0" smtClean="0"/>
              <a:t>Abstract!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 subclass can override a method from its </a:t>
            </a:r>
            <a:r>
              <a:rPr lang="en-US" dirty="0" err="1" smtClean="0">
                <a:cs typeface="Times New Roman" pitchFamily="18" charset="0"/>
              </a:rPr>
              <a:t>superclass</a:t>
            </a:r>
            <a:r>
              <a:rPr lang="en-US" dirty="0" smtClean="0">
                <a:cs typeface="Times New Roman" pitchFamily="18" charset="0"/>
              </a:rPr>
              <a:t> to define it </a:t>
            </a:r>
            <a:r>
              <a:rPr lang="en-US" i="1" dirty="0" smtClean="0">
                <a:solidFill>
                  <a:srgbClr val="C00000"/>
                </a:solidFill>
                <a:cs typeface="Times New Roman" pitchFamily="18" charset="0"/>
              </a:rPr>
              <a:t>abstract</a:t>
            </a:r>
            <a:r>
              <a:rPr lang="en-US" i="1" dirty="0" smtClean="0">
                <a:cs typeface="Times New Roman" pitchFamily="18" charset="0"/>
              </a:rPr>
              <a:t> </a:t>
            </a:r>
          </a:p>
          <a:p>
            <a:r>
              <a:rPr lang="en-US" dirty="0" smtClean="0">
                <a:cs typeface="Times New Roman" pitchFamily="18" charset="0"/>
              </a:rPr>
              <a:t>This is rare, but useful when the implementation of the method in the </a:t>
            </a:r>
            <a:r>
              <a:rPr lang="en-US" dirty="0" err="1" smtClean="0">
                <a:cs typeface="Times New Roman" pitchFamily="18" charset="0"/>
              </a:rPr>
              <a:t>superclass</a:t>
            </a:r>
            <a:r>
              <a:rPr lang="en-US" dirty="0" smtClean="0">
                <a:cs typeface="Times New Roman" pitchFamily="18" charset="0"/>
              </a:rPr>
              <a:t> becomes invalid in the subclass</a:t>
            </a:r>
          </a:p>
          <a:p>
            <a:r>
              <a:rPr lang="en-US" dirty="0" smtClean="0">
                <a:cs typeface="Times New Roman" pitchFamily="18" charset="0"/>
              </a:rPr>
              <a:t>In this case, the subclass must be defined abstract </a:t>
            </a:r>
          </a:p>
          <a:p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E51558-C0DE-4BD0-9693-4F9B6ACADBB2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Abstract Class </a:t>
            </a:r>
            <a:r>
              <a:rPr lang="en-US" dirty="0"/>
              <a:t>as </a:t>
            </a:r>
            <a:r>
              <a:rPr lang="en-US" dirty="0" smtClean="0"/>
              <a:t>Type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You cannot create an instance from an abstract class using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>
                <a:cs typeface="Times New Roman" pitchFamily="18" charset="0"/>
              </a:rPr>
              <a:t> operator, but an abstract class can be used as a data type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cs typeface="Times New Roman" pitchFamily="18" charset="0"/>
              </a:rPr>
              <a:t>Thus, the following statement is correct: </a:t>
            </a:r>
          </a:p>
          <a:p>
            <a:pPr>
              <a:spcBef>
                <a:spcPct val="50000"/>
              </a:spcBef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[] geo = new    				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r>
              <a:rPr lang="en-US" dirty="0" smtClean="0"/>
              <a:t>What this does?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It creates an array whose then elements are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GeometricObject</a:t>
            </a:r>
            <a:r>
              <a:rPr lang="en-US" dirty="0" smtClean="0">
                <a:cs typeface="Times New Roman" pitchFamily="18" charset="0"/>
              </a:rPr>
              <a:t> type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B904BD-6F45-49FC-9A08-30CB6F1313A0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Interfaces</a:t>
            </a:r>
          </a:p>
        </p:txBody>
      </p:sp>
      <p:sp>
        <p:nvSpPr>
          <p:cNvPr id="31130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228600" indent="-228600"/>
            <a:r>
              <a:rPr lang="en-US" dirty="0">
                <a:cs typeface="Courier New" pitchFamily="49" charset="0"/>
              </a:rPr>
              <a:t>What is an interface?</a:t>
            </a:r>
          </a:p>
          <a:p>
            <a:pPr marL="228600" indent="-228600"/>
            <a:r>
              <a:rPr lang="en-US" dirty="0">
                <a:cs typeface="Courier New" pitchFamily="49" charset="0"/>
              </a:rPr>
              <a:t>Why is an interface useful?</a:t>
            </a:r>
          </a:p>
          <a:p>
            <a:pPr marL="228600" indent="-228600"/>
            <a:r>
              <a:rPr lang="en-US" dirty="0">
                <a:cs typeface="Courier New" pitchFamily="49" charset="0"/>
              </a:rPr>
              <a:t>How do you define an interface?</a:t>
            </a:r>
          </a:p>
          <a:p>
            <a:pPr marL="228600" indent="-228600"/>
            <a:r>
              <a:rPr lang="en-US" dirty="0">
                <a:cs typeface="Courier New" pitchFamily="49" charset="0"/>
              </a:rPr>
              <a:t>How do you use an interface?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D2236-A09A-490C-B83B-C781C1EEE11D}" type="slidenum">
              <a:rPr lang="en-US"/>
              <a:pPr/>
              <a:t>15</a:t>
            </a:fld>
            <a:endParaRPr lang="en-US"/>
          </a:p>
        </p:txBody>
      </p:sp>
      <p:pic>
        <p:nvPicPr>
          <p:cNvPr id="572418" name="Picture 2" descr="http://www.harting-connectivity-networks.de/imperia/md/images/lg/hartingconnectivitynetworks/products/interfaceconnectors/00_interface_connectors_overview_700_500x3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4343400"/>
            <a:ext cx="2628900" cy="1750848"/>
          </a:xfrm>
          <a:prstGeom prst="rect">
            <a:avLst/>
          </a:prstGeom>
          <a:noFill/>
        </p:spPr>
      </p:pic>
      <p:pic>
        <p:nvPicPr>
          <p:cNvPr id="573442" name="Picture 2" descr="https://encrypted-tbn0.google.com/images?q=tbn:ANd9GcQSZCzUU_ih-O-pRzfECIlto-XGDdAztXNbJWocxQC2ZZptAPi_0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10100"/>
            <a:ext cx="3286125" cy="1390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11300" grpId="0" build="p" bldLvl="2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1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1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1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1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1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1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1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1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1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1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1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1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1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13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13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>
                <a:cs typeface="Courier New" pitchFamily="49" charset="0"/>
              </a:rPr>
              <a:t>What </a:t>
            </a:r>
            <a:r>
              <a:rPr lang="en-US" dirty="0" smtClean="0">
                <a:cs typeface="Courier New" pitchFamily="49" charset="0"/>
              </a:rPr>
              <a:t>is Interface</a:t>
            </a:r>
            <a:r>
              <a:rPr lang="en-US" dirty="0">
                <a:cs typeface="Courier New" pitchFamily="49" charset="0"/>
              </a:rPr>
              <a:t>?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Why is </a:t>
            </a:r>
            <a:r>
              <a:rPr lang="en-US" dirty="0" smtClean="0">
                <a:cs typeface="Courier New" pitchFamily="49" charset="0"/>
              </a:rPr>
              <a:t>Interface </a:t>
            </a:r>
            <a:r>
              <a:rPr lang="en-US" dirty="0">
                <a:cs typeface="Courier New" pitchFamily="49" charset="0"/>
              </a:rPr>
              <a:t>useful?</a:t>
            </a:r>
          </a:p>
        </p:txBody>
      </p:sp>
      <p:sp>
        <p:nvSpPr>
          <p:cNvPr id="31232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228600" indent="-228600"/>
            <a:r>
              <a:rPr lang="en-US" dirty="0"/>
              <a:t>An interface is a </a:t>
            </a:r>
            <a:r>
              <a:rPr lang="en-US" dirty="0" smtClean="0"/>
              <a:t>class-like </a:t>
            </a:r>
            <a:r>
              <a:rPr lang="en-US" dirty="0"/>
              <a:t>construct that contains only </a:t>
            </a:r>
            <a:r>
              <a:rPr lang="en-US" b="1" dirty="0"/>
              <a:t>constants</a:t>
            </a:r>
            <a:r>
              <a:rPr lang="en-US" dirty="0"/>
              <a:t> and </a:t>
            </a:r>
            <a:r>
              <a:rPr lang="en-US" b="1" dirty="0"/>
              <a:t>abstract</a:t>
            </a:r>
            <a:r>
              <a:rPr lang="en-US" dirty="0"/>
              <a:t> </a:t>
            </a:r>
            <a:r>
              <a:rPr lang="en-US" dirty="0" smtClean="0"/>
              <a:t>methods</a:t>
            </a:r>
          </a:p>
          <a:p>
            <a:pPr marL="228600" indent="-228600"/>
            <a:r>
              <a:rPr lang="en-US" dirty="0" smtClean="0"/>
              <a:t>In </a:t>
            </a:r>
            <a:r>
              <a:rPr lang="en-US" dirty="0"/>
              <a:t>many ways, an interface is similar to an abstract class, but the intent of an interface is to specify </a:t>
            </a:r>
            <a:r>
              <a:rPr lang="en-US" b="1" dirty="0" smtClean="0"/>
              <a:t>common behavior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classes, including unrelated classes, regardless </a:t>
            </a:r>
            <a:r>
              <a:rPr lang="en-US" dirty="0"/>
              <a:t>of their locations in </a:t>
            </a:r>
            <a:r>
              <a:rPr lang="en-US" dirty="0" smtClean="0"/>
              <a:t>the class hierarchy.</a:t>
            </a:r>
          </a:p>
          <a:p>
            <a:pPr marL="628650" lvl="1" indent="-228600"/>
            <a:r>
              <a:rPr lang="en-US" dirty="0" smtClean="0"/>
              <a:t>E.g. you </a:t>
            </a:r>
            <a:r>
              <a:rPr lang="en-US" dirty="0"/>
              <a:t>can specify that the objects are </a:t>
            </a:r>
            <a:r>
              <a:rPr lang="en-US" i="1" dirty="0"/>
              <a:t>comparable</a:t>
            </a:r>
            <a:r>
              <a:rPr lang="en-US" dirty="0"/>
              <a:t>, </a:t>
            </a:r>
            <a:r>
              <a:rPr lang="en-US" i="1" dirty="0"/>
              <a:t>edible</a:t>
            </a:r>
            <a:r>
              <a:rPr lang="en-US" dirty="0"/>
              <a:t>, </a:t>
            </a:r>
            <a:r>
              <a:rPr lang="en-US" i="1" dirty="0" err="1"/>
              <a:t>cloneable</a:t>
            </a:r>
            <a:r>
              <a:rPr lang="en-US" dirty="0"/>
              <a:t> using appropriate </a:t>
            </a:r>
            <a:r>
              <a:rPr lang="en-US" dirty="0" smtClean="0"/>
              <a:t>interfaces </a:t>
            </a:r>
            <a:endParaRPr lang="en-US" sz="2000" dirty="0">
              <a:ea typeface="PMingLiU" pitchFamily="18" charset="-12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ED6CD6-ECDF-47E3-8B3E-5A1A7076C953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12324" grpId="0" build="p" bldLvl="2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2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23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23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2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23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23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2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23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23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2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23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23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23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23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23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>
                <a:cs typeface="Courier New" pitchFamily="49" charset="0"/>
              </a:rPr>
              <a:t>Define an Interface</a:t>
            </a:r>
          </a:p>
        </p:txBody>
      </p:sp>
      <p:sp>
        <p:nvSpPr>
          <p:cNvPr id="313348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485900"/>
            <a:ext cx="8229600" cy="4525963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800" dirty="0">
                <a:cs typeface="Courier New" pitchFamily="49" charset="0"/>
              </a:rPr>
              <a:t>To distinguish an interface from a class, Java uses the following syntax to define an interface: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5563EE-61E2-4EDD-854B-A246C8D0B4F0}" type="slidenum">
              <a:rPr lang="en-US"/>
              <a:pPr/>
              <a:t>17</a:t>
            </a:fld>
            <a:endParaRPr lang="en-US"/>
          </a:p>
        </p:txBody>
      </p:sp>
      <p:sp>
        <p:nvSpPr>
          <p:cNvPr id="313349" name="Rectangle 4"/>
          <p:cNvSpPr>
            <a:spLocks noChangeArrowheads="1"/>
          </p:cNvSpPr>
          <p:nvPr/>
        </p:nvSpPr>
        <p:spPr bwMode="auto">
          <a:xfrm>
            <a:off x="876300" y="2514600"/>
            <a:ext cx="73533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public interface </a:t>
            </a:r>
            <a:r>
              <a:rPr lang="en-US" b="1" dirty="0" err="1">
                <a:latin typeface="Courier New" pitchFamily="49" charset="0"/>
              </a:rPr>
              <a:t>InterfaceName</a:t>
            </a:r>
            <a:r>
              <a:rPr lang="en-US" b="1" dirty="0">
                <a:latin typeface="Courier New" pitchFamily="49" charset="0"/>
              </a:rPr>
              <a:t> { 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  constant declarations;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abstract method </a:t>
            </a:r>
            <a:r>
              <a:rPr lang="en-US" b="1" dirty="0">
                <a:latin typeface="Courier New" pitchFamily="49" charset="0"/>
              </a:rPr>
              <a:t>signatures;</a:t>
            </a:r>
          </a:p>
          <a:p>
            <a:pPr marL="342900" indent="-34290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  <a:endParaRPr lang="en-US" sz="2800" b="1" dirty="0"/>
          </a:p>
        </p:txBody>
      </p:sp>
      <p:sp>
        <p:nvSpPr>
          <p:cNvPr id="313350" name="Rectangle 5"/>
          <p:cNvSpPr>
            <a:spLocks noChangeArrowheads="1"/>
          </p:cNvSpPr>
          <p:nvPr/>
        </p:nvSpPr>
        <p:spPr bwMode="auto">
          <a:xfrm>
            <a:off x="533400" y="41529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 dirty="0">
                <a:solidFill>
                  <a:srgbClr val="0000FF"/>
                </a:solidFill>
                <a:latin typeface="+mn-lt"/>
                <a:cs typeface="Courier New" pitchFamily="49" charset="0"/>
              </a:rPr>
              <a:t>Example:</a:t>
            </a:r>
          </a:p>
        </p:txBody>
      </p:sp>
      <p:sp>
        <p:nvSpPr>
          <p:cNvPr id="313351" name="Rectangle 6"/>
          <p:cNvSpPr>
            <a:spLocks noChangeArrowheads="1"/>
          </p:cNvSpPr>
          <p:nvPr/>
        </p:nvSpPr>
        <p:spPr bwMode="auto">
          <a:xfrm>
            <a:off x="838200" y="4648200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public interface Edible {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  /** Describe how to eat */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  public abstract String </a:t>
            </a:r>
            <a:r>
              <a:rPr lang="en-US" b="1" dirty="0" err="1">
                <a:latin typeface="Courier New" pitchFamily="49" charset="0"/>
              </a:rPr>
              <a:t>howToEat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use Interfaces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reveal an object's programming </a:t>
            </a:r>
            <a:r>
              <a:rPr lang="en-US" dirty="0" smtClean="0"/>
              <a:t>interface (</a:t>
            </a:r>
            <a:r>
              <a:rPr lang="en-US" dirty="0"/>
              <a:t>functionality of the object) without revealing </a:t>
            </a:r>
            <a:r>
              <a:rPr lang="en-US" dirty="0" smtClean="0"/>
              <a:t>its implementation details </a:t>
            </a:r>
          </a:p>
          <a:p>
            <a:pPr lvl="1"/>
            <a:r>
              <a:rPr lang="en-US" dirty="0" smtClean="0"/>
              <a:t>Supporting the idea of encapsulation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implementation can change without </a:t>
            </a:r>
            <a:r>
              <a:rPr lang="en-US" dirty="0" smtClean="0"/>
              <a:t>affecting the </a:t>
            </a:r>
            <a:r>
              <a:rPr lang="en-US" dirty="0"/>
              <a:t>caller of the </a:t>
            </a:r>
            <a:r>
              <a:rPr lang="en-US" dirty="0" smtClean="0"/>
              <a:t>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209E5-7165-4078-A968-05538CD6A3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Interfaces?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have unrelated classes implement </a:t>
            </a:r>
            <a:r>
              <a:rPr lang="en-US" dirty="0" smtClean="0"/>
              <a:t>similar methods </a:t>
            </a:r>
            <a:r>
              <a:rPr lang="en-US" dirty="0"/>
              <a:t>(</a:t>
            </a:r>
            <a:r>
              <a:rPr lang="en-US" dirty="0" smtClean="0"/>
              <a:t>behaviors)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class is not a sub-class of </a:t>
            </a:r>
            <a:r>
              <a:rPr lang="en-US" dirty="0" smtClean="0"/>
              <a:t>another</a:t>
            </a:r>
          </a:p>
          <a:p>
            <a:pPr lvl="1"/>
            <a:r>
              <a:rPr lang="en-US" dirty="0" smtClean="0"/>
              <a:t>E.g. : Class Hotel and </a:t>
            </a:r>
            <a:r>
              <a:rPr lang="en-US" dirty="0"/>
              <a:t>class </a:t>
            </a:r>
            <a:r>
              <a:rPr lang="en-US" dirty="0" err="1" smtClean="0"/>
              <a:t>BigInteger</a:t>
            </a:r>
            <a:r>
              <a:rPr lang="en-US" dirty="0" smtClean="0"/>
              <a:t>  They </a:t>
            </a:r>
            <a:r>
              <a:rPr lang="en-US" dirty="0"/>
              <a:t>are not related through </a:t>
            </a:r>
            <a:r>
              <a:rPr lang="en-US" dirty="0" smtClean="0"/>
              <a:t>inheritance, still you </a:t>
            </a:r>
            <a:r>
              <a:rPr lang="en-US" dirty="0"/>
              <a:t>want both to implement comparison </a:t>
            </a:r>
            <a:r>
              <a:rPr lang="en-US" dirty="0" smtClean="0"/>
              <a:t>methods </a:t>
            </a:r>
          </a:p>
          <a:p>
            <a:pPr lvl="2"/>
            <a:r>
              <a:rPr lang="en-US" dirty="0" err="1" smtClean="0"/>
              <a:t>isGreater</a:t>
            </a:r>
            <a:r>
              <a:rPr lang="en-US" dirty="0" smtClean="0"/>
              <a:t>(Object </a:t>
            </a:r>
            <a:r>
              <a:rPr lang="en-US" dirty="0"/>
              <a:t>x, Object </a:t>
            </a:r>
            <a:r>
              <a:rPr lang="en-US" dirty="0" smtClean="0"/>
              <a:t>y)</a:t>
            </a:r>
          </a:p>
          <a:p>
            <a:pPr lvl="2"/>
            <a:r>
              <a:rPr lang="en-US" dirty="0" err="1" smtClean="0"/>
              <a:t>isLess</a:t>
            </a:r>
            <a:r>
              <a:rPr lang="en-US" dirty="0" smtClean="0"/>
              <a:t>(Object </a:t>
            </a:r>
            <a:r>
              <a:rPr lang="en-US" dirty="0"/>
              <a:t>x, Object </a:t>
            </a:r>
            <a:r>
              <a:rPr lang="en-US" dirty="0" smtClean="0"/>
              <a:t>y)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sEqual</a:t>
            </a:r>
            <a:r>
              <a:rPr lang="en-US" dirty="0" smtClean="0"/>
              <a:t>(Object </a:t>
            </a:r>
            <a:r>
              <a:rPr lang="en-US" dirty="0"/>
              <a:t>x, Object y)</a:t>
            </a:r>
          </a:p>
          <a:p>
            <a:r>
              <a:rPr lang="en-US" dirty="0" smtClean="0"/>
              <a:t>Define </a:t>
            </a:r>
            <a:r>
              <a:rPr lang="en-US" dirty="0"/>
              <a:t>Comparison interface which has the </a:t>
            </a:r>
            <a:r>
              <a:rPr lang="en-US" dirty="0" smtClean="0"/>
              <a:t>three abstract </a:t>
            </a:r>
            <a:r>
              <a:rPr lang="en-US" dirty="0"/>
              <a:t>methods </a:t>
            </a:r>
            <a:r>
              <a:rPr lang="en-US" dirty="0" smtClean="0"/>
              <a:t>above and implement the Comparison interface in both Hotel and </a:t>
            </a:r>
            <a:r>
              <a:rPr lang="en-US" dirty="0" err="1" smtClean="0"/>
              <a:t>BigInteger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209E5-7165-4078-A968-05538CD6A3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6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0680-17DF-461F-B8E0-DE8925B9465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64226" name="Picture 2" descr="http://www.codeproject.com/KB/architecture/Abstract_Interface/Logica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2055" y="1009485"/>
            <a:ext cx="5743575" cy="4362451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6400800"/>
            <a:ext cx="695311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Source: http://www.codeproject.com/KB/architecture/Abstract_Interface.aspx?display=Print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Interfaces?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realize multiple inheritance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class can extend only one </a:t>
            </a:r>
            <a:r>
              <a:rPr lang="en-US" dirty="0" smtClean="0"/>
              <a:t>class, but it can </a:t>
            </a:r>
            <a:r>
              <a:rPr lang="en-US" dirty="0"/>
              <a:t>implement multiple </a:t>
            </a:r>
            <a:r>
              <a:rPr lang="en-US" dirty="0" smtClean="0"/>
              <a:t>interfaces (separated by comma)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209E5-7165-4078-A968-05538CD6A3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Interface is a Special Class</a:t>
            </a:r>
          </a:p>
        </p:txBody>
      </p:sp>
      <p:sp>
        <p:nvSpPr>
          <p:cNvPr id="314372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562100"/>
            <a:ext cx="8077200" cy="4525963"/>
          </a:xfrm>
          <a:noFill/>
        </p:spPr>
        <p:txBody>
          <a:bodyPr>
            <a:normAutofit fontScale="92500" lnSpcReduction="20000"/>
          </a:bodyPr>
          <a:lstStyle/>
          <a:p>
            <a:pPr marL="228600" indent="-228600"/>
            <a:r>
              <a:rPr lang="en-US" dirty="0">
                <a:cs typeface="Courier New" pitchFamily="49" charset="0"/>
              </a:rPr>
              <a:t>An </a:t>
            </a:r>
            <a:r>
              <a:rPr lang="en-US" i="1" dirty="0">
                <a:cs typeface="Courier New" pitchFamily="49" charset="0"/>
              </a:rPr>
              <a:t>interface</a:t>
            </a:r>
            <a:r>
              <a:rPr lang="en-US" dirty="0">
                <a:cs typeface="Courier New" pitchFamily="49" charset="0"/>
              </a:rPr>
              <a:t> is treated like a </a:t>
            </a:r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special class </a:t>
            </a:r>
            <a:r>
              <a:rPr lang="en-US" dirty="0">
                <a:cs typeface="Courier New" pitchFamily="49" charset="0"/>
              </a:rPr>
              <a:t>in </a:t>
            </a:r>
            <a:r>
              <a:rPr lang="en-US" dirty="0" smtClean="0">
                <a:cs typeface="Courier New" pitchFamily="49" charset="0"/>
              </a:rPr>
              <a:t>Java</a:t>
            </a:r>
          </a:p>
          <a:p>
            <a:pPr marL="228600" indent="-228600"/>
            <a:r>
              <a:rPr lang="en-US" dirty="0" smtClean="0">
                <a:cs typeface="Courier New" pitchFamily="49" charset="0"/>
              </a:rPr>
              <a:t>Each </a:t>
            </a:r>
            <a:r>
              <a:rPr lang="en-US" dirty="0">
                <a:cs typeface="Courier New" pitchFamily="49" charset="0"/>
              </a:rPr>
              <a:t>interface is compiled into a separate </a:t>
            </a:r>
            <a:r>
              <a:rPr lang="en-US" dirty="0" err="1">
                <a:cs typeface="Courier New" pitchFamily="49" charset="0"/>
              </a:rPr>
              <a:t>bytecode</a:t>
            </a:r>
            <a:r>
              <a:rPr lang="en-US" dirty="0">
                <a:cs typeface="Courier New" pitchFamily="49" charset="0"/>
              </a:rPr>
              <a:t> file, just like a regular </a:t>
            </a:r>
            <a:r>
              <a:rPr lang="en-US" dirty="0" smtClean="0">
                <a:cs typeface="Courier New" pitchFamily="49" charset="0"/>
              </a:rPr>
              <a:t>class</a:t>
            </a:r>
          </a:p>
          <a:p>
            <a:pPr marL="228600" indent="-228600"/>
            <a:r>
              <a:rPr lang="en-US" dirty="0" smtClean="0">
                <a:cs typeface="Courier New" pitchFamily="49" charset="0"/>
              </a:rPr>
              <a:t>Like </a:t>
            </a:r>
            <a:r>
              <a:rPr lang="en-US" dirty="0">
                <a:cs typeface="Courier New" pitchFamily="49" charset="0"/>
              </a:rPr>
              <a:t>an </a:t>
            </a:r>
            <a:r>
              <a:rPr lang="en-US" i="1" dirty="0">
                <a:cs typeface="Courier New" pitchFamily="49" charset="0"/>
              </a:rPr>
              <a:t>abstract class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smtClean="0">
                <a:cs typeface="Courier New" pitchFamily="49" charset="0"/>
              </a:rPr>
              <a:t>one </a:t>
            </a:r>
            <a:r>
              <a:rPr lang="en-US" dirty="0">
                <a:cs typeface="Courier New" pitchFamily="49" charset="0"/>
              </a:rPr>
              <a:t>cannot create an instance from an interface using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>
                <a:cs typeface="Courier New" pitchFamily="49" charset="0"/>
              </a:rPr>
              <a:t> operator, but in most cases </a:t>
            </a:r>
            <a:r>
              <a:rPr lang="en-US" dirty="0" smtClean="0">
                <a:cs typeface="Courier New" pitchFamily="49" charset="0"/>
              </a:rPr>
              <a:t>one </a:t>
            </a:r>
            <a:r>
              <a:rPr lang="en-US" dirty="0">
                <a:cs typeface="Courier New" pitchFamily="49" charset="0"/>
              </a:rPr>
              <a:t>can use an interface more or less the same way </a:t>
            </a:r>
            <a:r>
              <a:rPr lang="en-US" dirty="0" smtClean="0">
                <a:cs typeface="Courier New" pitchFamily="49" charset="0"/>
              </a:rPr>
              <a:t>as </a:t>
            </a:r>
            <a:r>
              <a:rPr lang="en-US" dirty="0">
                <a:cs typeface="Courier New" pitchFamily="49" charset="0"/>
              </a:rPr>
              <a:t>an abstract </a:t>
            </a:r>
            <a:r>
              <a:rPr lang="en-US" dirty="0" smtClean="0">
                <a:cs typeface="Courier New" pitchFamily="49" charset="0"/>
              </a:rPr>
              <a:t>class</a:t>
            </a:r>
          </a:p>
          <a:p>
            <a:pPr marL="228600" indent="-228600"/>
            <a:r>
              <a:rPr lang="en-US" dirty="0" smtClean="0">
                <a:cs typeface="Courier New" pitchFamily="49" charset="0"/>
              </a:rPr>
              <a:t>For </a:t>
            </a:r>
            <a:r>
              <a:rPr lang="en-US" dirty="0">
                <a:cs typeface="Courier New" pitchFamily="49" charset="0"/>
              </a:rPr>
              <a:t>example, </a:t>
            </a:r>
            <a:r>
              <a:rPr lang="en-US" dirty="0" smtClean="0">
                <a:cs typeface="Courier New" pitchFamily="49" charset="0"/>
              </a:rPr>
              <a:t>one </a:t>
            </a:r>
            <a:r>
              <a:rPr lang="en-US" dirty="0">
                <a:cs typeface="Courier New" pitchFamily="49" charset="0"/>
              </a:rPr>
              <a:t>can use an interface as a data type for a variable, as the result of casting, and so </a:t>
            </a:r>
            <a:r>
              <a:rPr lang="en-US" dirty="0" smtClean="0">
                <a:cs typeface="Courier New" pitchFamily="49" charset="0"/>
              </a:rPr>
              <a:t>on</a:t>
            </a:r>
            <a:endParaRPr lang="en-US" dirty="0">
              <a:ea typeface="PMingLiU" pitchFamily="18" charset="-12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DBEA7A-31C1-4F38-9B5C-EFF8B83A3DDA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852DA7-F5B5-4961-BCA7-D47F605CB126}" type="slidenum">
              <a:rPr lang="en-US"/>
              <a:pPr/>
              <a:t>22</a:t>
            </a:fld>
            <a:endParaRPr lang="en-US"/>
          </a:p>
        </p:txBody>
      </p:sp>
      <p:pic>
        <p:nvPicPr>
          <p:cNvPr id="545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45" y="3697835"/>
            <a:ext cx="6463419" cy="295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5396" name="Rectangle 3"/>
          <p:cNvSpPr>
            <a:spLocks noGrp="1" noChangeArrowheads="1"/>
          </p:cNvSpPr>
          <p:nvPr>
            <p:ph idx="1"/>
          </p:nvPr>
        </p:nvSpPr>
        <p:spPr>
          <a:xfrm>
            <a:off x="270640" y="1431940"/>
            <a:ext cx="4992650" cy="3556110"/>
          </a:xfrm>
          <a:noFill/>
        </p:spPr>
        <p:txBody>
          <a:bodyPr>
            <a:normAutofit fontScale="92500" lnSpcReduction="20000"/>
          </a:bodyPr>
          <a:lstStyle/>
          <a:p>
            <a:pPr marL="233363" indent="-233363"/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Edible</a:t>
            </a:r>
            <a:r>
              <a:rPr lang="en-US" sz="2800" dirty="0" smtClean="0"/>
              <a:t> </a:t>
            </a:r>
            <a:r>
              <a:rPr lang="en-US" sz="2800" dirty="0"/>
              <a:t>interface </a:t>
            </a:r>
            <a:r>
              <a:rPr lang="en-US" sz="2800" dirty="0" smtClean="0"/>
              <a:t>specifies whether </a:t>
            </a:r>
            <a:r>
              <a:rPr lang="en-US" sz="2800" dirty="0"/>
              <a:t>an object is </a:t>
            </a:r>
            <a:r>
              <a:rPr lang="en-US" sz="2800" dirty="0" smtClean="0"/>
              <a:t>edible</a:t>
            </a:r>
          </a:p>
          <a:p>
            <a:pPr marL="233363" indent="-233363"/>
            <a:r>
              <a:rPr lang="en-US" sz="2800" dirty="0" smtClean="0"/>
              <a:t>A class </a:t>
            </a:r>
            <a:r>
              <a:rPr lang="en-US" sz="2800" dirty="0"/>
              <a:t>for </a:t>
            </a:r>
            <a:r>
              <a:rPr lang="en-US" sz="2800" dirty="0" smtClean="0"/>
              <a:t>an object implements </a:t>
            </a:r>
            <a:r>
              <a:rPr lang="en-US" sz="2800" dirty="0"/>
              <a:t>this interface using the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2800" dirty="0"/>
              <a:t> </a:t>
            </a:r>
            <a:r>
              <a:rPr lang="en-US" sz="2800" dirty="0" smtClean="0"/>
              <a:t>keyword</a:t>
            </a:r>
          </a:p>
          <a:p>
            <a:pPr marL="233363" indent="-233363"/>
            <a:r>
              <a:rPr lang="en-US" sz="2800" dirty="0" smtClean="0"/>
              <a:t>For </a:t>
            </a:r>
            <a:r>
              <a:rPr lang="en-US" sz="2800" dirty="0"/>
              <a:t>example, the classes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Chicken</a:t>
            </a:r>
            <a:r>
              <a:rPr lang="en-US" sz="2800" dirty="0"/>
              <a:t> and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Fruit</a:t>
            </a:r>
            <a:r>
              <a:rPr lang="en-US" sz="2800" dirty="0"/>
              <a:t> implement the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Edible</a:t>
            </a:r>
            <a:r>
              <a:rPr lang="en-US" sz="2800" dirty="0"/>
              <a:t> </a:t>
            </a:r>
            <a:r>
              <a:rPr lang="en-US" sz="2800" dirty="0" smtClean="0"/>
              <a:t>interface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Omitting Modifiers in Interfaces</a:t>
            </a:r>
            <a:endParaRPr lang="en-US" b="1">
              <a:latin typeface="Courier" charset="0"/>
            </a:endParaRPr>
          </a:p>
        </p:txBody>
      </p:sp>
      <p:sp>
        <p:nvSpPr>
          <p:cNvPr id="316420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562100"/>
            <a:ext cx="8229600" cy="4525963"/>
          </a:xfrm>
        </p:spPr>
        <p:txBody>
          <a:bodyPr/>
          <a:lstStyle/>
          <a:p>
            <a:pPr marL="350838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600" dirty="0">
                <a:cs typeface="Times New Roman" pitchFamily="18" charset="0"/>
              </a:rPr>
              <a:t>All data fields are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final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600" dirty="0">
                <a:cs typeface="Times New Roman" pitchFamily="18" charset="0"/>
              </a:rPr>
              <a:t> and all methods are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2600" i="1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in an </a:t>
            </a:r>
            <a:r>
              <a:rPr lang="en-US" sz="2600" dirty="0" smtClean="0">
                <a:cs typeface="Times New Roman" pitchFamily="18" charset="0"/>
              </a:rPr>
              <a:t>interface</a:t>
            </a:r>
          </a:p>
          <a:p>
            <a:pPr marL="350838" lvl="1" indent="-231775">
              <a:spcBef>
                <a:spcPts val="600"/>
              </a:spcBef>
              <a:buFont typeface="Arial" pitchFamily="34" charset="0"/>
              <a:buChar char="•"/>
            </a:pPr>
            <a:r>
              <a:rPr lang="en-US" sz="2600" dirty="0" smtClean="0">
                <a:cs typeface="Times New Roman" pitchFamily="18" charset="0"/>
              </a:rPr>
              <a:t>For </a:t>
            </a:r>
            <a:r>
              <a:rPr lang="en-US" sz="2600" dirty="0">
                <a:cs typeface="Times New Roman" pitchFamily="18" charset="0"/>
              </a:rPr>
              <a:t>this reason, these modifiers can be omitted, as shown below: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BAD4A2-B12E-4F48-858D-31F010E8BABF}" type="slidenum">
              <a:rPr lang="en-US"/>
              <a:pPr/>
              <a:t>23</a:t>
            </a:fld>
            <a:endParaRPr lang="en-US"/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2528888" y="3062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16422" name="Object 4"/>
          <p:cNvGraphicFramePr>
            <a:graphicFrameLocks noChangeAspect="1"/>
          </p:cNvGraphicFramePr>
          <p:nvPr/>
        </p:nvGraphicFramePr>
        <p:xfrm>
          <a:off x="838200" y="3505200"/>
          <a:ext cx="739457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13" name="Picture" r:id="rId3" imgW="4225320" imgH="754200" progId="Word.Picture.8">
                  <p:embed/>
                </p:oleObj>
              </mc:Choice>
              <mc:Fallback>
                <p:oleObj name="Picture" r:id="rId3" imgW="4225320" imgH="7542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7394575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23" name="Rectangle 6"/>
          <p:cNvSpPr>
            <a:spLocks noChangeArrowheads="1"/>
          </p:cNvSpPr>
          <p:nvPr/>
        </p:nvSpPr>
        <p:spPr bwMode="auto">
          <a:xfrm>
            <a:off x="304800" y="49149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114300" lvl="1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2600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A constant defined in an interface can be accessed using syntax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InterfaceName.CONSTANT_NAME</a:t>
            </a:r>
            <a:r>
              <a:rPr lang="en-US" sz="2600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 (e.g., T1.K</a:t>
            </a:r>
            <a:r>
              <a:rPr lang="en-US" sz="2600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)</a:t>
            </a:r>
            <a:endParaRPr lang="en-US" sz="2600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The </a:t>
            </a:r>
            <a:r>
              <a:rPr lang="en-US" sz="4000" u="sng" dirty="0"/>
              <a:t>Comparable</a:t>
            </a:r>
            <a:r>
              <a:rPr lang="en-US" sz="4000" dirty="0"/>
              <a:t> Interface</a:t>
            </a:r>
          </a:p>
        </p:txBody>
      </p:sp>
      <p:sp>
        <p:nvSpPr>
          <p:cNvPr id="31744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// This interface is defined in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java.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</a:rPr>
              <a:t>lang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 package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package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</a:rPr>
              <a:t>java.lang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public interface Comparable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  public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(Object o);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Monotype Sorts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2800" b="1" u="sng" dirty="0">
              <a:solidFill>
                <a:schemeClr val="tx1"/>
              </a:solidFill>
              <a:latin typeface="Courier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9361ED-B72B-4663-859D-70D740E88447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24E3C7-3457-4BC5-A990-F6CB67A77F3E}" type="slidenum">
              <a:rPr lang="en-US"/>
              <a:pPr/>
              <a:t>25</a:t>
            </a:fld>
            <a:endParaRPr lang="en-US"/>
          </a:p>
        </p:txBody>
      </p:sp>
      <p:sp>
        <p:nvSpPr>
          <p:cNvPr id="318466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C1DF877B-73CF-4EA4-853A-114DEBF93588}" type="slidenum">
              <a:rPr lang="en-US" sz="1400"/>
              <a:pPr algn="r"/>
              <a:t>25</a:t>
            </a:fld>
            <a:endParaRPr lang="en-US" sz="1400"/>
          </a:p>
        </p:txBody>
      </p:sp>
      <p:sp>
        <p:nvSpPr>
          <p:cNvPr id="318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457200"/>
          </a:xfrm>
          <a:noFill/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Candara" pitchFamily="34" charset="0"/>
              </a:rPr>
              <a:t>Integer and </a:t>
            </a:r>
            <a:r>
              <a:rPr lang="en-US" sz="4000" dirty="0" err="1">
                <a:solidFill>
                  <a:srgbClr val="C00000"/>
                </a:solidFill>
                <a:latin typeface="Candara" pitchFamily="34" charset="0"/>
              </a:rPr>
              <a:t>BigInteger</a:t>
            </a:r>
            <a:r>
              <a:rPr lang="en-US" sz="4000" dirty="0">
                <a:solidFill>
                  <a:srgbClr val="C00000"/>
                </a:solidFill>
                <a:latin typeface="Candara" pitchFamily="34" charset="0"/>
              </a:rPr>
              <a:t> Classes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2319338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8473" name="Rectangle 9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8472" name="Object 8"/>
          <p:cNvGraphicFramePr>
            <a:graphicFrameLocks noChangeAspect="1"/>
          </p:cNvGraphicFramePr>
          <p:nvPr/>
        </p:nvGraphicFramePr>
        <p:xfrm>
          <a:off x="0" y="838200"/>
          <a:ext cx="91440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90" name="Picture" r:id="rId3" imgW="5168900" imgH="1320800" progId="Word.Picture.8">
                  <p:embed/>
                </p:oleObj>
              </mc:Choice>
              <mc:Fallback>
                <p:oleObj name="Picture" r:id="rId3" imgW="5168900" imgH="1320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8200"/>
                        <a:ext cx="9144000" cy="2339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5" name="Rectangle 11"/>
          <p:cNvSpPr>
            <a:spLocks noChangeArrowheads="1"/>
          </p:cNvSpPr>
          <p:nvPr/>
        </p:nvSpPr>
        <p:spPr bwMode="auto">
          <a:xfrm>
            <a:off x="0" y="2767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8474" name="Object 10"/>
          <p:cNvGraphicFramePr>
            <a:graphicFrameLocks noChangeAspect="1"/>
          </p:cNvGraphicFramePr>
          <p:nvPr/>
        </p:nvGraphicFramePr>
        <p:xfrm>
          <a:off x="0" y="4114800"/>
          <a:ext cx="91440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91" name="Picture" r:id="rId5" imgW="5181600" imgH="1320800" progId="Word.Picture.8">
                  <p:embed/>
                </p:oleObj>
              </mc:Choice>
              <mc:Fallback>
                <p:oleObj name="Picture" r:id="rId5" imgW="5181600" imgH="1320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14800"/>
                        <a:ext cx="9144000" cy="2336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6" name="Rectangle 2"/>
          <p:cNvSpPr>
            <a:spLocks noChangeArrowheads="1"/>
          </p:cNvSpPr>
          <p:nvPr/>
        </p:nvSpPr>
        <p:spPr bwMode="auto">
          <a:xfrm>
            <a:off x="762000" y="35052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4000" dirty="0">
                <a:solidFill>
                  <a:srgbClr val="C00000"/>
                </a:solidFill>
                <a:latin typeface="Candara" pitchFamily="34" charset="0"/>
                <a:ea typeface="+mj-ea"/>
                <a:cs typeface="+mj-cs"/>
              </a:rPr>
              <a:t>String and Date Classes</a:t>
            </a:r>
          </a:p>
        </p:txBody>
      </p:sp>
    </p:spTree>
    <p:extLst>
      <p:ext uri="{BB962C8B-B14F-4D97-AF65-F5344CB8AC3E}">
        <p14:creationId xmlns:p14="http://schemas.microsoft.com/office/powerpoint/2010/main" val="478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4DBB5E-7E4F-4E15-A48A-C0B37EF1300C}" type="slidenum">
              <a:rPr lang="en-US"/>
              <a:pPr/>
              <a:t>26</a:t>
            </a:fld>
            <a:endParaRPr lang="en-US"/>
          </a:p>
        </p:txBody>
      </p:sp>
      <p:sp>
        <p:nvSpPr>
          <p:cNvPr id="364546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EF51B79F-7275-41AD-8629-096B60ECB7E7}" type="slidenum">
              <a:rPr lang="en-US" sz="1400"/>
              <a:pPr algn="r"/>
              <a:t>26</a:t>
            </a:fld>
            <a:endParaRPr lang="en-US" sz="1400"/>
          </a:p>
        </p:txBody>
      </p:sp>
      <p:sp>
        <p:nvSpPr>
          <p:cNvPr id="3645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685800"/>
          </a:xfrm>
          <a:noFill/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4000" dirty="0">
                <a:solidFill>
                  <a:srgbClr val="C00000"/>
                </a:solidFill>
                <a:latin typeface="Candara" pitchFamily="34" charset="0"/>
              </a:rPr>
              <a:t>Example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2319338" y="3052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4551" name="Rectangle 6"/>
          <p:cNvSpPr>
            <a:spLocks noChangeArrowheads="1"/>
          </p:cNvSpPr>
          <p:nvPr/>
        </p:nvSpPr>
        <p:spPr bwMode="auto">
          <a:xfrm>
            <a:off x="228600" y="2057400"/>
            <a:ext cx="86106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</a:rPr>
              <a:t>1  System.out.println(</a:t>
            </a:r>
            <a:r>
              <a:rPr lang="en-US" b="1">
                <a:solidFill>
                  <a:schemeClr val="bg2"/>
                </a:solidFill>
              </a:rPr>
              <a:t>new</a:t>
            </a:r>
            <a:r>
              <a:rPr lang="en-US">
                <a:solidFill>
                  <a:schemeClr val="bg2"/>
                </a:solidFill>
              </a:rPr>
              <a:t> Integer(</a:t>
            </a:r>
            <a:r>
              <a:rPr lang="en-US" b="1">
                <a:solidFill>
                  <a:schemeClr val="bg2"/>
                </a:solidFill>
              </a:rPr>
              <a:t>3</a:t>
            </a:r>
            <a:r>
              <a:rPr lang="en-US">
                <a:solidFill>
                  <a:schemeClr val="bg2"/>
                </a:solidFill>
              </a:rPr>
              <a:t>).compareTo(</a:t>
            </a:r>
            <a:r>
              <a:rPr lang="en-US" b="1">
                <a:solidFill>
                  <a:schemeClr val="bg2"/>
                </a:solidFill>
              </a:rPr>
              <a:t>new</a:t>
            </a:r>
            <a:r>
              <a:rPr lang="en-US">
                <a:solidFill>
                  <a:schemeClr val="bg2"/>
                </a:solidFill>
              </a:rPr>
              <a:t> Integer(</a:t>
            </a:r>
            <a:r>
              <a:rPr lang="en-US" b="1">
                <a:solidFill>
                  <a:schemeClr val="bg2"/>
                </a:solidFill>
              </a:rPr>
              <a:t>5</a:t>
            </a:r>
            <a:r>
              <a:rPr lang="en-US">
                <a:solidFill>
                  <a:schemeClr val="bg2"/>
                </a:solidFill>
              </a:rPr>
              <a:t>)));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</a:rPr>
              <a:t>2  System.out.println(</a:t>
            </a:r>
            <a:r>
              <a:rPr lang="en-US" b="1">
                <a:solidFill>
                  <a:schemeClr val="bg2"/>
                </a:solidFill>
              </a:rPr>
              <a:t>"ABC"</a:t>
            </a:r>
            <a:r>
              <a:rPr lang="en-US">
                <a:solidFill>
                  <a:schemeClr val="bg2"/>
                </a:solidFill>
              </a:rPr>
              <a:t>.compareTo(</a:t>
            </a:r>
            <a:r>
              <a:rPr lang="en-US" b="1">
                <a:solidFill>
                  <a:schemeClr val="bg2"/>
                </a:solidFill>
              </a:rPr>
              <a:t>"ABE"</a:t>
            </a:r>
            <a:r>
              <a:rPr lang="en-US">
                <a:solidFill>
                  <a:schemeClr val="bg2"/>
                </a:solidFill>
              </a:rPr>
              <a:t>));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</a:rPr>
              <a:t>3  java.util.Date date1 = </a:t>
            </a:r>
            <a:r>
              <a:rPr lang="en-US" b="1">
                <a:solidFill>
                  <a:schemeClr val="bg2"/>
                </a:solidFill>
              </a:rPr>
              <a:t>new</a:t>
            </a:r>
            <a:r>
              <a:rPr lang="en-US">
                <a:solidFill>
                  <a:schemeClr val="bg2"/>
                </a:solidFill>
              </a:rPr>
              <a:t> java.util.Date(</a:t>
            </a:r>
            <a:r>
              <a:rPr lang="en-US" b="1">
                <a:solidFill>
                  <a:schemeClr val="bg2"/>
                </a:solidFill>
              </a:rPr>
              <a:t>2013</a:t>
            </a:r>
            <a:r>
              <a:rPr lang="en-US">
                <a:solidFill>
                  <a:schemeClr val="bg2"/>
                </a:solidFill>
              </a:rPr>
              <a:t>, </a:t>
            </a:r>
            <a:r>
              <a:rPr lang="en-US" b="1">
                <a:solidFill>
                  <a:schemeClr val="bg2"/>
                </a:solidFill>
              </a:rPr>
              <a:t>1</a:t>
            </a:r>
            <a:r>
              <a:rPr lang="en-US">
                <a:solidFill>
                  <a:schemeClr val="bg2"/>
                </a:solidFill>
              </a:rPr>
              <a:t>, </a:t>
            </a:r>
            <a:r>
              <a:rPr lang="en-US" b="1">
                <a:solidFill>
                  <a:schemeClr val="bg2"/>
                </a:solidFill>
              </a:rPr>
              <a:t>1</a:t>
            </a:r>
            <a:r>
              <a:rPr lang="en-US">
                <a:solidFill>
                  <a:schemeClr val="bg2"/>
                </a:solidFill>
              </a:rPr>
              <a:t>);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</a:rPr>
              <a:t>4  java.util.Date date2 = </a:t>
            </a:r>
            <a:r>
              <a:rPr lang="en-US" b="1">
                <a:solidFill>
                  <a:schemeClr val="bg2"/>
                </a:solidFill>
              </a:rPr>
              <a:t>new</a:t>
            </a:r>
            <a:r>
              <a:rPr lang="en-US">
                <a:solidFill>
                  <a:schemeClr val="bg2"/>
                </a:solidFill>
              </a:rPr>
              <a:t> java.util.Date(</a:t>
            </a:r>
            <a:r>
              <a:rPr lang="en-US" b="1">
                <a:solidFill>
                  <a:schemeClr val="bg2"/>
                </a:solidFill>
              </a:rPr>
              <a:t>2012</a:t>
            </a:r>
            <a:r>
              <a:rPr lang="en-US">
                <a:solidFill>
                  <a:schemeClr val="bg2"/>
                </a:solidFill>
              </a:rPr>
              <a:t>, </a:t>
            </a:r>
            <a:r>
              <a:rPr lang="en-US" b="1">
                <a:solidFill>
                  <a:schemeClr val="bg2"/>
                </a:solidFill>
              </a:rPr>
              <a:t>1</a:t>
            </a:r>
            <a:r>
              <a:rPr lang="en-US">
                <a:solidFill>
                  <a:schemeClr val="bg2"/>
                </a:solidFill>
              </a:rPr>
              <a:t>, </a:t>
            </a:r>
            <a:r>
              <a:rPr lang="en-US" b="1">
                <a:solidFill>
                  <a:schemeClr val="bg2"/>
                </a:solidFill>
              </a:rPr>
              <a:t>1</a:t>
            </a:r>
            <a:r>
              <a:rPr lang="en-US">
                <a:solidFill>
                  <a:schemeClr val="bg2"/>
                </a:solidFill>
              </a:rPr>
              <a:t>); 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>
                <a:solidFill>
                  <a:schemeClr val="bg2"/>
                </a:solidFill>
              </a:rPr>
              <a:t>5  System.out.println(date1.compareTo(date2)); </a:t>
            </a:r>
          </a:p>
        </p:txBody>
      </p:sp>
    </p:spTree>
    <p:extLst>
      <p:ext uri="{BB962C8B-B14F-4D97-AF65-F5344CB8AC3E}">
        <p14:creationId xmlns:p14="http://schemas.microsoft.com/office/powerpoint/2010/main" val="40591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vs. Abstract Classes</a:t>
            </a:r>
            <a:endParaRPr lang="en-US" b="1">
              <a:latin typeface="Courier" charset="0"/>
            </a:endParaRPr>
          </a:p>
        </p:txBody>
      </p:sp>
      <p:sp>
        <p:nvSpPr>
          <p:cNvPr id="3348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lvl="1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/>
              <a:t>In an interface, the data must be constants; an abstract class can have all types of </a:t>
            </a:r>
            <a:r>
              <a:rPr lang="en-US" sz="2400" dirty="0" smtClean="0"/>
              <a:t>data</a:t>
            </a:r>
          </a:p>
          <a:p>
            <a:pPr marL="114300" lvl="1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2400" dirty="0" smtClean="0"/>
              <a:t>Each </a:t>
            </a:r>
            <a:r>
              <a:rPr lang="en-US" sz="2400" dirty="0"/>
              <a:t>method in an interface has only a signature without implementation; an abstract class can have concrete </a:t>
            </a:r>
            <a:r>
              <a:rPr lang="en-US" sz="2400" dirty="0" smtClean="0"/>
              <a:t>methods</a:t>
            </a:r>
            <a:endParaRPr lang="en-US" sz="240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3B9A7-B887-458F-B64E-5867FC5B0E25}" type="slidenum">
              <a:rPr lang="en-US"/>
              <a:pPr/>
              <a:t>27</a:t>
            </a:fld>
            <a:endParaRPr lang="en-US"/>
          </a:p>
        </p:txBody>
      </p:sp>
      <p:sp>
        <p:nvSpPr>
          <p:cNvPr id="334853" name="Rectangle 4"/>
          <p:cNvSpPr>
            <a:spLocks noChangeArrowheads="1"/>
          </p:cNvSpPr>
          <p:nvPr/>
        </p:nvSpPr>
        <p:spPr bwMode="auto">
          <a:xfrm>
            <a:off x="0" y="2546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5651" name="Group 83"/>
          <p:cNvGraphicFramePr>
            <a:graphicFrameLocks noGrp="1"/>
          </p:cNvGraphicFramePr>
          <p:nvPr/>
        </p:nvGraphicFramePr>
        <p:xfrm>
          <a:off x="533400" y="3200400"/>
          <a:ext cx="8153400" cy="3048001"/>
        </p:xfrm>
        <a:graphic>
          <a:graphicData uri="http://schemas.openxmlformats.org/drawingml/2006/table">
            <a:tbl>
              <a:tblPr/>
              <a:tblGrid>
                <a:gridCol w="985838"/>
                <a:gridCol w="1601787"/>
                <a:gridCol w="3584575"/>
                <a:gridCol w="1981200"/>
              </a:tblGrid>
              <a:tr h="890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Variables 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Constructors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Methods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Abstract class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No restrictions 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Constructors are invoked by subclasses through constructor chaining. An abstract class cannot be instantiated using the new operator. 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No restrictions. 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Interface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All variables must be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public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static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final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No constructors. An interface cannot be instantiated using the new operator.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286000" algn="l"/>
                          <a:tab pos="38862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All methods must be public abstract instance methods 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4876" name="Rectangle 82"/>
          <p:cNvSpPr>
            <a:spLocks noChangeArrowheads="1"/>
          </p:cNvSpPr>
          <p:nvPr/>
        </p:nvSpPr>
        <p:spPr bwMode="auto">
          <a:xfrm>
            <a:off x="0" y="4311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tabLst>
                <a:tab pos="2286000" algn="l"/>
                <a:tab pos="3886200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vs. Deep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Shallow </a:t>
            </a:r>
            <a:r>
              <a:rPr lang="en-US" dirty="0"/>
              <a:t>copy: reference to the same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Deep </a:t>
            </a:r>
            <a:r>
              <a:rPr lang="en-US" dirty="0" smtClean="0"/>
              <a:t>copy: </a:t>
            </a:r>
            <a:r>
              <a:rPr lang="en-US" dirty="0" smtClean="0"/>
              <a:t>reference to two different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209E5-7165-4078-A968-05538CD6A3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D5A19E-96F0-413A-AD03-C865C867E195}" type="slidenum">
              <a:rPr lang="en-US"/>
              <a:pPr/>
              <a:t>29</a:t>
            </a:fld>
            <a:endParaRPr lang="en-US"/>
          </a:p>
        </p:txBody>
      </p:sp>
      <p:sp>
        <p:nvSpPr>
          <p:cNvPr id="332802" name="Slide Number Placeholder 4"/>
          <p:cNvSpPr txBox="1">
            <a:spLocks noGrp="1"/>
          </p:cNvSpPr>
          <p:nvPr/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B2273387-75E4-4DB2-BB7F-36F7316A5686}" type="slidenum">
              <a:rPr lang="en-US" sz="1400"/>
              <a:pPr algn="r"/>
              <a:t>29</a:t>
            </a:fld>
            <a:endParaRPr lang="en-US" sz="1400"/>
          </a:p>
        </p:txBody>
      </p:sp>
      <p:sp>
        <p:nvSpPr>
          <p:cNvPr id="332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Candara" pitchFamily="34" charset="0"/>
              </a:rPr>
              <a:t>Shallow vs. Deep Copy</a:t>
            </a:r>
          </a:p>
        </p:txBody>
      </p:sp>
      <p:sp>
        <p:nvSpPr>
          <p:cNvPr id="332804" name="Rectangle 3"/>
          <p:cNvSpPr>
            <a:spLocks noChangeArrowheads="1"/>
          </p:cNvSpPr>
          <p:nvPr/>
        </p:nvSpPr>
        <p:spPr bwMode="auto">
          <a:xfrm>
            <a:off x="2343150" y="2312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2805" name="Rectangle 6"/>
          <p:cNvSpPr>
            <a:spLocks noChangeArrowheads="1"/>
          </p:cNvSpPr>
          <p:nvPr/>
        </p:nvSpPr>
        <p:spPr bwMode="auto">
          <a:xfrm>
            <a:off x="2343150" y="2400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2806" name="Rectangle 8"/>
          <p:cNvSpPr>
            <a:spLocks noChangeArrowheads="1"/>
          </p:cNvSpPr>
          <p:nvPr/>
        </p:nvSpPr>
        <p:spPr bwMode="auto">
          <a:xfrm>
            <a:off x="2543175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2807" name="Rectangle 10"/>
          <p:cNvSpPr>
            <a:spLocks noChangeArrowheads="1"/>
          </p:cNvSpPr>
          <p:nvPr/>
        </p:nvSpPr>
        <p:spPr bwMode="auto">
          <a:xfrm>
            <a:off x="2543175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2809" name="Text Box 11"/>
          <p:cNvSpPr txBox="1">
            <a:spLocks noChangeArrowheads="1"/>
          </p:cNvSpPr>
          <p:nvPr/>
        </p:nvSpPr>
        <p:spPr bwMode="auto">
          <a:xfrm>
            <a:off x="1219200" y="1524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32810" name="Text Box 12"/>
          <p:cNvSpPr txBox="1">
            <a:spLocks noChangeArrowheads="1"/>
          </p:cNvSpPr>
          <p:nvPr/>
        </p:nvSpPr>
        <p:spPr bwMode="auto">
          <a:xfrm>
            <a:off x="457200" y="1244768"/>
            <a:ext cx="8153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House house1 = new House(1, 1750.50);</a:t>
            </a:r>
          </a:p>
          <a:p>
            <a:pPr>
              <a:spcBef>
                <a:spcPct val="50000"/>
              </a:spcBef>
            </a:pPr>
            <a:r>
              <a:rPr lang="en-US" dirty="0"/>
              <a:t>House house2 = (House)house1.clone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546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240" y="3586428"/>
            <a:ext cx="6831561" cy="326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95112" y="2260431"/>
            <a:ext cx="59161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h</a:t>
            </a:r>
            <a:r>
              <a:rPr lang="en-US" sz="2200" dirty="0" smtClean="0">
                <a:solidFill>
                  <a:srgbClr val="0000FF"/>
                </a:solidFill>
              </a:rPr>
              <a:t>ouse1 and house2 are 2 different objects w/ identical contents. </a:t>
            </a:r>
          </a:p>
          <a:p>
            <a:r>
              <a:rPr lang="en-US" sz="2200" dirty="0" smtClean="0">
                <a:solidFill>
                  <a:srgbClr val="0000FF"/>
                </a:solidFill>
              </a:rPr>
              <a:t>The clone() method copies </a:t>
            </a:r>
          </a:p>
          <a:p>
            <a:pPr marL="342900" indent="-342900">
              <a:buFontTx/>
              <a:buChar char="-"/>
            </a:pPr>
            <a:r>
              <a:rPr lang="en-US" sz="2200" dirty="0" smtClean="0">
                <a:solidFill>
                  <a:srgbClr val="0000FF"/>
                </a:solidFill>
              </a:rPr>
              <a:t>the value when the field is primitive data,</a:t>
            </a:r>
          </a:p>
          <a:p>
            <a:pPr marL="342900" indent="-342900">
              <a:buFontTx/>
              <a:buChar char="-"/>
            </a:pPr>
            <a:r>
              <a:rPr lang="en-US" sz="2200" dirty="0" smtClean="0">
                <a:solidFill>
                  <a:srgbClr val="0000FF"/>
                </a:solidFill>
              </a:rPr>
              <a:t>the reference of the object, when the field is an object (Shallow copy)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9568" y="5667077"/>
            <a:ext cx="4434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house1.whenBuilt==house2.whenBuilt   </a:t>
            </a:r>
            <a:r>
              <a:rPr lang="en-US" sz="1800" b="1" dirty="0" smtClean="0">
                <a:solidFill>
                  <a:srgbClr val="00B050"/>
                </a:solidFill>
              </a:rPr>
              <a:t>True</a:t>
            </a:r>
          </a:p>
          <a:p>
            <a:r>
              <a:rPr lang="en-US" sz="1800" dirty="0" smtClean="0">
                <a:solidFill>
                  <a:srgbClr val="0000FF"/>
                </a:solidFill>
              </a:rPr>
              <a:t>house1 == house2  </a:t>
            </a:r>
            <a:r>
              <a:rPr lang="en-US" sz="1800" b="1" dirty="0" smtClean="0">
                <a:solidFill>
                  <a:srgbClr val="FF0000"/>
                </a:solidFill>
              </a:rPr>
              <a:t>False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4927" y="520541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Shallow copy</a:t>
            </a:r>
            <a:endParaRPr lang="en-US" sz="1800" dirty="0"/>
          </a:p>
        </p:txBody>
      </p:sp>
      <p:cxnSp>
        <p:nvCxnSpPr>
          <p:cNvPr id="6" name="Straight Arrow Connector 5"/>
          <p:cNvCxnSpPr>
            <a:stCxn id="3" idx="0"/>
            <a:endCxn id="4" idx="1"/>
          </p:cNvCxnSpPr>
          <p:nvPr/>
        </p:nvCxnSpPr>
        <p:spPr>
          <a:xfrm flipV="1">
            <a:off x="6516938" y="5390078"/>
            <a:ext cx="397989" cy="276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superclass subclass hierarchy, as we go up we get more generalized and as we go down we get more specific.</a:t>
            </a:r>
          </a:p>
          <a:p>
            <a:r>
              <a:rPr lang="en-US" dirty="0" smtClean="0"/>
              <a:t>Sometimes a superclass becomes so abstract that it cannot have specific instances.</a:t>
            </a:r>
          </a:p>
          <a:p>
            <a:pPr lvl="1"/>
            <a:r>
              <a:rPr lang="en-US" dirty="0" smtClean="0"/>
              <a:t>If implementation of a method depends on a specific object, this method should be declared as abstract.</a:t>
            </a:r>
          </a:p>
          <a:p>
            <a:r>
              <a:rPr lang="en-US" dirty="0" smtClean="0"/>
              <a:t>So, we introduce abstract classes.</a:t>
            </a:r>
          </a:p>
          <a:p>
            <a:r>
              <a:rPr lang="en-US" dirty="0" smtClean="0"/>
              <a:t>An abstract class cannot be used to instantiate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209E5-7165-4078-A968-05538CD6A3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ActionListener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b="1" dirty="0">
              <a:latin typeface="Courier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2DC67-80F2-4212-AEF3-1BB6B38F5B91}" type="slidenum">
              <a:rPr lang="en-US"/>
              <a:pPr/>
              <a:t>30</a:t>
            </a:fld>
            <a:endParaRPr lang="en-US" dirty="0"/>
          </a:p>
        </p:txBody>
      </p:sp>
      <p:pic>
        <p:nvPicPr>
          <p:cNvPr id="32256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676400"/>
            <a:ext cx="19050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25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0300" y="1676400"/>
            <a:ext cx="3429000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2566" name="Rectangle 7"/>
          <p:cNvSpPr>
            <a:spLocks noChangeArrowheads="1"/>
          </p:cNvSpPr>
          <p:nvPr/>
        </p:nvSpPr>
        <p:spPr bwMode="auto">
          <a:xfrm>
            <a:off x="0" y="2655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2567" name="Rectangle 8"/>
          <p:cNvSpPr>
            <a:spLocks noChangeArrowheads="1"/>
          </p:cNvSpPr>
          <p:nvPr/>
        </p:nvSpPr>
        <p:spPr bwMode="auto">
          <a:xfrm>
            <a:off x="152400" y="3311525"/>
            <a:ext cx="304800" cy="214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sz="800">
                <a:latin typeface="Courier New" pitchFamily="49" charset="0"/>
                <a:ea typeface="PMingLiU" pitchFamily="18" charset="-120"/>
                <a:cs typeface="Courier New" pitchFamily="49" charset="0"/>
              </a:rPr>
              <a:t>  </a:t>
            </a:r>
            <a:endParaRPr lang="en-US">
              <a:ea typeface="PMingLiU" pitchFamily="18" charset="-120"/>
              <a:cs typeface="Courier New" pitchFamily="49" charset="0"/>
            </a:endParaRPr>
          </a:p>
        </p:txBody>
      </p:sp>
      <p:sp>
        <p:nvSpPr>
          <p:cNvPr id="368649" name="AutoShape 9">
            <a:hlinkClick r:id="rId4" action="ppaction://hlinkfile" highlightClick="1"/>
          </p:cNvPr>
          <p:cNvSpPr>
            <a:spLocks noChangeArrowheads="1"/>
          </p:cNvSpPr>
          <p:nvPr/>
        </p:nvSpPr>
        <p:spPr bwMode="auto">
          <a:xfrm>
            <a:off x="3429000" y="4495800"/>
            <a:ext cx="2438400" cy="457200"/>
          </a:xfrm>
          <a:prstGeom prst="actionButtonBlank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800" dirty="0" err="1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HandleEvent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22569" name="AutoShape 10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6477000" y="4495800"/>
            <a:ext cx="1524000" cy="457200"/>
          </a:xfrm>
          <a:prstGeom prst="actionButtonBlank">
            <a:avLst/>
          </a:prstGeom>
          <a:solidFill>
            <a:srgbClr val="38A1BA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rgbClr val="226170"/>
            </a:prstShdw>
          </a:effectLst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 Antiqua" pitchFamily="18" charset="0"/>
              </a:rPr>
              <a:t>Run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Handling GUI Events</a:t>
            </a:r>
            <a:endParaRPr lang="en-US" sz="4000">
              <a:solidFill>
                <a:schemeClr val="tx1"/>
              </a:solidFill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23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Source object (e.g., button)</a:t>
            </a:r>
          </a:p>
          <a:p>
            <a:r>
              <a:rPr lang="en-US" sz="3400" dirty="0"/>
              <a:t>Listener object contains a method for processing the </a:t>
            </a:r>
            <a:r>
              <a:rPr lang="en-US" sz="3400" dirty="0" smtClean="0"/>
              <a:t>event</a:t>
            </a:r>
            <a:endParaRPr lang="en-US" sz="34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4E6F3B-0535-4923-A1D7-EB95C576A6C7}" type="slidenum">
              <a:rPr lang="en-US"/>
              <a:pPr/>
              <a:t>31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34295" t="53022" r="29967" b="31585"/>
          <a:stretch/>
        </p:blipFill>
        <p:spPr bwMode="auto">
          <a:xfrm>
            <a:off x="539474" y="3774645"/>
            <a:ext cx="8410695" cy="2100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DFF0A-4CBB-4E07-8C91-362667F0413B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3246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sz="3600"/>
              <a:t>Trace Execution</a:t>
            </a:r>
          </a:p>
        </p:txBody>
      </p:sp>
      <p:sp>
        <p:nvSpPr>
          <p:cNvPr id="324612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78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HandleEvent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HandleEvent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OKListenerClass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listener1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OKListenerClass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jbtOK.addActionListener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(listener1);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OKListenerClass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("OK button clicked");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4613" name="Rectangle 4"/>
          <p:cNvSpPr>
            <a:spLocks noChangeArrowheads="1"/>
          </p:cNvSpPr>
          <p:nvPr/>
        </p:nvSpPr>
        <p:spPr bwMode="auto">
          <a:xfrm>
            <a:off x="533400" y="3657600"/>
            <a:ext cx="41910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4614" name="AutoShape 5"/>
          <p:cNvSpPr>
            <a:spLocks noChangeArrowheads="1"/>
          </p:cNvSpPr>
          <p:nvPr/>
        </p:nvSpPr>
        <p:spPr bwMode="auto">
          <a:xfrm>
            <a:off x="6172200" y="990600"/>
            <a:ext cx="2514600" cy="1371600"/>
          </a:xfrm>
          <a:prstGeom prst="wedgeRoundRectCallout">
            <a:avLst>
              <a:gd name="adj1" fmla="val -109722"/>
              <a:gd name="adj2" fmla="val 148148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000" dirty="0"/>
              <a:t>1. </a:t>
            </a:r>
            <a:r>
              <a:rPr lang="en-US" sz="2000" dirty="0">
                <a:latin typeface="+mn-lt"/>
              </a:rPr>
              <a:t>Start from the main method to create a window and display it</a:t>
            </a:r>
          </a:p>
        </p:txBody>
      </p:sp>
      <p:sp>
        <p:nvSpPr>
          <p:cNvPr id="324615" name="Rectangle 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495800" y="3276600"/>
            <a:ext cx="3810000" cy="1047750"/>
            <a:chOff x="4495800" y="3276600"/>
            <a:chExt cx="3810000" cy="1047750"/>
          </a:xfrm>
        </p:grpSpPr>
        <p:pic>
          <p:nvPicPr>
            <p:cNvPr id="32461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00800" y="3276600"/>
              <a:ext cx="1905000" cy="10477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324617" name="Line 8"/>
            <p:cNvSpPr>
              <a:spLocks noChangeShapeType="1"/>
            </p:cNvSpPr>
            <p:nvPr/>
          </p:nvSpPr>
          <p:spPr bwMode="auto">
            <a:xfrm>
              <a:off x="4495800" y="3810000"/>
              <a:ext cx="1981200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 type="none" w="sm" len="sm"/>
              <a:tailEnd type="stealth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13" grpId="0" animBg="1"/>
      <p:bldP spid="3246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1BDCF-8616-45C3-95E7-0C23CD77A800}" type="slidenum">
              <a:rPr lang="en-US"/>
              <a:pPr/>
              <a:t>33</a:t>
            </a:fld>
            <a:endParaRPr lang="en-US"/>
          </a:p>
        </p:txBody>
      </p:sp>
      <p:sp>
        <p:nvSpPr>
          <p:cNvPr id="325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sz="3600"/>
              <a:t>Trace Execution</a:t>
            </a:r>
          </a:p>
        </p:txBody>
      </p:sp>
      <p:sp>
        <p:nvSpPr>
          <p:cNvPr id="325636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78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HandleEvent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HandleEvent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OKListenerClass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listener1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OKListenerClass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jbtOK.addActionListener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(listener1);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OKListenerClass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("OK button clicked");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5637" name="Rectangle 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/>
          </a:p>
        </p:txBody>
      </p:sp>
      <p:pic>
        <p:nvPicPr>
          <p:cNvPr id="32563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276600"/>
            <a:ext cx="1905000" cy="1047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25639" name="AutoShape 5"/>
          <p:cNvSpPr>
            <a:spLocks noChangeArrowheads="1"/>
          </p:cNvSpPr>
          <p:nvPr/>
        </p:nvSpPr>
        <p:spPr bwMode="auto">
          <a:xfrm>
            <a:off x="6172200" y="990600"/>
            <a:ext cx="2514600" cy="1371600"/>
          </a:xfrm>
          <a:prstGeom prst="wedgeRoundRectCallout">
            <a:avLst>
              <a:gd name="adj1" fmla="val -12375"/>
              <a:gd name="adj2" fmla="val 144444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000" dirty="0">
                <a:latin typeface="+mn-lt"/>
              </a:rPr>
              <a:t>2. Click OK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1359" y="6047343"/>
            <a:ext cx="824264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800" b="1" dirty="0" err="1" smtClean="0">
                <a:solidFill>
                  <a:srgbClr val="0000FF"/>
                </a:solidFill>
              </a:rPr>
              <a:t>ActionListener</a:t>
            </a:r>
            <a:r>
              <a:rPr lang="en-US" sz="1800" b="1" dirty="0" smtClean="0">
                <a:solidFill>
                  <a:srgbClr val="0000FF"/>
                </a:solidFill>
              </a:rPr>
              <a:t> interface contains </a:t>
            </a:r>
            <a:r>
              <a:rPr lang="en-US" sz="1800" b="1" dirty="0" err="1" smtClean="0">
                <a:solidFill>
                  <a:srgbClr val="0000FF"/>
                </a:solidFill>
              </a:rPr>
              <a:t>actionPerformed</a:t>
            </a:r>
            <a:r>
              <a:rPr lang="en-US" sz="1800" b="1" dirty="0" smtClean="0">
                <a:solidFill>
                  <a:srgbClr val="0000FF"/>
                </a:solidFill>
              </a:rPr>
              <a:t>() method to process the event. </a:t>
            </a:r>
          </a:p>
          <a:p>
            <a:r>
              <a:rPr lang="en-US" sz="1800" b="1" dirty="0" smtClean="0">
                <a:solidFill>
                  <a:srgbClr val="0000FF"/>
                </a:solidFill>
              </a:rPr>
              <a:t>The listener class must override this method to respond to the event.</a:t>
            </a:r>
            <a:endParaRPr lang="en-US" sz="1800" b="1" dirty="0">
              <a:solidFill>
                <a:srgbClr val="0000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353300" y="5080415"/>
            <a:ext cx="675150" cy="966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3AB5F8-F814-4974-9026-D32382AA0D10}" type="slidenum">
              <a:rPr lang="en-US"/>
              <a:pPr/>
              <a:t>34</a:t>
            </a:fld>
            <a:endParaRPr lang="en-US"/>
          </a:p>
        </p:txBody>
      </p:sp>
      <p:sp>
        <p:nvSpPr>
          <p:cNvPr id="326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228600"/>
            <a:ext cx="6248400" cy="457200"/>
          </a:xfrm>
          <a:noFill/>
        </p:spPr>
        <p:txBody>
          <a:bodyPr>
            <a:normAutofit fontScale="90000"/>
          </a:bodyPr>
          <a:lstStyle/>
          <a:p>
            <a:r>
              <a:rPr lang="en-US" sz="3600"/>
              <a:t>Trace Execution</a:t>
            </a:r>
          </a:p>
        </p:txBody>
      </p:sp>
      <p:sp>
        <p:nvSpPr>
          <p:cNvPr id="326660" name="Text Box 3"/>
          <p:cNvSpPr txBox="1">
            <a:spLocks noChangeArrowheads="1"/>
          </p:cNvSpPr>
          <p:nvPr/>
        </p:nvSpPr>
        <p:spPr bwMode="auto">
          <a:xfrm>
            <a:off x="228600" y="838200"/>
            <a:ext cx="8686800" cy="5578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HandleEvent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JFrame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HandleEvent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OKListenerClass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listener1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OKListenerClass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jbtOK.addActionListener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(listener1);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OKListenerClass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("OK button clicked");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6661" name="Rectangle 4"/>
          <p:cNvSpPr>
            <a:spLocks noChangeArrowheads="1"/>
          </p:cNvSpPr>
          <p:nvPr/>
        </p:nvSpPr>
        <p:spPr bwMode="auto">
          <a:xfrm>
            <a:off x="533400" y="5486400"/>
            <a:ext cx="4343400" cy="2286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6662" name="Rectangle 5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/>
          </a:p>
        </p:txBody>
      </p:sp>
      <p:pic>
        <p:nvPicPr>
          <p:cNvPr id="32666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276600"/>
            <a:ext cx="1905000" cy="1047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26664" name="AutoShape 7"/>
          <p:cNvSpPr>
            <a:spLocks noChangeArrowheads="1"/>
          </p:cNvSpPr>
          <p:nvPr/>
        </p:nvSpPr>
        <p:spPr bwMode="auto">
          <a:xfrm>
            <a:off x="6172200" y="990600"/>
            <a:ext cx="2514600" cy="1676400"/>
          </a:xfrm>
          <a:prstGeom prst="wedgeRoundRectCallout">
            <a:avLst>
              <a:gd name="adj1" fmla="val -134787"/>
              <a:gd name="adj2" fmla="val 216949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 sz="2000" dirty="0">
                <a:latin typeface="+mn-lt"/>
              </a:rPr>
              <a:t>3. Click OK. The JVM invokes the listener’s </a:t>
            </a:r>
            <a:r>
              <a:rPr lang="en-US" sz="2000" dirty="0" err="1">
                <a:latin typeface="+mn-lt"/>
              </a:rPr>
              <a:t>actionPerformed</a:t>
            </a:r>
            <a:r>
              <a:rPr lang="en-US" sz="2000" dirty="0">
                <a:latin typeface="+mn-lt"/>
              </a:rPr>
              <a:t> method</a:t>
            </a:r>
          </a:p>
        </p:txBody>
      </p:sp>
      <p:pic>
        <p:nvPicPr>
          <p:cNvPr id="32666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5257800"/>
            <a:ext cx="2378075" cy="884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326666" name="Line 9"/>
          <p:cNvSpPr>
            <a:spLocks noChangeShapeType="1"/>
          </p:cNvSpPr>
          <p:nvPr/>
        </p:nvSpPr>
        <p:spPr bwMode="auto">
          <a:xfrm>
            <a:off x="4800600" y="5638800"/>
            <a:ext cx="1447800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6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1" grpId="0" animBg="1"/>
      <p:bldP spid="326664" grpId="0" animBg="1"/>
      <p:bldP spid="3266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that contains abstract method(s) should be declared as an abstract class.</a:t>
            </a:r>
          </a:p>
          <a:p>
            <a:r>
              <a:rPr lang="en-US" dirty="0" smtClean="0"/>
              <a:t>An abstract class can also contain non-abstract (concrete) methods.</a:t>
            </a:r>
          </a:p>
          <a:p>
            <a:r>
              <a:rPr lang="en-US" dirty="0" smtClean="0"/>
              <a:t>In the abstract class, the abstract methods occur with declaration only – no implementation.</a:t>
            </a:r>
          </a:p>
          <a:p>
            <a:r>
              <a:rPr lang="en-US" dirty="0" smtClean="0"/>
              <a:t>Abstract methods are implemented in the subclass.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209E5-7165-4078-A968-05538CD6A3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Abstract Class?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Abstract methods are </a:t>
            </a:r>
            <a:r>
              <a:rPr lang="en-US" dirty="0" smtClean="0"/>
              <a:t>needed when two or </a:t>
            </a:r>
            <a:r>
              <a:rPr lang="en-US" dirty="0"/>
              <a:t>more subclasses are expected to fulfill a </a:t>
            </a:r>
            <a:r>
              <a:rPr lang="en-US" dirty="0" smtClean="0"/>
              <a:t>similar role </a:t>
            </a:r>
            <a:r>
              <a:rPr lang="en-US" dirty="0"/>
              <a:t>in different ways through </a:t>
            </a:r>
            <a:r>
              <a:rPr lang="en-US" dirty="0" smtClean="0"/>
              <a:t>different implementations</a:t>
            </a:r>
            <a:endParaRPr lang="en-US" dirty="0"/>
          </a:p>
          <a:p>
            <a:pPr lvl="1"/>
            <a:r>
              <a:rPr lang="en-US" dirty="0" smtClean="0"/>
              <a:t>These </a:t>
            </a:r>
            <a:r>
              <a:rPr lang="en-US" dirty="0"/>
              <a:t>subclasses extend the same Abstract class </a:t>
            </a:r>
            <a:r>
              <a:rPr lang="en-US" dirty="0" smtClean="0"/>
              <a:t>and provide </a:t>
            </a:r>
            <a:r>
              <a:rPr lang="en-US" dirty="0"/>
              <a:t>different implementations for the </a:t>
            </a:r>
            <a:r>
              <a:rPr lang="en-US" dirty="0" smtClean="0"/>
              <a:t>abstract methods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abstract classes to define broad types </a:t>
            </a:r>
            <a:r>
              <a:rPr lang="en-US" dirty="0" smtClean="0"/>
              <a:t>of behaviors </a:t>
            </a:r>
            <a:r>
              <a:rPr lang="en-US" dirty="0"/>
              <a:t>at the top </a:t>
            </a:r>
            <a:r>
              <a:rPr lang="en-US" dirty="0" smtClean="0"/>
              <a:t>the class </a:t>
            </a:r>
            <a:r>
              <a:rPr lang="en-US" dirty="0"/>
              <a:t>hierarchy, </a:t>
            </a:r>
            <a:r>
              <a:rPr lang="en-US" dirty="0" smtClean="0"/>
              <a:t>then use its subclasses </a:t>
            </a:r>
            <a:r>
              <a:rPr lang="en-US" dirty="0"/>
              <a:t>to provide implementation details of </a:t>
            </a:r>
            <a:r>
              <a:rPr lang="en-US" dirty="0" smtClean="0"/>
              <a:t>the abstract </a:t>
            </a:r>
            <a:r>
              <a:rPr lang="en-US" dirty="0"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209E5-7165-4078-A968-05538CD6A3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abstract class </a:t>
            </a:r>
            <a:r>
              <a:rPr lang="en-US" dirty="0" smtClean="0"/>
              <a:t>Creature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/>
              <a:t>void </a:t>
            </a:r>
            <a:r>
              <a:rPr lang="en-US" dirty="0" smtClean="0"/>
              <a:t>breathing(){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(“The creature can breath.");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public </a:t>
            </a:r>
            <a:r>
              <a:rPr lang="en-US" dirty="0"/>
              <a:t>void </a:t>
            </a:r>
            <a:r>
              <a:rPr lang="en-US" dirty="0" smtClean="0"/>
              <a:t>eating(){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/>
              <a:t> The creature can </a:t>
            </a:r>
            <a:r>
              <a:rPr lang="en-US" dirty="0" smtClean="0"/>
              <a:t>eat.");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public </a:t>
            </a:r>
            <a:r>
              <a:rPr lang="en-US" dirty="0"/>
              <a:t>abstract void </a:t>
            </a:r>
            <a:r>
              <a:rPr lang="en-US" dirty="0" smtClean="0"/>
              <a:t>walking(); // to </a:t>
            </a:r>
            <a:r>
              <a:rPr lang="en-US" dirty="0"/>
              <a:t>be implemented </a:t>
            </a:r>
            <a:r>
              <a:rPr lang="en-US" dirty="0" smtClean="0"/>
              <a:t>					 // by a Concrete 						 // subclass.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209E5-7165-4078-A968-05538CD6A3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When a concrete class extends the </a:t>
            </a:r>
            <a:r>
              <a:rPr lang="en-US" sz="2800" dirty="0" smtClean="0"/>
              <a:t>Creature abstract </a:t>
            </a:r>
            <a:r>
              <a:rPr lang="en-US" sz="2800" dirty="0"/>
              <a:t>class, it must implement the </a:t>
            </a:r>
            <a:r>
              <a:rPr lang="en-US" sz="2800" dirty="0" smtClean="0"/>
              <a:t>abstract method walking()</a:t>
            </a:r>
          </a:p>
          <a:p>
            <a:r>
              <a:rPr lang="en-US" sz="2800" dirty="0" smtClean="0"/>
              <a:t>Otherwise, </a:t>
            </a:r>
            <a:r>
              <a:rPr lang="en-US" sz="2800" dirty="0"/>
              <a:t>that subclass will </a:t>
            </a:r>
            <a:r>
              <a:rPr lang="en-US" sz="2800" dirty="0" smtClean="0"/>
              <a:t>also become </a:t>
            </a:r>
            <a:r>
              <a:rPr lang="en-US" sz="2800" dirty="0"/>
              <a:t>an abstract class, and therefore cannot </a:t>
            </a:r>
            <a:r>
              <a:rPr lang="en-US" sz="2800" dirty="0" smtClean="0"/>
              <a:t>be instantiated</a:t>
            </a:r>
            <a:r>
              <a:rPr lang="en-US" sz="2800" dirty="0"/>
              <a:t>.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public </a:t>
            </a:r>
            <a:r>
              <a:rPr lang="en-US" sz="2800" dirty="0"/>
              <a:t>class </a:t>
            </a:r>
            <a:r>
              <a:rPr lang="en-US" sz="2800" dirty="0" err="1" smtClean="0"/>
              <a:t>HumanBeing</a:t>
            </a:r>
            <a:r>
              <a:rPr lang="en-US" sz="2800" dirty="0" smtClean="0"/>
              <a:t> </a:t>
            </a:r>
            <a:r>
              <a:rPr lang="en-US" sz="2800" dirty="0"/>
              <a:t>extends </a:t>
            </a:r>
            <a:r>
              <a:rPr lang="en-US" sz="2800" dirty="0" smtClean="0"/>
              <a:t>Creature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public </a:t>
            </a:r>
            <a:r>
              <a:rPr lang="en-US" sz="2800" dirty="0"/>
              <a:t>void </a:t>
            </a:r>
            <a:r>
              <a:rPr lang="en-US" sz="2800" dirty="0" smtClean="0"/>
              <a:t>walking() {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         </a:t>
            </a:r>
            <a:r>
              <a:rPr lang="en-US" sz="2800" dirty="0" err="1" smtClean="0"/>
              <a:t>System.out.println</a:t>
            </a:r>
            <a:r>
              <a:rPr lang="en-US" sz="2800" dirty="0"/>
              <a:t>("</a:t>
            </a:r>
            <a:r>
              <a:rPr lang="en-US" sz="2800"/>
              <a:t>Human </a:t>
            </a:r>
            <a:r>
              <a:rPr lang="en-US" sz="2800" smtClean="0"/>
              <a:t>being </a:t>
            </a:r>
            <a:r>
              <a:rPr lang="en-US" sz="2800" dirty="0" smtClean="0"/>
              <a:t>can walk");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}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209E5-7165-4078-A968-05538CD6A3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4" name="Rectangle 18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82296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sz="4000" dirty="0"/>
              <a:t>Abstract Classes and Abstract Methods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91300" y="6492875"/>
            <a:ext cx="2133600" cy="365125"/>
          </a:xfrm>
        </p:spPr>
        <p:txBody>
          <a:bodyPr/>
          <a:lstStyle/>
          <a:p>
            <a:fld id="{37BECCFB-BC26-4562-839C-5B8DF304322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99011" name="Rectangle 9"/>
          <p:cNvSpPr>
            <a:spLocks noChangeArrowheads="1"/>
          </p:cNvSpPr>
          <p:nvPr/>
        </p:nvSpPr>
        <p:spPr bwMode="auto">
          <a:xfrm>
            <a:off x="919915" y="17303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2" name="Rectangle 11"/>
          <p:cNvSpPr>
            <a:spLocks noChangeArrowheads="1"/>
          </p:cNvSpPr>
          <p:nvPr/>
        </p:nvSpPr>
        <p:spPr bwMode="auto">
          <a:xfrm>
            <a:off x="919915" y="17303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13" name="Rectangle 16"/>
          <p:cNvSpPr>
            <a:spLocks noChangeArrowheads="1"/>
          </p:cNvSpPr>
          <p:nvPr/>
        </p:nvSpPr>
        <p:spPr bwMode="auto">
          <a:xfrm>
            <a:off x="919915" y="1700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9020" name="Rectangle 25"/>
          <p:cNvSpPr>
            <a:spLocks noChangeArrowheads="1"/>
          </p:cNvSpPr>
          <p:nvPr/>
        </p:nvSpPr>
        <p:spPr bwMode="auto">
          <a:xfrm>
            <a:off x="919915" y="1419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902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676293"/>
              </p:ext>
            </p:extLst>
          </p:nvPr>
        </p:nvGraphicFramePr>
        <p:xfrm>
          <a:off x="919915" y="1104900"/>
          <a:ext cx="6629400" cy="544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41" name="Picture" r:id="rId3" imgW="5539740" imgH="4549140" progId="Word.Picture.8">
                  <p:embed/>
                </p:oleObj>
              </mc:Choice>
              <mc:Fallback>
                <p:oleObj name="Picture" r:id="rId3" imgW="5539740" imgH="4549140" progId="Word.Picture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15" y="1104900"/>
                        <a:ext cx="6629400" cy="544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Abstract Method </a:t>
            </a:r>
            <a:r>
              <a:rPr lang="en-US" dirty="0"/>
              <a:t>in </a:t>
            </a:r>
            <a:r>
              <a:rPr lang="en-US" dirty="0" smtClean="0"/>
              <a:t>Abstract Class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Times New Roman" pitchFamily="18" charset="0"/>
              </a:rPr>
              <a:t>An abstract method cannot be contained in a non-abstract class</a:t>
            </a:r>
          </a:p>
          <a:p>
            <a:r>
              <a:rPr lang="en-US" dirty="0" smtClean="0">
                <a:cs typeface="Times New Roman" pitchFamily="18" charset="0"/>
              </a:rPr>
              <a:t>If a subclass of an abstract </a:t>
            </a:r>
            <a:r>
              <a:rPr lang="en-US" dirty="0" err="1" smtClean="0">
                <a:cs typeface="Times New Roman" pitchFamily="18" charset="0"/>
              </a:rPr>
              <a:t>superclass</a:t>
            </a:r>
            <a:r>
              <a:rPr lang="en-US" dirty="0" smtClean="0">
                <a:cs typeface="Times New Roman" pitchFamily="18" charset="0"/>
              </a:rPr>
              <a:t> does not implement all the abstract methods, the subclass must be defined abstract</a:t>
            </a:r>
          </a:p>
          <a:p>
            <a:r>
              <a:rPr lang="en-US" dirty="0" smtClean="0">
                <a:cs typeface="Times New Roman" pitchFamily="18" charset="0"/>
              </a:rPr>
              <a:t>In other words, in a non-abstract subclass extended from an abstract class, </a:t>
            </a:r>
            <a:r>
              <a:rPr lang="en-US" i="1" dirty="0" smtClean="0">
                <a:solidFill>
                  <a:schemeClr val="accent2"/>
                </a:solidFill>
                <a:cs typeface="Times New Roman" pitchFamily="18" charset="0"/>
              </a:rPr>
              <a:t>all the abstract methods must be implemented, even if they are not used in the subclass </a:t>
            </a:r>
          </a:p>
          <a:p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E56306-7278-4188-9D8B-9420751B8A78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21355</TotalTime>
  <Words>1728</Words>
  <Application>Microsoft Office PowerPoint</Application>
  <PresentationFormat>On-screen Show (4:3)</PresentationFormat>
  <Paragraphs>269</Paragraphs>
  <Slides>34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Picture</vt:lpstr>
      <vt:lpstr>CS/CE 2336 Computer Science II</vt:lpstr>
      <vt:lpstr>PowerPoint Presentation</vt:lpstr>
      <vt:lpstr>Abstract Class</vt:lpstr>
      <vt:lpstr>Abstract Class</vt:lpstr>
      <vt:lpstr>Why do we need Abstract Class?</vt:lpstr>
      <vt:lpstr>Abstract Class</vt:lpstr>
      <vt:lpstr>Concrete Subclass</vt:lpstr>
      <vt:lpstr>Abstract Classes and Abstract Methods</vt:lpstr>
      <vt:lpstr>Abstract Method in Abstract Class </vt:lpstr>
      <vt:lpstr>Object Cannot be Created from Abstract Class!</vt:lpstr>
      <vt:lpstr>Abstract Class without Abstract Method </vt:lpstr>
      <vt:lpstr>Superclass of a Abstract Class may be Concrete! </vt:lpstr>
      <vt:lpstr>Concrete Method can be Overridden to be Abstract! </vt:lpstr>
      <vt:lpstr>Abstract Class as Type </vt:lpstr>
      <vt:lpstr>Interfaces</vt:lpstr>
      <vt:lpstr>What is Interface?  Why is Interface useful?</vt:lpstr>
      <vt:lpstr>Define an Interface</vt:lpstr>
      <vt:lpstr>Why do we use Interfaces?</vt:lpstr>
      <vt:lpstr>Why do we use Interfaces?</vt:lpstr>
      <vt:lpstr>Why do we use Interfaces?</vt:lpstr>
      <vt:lpstr>Interface is a Special Class</vt:lpstr>
      <vt:lpstr>Example</vt:lpstr>
      <vt:lpstr>Omitting Modifiers in Interfaces</vt:lpstr>
      <vt:lpstr>Example: The Comparable Interface</vt:lpstr>
      <vt:lpstr>Integer and BigInteger Classes</vt:lpstr>
      <vt:lpstr>Example</vt:lpstr>
      <vt:lpstr>Interfaces vs. Abstract Classes</vt:lpstr>
      <vt:lpstr>Shallow vs. Deep Copy</vt:lpstr>
      <vt:lpstr>Shallow vs. Deep Copy</vt:lpstr>
      <vt:lpstr>The ActionListener Interface</vt:lpstr>
      <vt:lpstr>Handling GUI Events</vt:lpstr>
      <vt:lpstr>Trace Execution</vt:lpstr>
      <vt:lpstr>Trace Execution</vt:lpstr>
      <vt:lpstr>Trace Execution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Celikel, Ebru</cp:lastModifiedBy>
  <cp:revision>445</cp:revision>
  <dcterms:created xsi:type="dcterms:W3CDTF">1995-06-10T17:31:50Z</dcterms:created>
  <dcterms:modified xsi:type="dcterms:W3CDTF">2013-09-10T19:14:59Z</dcterms:modified>
</cp:coreProperties>
</file>