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diagrams/data10.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65" r:id="rId2"/>
    <p:sldId id="270" r:id="rId3"/>
    <p:sldId id="258" r:id="rId4"/>
    <p:sldId id="275" r:id="rId5"/>
    <p:sldId id="274" r:id="rId6"/>
    <p:sldId id="264" r:id="rId7"/>
    <p:sldId id="261" r:id="rId8"/>
    <p:sldId id="262" r:id="rId9"/>
    <p:sldId id="276" r:id="rId10"/>
    <p:sldId id="266" r:id="rId11"/>
    <p:sldId id="269" r:id="rId12"/>
    <p:sldId id="284" r:id="rId13"/>
    <p:sldId id="278" r:id="rId14"/>
    <p:sldId id="286" r:id="rId15"/>
    <p:sldId id="291" r:id="rId16"/>
    <p:sldId id="292" r:id="rId17"/>
    <p:sldId id="289" r:id="rId18"/>
    <p:sldId id="281" r:id="rId19"/>
    <p:sldId id="290" r:id="rId20"/>
    <p:sldId id="272" r:id="rId21"/>
    <p:sldId id="273" r:id="rId22"/>
    <p:sldId id="280" r:id="rId23"/>
    <p:sldId id="277" r:id="rId24"/>
    <p:sldId id="288" r:id="rId25"/>
    <p:sldId id="283" r:id="rId26"/>
    <p:sldId id="285" r:id="rId27"/>
    <p:sldId id="282" r:id="rId28"/>
    <p:sldId id="271" r:id="rId29"/>
    <p:sldId id="268"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58F2F30-0FF7-F40D-9746-42BE3B44CC2F}" name="Williams, Chris" initials="WC" userId="Williams, Chris" providerId="None"/>
  <p188:author id="{DF066BE5-B96D-C590-9F31-4B878D9B6882}" name="Adyanthaya, Amy" initials="AA" userId="S::aadyanthaya@smu.edu::ec2ff638-7308-4af8-b846-2b43fdfb0ef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35"/>
    <p:restoredTop sz="95840" autoAdjust="0"/>
  </p:normalViewPr>
  <p:slideViewPr>
    <p:cSldViewPr snapToGrid="0">
      <p:cViewPr varScale="1">
        <p:scale>
          <a:sx n="112" d="100"/>
          <a:sy n="112" d="100"/>
        </p:scale>
        <p:origin x="1712"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0.xml.rels><?xml version="1.0" encoding="UTF-8" standalone="yes"?>
<Relationships xmlns="http://schemas.openxmlformats.org/package/2006/relationships"><Relationship Id="rId1" Type="http://schemas.openxmlformats.org/officeDocument/2006/relationships/image" Target="../media/image190.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36AC4-7DE0-4509-BB17-BCA73BBACE29}"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11E28010-0258-41D5-81C6-5BB9EC20893E}">
      <dgm:prSet/>
      <dgm:spPr/>
      <dgm:t>
        <a:bodyPr/>
        <a:lstStyle/>
        <a:p>
          <a:r>
            <a:rPr lang="en-US" dirty="0"/>
            <a:t>Processing of missing ABV values</a:t>
          </a:r>
        </a:p>
      </dgm:t>
    </dgm:pt>
    <dgm:pt modelId="{94D7E575-2C7B-4F46-8D6B-5A623F9D5875}" type="parTrans" cxnId="{44F7398B-945D-4EA2-B9DD-9C3D1380ACB4}">
      <dgm:prSet/>
      <dgm:spPr/>
      <dgm:t>
        <a:bodyPr/>
        <a:lstStyle/>
        <a:p>
          <a:endParaRPr lang="en-US"/>
        </a:p>
      </dgm:t>
    </dgm:pt>
    <dgm:pt modelId="{3AA5AC84-DA77-4748-BF66-A965C408E38B}" type="sibTrans" cxnId="{44F7398B-945D-4EA2-B9DD-9C3D1380ACB4}">
      <dgm:prSet/>
      <dgm:spPr/>
      <dgm:t>
        <a:bodyPr/>
        <a:lstStyle/>
        <a:p>
          <a:endParaRPr lang="en-US"/>
        </a:p>
      </dgm:t>
    </dgm:pt>
    <dgm:pt modelId="{576A7C71-0AF0-4B60-96DE-09D899380D4E}">
      <dgm:prSet/>
      <dgm:spPr/>
      <dgm:t>
        <a:bodyPr/>
        <a:lstStyle/>
        <a:p>
          <a:r>
            <a:rPr lang="en-US" dirty="0"/>
            <a:t>62 records (2.6%) did not contain an ABV value</a:t>
          </a:r>
        </a:p>
      </dgm:t>
    </dgm:pt>
    <dgm:pt modelId="{6B3595F6-9049-4435-BC37-62AB72066F73}" type="parTrans" cxnId="{591954C1-699C-498E-AC4B-6C7506489305}">
      <dgm:prSet/>
      <dgm:spPr/>
      <dgm:t>
        <a:bodyPr/>
        <a:lstStyle/>
        <a:p>
          <a:endParaRPr lang="en-US"/>
        </a:p>
      </dgm:t>
    </dgm:pt>
    <dgm:pt modelId="{02EA2807-2233-4D0B-B16E-8533A0B985F1}" type="sibTrans" cxnId="{591954C1-699C-498E-AC4B-6C7506489305}">
      <dgm:prSet/>
      <dgm:spPr/>
      <dgm:t>
        <a:bodyPr/>
        <a:lstStyle/>
        <a:p>
          <a:endParaRPr lang="en-US"/>
        </a:p>
      </dgm:t>
    </dgm:pt>
    <dgm:pt modelId="{8E4F8A3D-DFE6-41B7-8365-D1E339F6C2DF}">
      <dgm:prSet/>
      <dgm:spPr/>
      <dgm:t>
        <a:bodyPr/>
        <a:lstStyle/>
        <a:p>
          <a:r>
            <a:rPr lang="en-US" dirty="0"/>
            <a:t>Styles of beers were categorized</a:t>
          </a:r>
        </a:p>
      </dgm:t>
    </dgm:pt>
    <dgm:pt modelId="{6AB32854-FD76-4401-950E-A495594D51C5}" type="parTrans" cxnId="{E5D29C3F-3498-43BB-9C6C-1A5DA2CC8C28}">
      <dgm:prSet/>
      <dgm:spPr/>
      <dgm:t>
        <a:bodyPr/>
        <a:lstStyle/>
        <a:p>
          <a:endParaRPr lang="en-US"/>
        </a:p>
      </dgm:t>
    </dgm:pt>
    <dgm:pt modelId="{9801B152-1AC9-445D-8FA4-6658DCDFD431}" type="sibTrans" cxnId="{E5D29C3F-3498-43BB-9C6C-1A5DA2CC8C28}">
      <dgm:prSet/>
      <dgm:spPr/>
      <dgm:t>
        <a:bodyPr/>
        <a:lstStyle/>
        <a:p>
          <a:endParaRPr lang="en-US"/>
        </a:p>
      </dgm:t>
    </dgm:pt>
    <dgm:pt modelId="{384C3DEE-3AC7-46EC-98B0-50508CA4781F}">
      <dgm:prSet/>
      <dgm:spPr/>
      <dgm:t>
        <a:bodyPr/>
        <a:lstStyle/>
        <a:p>
          <a:r>
            <a:rPr lang="en-US" dirty="0"/>
            <a:t>Median value was obtained for each category </a:t>
          </a:r>
        </a:p>
      </dgm:t>
    </dgm:pt>
    <dgm:pt modelId="{CCDD7CDA-87C5-443E-AB6A-9D74956953D6}" type="parTrans" cxnId="{17198FF2-4232-4E2C-A46B-93758FE858C2}">
      <dgm:prSet/>
      <dgm:spPr/>
      <dgm:t>
        <a:bodyPr/>
        <a:lstStyle/>
        <a:p>
          <a:endParaRPr lang="en-US"/>
        </a:p>
      </dgm:t>
    </dgm:pt>
    <dgm:pt modelId="{D3D9A1A0-3806-441B-9E55-23496E958FDD}" type="sibTrans" cxnId="{17198FF2-4232-4E2C-A46B-93758FE858C2}">
      <dgm:prSet/>
      <dgm:spPr/>
      <dgm:t>
        <a:bodyPr/>
        <a:lstStyle/>
        <a:p>
          <a:endParaRPr lang="en-US"/>
        </a:p>
      </dgm:t>
    </dgm:pt>
    <dgm:pt modelId="{71A95188-3E66-4122-B0DD-90699FE8E4DA}">
      <dgm:prSet/>
      <dgm:spPr/>
      <dgm:t>
        <a:bodyPr/>
        <a:lstStyle/>
        <a:p>
          <a:r>
            <a:rPr lang="en-US" dirty="0"/>
            <a:t>Missing ABV value was assigned per median ABV value of the respective category</a:t>
          </a:r>
        </a:p>
      </dgm:t>
    </dgm:pt>
    <dgm:pt modelId="{2128962B-37B4-4E7F-9E5E-AD7EFB3EC67A}" type="parTrans" cxnId="{362BDF2D-E31E-400E-918F-BDBB14B1855B}">
      <dgm:prSet/>
      <dgm:spPr/>
      <dgm:t>
        <a:bodyPr/>
        <a:lstStyle/>
        <a:p>
          <a:endParaRPr lang="en-US"/>
        </a:p>
      </dgm:t>
    </dgm:pt>
    <dgm:pt modelId="{2B89A427-6980-4BE6-AEA2-DCA70C4D8518}" type="sibTrans" cxnId="{362BDF2D-E31E-400E-918F-BDBB14B1855B}">
      <dgm:prSet/>
      <dgm:spPr/>
      <dgm:t>
        <a:bodyPr/>
        <a:lstStyle/>
        <a:p>
          <a:endParaRPr lang="en-US"/>
        </a:p>
      </dgm:t>
    </dgm:pt>
    <dgm:pt modelId="{7137E183-1E9E-4F91-9828-A893475EBAEF}">
      <dgm:prSet/>
      <dgm:spPr/>
      <dgm:t>
        <a:bodyPr/>
        <a:lstStyle/>
        <a:p>
          <a:r>
            <a:rPr lang="en-US" dirty="0"/>
            <a:t>Processing of missing IBU values</a:t>
          </a:r>
        </a:p>
      </dgm:t>
    </dgm:pt>
    <dgm:pt modelId="{CA2F7505-5F51-4F52-8EFF-A2F644BB2616}" type="parTrans" cxnId="{6B4B1454-A9FB-4B27-8C91-716F191C1B90}">
      <dgm:prSet/>
      <dgm:spPr/>
      <dgm:t>
        <a:bodyPr/>
        <a:lstStyle/>
        <a:p>
          <a:endParaRPr lang="en-US"/>
        </a:p>
      </dgm:t>
    </dgm:pt>
    <dgm:pt modelId="{D7F09540-CB7B-4357-A492-4D7AD71EFCC1}" type="sibTrans" cxnId="{6B4B1454-A9FB-4B27-8C91-716F191C1B90}">
      <dgm:prSet/>
      <dgm:spPr/>
      <dgm:t>
        <a:bodyPr/>
        <a:lstStyle/>
        <a:p>
          <a:endParaRPr lang="en-US"/>
        </a:p>
      </dgm:t>
    </dgm:pt>
    <dgm:pt modelId="{5D87428B-A270-42B6-9EB7-4D4A6C3DD9A5}">
      <dgm:prSet/>
      <dgm:spPr/>
      <dgm:t>
        <a:bodyPr/>
        <a:lstStyle/>
        <a:p>
          <a:r>
            <a:rPr lang="en-US" dirty="0"/>
            <a:t>1005 records (41.7%) did not contain an IBU value</a:t>
          </a:r>
        </a:p>
      </dgm:t>
    </dgm:pt>
    <dgm:pt modelId="{E193862E-FDE1-46B7-9B64-A9091147AB73}" type="parTrans" cxnId="{A9F1B2EC-3628-42D8-A651-C9F70EFB0C6C}">
      <dgm:prSet/>
      <dgm:spPr/>
      <dgm:t>
        <a:bodyPr/>
        <a:lstStyle/>
        <a:p>
          <a:endParaRPr lang="en-US"/>
        </a:p>
      </dgm:t>
    </dgm:pt>
    <dgm:pt modelId="{EBFF0A62-7184-40C4-884E-CF4A1F8444AE}" type="sibTrans" cxnId="{A9F1B2EC-3628-42D8-A651-C9F70EFB0C6C}">
      <dgm:prSet/>
      <dgm:spPr/>
      <dgm:t>
        <a:bodyPr/>
        <a:lstStyle/>
        <a:p>
          <a:endParaRPr lang="en-US"/>
        </a:p>
      </dgm:t>
    </dgm:pt>
    <dgm:pt modelId="{E027B2DF-8885-4008-9A72-CB2BA0740C33}">
      <dgm:prSet/>
      <dgm:spPr/>
      <dgm:t>
        <a:bodyPr/>
        <a:lstStyle/>
        <a:p>
          <a:r>
            <a:rPr lang="en-US" dirty="0"/>
            <a:t>Records with missing IBU values were censored for any analysis where IBU was a factor</a:t>
          </a:r>
        </a:p>
      </dgm:t>
    </dgm:pt>
    <dgm:pt modelId="{AC6589C1-61B5-4B81-AD31-EDE0C82D0567}" type="parTrans" cxnId="{6F98CAB5-49BE-47AA-ADE1-AA9B0435C5E4}">
      <dgm:prSet/>
      <dgm:spPr/>
      <dgm:t>
        <a:bodyPr/>
        <a:lstStyle/>
        <a:p>
          <a:endParaRPr lang="en-US"/>
        </a:p>
      </dgm:t>
    </dgm:pt>
    <dgm:pt modelId="{7F5E142A-8920-4CBA-A767-1FDBED06DFF5}" type="sibTrans" cxnId="{6F98CAB5-49BE-47AA-ADE1-AA9B0435C5E4}">
      <dgm:prSet/>
      <dgm:spPr/>
      <dgm:t>
        <a:bodyPr/>
        <a:lstStyle/>
        <a:p>
          <a:endParaRPr lang="en-US"/>
        </a:p>
      </dgm:t>
    </dgm:pt>
    <dgm:pt modelId="{0696616E-7B9D-D442-BEDB-CB08EF620753}" type="pres">
      <dgm:prSet presAssocID="{66636AC4-7DE0-4509-BB17-BCA73BBACE29}" presName="linear" presStyleCnt="0">
        <dgm:presLayoutVars>
          <dgm:animLvl val="lvl"/>
          <dgm:resizeHandles val="exact"/>
        </dgm:presLayoutVars>
      </dgm:prSet>
      <dgm:spPr/>
    </dgm:pt>
    <dgm:pt modelId="{13CB285E-6C57-7348-8C5B-62A3444F76EE}" type="pres">
      <dgm:prSet presAssocID="{11E28010-0258-41D5-81C6-5BB9EC20893E}" presName="parentText" presStyleLbl="node1" presStyleIdx="0" presStyleCnt="2">
        <dgm:presLayoutVars>
          <dgm:chMax val="0"/>
          <dgm:bulletEnabled val="1"/>
        </dgm:presLayoutVars>
      </dgm:prSet>
      <dgm:spPr/>
    </dgm:pt>
    <dgm:pt modelId="{BD0236CC-31AF-0048-8161-D907B94A21B5}" type="pres">
      <dgm:prSet presAssocID="{11E28010-0258-41D5-81C6-5BB9EC20893E}" presName="childText" presStyleLbl="revTx" presStyleIdx="0" presStyleCnt="2">
        <dgm:presLayoutVars>
          <dgm:bulletEnabled val="1"/>
        </dgm:presLayoutVars>
      </dgm:prSet>
      <dgm:spPr/>
    </dgm:pt>
    <dgm:pt modelId="{7412F875-E4E6-0A44-B05E-5FC99D461D32}" type="pres">
      <dgm:prSet presAssocID="{7137E183-1E9E-4F91-9828-A893475EBAEF}" presName="parentText" presStyleLbl="node1" presStyleIdx="1" presStyleCnt="2">
        <dgm:presLayoutVars>
          <dgm:chMax val="0"/>
          <dgm:bulletEnabled val="1"/>
        </dgm:presLayoutVars>
      </dgm:prSet>
      <dgm:spPr/>
    </dgm:pt>
    <dgm:pt modelId="{68B5562D-6106-984E-9BD2-4712A3BCBFC5}" type="pres">
      <dgm:prSet presAssocID="{7137E183-1E9E-4F91-9828-A893475EBAEF}" presName="childText" presStyleLbl="revTx" presStyleIdx="1" presStyleCnt="2">
        <dgm:presLayoutVars>
          <dgm:bulletEnabled val="1"/>
        </dgm:presLayoutVars>
      </dgm:prSet>
      <dgm:spPr/>
    </dgm:pt>
  </dgm:ptLst>
  <dgm:cxnLst>
    <dgm:cxn modelId="{B8676F07-2A01-7045-9275-5A34C86A64EF}" type="presOf" srcId="{384C3DEE-3AC7-46EC-98B0-50508CA4781F}" destId="{BD0236CC-31AF-0048-8161-D907B94A21B5}" srcOrd="0" destOrd="2" presId="urn:microsoft.com/office/officeart/2005/8/layout/vList2"/>
    <dgm:cxn modelId="{362BDF2D-E31E-400E-918F-BDBB14B1855B}" srcId="{11E28010-0258-41D5-81C6-5BB9EC20893E}" destId="{71A95188-3E66-4122-B0DD-90699FE8E4DA}" srcOrd="3" destOrd="0" parTransId="{2128962B-37B4-4E7F-9E5E-AD7EFB3EC67A}" sibTransId="{2B89A427-6980-4BE6-AEA2-DCA70C4D8518}"/>
    <dgm:cxn modelId="{E5D29C3F-3498-43BB-9C6C-1A5DA2CC8C28}" srcId="{11E28010-0258-41D5-81C6-5BB9EC20893E}" destId="{8E4F8A3D-DFE6-41B7-8365-D1E339F6C2DF}" srcOrd="1" destOrd="0" parTransId="{6AB32854-FD76-4401-950E-A495594D51C5}" sibTransId="{9801B152-1AC9-445D-8FA4-6658DCDFD431}"/>
    <dgm:cxn modelId="{6B4B1454-A9FB-4B27-8C91-716F191C1B90}" srcId="{66636AC4-7DE0-4509-BB17-BCA73BBACE29}" destId="{7137E183-1E9E-4F91-9828-A893475EBAEF}" srcOrd="1" destOrd="0" parTransId="{CA2F7505-5F51-4F52-8EFF-A2F644BB2616}" sibTransId="{D7F09540-CB7B-4357-A492-4D7AD71EFCC1}"/>
    <dgm:cxn modelId="{B6A4CC57-1824-6848-8217-1A617F1C4908}" type="presOf" srcId="{71A95188-3E66-4122-B0DD-90699FE8E4DA}" destId="{BD0236CC-31AF-0048-8161-D907B94A21B5}" srcOrd="0" destOrd="3" presId="urn:microsoft.com/office/officeart/2005/8/layout/vList2"/>
    <dgm:cxn modelId="{5735126C-1BEB-354A-A452-68A871A5DA21}" type="presOf" srcId="{11E28010-0258-41D5-81C6-5BB9EC20893E}" destId="{13CB285E-6C57-7348-8C5B-62A3444F76EE}" srcOrd="0" destOrd="0" presId="urn:microsoft.com/office/officeart/2005/8/layout/vList2"/>
    <dgm:cxn modelId="{79BFFB7E-B6D1-9C42-A485-DF9F09786571}" type="presOf" srcId="{5D87428B-A270-42B6-9EB7-4D4A6C3DD9A5}" destId="{68B5562D-6106-984E-9BD2-4712A3BCBFC5}" srcOrd="0" destOrd="0" presId="urn:microsoft.com/office/officeart/2005/8/layout/vList2"/>
    <dgm:cxn modelId="{44F7398B-945D-4EA2-B9DD-9C3D1380ACB4}" srcId="{66636AC4-7DE0-4509-BB17-BCA73BBACE29}" destId="{11E28010-0258-41D5-81C6-5BB9EC20893E}" srcOrd="0" destOrd="0" parTransId="{94D7E575-2C7B-4F46-8D6B-5A623F9D5875}" sibTransId="{3AA5AC84-DA77-4748-BF66-A965C408E38B}"/>
    <dgm:cxn modelId="{0166AB91-A8A4-4547-94E1-B9A4EB88D399}" type="presOf" srcId="{E027B2DF-8885-4008-9A72-CB2BA0740C33}" destId="{68B5562D-6106-984E-9BD2-4712A3BCBFC5}" srcOrd="0" destOrd="1" presId="urn:microsoft.com/office/officeart/2005/8/layout/vList2"/>
    <dgm:cxn modelId="{9CD50CA9-9BA3-8341-BBFC-6C3C80B9ADAB}" type="presOf" srcId="{8E4F8A3D-DFE6-41B7-8365-D1E339F6C2DF}" destId="{BD0236CC-31AF-0048-8161-D907B94A21B5}" srcOrd="0" destOrd="1" presId="urn:microsoft.com/office/officeart/2005/8/layout/vList2"/>
    <dgm:cxn modelId="{6F98CAB5-49BE-47AA-ADE1-AA9B0435C5E4}" srcId="{7137E183-1E9E-4F91-9828-A893475EBAEF}" destId="{E027B2DF-8885-4008-9A72-CB2BA0740C33}" srcOrd="1" destOrd="0" parTransId="{AC6589C1-61B5-4B81-AD31-EDE0C82D0567}" sibTransId="{7F5E142A-8920-4CBA-A767-1FDBED06DFF5}"/>
    <dgm:cxn modelId="{591954C1-699C-498E-AC4B-6C7506489305}" srcId="{11E28010-0258-41D5-81C6-5BB9EC20893E}" destId="{576A7C71-0AF0-4B60-96DE-09D899380D4E}" srcOrd="0" destOrd="0" parTransId="{6B3595F6-9049-4435-BC37-62AB72066F73}" sibTransId="{02EA2807-2233-4D0B-B16E-8533A0B985F1}"/>
    <dgm:cxn modelId="{430359D3-F431-0A4B-AF6C-E19768BD9775}" type="presOf" srcId="{66636AC4-7DE0-4509-BB17-BCA73BBACE29}" destId="{0696616E-7B9D-D442-BEDB-CB08EF620753}" srcOrd="0" destOrd="0" presId="urn:microsoft.com/office/officeart/2005/8/layout/vList2"/>
    <dgm:cxn modelId="{5BC0D7D5-8D89-EC4E-9B4E-0117BC9FF409}" type="presOf" srcId="{576A7C71-0AF0-4B60-96DE-09D899380D4E}" destId="{BD0236CC-31AF-0048-8161-D907B94A21B5}" srcOrd="0" destOrd="0" presId="urn:microsoft.com/office/officeart/2005/8/layout/vList2"/>
    <dgm:cxn modelId="{A9F1B2EC-3628-42D8-A651-C9F70EFB0C6C}" srcId="{7137E183-1E9E-4F91-9828-A893475EBAEF}" destId="{5D87428B-A270-42B6-9EB7-4D4A6C3DD9A5}" srcOrd="0" destOrd="0" parTransId="{E193862E-FDE1-46B7-9B64-A9091147AB73}" sibTransId="{EBFF0A62-7184-40C4-884E-CF4A1F8444AE}"/>
    <dgm:cxn modelId="{FBDFE9ED-FBBE-BC4F-92E4-4EAA60805A78}" type="presOf" srcId="{7137E183-1E9E-4F91-9828-A893475EBAEF}" destId="{7412F875-E4E6-0A44-B05E-5FC99D461D32}" srcOrd="0" destOrd="0" presId="urn:microsoft.com/office/officeart/2005/8/layout/vList2"/>
    <dgm:cxn modelId="{17198FF2-4232-4E2C-A46B-93758FE858C2}" srcId="{11E28010-0258-41D5-81C6-5BB9EC20893E}" destId="{384C3DEE-3AC7-46EC-98B0-50508CA4781F}" srcOrd="2" destOrd="0" parTransId="{CCDD7CDA-87C5-443E-AB6A-9D74956953D6}" sibTransId="{D3D9A1A0-3806-441B-9E55-23496E958FDD}"/>
    <dgm:cxn modelId="{18636588-0467-0640-AF11-1DA3382722FD}" type="presParOf" srcId="{0696616E-7B9D-D442-BEDB-CB08EF620753}" destId="{13CB285E-6C57-7348-8C5B-62A3444F76EE}" srcOrd="0" destOrd="0" presId="urn:microsoft.com/office/officeart/2005/8/layout/vList2"/>
    <dgm:cxn modelId="{5C1CA278-0137-B744-AD8B-D32BAC0ECEE3}" type="presParOf" srcId="{0696616E-7B9D-D442-BEDB-CB08EF620753}" destId="{BD0236CC-31AF-0048-8161-D907B94A21B5}" srcOrd="1" destOrd="0" presId="urn:microsoft.com/office/officeart/2005/8/layout/vList2"/>
    <dgm:cxn modelId="{72A8C98B-F64D-7749-BEDE-F0A58CE014AD}" type="presParOf" srcId="{0696616E-7B9D-D442-BEDB-CB08EF620753}" destId="{7412F875-E4E6-0A44-B05E-5FC99D461D32}" srcOrd="2" destOrd="0" presId="urn:microsoft.com/office/officeart/2005/8/layout/vList2"/>
    <dgm:cxn modelId="{BA4113D4-D832-5F4F-B1A2-6F22C05EEFB9}" type="presParOf" srcId="{0696616E-7B9D-D442-BEDB-CB08EF620753}" destId="{68B5562D-6106-984E-9BD2-4712A3BCBFC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50BD9CD-A237-46D5-B86B-F8DDCF52D23A}"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3BD4065C-0C54-47B7-AF32-99F5F1559E17}">
      <dgm:prSet/>
      <dgm:spPr/>
      <dgm:t>
        <a:bodyPr/>
        <a:lstStyle/>
        <a:p>
          <a:r>
            <a:rPr lang="en-US" dirty="0"/>
            <a:t>Kruskal-Wallis Test</a:t>
          </a:r>
        </a:p>
      </dgm:t>
    </dgm:pt>
    <dgm:pt modelId="{16B2A4AE-5F4F-4BE0-BA10-B44F77EB4700}" type="parTrans" cxnId="{45309F21-5BC4-40BB-A97D-95BCA733232D}">
      <dgm:prSet/>
      <dgm:spPr/>
      <dgm:t>
        <a:bodyPr/>
        <a:lstStyle/>
        <a:p>
          <a:endParaRPr lang="en-US"/>
        </a:p>
      </dgm:t>
    </dgm:pt>
    <dgm:pt modelId="{271FD016-38A6-400E-9995-6726970B4195}" type="sibTrans" cxnId="{45309F21-5BC4-40BB-A97D-95BCA733232D}">
      <dgm:prSet/>
      <dgm:spPr/>
      <dgm:t>
        <a:bodyPr/>
        <a:lstStyle/>
        <a:p>
          <a:endParaRPr lang="en-US"/>
        </a:p>
      </dgm:t>
    </dgm:pt>
    <dgm:pt modelId="{3D45AF98-DDF5-4FB0-9A12-C8396ACDC543}">
      <dgm:prSet/>
      <dgm:spPr>
        <a:blipFill>
          <a:blip xmlns:r="http://schemas.openxmlformats.org/officeDocument/2006/relationships" r:embed="rId1"/>
          <a:stretch>
            <a:fillRect t="-3653" r="-482"/>
          </a:stretch>
        </a:blipFill>
      </dgm:spPr>
      <dgm:t>
        <a:bodyPr/>
        <a:lstStyle/>
        <a:p>
          <a:r>
            <a:rPr lang="en-US">
              <a:noFill/>
            </a:rPr>
            <a:t> </a:t>
          </a:r>
        </a:p>
      </dgm:t>
    </dgm:pt>
    <dgm:pt modelId="{19DC1C4A-5984-48B2-940E-75D76E82BCCA}" type="parTrans" cxnId="{EFD80B7B-6C82-4627-8ECD-560E2CC2F663}">
      <dgm:prSet/>
      <dgm:spPr/>
      <dgm:t>
        <a:bodyPr/>
        <a:lstStyle/>
        <a:p>
          <a:endParaRPr lang="en-US"/>
        </a:p>
      </dgm:t>
    </dgm:pt>
    <dgm:pt modelId="{1FCC7AA2-AC60-4825-833C-FE5A75D1D953}" type="sibTrans" cxnId="{EFD80B7B-6C82-4627-8ECD-560E2CC2F663}">
      <dgm:prSet/>
      <dgm:spPr/>
      <dgm:t>
        <a:bodyPr/>
        <a:lstStyle/>
        <a:p>
          <a:endParaRPr lang="en-US"/>
        </a:p>
      </dgm:t>
    </dgm:pt>
    <dgm:pt modelId="{341F2815-AE71-4D43-95DC-0DDBB3552C9D}">
      <dgm:prSet/>
      <dgm:spPr/>
      <dgm:t>
        <a:bodyPr/>
        <a:lstStyle/>
        <a:p>
          <a:r>
            <a:rPr lang="en-US">
              <a:noFill/>
            </a:rPr>
            <a:t> </a:t>
          </a:r>
        </a:p>
      </dgm:t>
    </dgm:pt>
    <dgm:pt modelId="{300A15F0-73FE-4950-8947-91903C510727}" type="parTrans" cxnId="{59651DC4-9A95-4BA8-878C-40E7594C767B}">
      <dgm:prSet/>
      <dgm:spPr/>
      <dgm:t>
        <a:bodyPr/>
        <a:lstStyle/>
        <a:p>
          <a:endParaRPr lang="en-US"/>
        </a:p>
      </dgm:t>
    </dgm:pt>
    <dgm:pt modelId="{B3666DCA-C13F-459D-84FF-12DE23C892F5}" type="sibTrans" cxnId="{59651DC4-9A95-4BA8-878C-40E7594C767B}">
      <dgm:prSet/>
      <dgm:spPr/>
      <dgm:t>
        <a:bodyPr/>
        <a:lstStyle/>
        <a:p>
          <a:endParaRPr lang="en-US"/>
        </a:p>
      </dgm:t>
    </dgm:pt>
    <dgm:pt modelId="{F211D0B2-5630-5C41-A976-B34DCCAB331B}" type="pres">
      <dgm:prSet presAssocID="{E50BD9CD-A237-46D5-B86B-F8DDCF52D23A}" presName="linear" presStyleCnt="0">
        <dgm:presLayoutVars>
          <dgm:animLvl val="lvl"/>
          <dgm:resizeHandles val="exact"/>
        </dgm:presLayoutVars>
      </dgm:prSet>
      <dgm:spPr/>
    </dgm:pt>
    <dgm:pt modelId="{368B8397-8AD5-344B-A0C6-7A5D8F521B1F}" type="pres">
      <dgm:prSet presAssocID="{3BD4065C-0C54-47B7-AF32-99F5F1559E17}" presName="parentText" presStyleLbl="node1" presStyleIdx="0" presStyleCnt="1" custScaleX="90909" custScaleY="54810" custLinFactNeighborY="-23003">
        <dgm:presLayoutVars>
          <dgm:chMax val="0"/>
          <dgm:bulletEnabled val="1"/>
        </dgm:presLayoutVars>
      </dgm:prSet>
      <dgm:spPr/>
    </dgm:pt>
    <dgm:pt modelId="{BF91A144-6506-F348-AB25-54B18FB63DD0}" type="pres">
      <dgm:prSet presAssocID="{3BD4065C-0C54-47B7-AF32-99F5F1559E17}" presName="childText" presStyleLbl="revTx" presStyleIdx="0" presStyleCnt="1" custScaleX="100000" custScaleY="26810" custLinFactNeighborY="49226">
        <dgm:presLayoutVars>
          <dgm:bulletEnabled val="1"/>
        </dgm:presLayoutVars>
      </dgm:prSet>
      <dgm:spPr/>
    </dgm:pt>
  </dgm:ptLst>
  <dgm:cxnLst>
    <dgm:cxn modelId="{6F729D15-D416-6D47-B29C-9E54B84515AB}" type="presOf" srcId="{3D45AF98-DDF5-4FB0-9A12-C8396ACDC543}" destId="{BF91A144-6506-F348-AB25-54B18FB63DD0}" srcOrd="0" destOrd="0" presId="urn:microsoft.com/office/officeart/2005/8/layout/vList2"/>
    <dgm:cxn modelId="{1C2B031A-7999-7442-A34D-19DA21765A7B}" type="presOf" srcId="{E50BD9CD-A237-46D5-B86B-F8DDCF52D23A}" destId="{F211D0B2-5630-5C41-A976-B34DCCAB331B}" srcOrd="0" destOrd="0" presId="urn:microsoft.com/office/officeart/2005/8/layout/vList2"/>
    <dgm:cxn modelId="{BA2D841B-7298-554E-8C6D-20C143ED619B}" type="presOf" srcId="{3BD4065C-0C54-47B7-AF32-99F5F1559E17}" destId="{368B8397-8AD5-344B-A0C6-7A5D8F521B1F}" srcOrd="0" destOrd="0" presId="urn:microsoft.com/office/officeart/2005/8/layout/vList2"/>
    <dgm:cxn modelId="{45309F21-5BC4-40BB-A97D-95BCA733232D}" srcId="{E50BD9CD-A237-46D5-B86B-F8DDCF52D23A}" destId="{3BD4065C-0C54-47B7-AF32-99F5F1559E17}" srcOrd="0" destOrd="0" parTransId="{16B2A4AE-5F4F-4BE0-BA10-B44F77EB4700}" sibTransId="{271FD016-38A6-400E-9995-6726970B4195}"/>
    <dgm:cxn modelId="{A38E553A-5A73-43AA-9E1B-70D7CDCA6C38}" type="presOf" srcId="{341F2815-AE71-4D43-95DC-0DDBB3552C9D}" destId="{BF91A144-6506-F348-AB25-54B18FB63DD0}" srcOrd="0" destOrd="1" presId="urn:microsoft.com/office/officeart/2005/8/layout/vList2"/>
    <dgm:cxn modelId="{EFD80B7B-6C82-4627-8ECD-560E2CC2F663}" srcId="{3BD4065C-0C54-47B7-AF32-99F5F1559E17}" destId="{3D45AF98-DDF5-4FB0-9A12-C8396ACDC543}" srcOrd="0" destOrd="0" parTransId="{19DC1C4A-5984-48B2-940E-75D76E82BCCA}" sibTransId="{1FCC7AA2-AC60-4825-833C-FE5A75D1D953}"/>
    <dgm:cxn modelId="{59651DC4-9A95-4BA8-878C-40E7594C767B}" srcId="{3BD4065C-0C54-47B7-AF32-99F5F1559E17}" destId="{341F2815-AE71-4D43-95DC-0DDBB3552C9D}" srcOrd="1" destOrd="0" parTransId="{300A15F0-73FE-4950-8947-91903C510727}" sibTransId="{B3666DCA-C13F-459D-84FF-12DE23C892F5}"/>
    <dgm:cxn modelId="{1983548D-28E1-B245-ACF8-1E6E076EAE79}" type="presParOf" srcId="{F211D0B2-5630-5C41-A976-B34DCCAB331B}" destId="{368B8397-8AD5-344B-A0C6-7A5D8F521B1F}" srcOrd="0" destOrd="0" presId="urn:microsoft.com/office/officeart/2005/8/layout/vList2"/>
    <dgm:cxn modelId="{527B67F9-AC89-8944-AE84-9B5F91E9B250}" type="presParOf" srcId="{F211D0B2-5630-5C41-A976-B34DCCAB331B}" destId="{BF91A144-6506-F348-AB25-54B18FB63DD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0BD9CD-A237-46D5-B86B-F8DDCF52D23A}"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3BD4065C-0C54-47B7-AF32-99F5F1559E17}">
      <dgm:prSet/>
      <dgm:spPr/>
      <dgm:t>
        <a:bodyPr/>
        <a:lstStyle/>
        <a:p>
          <a:r>
            <a:rPr lang="en-US" dirty="0"/>
            <a:t>The beer with the  highest ABV value was brewed in Colorado </a:t>
          </a:r>
        </a:p>
      </dgm:t>
    </dgm:pt>
    <dgm:pt modelId="{16B2A4AE-5F4F-4BE0-BA10-B44F77EB4700}" type="parTrans" cxnId="{45309F21-5BC4-40BB-A97D-95BCA733232D}">
      <dgm:prSet/>
      <dgm:spPr/>
      <dgm:t>
        <a:bodyPr/>
        <a:lstStyle/>
        <a:p>
          <a:endParaRPr lang="en-US"/>
        </a:p>
      </dgm:t>
    </dgm:pt>
    <dgm:pt modelId="{271FD016-38A6-400E-9995-6726970B4195}" type="sibTrans" cxnId="{45309F21-5BC4-40BB-A97D-95BCA733232D}">
      <dgm:prSet/>
      <dgm:spPr/>
      <dgm:t>
        <a:bodyPr/>
        <a:lstStyle/>
        <a:p>
          <a:endParaRPr lang="en-US"/>
        </a:p>
      </dgm:t>
    </dgm:pt>
    <dgm:pt modelId="{3D45AF98-DDF5-4FB0-9A12-C8396ACDC543}">
      <dgm:prSet/>
      <dgm:spPr/>
      <dgm:t>
        <a:bodyPr/>
        <a:lstStyle/>
        <a:p>
          <a:r>
            <a:rPr lang="en-US"/>
            <a:t>Lee Hill Series Vol. 5 - Belgian Style Quadrupel Ale</a:t>
          </a:r>
        </a:p>
      </dgm:t>
    </dgm:pt>
    <dgm:pt modelId="{19DC1C4A-5984-48B2-940E-75D76E82BCCA}" type="parTrans" cxnId="{EFD80B7B-6C82-4627-8ECD-560E2CC2F663}">
      <dgm:prSet/>
      <dgm:spPr/>
      <dgm:t>
        <a:bodyPr/>
        <a:lstStyle/>
        <a:p>
          <a:endParaRPr lang="en-US"/>
        </a:p>
      </dgm:t>
    </dgm:pt>
    <dgm:pt modelId="{1FCC7AA2-AC60-4825-833C-FE5A75D1D953}" type="sibTrans" cxnId="{EFD80B7B-6C82-4627-8ECD-560E2CC2F663}">
      <dgm:prSet/>
      <dgm:spPr/>
      <dgm:t>
        <a:bodyPr/>
        <a:lstStyle/>
        <a:p>
          <a:endParaRPr lang="en-US"/>
        </a:p>
      </dgm:t>
    </dgm:pt>
    <dgm:pt modelId="{A4DC44E6-294F-42FF-994F-222FC8AB2A2A}">
      <dgm:prSet/>
      <dgm:spPr/>
      <dgm:t>
        <a:bodyPr/>
        <a:lstStyle/>
        <a:p>
          <a:r>
            <a:rPr lang="en-US"/>
            <a:t>ABV = 12.8%</a:t>
          </a:r>
        </a:p>
      </dgm:t>
    </dgm:pt>
    <dgm:pt modelId="{CC977348-3F8F-4BDE-A060-032C4DC2467C}" type="parTrans" cxnId="{A95DED0D-4136-499F-A12F-ECF9EA43F183}">
      <dgm:prSet/>
      <dgm:spPr/>
      <dgm:t>
        <a:bodyPr/>
        <a:lstStyle/>
        <a:p>
          <a:endParaRPr lang="en-US"/>
        </a:p>
      </dgm:t>
    </dgm:pt>
    <dgm:pt modelId="{3C53B4FE-687A-48B8-8DB6-B115A15D359B}" type="sibTrans" cxnId="{A95DED0D-4136-499F-A12F-ECF9EA43F183}">
      <dgm:prSet/>
      <dgm:spPr/>
      <dgm:t>
        <a:bodyPr/>
        <a:lstStyle/>
        <a:p>
          <a:endParaRPr lang="en-US"/>
        </a:p>
      </dgm:t>
    </dgm:pt>
    <dgm:pt modelId="{6048E7EC-C9A8-4DB2-BD45-2422510CDA14}">
      <dgm:prSet/>
      <dgm:spPr/>
      <dgm:t>
        <a:bodyPr/>
        <a:lstStyle/>
        <a:p>
          <a:r>
            <a:rPr lang="en-US" dirty="0"/>
            <a:t>The state with the highest median ABV was Kentucky</a:t>
          </a:r>
        </a:p>
      </dgm:t>
    </dgm:pt>
    <dgm:pt modelId="{444A9973-AE7A-4ACE-AF27-7D0B5B96DAC2}" type="parTrans" cxnId="{306EC7CD-C219-4804-B856-DC7CE67FAF62}">
      <dgm:prSet/>
      <dgm:spPr/>
      <dgm:t>
        <a:bodyPr/>
        <a:lstStyle/>
        <a:p>
          <a:endParaRPr lang="en-US"/>
        </a:p>
      </dgm:t>
    </dgm:pt>
    <dgm:pt modelId="{67D72E46-5592-478F-A79A-8F26B7524139}" type="sibTrans" cxnId="{306EC7CD-C219-4804-B856-DC7CE67FAF62}">
      <dgm:prSet/>
      <dgm:spPr/>
      <dgm:t>
        <a:bodyPr/>
        <a:lstStyle/>
        <a:p>
          <a:endParaRPr lang="en-US"/>
        </a:p>
      </dgm:t>
    </dgm:pt>
    <dgm:pt modelId="{A4014CD4-A337-4365-B1AA-D966DA0EEFDF}">
      <dgm:prSet/>
      <dgm:spPr/>
      <dgm:t>
        <a:bodyPr/>
        <a:lstStyle/>
        <a:p>
          <a:r>
            <a:rPr lang="en-US"/>
            <a:t>ABV = 6.5%</a:t>
          </a:r>
        </a:p>
      </dgm:t>
    </dgm:pt>
    <dgm:pt modelId="{EA6D673F-8F3C-4443-B593-99EED2C9941C}" type="parTrans" cxnId="{A8099AAC-1C29-40C9-9685-762788884224}">
      <dgm:prSet/>
      <dgm:spPr/>
      <dgm:t>
        <a:bodyPr/>
        <a:lstStyle/>
        <a:p>
          <a:endParaRPr lang="en-US"/>
        </a:p>
      </dgm:t>
    </dgm:pt>
    <dgm:pt modelId="{9FC0E902-AE42-4FE2-A994-FA9851C027BE}" type="sibTrans" cxnId="{A8099AAC-1C29-40C9-9685-762788884224}">
      <dgm:prSet/>
      <dgm:spPr/>
      <dgm:t>
        <a:bodyPr/>
        <a:lstStyle/>
        <a:p>
          <a:endParaRPr lang="en-US"/>
        </a:p>
      </dgm:t>
    </dgm:pt>
    <dgm:pt modelId="{F211D0B2-5630-5C41-A976-B34DCCAB331B}" type="pres">
      <dgm:prSet presAssocID="{E50BD9CD-A237-46D5-B86B-F8DDCF52D23A}" presName="linear" presStyleCnt="0">
        <dgm:presLayoutVars>
          <dgm:animLvl val="lvl"/>
          <dgm:resizeHandles val="exact"/>
        </dgm:presLayoutVars>
      </dgm:prSet>
      <dgm:spPr/>
    </dgm:pt>
    <dgm:pt modelId="{368B8397-8AD5-344B-A0C6-7A5D8F521B1F}" type="pres">
      <dgm:prSet presAssocID="{3BD4065C-0C54-47B7-AF32-99F5F1559E17}" presName="parentText" presStyleLbl="node1" presStyleIdx="0" presStyleCnt="2">
        <dgm:presLayoutVars>
          <dgm:chMax val="0"/>
          <dgm:bulletEnabled val="1"/>
        </dgm:presLayoutVars>
      </dgm:prSet>
      <dgm:spPr/>
    </dgm:pt>
    <dgm:pt modelId="{BF91A144-6506-F348-AB25-54B18FB63DD0}" type="pres">
      <dgm:prSet presAssocID="{3BD4065C-0C54-47B7-AF32-99F5F1559E17}" presName="childText" presStyleLbl="revTx" presStyleIdx="0" presStyleCnt="2">
        <dgm:presLayoutVars>
          <dgm:bulletEnabled val="1"/>
        </dgm:presLayoutVars>
      </dgm:prSet>
      <dgm:spPr/>
    </dgm:pt>
    <dgm:pt modelId="{374276CE-508F-434A-8D35-F86950E5A63E}" type="pres">
      <dgm:prSet presAssocID="{6048E7EC-C9A8-4DB2-BD45-2422510CDA14}" presName="parentText" presStyleLbl="node1" presStyleIdx="1" presStyleCnt="2">
        <dgm:presLayoutVars>
          <dgm:chMax val="0"/>
          <dgm:bulletEnabled val="1"/>
        </dgm:presLayoutVars>
      </dgm:prSet>
      <dgm:spPr/>
    </dgm:pt>
    <dgm:pt modelId="{DEB05D2A-15B9-A746-81EF-FD230E47A2DC}" type="pres">
      <dgm:prSet presAssocID="{6048E7EC-C9A8-4DB2-BD45-2422510CDA14}" presName="childText" presStyleLbl="revTx" presStyleIdx="1" presStyleCnt="2">
        <dgm:presLayoutVars>
          <dgm:bulletEnabled val="1"/>
        </dgm:presLayoutVars>
      </dgm:prSet>
      <dgm:spPr/>
    </dgm:pt>
  </dgm:ptLst>
  <dgm:cxnLst>
    <dgm:cxn modelId="{A95DED0D-4136-499F-A12F-ECF9EA43F183}" srcId="{3BD4065C-0C54-47B7-AF32-99F5F1559E17}" destId="{A4DC44E6-294F-42FF-994F-222FC8AB2A2A}" srcOrd="1" destOrd="0" parTransId="{CC977348-3F8F-4BDE-A060-032C4DC2467C}" sibTransId="{3C53B4FE-687A-48B8-8DB6-B115A15D359B}"/>
    <dgm:cxn modelId="{6F729D15-D416-6D47-B29C-9E54B84515AB}" type="presOf" srcId="{3D45AF98-DDF5-4FB0-9A12-C8396ACDC543}" destId="{BF91A144-6506-F348-AB25-54B18FB63DD0}" srcOrd="0" destOrd="0" presId="urn:microsoft.com/office/officeart/2005/8/layout/vList2"/>
    <dgm:cxn modelId="{1C2B031A-7999-7442-A34D-19DA21765A7B}" type="presOf" srcId="{E50BD9CD-A237-46D5-B86B-F8DDCF52D23A}" destId="{F211D0B2-5630-5C41-A976-B34DCCAB331B}" srcOrd="0" destOrd="0" presId="urn:microsoft.com/office/officeart/2005/8/layout/vList2"/>
    <dgm:cxn modelId="{BA2D841B-7298-554E-8C6D-20C143ED619B}" type="presOf" srcId="{3BD4065C-0C54-47B7-AF32-99F5F1559E17}" destId="{368B8397-8AD5-344B-A0C6-7A5D8F521B1F}" srcOrd="0" destOrd="0" presId="urn:microsoft.com/office/officeart/2005/8/layout/vList2"/>
    <dgm:cxn modelId="{45309F21-5BC4-40BB-A97D-95BCA733232D}" srcId="{E50BD9CD-A237-46D5-B86B-F8DDCF52D23A}" destId="{3BD4065C-0C54-47B7-AF32-99F5F1559E17}" srcOrd="0" destOrd="0" parTransId="{16B2A4AE-5F4F-4BE0-BA10-B44F77EB4700}" sibTransId="{271FD016-38A6-400E-9995-6726970B4195}"/>
    <dgm:cxn modelId="{DB3B7A48-418E-7E45-B0E9-231385452388}" type="presOf" srcId="{A4014CD4-A337-4365-B1AA-D966DA0EEFDF}" destId="{DEB05D2A-15B9-A746-81EF-FD230E47A2DC}" srcOrd="0" destOrd="0" presId="urn:microsoft.com/office/officeart/2005/8/layout/vList2"/>
    <dgm:cxn modelId="{EFD80B7B-6C82-4627-8ECD-560E2CC2F663}" srcId="{3BD4065C-0C54-47B7-AF32-99F5F1559E17}" destId="{3D45AF98-DDF5-4FB0-9A12-C8396ACDC543}" srcOrd="0" destOrd="0" parTransId="{19DC1C4A-5984-48B2-940E-75D76E82BCCA}" sibTransId="{1FCC7AA2-AC60-4825-833C-FE5A75D1D953}"/>
    <dgm:cxn modelId="{A8099AAC-1C29-40C9-9685-762788884224}" srcId="{6048E7EC-C9A8-4DB2-BD45-2422510CDA14}" destId="{A4014CD4-A337-4365-B1AA-D966DA0EEFDF}" srcOrd="0" destOrd="0" parTransId="{EA6D673F-8F3C-4443-B593-99EED2C9941C}" sibTransId="{9FC0E902-AE42-4FE2-A994-FA9851C027BE}"/>
    <dgm:cxn modelId="{68F801B6-B1E5-A74E-8285-B92418B785CF}" type="presOf" srcId="{6048E7EC-C9A8-4DB2-BD45-2422510CDA14}" destId="{374276CE-508F-434A-8D35-F86950E5A63E}" srcOrd="0" destOrd="0" presId="urn:microsoft.com/office/officeart/2005/8/layout/vList2"/>
    <dgm:cxn modelId="{306EC7CD-C219-4804-B856-DC7CE67FAF62}" srcId="{E50BD9CD-A237-46D5-B86B-F8DDCF52D23A}" destId="{6048E7EC-C9A8-4DB2-BD45-2422510CDA14}" srcOrd="1" destOrd="0" parTransId="{444A9973-AE7A-4ACE-AF27-7D0B5B96DAC2}" sibTransId="{67D72E46-5592-478F-A79A-8F26B7524139}"/>
    <dgm:cxn modelId="{D502DBFA-342D-9E46-8A0A-7D26F2AE684C}" type="presOf" srcId="{A4DC44E6-294F-42FF-994F-222FC8AB2A2A}" destId="{BF91A144-6506-F348-AB25-54B18FB63DD0}" srcOrd="0" destOrd="1" presId="urn:microsoft.com/office/officeart/2005/8/layout/vList2"/>
    <dgm:cxn modelId="{1983548D-28E1-B245-ACF8-1E6E076EAE79}" type="presParOf" srcId="{F211D0B2-5630-5C41-A976-B34DCCAB331B}" destId="{368B8397-8AD5-344B-A0C6-7A5D8F521B1F}" srcOrd="0" destOrd="0" presId="urn:microsoft.com/office/officeart/2005/8/layout/vList2"/>
    <dgm:cxn modelId="{527B67F9-AC89-8944-AE84-9B5F91E9B250}" type="presParOf" srcId="{F211D0B2-5630-5C41-A976-B34DCCAB331B}" destId="{BF91A144-6506-F348-AB25-54B18FB63DD0}" srcOrd="1" destOrd="0" presId="urn:microsoft.com/office/officeart/2005/8/layout/vList2"/>
    <dgm:cxn modelId="{DC4F4AFC-C756-094B-93AE-7A314857F39C}" type="presParOf" srcId="{F211D0B2-5630-5C41-A976-B34DCCAB331B}" destId="{374276CE-508F-434A-8D35-F86950E5A63E}" srcOrd="2" destOrd="0" presId="urn:microsoft.com/office/officeart/2005/8/layout/vList2"/>
    <dgm:cxn modelId="{7477437F-C1E6-7C40-A5B5-24C1B633532F}" type="presParOf" srcId="{F211D0B2-5630-5C41-A976-B34DCCAB331B}" destId="{DEB05D2A-15B9-A746-81EF-FD230E47A2D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0BD9CD-A237-46D5-B86B-F8DDCF52D23A}"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3BD4065C-0C54-47B7-AF32-99F5F1559E17}">
      <dgm:prSet/>
      <dgm:spPr/>
      <dgm:t>
        <a:bodyPr/>
        <a:lstStyle/>
        <a:p>
          <a:r>
            <a:rPr lang="en-US" dirty="0"/>
            <a:t>The beer with the  highest IBU was brewed in Oregon </a:t>
          </a:r>
        </a:p>
      </dgm:t>
    </dgm:pt>
    <dgm:pt modelId="{16B2A4AE-5F4F-4BE0-BA10-B44F77EB4700}" type="parTrans" cxnId="{45309F21-5BC4-40BB-A97D-95BCA733232D}">
      <dgm:prSet/>
      <dgm:spPr/>
      <dgm:t>
        <a:bodyPr/>
        <a:lstStyle/>
        <a:p>
          <a:endParaRPr lang="en-US"/>
        </a:p>
      </dgm:t>
    </dgm:pt>
    <dgm:pt modelId="{271FD016-38A6-400E-9995-6726970B4195}" type="sibTrans" cxnId="{45309F21-5BC4-40BB-A97D-95BCA733232D}">
      <dgm:prSet/>
      <dgm:spPr/>
      <dgm:t>
        <a:bodyPr/>
        <a:lstStyle/>
        <a:p>
          <a:endParaRPr lang="en-US"/>
        </a:p>
      </dgm:t>
    </dgm:pt>
    <dgm:pt modelId="{3D45AF98-DDF5-4FB0-9A12-C8396ACDC543}">
      <dgm:prSet/>
      <dgm:spPr/>
      <dgm:t>
        <a:bodyPr/>
        <a:lstStyle/>
        <a:p>
          <a:r>
            <a:rPr lang="en-US" dirty="0"/>
            <a:t>Bitter Bitch Imperial IPA</a:t>
          </a:r>
        </a:p>
      </dgm:t>
    </dgm:pt>
    <dgm:pt modelId="{19DC1C4A-5984-48B2-940E-75D76E82BCCA}" type="parTrans" cxnId="{EFD80B7B-6C82-4627-8ECD-560E2CC2F663}">
      <dgm:prSet/>
      <dgm:spPr/>
      <dgm:t>
        <a:bodyPr/>
        <a:lstStyle/>
        <a:p>
          <a:endParaRPr lang="en-US"/>
        </a:p>
      </dgm:t>
    </dgm:pt>
    <dgm:pt modelId="{1FCC7AA2-AC60-4825-833C-FE5A75D1D953}" type="sibTrans" cxnId="{EFD80B7B-6C82-4627-8ECD-560E2CC2F663}">
      <dgm:prSet/>
      <dgm:spPr/>
      <dgm:t>
        <a:bodyPr/>
        <a:lstStyle/>
        <a:p>
          <a:endParaRPr lang="en-US"/>
        </a:p>
      </dgm:t>
    </dgm:pt>
    <dgm:pt modelId="{6048E7EC-C9A8-4DB2-BD45-2422510CDA14}">
      <dgm:prSet/>
      <dgm:spPr/>
      <dgm:t>
        <a:bodyPr/>
        <a:lstStyle/>
        <a:p>
          <a:r>
            <a:rPr lang="en-US" dirty="0"/>
            <a:t>The state with the highest median IBU was Maine</a:t>
          </a:r>
        </a:p>
      </dgm:t>
    </dgm:pt>
    <dgm:pt modelId="{444A9973-AE7A-4ACE-AF27-7D0B5B96DAC2}" type="parTrans" cxnId="{306EC7CD-C219-4804-B856-DC7CE67FAF62}">
      <dgm:prSet/>
      <dgm:spPr/>
      <dgm:t>
        <a:bodyPr/>
        <a:lstStyle/>
        <a:p>
          <a:endParaRPr lang="en-US"/>
        </a:p>
      </dgm:t>
    </dgm:pt>
    <dgm:pt modelId="{67D72E46-5592-478F-A79A-8F26B7524139}" type="sibTrans" cxnId="{306EC7CD-C219-4804-B856-DC7CE67FAF62}">
      <dgm:prSet/>
      <dgm:spPr/>
      <dgm:t>
        <a:bodyPr/>
        <a:lstStyle/>
        <a:p>
          <a:endParaRPr lang="en-US"/>
        </a:p>
      </dgm:t>
    </dgm:pt>
    <dgm:pt modelId="{A4014CD4-A337-4365-B1AA-D966DA0EEFDF}">
      <dgm:prSet/>
      <dgm:spPr/>
      <dgm:t>
        <a:bodyPr/>
        <a:lstStyle/>
        <a:p>
          <a:r>
            <a:rPr lang="en-US" dirty="0"/>
            <a:t>IBU = 61</a:t>
          </a:r>
        </a:p>
      </dgm:t>
    </dgm:pt>
    <dgm:pt modelId="{EA6D673F-8F3C-4443-B593-99EED2C9941C}" type="parTrans" cxnId="{A8099AAC-1C29-40C9-9685-762788884224}">
      <dgm:prSet/>
      <dgm:spPr/>
      <dgm:t>
        <a:bodyPr/>
        <a:lstStyle/>
        <a:p>
          <a:endParaRPr lang="en-US"/>
        </a:p>
      </dgm:t>
    </dgm:pt>
    <dgm:pt modelId="{9FC0E902-AE42-4FE2-A994-FA9851C027BE}" type="sibTrans" cxnId="{A8099AAC-1C29-40C9-9685-762788884224}">
      <dgm:prSet/>
      <dgm:spPr/>
      <dgm:t>
        <a:bodyPr/>
        <a:lstStyle/>
        <a:p>
          <a:endParaRPr lang="en-US"/>
        </a:p>
      </dgm:t>
    </dgm:pt>
    <dgm:pt modelId="{C6DBEBB5-C52D-F64C-B245-AB4C5976D402}">
      <dgm:prSet/>
      <dgm:spPr/>
      <dgm:t>
        <a:bodyPr/>
        <a:lstStyle/>
        <a:p>
          <a:r>
            <a:rPr lang="en-US" dirty="0"/>
            <a:t>IBU = 138</a:t>
          </a:r>
        </a:p>
      </dgm:t>
    </dgm:pt>
    <dgm:pt modelId="{1B85E55F-71C0-0946-A1C2-58638DDDBD58}" type="parTrans" cxnId="{BF298DF4-D1DF-8241-9894-903C27405878}">
      <dgm:prSet/>
      <dgm:spPr/>
      <dgm:t>
        <a:bodyPr/>
        <a:lstStyle/>
        <a:p>
          <a:endParaRPr lang="en-US"/>
        </a:p>
      </dgm:t>
    </dgm:pt>
    <dgm:pt modelId="{7753B75B-BC4A-6A45-BC99-FDA0619E0AB2}" type="sibTrans" cxnId="{BF298DF4-D1DF-8241-9894-903C27405878}">
      <dgm:prSet/>
      <dgm:spPr/>
      <dgm:t>
        <a:bodyPr/>
        <a:lstStyle/>
        <a:p>
          <a:endParaRPr lang="en-US"/>
        </a:p>
      </dgm:t>
    </dgm:pt>
    <dgm:pt modelId="{F211D0B2-5630-5C41-A976-B34DCCAB331B}" type="pres">
      <dgm:prSet presAssocID="{E50BD9CD-A237-46D5-B86B-F8DDCF52D23A}" presName="linear" presStyleCnt="0">
        <dgm:presLayoutVars>
          <dgm:animLvl val="lvl"/>
          <dgm:resizeHandles val="exact"/>
        </dgm:presLayoutVars>
      </dgm:prSet>
      <dgm:spPr/>
    </dgm:pt>
    <dgm:pt modelId="{368B8397-8AD5-344B-A0C6-7A5D8F521B1F}" type="pres">
      <dgm:prSet presAssocID="{3BD4065C-0C54-47B7-AF32-99F5F1559E17}" presName="parentText" presStyleLbl="node1" presStyleIdx="0" presStyleCnt="2">
        <dgm:presLayoutVars>
          <dgm:chMax val="0"/>
          <dgm:bulletEnabled val="1"/>
        </dgm:presLayoutVars>
      </dgm:prSet>
      <dgm:spPr/>
    </dgm:pt>
    <dgm:pt modelId="{BF91A144-6506-F348-AB25-54B18FB63DD0}" type="pres">
      <dgm:prSet presAssocID="{3BD4065C-0C54-47B7-AF32-99F5F1559E17}" presName="childText" presStyleLbl="revTx" presStyleIdx="0" presStyleCnt="2">
        <dgm:presLayoutVars>
          <dgm:bulletEnabled val="1"/>
        </dgm:presLayoutVars>
      </dgm:prSet>
      <dgm:spPr/>
    </dgm:pt>
    <dgm:pt modelId="{374276CE-508F-434A-8D35-F86950E5A63E}" type="pres">
      <dgm:prSet presAssocID="{6048E7EC-C9A8-4DB2-BD45-2422510CDA14}" presName="parentText" presStyleLbl="node1" presStyleIdx="1" presStyleCnt="2">
        <dgm:presLayoutVars>
          <dgm:chMax val="0"/>
          <dgm:bulletEnabled val="1"/>
        </dgm:presLayoutVars>
      </dgm:prSet>
      <dgm:spPr/>
    </dgm:pt>
    <dgm:pt modelId="{DEB05D2A-15B9-A746-81EF-FD230E47A2DC}" type="pres">
      <dgm:prSet presAssocID="{6048E7EC-C9A8-4DB2-BD45-2422510CDA14}" presName="childText" presStyleLbl="revTx" presStyleIdx="1" presStyleCnt="2">
        <dgm:presLayoutVars>
          <dgm:bulletEnabled val="1"/>
        </dgm:presLayoutVars>
      </dgm:prSet>
      <dgm:spPr/>
    </dgm:pt>
  </dgm:ptLst>
  <dgm:cxnLst>
    <dgm:cxn modelId="{6F729D15-D416-6D47-B29C-9E54B84515AB}" type="presOf" srcId="{3D45AF98-DDF5-4FB0-9A12-C8396ACDC543}" destId="{BF91A144-6506-F348-AB25-54B18FB63DD0}" srcOrd="0" destOrd="0" presId="urn:microsoft.com/office/officeart/2005/8/layout/vList2"/>
    <dgm:cxn modelId="{1C2B031A-7999-7442-A34D-19DA21765A7B}" type="presOf" srcId="{E50BD9CD-A237-46D5-B86B-F8DDCF52D23A}" destId="{F211D0B2-5630-5C41-A976-B34DCCAB331B}" srcOrd="0" destOrd="0" presId="urn:microsoft.com/office/officeart/2005/8/layout/vList2"/>
    <dgm:cxn modelId="{BA2D841B-7298-554E-8C6D-20C143ED619B}" type="presOf" srcId="{3BD4065C-0C54-47B7-AF32-99F5F1559E17}" destId="{368B8397-8AD5-344B-A0C6-7A5D8F521B1F}" srcOrd="0" destOrd="0" presId="urn:microsoft.com/office/officeart/2005/8/layout/vList2"/>
    <dgm:cxn modelId="{45309F21-5BC4-40BB-A97D-95BCA733232D}" srcId="{E50BD9CD-A237-46D5-B86B-F8DDCF52D23A}" destId="{3BD4065C-0C54-47B7-AF32-99F5F1559E17}" srcOrd="0" destOrd="0" parTransId="{16B2A4AE-5F4F-4BE0-BA10-B44F77EB4700}" sibTransId="{271FD016-38A6-400E-9995-6726970B4195}"/>
    <dgm:cxn modelId="{D0F71232-C6CE-2F45-80B5-324BBA7D9D65}" type="presOf" srcId="{C6DBEBB5-C52D-F64C-B245-AB4C5976D402}" destId="{BF91A144-6506-F348-AB25-54B18FB63DD0}" srcOrd="0" destOrd="1" presId="urn:microsoft.com/office/officeart/2005/8/layout/vList2"/>
    <dgm:cxn modelId="{DB3B7A48-418E-7E45-B0E9-231385452388}" type="presOf" srcId="{A4014CD4-A337-4365-B1AA-D966DA0EEFDF}" destId="{DEB05D2A-15B9-A746-81EF-FD230E47A2DC}" srcOrd="0" destOrd="0" presId="urn:microsoft.com/office/officeart/2005/8/layout/vList2"/>
    <dgm:cxn modelId="{EFD80B7B-6C82-4627-8ECD-560E2CC2F663}" srcId="{3BD4065C-0C54-47B7-AF32-99F5F1559E17}" destId="{3D45AF98-DDF5-4FB0-9A12-C8396ACDC543}" srcOrd="0" destOrd="0" parTransId="{19DC1C4A-5984-48B2-940E-75D76E82BCCA}" sibTransId="{1FCC7AA2-AC60-4825-833C-FE5A75D1D953}"/>
    <dgm:cxn modelId="{A8099AAC-1C29-40C9-9685-762788884224}" srcId="{6048E7EC-C9A8-4DB2-BD45-2422510CDA14}" destId="{A4014CD4-A337-4365-B1AA-D966DA0EEFDF}" srcOrd="0" destOrd="0" parTransId="{EA6D673F-8F3C-4443-B593-99EED2C9941C}" sibTransId="{9FC0E902-AE42-4FE2-A994-FA9851C027BE}"/>
    <dgm:cxn modelId="{68F801B6-B1E5-A74E-8285-B92418B785CF}" type="presOf" srcId="{6048E7EC-C9A8-4DB2-BD45-2422510CDA14}" destId="{374276CE-508F-434A-8D35-F86950E5A63E}" srcOrd="0" destOrd="0" presId="urn:microsoft.com/office/officeart/2005/8/layout/vList2"/>
    <dgm:cxn modelId="{306EC7CD-C219-4804-B856-DC7CE67FAF62}" srcId="{E50BD9CD-A237-46D5-B86B-F8DDCF52D23A}" destId="{6048E7EC-C9A8-4DB2-BD45-2422510CDA14}" srcOrd="1" destOrd="0" parTransId="{444A9973-AE7A-4ACE-AF27-7D0B5B96DAC2}" sibTransId="{67D72E46-5592-478F-A79A-8F26B7524139}"/>
    <dgm:cxn modelId="{BF298DF4-D1DF-8241-9894-903C27405878}" srcId="{3BD4065C-0C54-47B7-AF32-99F5F1559E17}" destId="{C6DBEBB5-C52D-F64C-B245-AB4C5976D402}" srcOrd="1" destOrd="0" parTransId="{1B85E55F-71C0-0946-A1C2-58638DDDBD58}" sibTransId="{7753B75B-BC4A-6A45-BC99-FDA0619E0AB2}"/>
    <dgm:cxn modelId="{1983548D-28E1-B245-ACF8-1E6E076EAE79}" type="presParOf" srcId="{F211D0B2-5630-5C41-A976-B34DCCAB331B}" destId="{368B8397-8AD5-344B-A0C6-7A5D8F521B1F}" srcOrd="0" destOrd="0" presId="urn:microsoft.com/office/officeart/2005/8/layout/vList2"/>
    <dgm:cxn modelId="{527B67F9-AC89-8944-AE84-9B5F91E9B250}" type="presParOf" srcId="{F211D0B2-5630-5C41-A976-B34DCCAB331B}" destId="{BF91A144-6506-F348-AB25-54B18FB63DD0}" srcOrd="1" destOrd="0" presId="urn:microsoft.com/office/officeart/2005/8/layout/vList2"/>
    <dgm:cxn modelId="{DC4F4AFC-C756-094B-93AE-7A314857F39C}" type="presParOf" srcId="{F211D0B2-5630-5C41-A976-B34DCCAB331B}" destId="{374276CE-508F-434A-8D35-F86950E5A63E}" srcOrd="2" destOrd="0" presId="urn:microsoft.com/office/officeart/2005/8/layout/vList2"/>
    <dgm:cxn modelId="{7477437F-C1E6-7C40-A5B5-24C1B633532F}" type="presParOf" srcId="{F211D0B2-5630-5C41-A976-B34DCCAB331B}" destId="{DEB05D2A-15B9-A746-81EF-FD230E47A2D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636AC4-7DE0-4509-BB17-BCA73BBACE29}"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7137E183-1E9E-4F91-9828-A893475EBAEF}">
      <dgm:prSet/>
      <dgm:spPr/>
      <dgm:t>
        <a:bodyPr/>
        <a:lstStyle/>
        <a:p>
          <a:r>
            <a:rPr lang="en-US" dirty="0"/>
            <a:t>“Other” Ales consists of the following:</a:t>
          </a:r>
        </a:p>
      </dgm:t>
    </dgm:pt>
    <dgm:pt modelId="{CA2F7505-5F51-4F52-8EFF-A2F644BB2616}" type="parTrans" cxnId="{6B4B1454-A9FB-4B27-8C91-716F191C1B90}">
      <dgm:prSet/>
      <dgm:spPr/>
      <dgm:t>
        <a:bodyPr/>
        <a:lstStyle/>
        <a:p>
          <a:endParaRPr lang="en-US"/>
        </a:p>
      </dgm:t>
    </dgm:pt>
    <dgm:pt modelId="{D7F09540-CB7B-4357-A492-4D7AD71EFCC1}" type="sibTrans" cxnId="{6B4B1454-A9FB-4B27-8C91-716F191C1B90}">
      <dgm:prSet/>
      <dgm:spPr/>
      <dgm:t>
        <a:bodyPr/>
        <a:lstStyle/>
        <a:p>
          <a:endParaRPr lang="en-US"/>
        </a:p>
      </dgm:t>
    </dgm:pt>
    <dgm:pt modelId="{11E28010-0258-41D5-81C6-5BB9EC20893E}">
      <dgm:prSet/>
      <dgm:spPr/>
      <dgm:t>
        <a:bodyPr/>
        <a:lstStyle/>
        <a:p>
          <a:r>
            <a:rPr lang="en-US" dirty="0"/>
            <a:t>Investigate the difference between IPAs vs other Ales in respect to IBU vs ABV</a:t>
          </a:r>
        </a:p>
      </dgm:t>
    </dgm:pt>
    <dgm:pt modelId="{3AA5AC84-DA77-4748-BF66-A965C408E38B}" type="sibTrans" cxnId="{44F7398B-945D-4EA2-B9DD-9C3D1380ACB4}">
      <dgm:prSet/>
      <dgm:spPr/>
      <dgm:t>
        <a:bodyPr/>
        <a:lstStyle/>
        <a:p>
          <a:endParaRPr lang="en-US"/>
        </a:p>
      </dgm:t>
    </dgm:pt>
    <dgm:pt modelId="{94D7E575-2C7B-4F46-8D6B-5A623F9D5875}" type="parTrans" cxnId="{44F7398B-945D-4EA2-B9DD-9C3D1380ACB4}">
      <dgm:prSet/>
      <dgm:spPr/>
      <dgm:t>
        <a:bodyPr/>
        <a:lstStyle/>
        <a:p>
          <a:endParaRPr lang="en-US"/>
        </a:p>
      </dgm:t>
    </dgm:pt>
    <dgm:pt modelId="{576A7C71-0AF0-4B60-96DE-09D899380D4E}">
      <dgm:prSet/>
      <dgm:spPr/>
      <dgm:t>
        <a:bodyPr/>
        <a:lstStyle/>
        <a:p>
          <a:endParaRPr lang="en-US" dirty="0"/>
        </a:p>
      </dgm:t>
    </dgm:pt>
    <dgm:pt modelId="{02EA2807-2233-4D0B-B16E-8533A0B985F1}" type="sibTrans" cxnId="{591954C1-699C-498E-AC4B-6C7506489305}">
      <dgm:prSet/>
      <dgm:spPr/>
      <dgm:t>
        <a:bodyPr/>
        <a:lstStyle/>
        <a:p>
          <a:endParaRPr lang="en-US"/>
        </a:p>
      </dgm:t>
    </dgm:pt>
    <dgm:pt modelId="{6B3595F6-9049-4435-BC37-62AB72066F73}" type="parTrans" cxnId="{591954C1-699C-498E-AC4B-6C7506489305}">
      <dgm:prSet/>
      <dgm:spPr/>
      <dgm:t>
        <a:bodyPr/>
        <a:lstStyle/>
        <a:p>
          <a:endParaRPr lang="en-US"/>
        </a:p>
      </dgm:t>
    </dgm:pt>
    <dgm:pt modelId="{BAB179C9-5E73-6A47-8CE2-B80B0ACF5BE5}">
      <dgm:prSet custT="1"/>
      <dgm:spPr/>
      <dgm:t>
        <a:bodyPr/>
        <a:lstStyle/>
        <a:p>
          <a:pPr algn="l">
            <a:buFont typeface="Arial" panose="020B0604020202020204" pitchFamily="34" charset="0"/>
            <a:buNone/>
          </a:pPr>
          <a:r>
            <a:rPr lang="en-US" sz="2400" dirty="0"/>
            <a:t>Dark Ale			Brown Ale</a:t>
          </a:r>
        </a:p>
      </dgm:t>
    </dgm:pt>
    <dgm:pt modelId="{2886B6CA-6FDB-714D-AC1F-20CA74EA0CAD}" type="parTrans" cxnId="{8919E9EA-4FEE-8D4C-8F1F-C63F127B07E2}">
      <dgm:prSet/>
      <dgm:spPr/>
      <dgm:t>
        <a:bodyPr/>
        <a:lstStyle/>
        <a:p>
          <a:endParaRPr lang="en-US"/>
        </a:p>
      </dgm:t>
    </dgm:pt>
    <dgm:pt modelId="{6E1F1925-E2DE-8D4F-9F03-56E3DCA316DB}" type="sibTrans" cxnId="{8919E9EA-4FEE-8D4C-8F1F-C63F127B07E2}">
      <dgm:prSet/>
      <dgm:spPr/>
      <dgm:t>
        <a:bodyPr/>
        <a:lstStyle/>
        <a:p>
          <a:endParaRPr lang="en-US"/>
        </a:p>
      </dgm:t>
    </dgm:pt>
    <dgm:pt modelId="{8CB7A6D9-73C8-744D-A3C4-E7123FE5A0ED}">
      <dgm:prSet custT="1"/>
      <dgm:spPr/>
      <dgm:t>
        <a:bodyPr/>
        <a:lstStyle/>
        <a:p>
          <a:pPr algn="l">
            <a:buFont typeface="Arial" panose="020B0604020202020204" pitchFamily="34" charset="0"/>
            <a:buNone/>
          </a:pPr>
          <a:r>
            <a:rPr lang="en-US" sz="2400" dirty="0"/>
            <a:t>Pale Ale			Strong Ale</a:t>
          </a:r>
        </a:p>
      </dgm:t>
    </dgm:pt>
    <dgm:pt modelId="{CDB65CBB-B75F-3A4F-8084-0AAD2D8A7C99}" type="parTrans" cxnId="{B587945D-2075-C740-AD32-9253387B01E7}">
      <dgm:prSet/>
      <dgm:spPr/>
      <dgm:t>
        <a:bodyPr/>
        <a:lstStyle/>
        <a:p>
          <a:endParaRPr lang="en-US"/>
        </a:p>
      </dgm:t>
    </dgm:pt>
    <dgm:pt modelId="{2A48578F-1F55-6440-9493-3A60244F8386}" type="sibTrans" cxnId="{B587945D-2075-C740-AD32-9253387B01E7}">
      <dgm:prSet/>
      <dgm:spPr/>
      <dgm:t>
        <a:bodyPr/>
        <a:lstStyle/>
        <a:p>
          <a:endParaRPr lang="en-US"/>
        </a:p>
      </dgm:t>
    </dgm:pt>
    <dgm:pt modelId="{9AD320B5-B7AF-2D46-A58C-09F6ED288DE2}">
      <dgm:prSet custT="1"/>
      <dgm:spPr/>
      <dgm:t>
        <a:bodyPr/>
        <a:lstStyle/>
        <a:p>
          <a:pPr algn="l">
            <a:buFont typeface="Arial" panose="020B0604020202020204" pitchFamily="34" charset="0"/>
            <a:buNone/>
          </a:pPr>
          <a:r>
            <a:rPr lang="en-US" sz="2400" dirty="0"/>
            <a:t>Wheat 			Stout	</a:t>
          </a:r>
        </a:p>
      </dgm:t>
    </dgm:pt>
    <dgm:pt modelId="{EA66A24B-52E9-4543-BF42-8E0A88F1C34D}" type="parTrans" cxnId="{2310C550-5FD4-F848-83EB-302441FACA70}">
      <dgm:prSet/>
      <dgm:spPr/>
      <dgm:t>
        <a:bodyPr/>
        <a:lstStyle/>
        <a:p>
          <a:endParaRPr lang="en-US"/>
        </a:p>
      </dgm:t>
    </dgm:pt>
    <dgm:pt modelId="{1BBD40A2-248A-7644-A543-CBC82B0DE2BA}" type="sibTrans" cxnId="{2310C550-5FD4-F848-83EB-302441FACA70}">
      <dgm:prSet/>
      <dgm:spPr/>
      <dgm:t>
        <a:bodyPr/>
        <a:lstStyle/>
        <a:p>
          <a:endParaRPr lang="en-US"/>
        </a:p>
      </dgm:t>
    </dgm:pt>
    <dgm:pt modelId="{346039A7-3AAD-894C-AFF2-10672D597F14}">
      <dgm:prSet custT="1"/>
      <dgm:spPr/>
      <dgm:t>
        <a:bodyPr/>
        <a:lstStyle/>
        <a:p>
          <a:pPr algn="l">
            <a:buFont typeface="Arial" panose="020B0604020202020204" pitchFamily="34" charset="0"/>
            <a:buNone/>
          </a:pPr>
          <a:r>
            <a:rPr lang="en-US" sz="2400" dirty="0"/>
            <a:t>Porter			Sour Beer</a:t>
          </a:r>
        </a:p>
      </dgm:t>
    </dgm:pt>
    <dgm:pt modelId="{C2FD665B-D62A-8148-9E5D-6D429AA874AE}" type="parTrans" cxnId="{045FA767-B9B9-424E-B0BA-664AF85C1543}">
      <dgm:prSet/>
      <dgm:spPr/>
      <dgm:t>
        <a:bodyPr/>
        <a:lstStyle/>
        <a:p>
          <a:endParaRPr lang="en-US"/>
        </a:p>
      </dgm:t>
    </dgm:pt>
    <dgm:pt modelId="{CE3AA553-890F-2041-A630-BDD4F46E40AE}" type="sibTrans" cxnId="{045FA767-B9B9-424E-B0BA-664AF85C1543}">
      <dgm:prSet/>
      <dgm:spPr/>
      <dgm:t>
        <a:bodyPr/>
        <a:lstStyle/>
        <a:p>
          <a:endParaRPr lang="en-US"/>
        </a:p>
      </dgm:t>
    </dgm:pt>
    <dgm:pt modelId="{0696616E-7B9D-D442-BEDB-CB08EF620753}" type="pres">
      <dgm:prSet presAssocID="{66636AC4-7DE0-4509-BB17-BCA73BBACE29}" presName="linear" presStyleCnt="0">
        <dgm:presLayoutVars>
          <dgm:animLvl val="lvl"/>
          <dgm:resizeHandles val="exact"/>
        </dgm:presLayoutVars>
      </dgm:prSet>
      <dgm:spPr/>
    </dgm:pt>
    <dgm:pt modelId="{13CB285E-6C57-7348-8C5B-62A3444F76EE}" type="pres">
      <dgm:prSet presAssocID="{11E28010-0258-41D5-81C6-5BB9EC20893E}" presName="parentText" presStyleLbl="node1" presStyleIdx="0" presStyleCnt="2" custScaleY="75662" custLinFactNeighborX="-27491" custLinFactNeighborY="-7606">
        <dgm:presLayoutVars>
          <dgm:chMax val="0"/>
          <dgm:bulletEnabled val="1"/>
        </dgm:presLayoutVars>
      </dgm:prSet>
      <dgm:spPr/>
    </dgm:pt>
    <dgm:pt modelId="{BD0236CC-31AF-0048-8161-D907B94A21B5}" type="pres">
      <dgm:prSet presAssocID="{11E28010-0258-41D5-81C6-5BB9EC20893E}" presName="childText" presStyleLbl="revTx" presStyleIdx="0" presStyleCnt="2">
        <dgm:presLayoutVars>
          <dgm:bulletEnabled val="1"/>
        </dgm:presLayoutVars>
      </dgm:prSet>
      <dgm:spPr/>
    </dgm:pt>
    <dgm:pt modelId="{7412F875-E4E6-0A44-B05E-5FC99D461D32}" type="pres">
      <dgm:prSet presAssocID="{7137E183-1E9E-4F91-9828-A893475EBAEF}" presName="parentText" presStyleLbl="node1" presStyleIdx="1" presStyleCnt="2" custScaleY="75867" custLinFactNeighborY="-17493">
        <dgm:presLayoutVars>
          <dgm:chMax val="0"/>
          <dgm:bulletEnabled val="1"/>
        </dgm:presLayoutVars>
      </dgm:prSet>
      <dgm:spPr/>
    </dgm:pt>
    <dgm:pt modelId="{68B5562D-6106-984E-9BD2-4712A3BCBFC5}" type="pres">
      <dgm:prSet presAssocID="{7137E183-1E9E-4F91-9828-A893475EBAEF}" presName="childText" presStyleLbl="revTx" presStyleIdx="1" presStyleCnt="2" custScaleX="100000" custScaleY="101809" custLinFactNeighborY="-7247">
        <dgm:presLayoutVars>
          <dgm:bulletEnabled val="1"/>
        </dgm:presLayoutVars>
      </dgm:prSet>
      <dgm:spPr/>
    </dgm:pt>
  </dgm:ptLst>
  <dgm:cxnLst>
    <dgm:cxn modelId="{1957CE01-E5E1-2241-9911-2B138D0E83C9}" type="presOf" srcId="{11E28010-0258-41D5-81C6-5BB9EC20893E}" destId="{13CB285E-6C57-7348-8C5B-62A3444F76EE}" srcOrd="0" destOrd="0" presId="urn:microsoft.com/office/officeart/2005/8/layout/vList2"/>
    <dgm:cxn modelId="{6C128A0C-CC90-E74E-A3C3-AAF340923E74}" type="presOf" srcId="{BAB179C9-5E73-6A47-8CE2-B80B0ACF5BE5}" destId="{68B5562D-6106-984E-9BD2-4712A3BCBFC5}" srcOrd="0" destOrd="0" presId="urn:microsoft.com/office/officeart/2005/8/layout/vList2"/>
    <dgm:cxn modelId="{FD1F4E12-5D55-8247-A7F6-FF4E3FCBEE58}" type="presOf" srcId="{576A7C71-0AF0-4B60-96DE-09D899380D4E}" destId="{BD0236CC-31AF-0048-8161-D907B94A21B5}" srcOrd="0" destOrd="0" presId="urn:microsoft.com/office/officeart/2005/8/layout/vList2"/>
    <dgm:cxn modelId="{AFE9B148-453C-B94B-9E2D-3E942D55930E}" type="presOf" srcId="{7137E183-1E9E-4F91-9828-A893475EBAEF}" destId="{7412F875-E4E6-0A44-B05E-5FC99D461D32}" srcOrd="0" destOrd="0" presId="urn:microsoft.com/office/officeart/2005/8/layout/vList2"/>
    <dgm:cxn modelId="{2310C550-5FD4-F848-83EB-302441FACA70}" srcId="{7137E183-1E9E-4F91-9828-A893475EBAEF}" destId="{9AD320B5-B7AF-2D46-A58C-09F6ED288DE2}" srcOrd="2" destOrd="0" parTransId="{EA66A24B-52E9-4543-BF42-8E0A88F1C34D}" sibTransId="{1BBD40A2-248A-7644-A543-CBC82B0DE2BA}"/>
    <dgm:cxn modelId="{6B4B1454-A9FB-4B27-8C91-716F191C1B90}" srcId="{66636AC4-7DE0-4509-BB17-BCA73BBACE29}" destId="{7137E183-1E9E-4F91-9828-A893475EBAEF}" srcOrd="1" destOrd="0" parTransId="{CA2F7505-5F51-4F52-8EFF-A2F644BB2616}" sibTransId="{D7F09540-CB7B-4357-A492-4D7AD71EFCC1}"/>
    <dgm:cxn modelId="{31FB1457-EFBB-7847-ADFF-B3306BD043E9}" type="presOf" srcId="{8CB7A6D9-73C8-744D-A3C4-E7123FE5A0ED}" destId="{68B5562D-6106-984E-9BD2-4712A3BCBFC5}" srcOrd="0" destOrd="1" presId="urn:microsoft.com/office/officeart/2005/8/layout/vList2"/>
    <dgm:cxn modelId="{B587945D-2075-C740-AD32-9253387B01E7}" srcId="{7137E183-1E9E-4F91-9828-A893475EBAEF}" destId="{8CB7A6D9-73C8-744D-A3C4-E7123FE5A0ED}" srcOrd="1" destOrd="0" parTransId="{CDB65CBB-B75F-3A4F-8084-0AAD2D8A7C99}" sibTransId="{2A48578F-1F55-6440-9493-3A60244F8386}"/>
    <dgm:cxn modelId="{045FA767-B9B9-424E-B0BA-664AF85C1543}" srcId="{7137E183-1E9E-4F91-9828-A893475EBAEF}" destId="{346039A7-3AAD-894C-AFF2-10672D597F14}" srcOrd="3" destOrd="0" parTransId="{C2FD665B-D62A-8148-9E5D-6D429AA874AE}" sibTransId="{CE3AA553-890F-2041-A630-BDD4F46E40AE}"/>
    <dgm:cxn modelId="{44F7398B-945D-4EA2-B9DD-9C3D1380ACB4}" srcId="{66636AC4-7DE0-4509-BB17-BCA73BBACE29}" destId="{11E28010-0258-41D5-81C6-5BB9EC20893E}" srcOrd="0" destOrd="0" parTransId="{94D7E575-2C7B-4F46-8D6B-5A623F9D5875}" sibTransId="{3AA5AC84-DA77-4748-BF66-A965C408E38B}"/>
    <dgm:cxn modelId="{591954C1-699C-498E-AC4B-6C7506489305}" srcId="{11E28010-0258-41D5-81C6-5BB9EC20893E}" destId="{576A7C71-0AF0-4B60-96DE-09D899380D4E}" srcOrd="0" destOrd="0" parTransId="{6B3595F6-9049-4435-BC37-62AB72066F73}" sibTransId="{02EA2807-2233-4D0B-B16E-8533A0B985F1}"/>
    <dgm:cxn modelId="{778660D4-87DE-7442-9543-03A981DC505A}" type="presOf" srcId="{9AD320B5-B7AF-2D46-A58C-09F6ED288DE2}" destId="{68B5562D-6106-984E-9BD2-4712A3BCBFC5}" srcOrd="0" destOrd="2" presId="urn:microsoft.com/office/officeart/2005/8/layout/vList2"/>
    <dgm:cxn modelId="{8919E9EA-4FEE-8D4C-8F1F-C63F127B07E2}" srcId="{7137E183-1E9E-4F91-9828-A893475EBAEF}" destId="{BAB179C9-5E73-6A47-8CE2-B80B0ACF5BE5}" srcOrd="0" destOrd="0" parTransId="{2886B6CA-6FDB-714D-AC1F-20CA74EA0CAD}" sibTransId="{6E1F1925-E2DE-8D4F-9F03-56E3DCA316DB}"/>
    <dgm:cxn modelId="{7E895DF5-656D-2A48-A150-1736C0ED2F76}" type="presOf" srcId="{346039A7-3AAD-894C-AFF2-10672D597F14}" destId="{68B5562D-6106-984E-9BD2-4712A3BCBFC5}" srcOrd="0" destOrd="3" presId="urn:microsoft.com/office/officeart/2005/8/layout/vList2"/>
    <dgm:cxn modelId="{766FCFFF-B33D-2F44-A835-0BA87A96FEEF}" type="presOf" srcId="{66636AC4-7DE0-4509-BB17-BCA73BBACE29}" destId="{0696616E-7B9D-D442-BEDB-CB08EF620753}" srcOrd="0" destOrd="0" presId="urn:microsoft.com/office/officeart/2005/8/layout/vList2"/>
    <dgm:cxn modelId="{2B24C13C-6437-A44B-B608-27A79CD764C5}" type="presParOf" srcId="{0696616E-7B9D-D442-BEDB-CB08EF620753}" destId="{13CB285E-6C57-7348-8C5B-62A3444F76EE}" srcOrd="0" destOrd="0" presId="urn:microsoft.com/office/officeart/2005/8/layout/vList2"/>
    <dgm:cxn modelId="{2E534109-E5C4-C843-939E-C28D89C20FA6}" type="presParOf" srcId="{0696616E-7B9D-D442-BEDB-CB08EF620753}" destId="{BD0236CC-31AF-0048-8161-D907B94A21B5}" srcOrd="1" destOrd="0" presId="urn:microsoft.com/office/officeart/2005/8/layout/vList2"/>
    <dgm:cxn modelId="{A68EC87F-0BED-7244-95B0-CE628A960BF4}" type="presParOf" srcId="{0696616E-7B9D-D442-BEDB-CB08EF620753}" destId="{7412F875-E4E6-0A44-B05E-5FC99D461D32}" srcOrd="2" destOrd="0" presId="urn:microsoft.com/office/officeart/2005/8/layout/vList2"/>
    <dgm:cxn modelId="{846AA210-FBDA-7D40-9214-7323105326F9}" type="presParOf" srcId="{0696616E-7B9D-D442-BEDB-CB08EF620753}" destId="{68B5562D-6106-984E-9BD2-4712A3BCBFC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636AC4-7DE0-4509-BB17-BCA73BBACE29}"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C3A767E8-9322-455C-8E8C-29FDE81CB9B0}">
      <dgm:prSet/>
      <dgm:spPr/>
      <dgm:t>
        <a:bodyPr/>
        <a:lstStyle/>
        <a:p>
          <a:r>
            <a:rPr lang="en-US" dirty="0"/>
            <a:t>Missing data was identified in ABV and IBU values</a:t>
          </a:r>
        </a:p>
      </dgm:t>
    </dgm:pt>
    <dgm:pt modelId="{3A4BEE64-17D7-410F-A56A-B2AF62B41E1A}" type="parTrans" cxnId="{C9431A2C-A213-4D5A-B2A7-70F3084FC106}">
      <dgm:prSet/>
      <dgm:spPr/>
      <dgm:t>
        <a:bodyPr/>
        <a:lstStyle/>
        <a:p>
          <a:endParaRPr lang="en-US"/>
        </a:p>
      </dgm:t>
    </dgm:pt>
    <dgm:pt modelId="{E3B9D5C6-E56A-4C02-B564-E42787AD3540}" type="sibTrans" cxnId="{C9431A2C-A213-4D5A-B2A7-70F3084FC106}">
      <dgm:prSet/>
      <dgm:spPr/>
      <dgm:t>
        <a:bodyPr/>
        <a:lstStyle/>
        <a:p>
          <a:endParaRPr lang="en-US"/>
        </a:p>
      </dgm:t>
    </dgm:pt>
    <dgm:pt modelId="{11E28010-0258-41D5-81C6-5BB9EC20893E}">
      <dgm:prSet/>
      <dgm:spPr/>
      <dgm:t>
        <a:bodyPr/>
        <a:lstStyle/>
        <a:p>
          <a:r>
            <a:rPr lang="en-US" dirty="0"/>
            <a:t>Processing of missing ABV values</a:t>
          </a:r>
        </a:p>
      </dgm:t>
    </dgm:pt>
    <dgm:pt modelId="{94D7E575-2C7B-4F46-8D6B-5A623F9D5875}" type="parTrans" cxnId="{44F7398B-945D-4EA2-B9DD-9C3D1380ACB4}">
      <dgm:prSet/>
      <dgm:spPr/>
      <dgm:t>
        <a:bodyPr/>
        <a:lstStyle/>
        <a:p>
          <a:endParaRPr lang="en-US"/>
        </a:p>
      </dgm:t>
    </dgm:pt>
    <dgm:pt modelId="{3AA5AC84-DA77-4748-BF66-A965C408E38B}" type="sibTrans" cxnId="{44F7398B-945D-4EA2-B9DD-9C3D1380ACB4}">
      <dgm:prSet/>
      <dgm:spPr/>
      <dgm:t>
        <a:bodyPr/>
        <a:lstStyle/>
        <a:p>
          <a:endParaRPr lang="en-US"/>
        </a:p>
      </dgm:t>
    </dgm:pt>
    <dgm:pt modelId="{576A7C71-0AF0-4B60-96DE-09D899380D4E}">
      <dgm:prSet/>
      <dgm:spPr/>
      <dgm:t>
        <a:bodyPr/>
        <a:lstStyle/>
        <a:p>
          <a:r>
            <a:rPr lang="en-US" dirty="0"/>
            <a:t>62 beers did not contain an ABV value</a:t>
          </a:r>
        </a:p>
      </dgm:t>
    </dgm:pt>
    <dgm:pt modelId="{6B3595F6-9049-4435-BC37-62AB72066F73}" type="parTrans" cxnId="{591954C1-699C-498E-AC4B-6C7506489305}">
      <dgm:prSet/>
      <dgm:spPr/>
      <dgm:t>
        <a:bodyPr/>
        <a:lstStyle/>
        <a:p>
          <a:endParaRPr lang="en-US"/>
        </a:p>
      </dgm:t>
    </dgm:pt>
    <dgm:pt modelId="{02EA2807-2233-4D0B-B16E-8533A0B985F1}" type="sibTrans" cxnId="{591954C1-699C-498E-AC4B-6C7506489305}">
      <dgm:prSet/>
      <dgm:spPr/>
      <dgm:t>
        <a:bodyPr/>
        <a:lstStyle/>
        <a:p>
          <a:endParaRPr lang="en-US"/>
        </a:p>
      </dgm:t>
    </dgm:pt>
    <dgm:pt modelId="{8E4F8A3D-DFE6-41B7-8365-D1E339F6C2DF}">
      <dgm:prSet/>
      <dgm:spPr/>
      <dgm:t>
        <a:bodyPr/>
        <a:lstStyle/>
        <a:p>
          <a:r>
            <a:rPr lang="en-US" dirty="0"/>
            <a:t>The styles of beers were categorized </a:t>
          </a:r>
        </a:p>
      </dgm:t>
    </dgm:pt>
    <dgm:pt modelId="{6AB32854-FD76-4401-950E-A495594D51C5}" type="parTrans" cxnId="{E5D29C3F-3498-43BB-9C6C-1A5DA2CC8C28}">
      <dgm:prSet/>
      <dgm:spPr/>
      <dgm:t>
        <a:bodyPr/>
        <a:lstStyle/>
        <a:p>
          <a:endParaRPr lang="en-US"/>
        </a:p>
      </dgm:t>
    </dgm:pt>
    <dgm:pt modelId="{9801B152-1AC9-445D-8FA4-6658DCDFD431}" type="sibTrans" cxnId="{E5D29C3F-3498-43BB-9C6C-1A5DA2CC8C28}">
      <dgm:prSet/>
      <dgm:spPr/>
      <dgm:t>
        <a:bodyPr/>
        <a:lstStyle/>
        <a:p>
          <a:endParaRPr lang="en-US"/>
        </a:p>
      </dgm:t>
    </dgm:pt>
    <dgm:pt modelId="{384C3DEE-3AC7-46EC-98B0-50508CA4781F}">
      <dgm:prSet/>
      <dgm:spPr/>
      <dgm:t>
        <a:bodyPr/>
        <a:lstStyle/>
        <a:p>
          <a:r>
            <a:rPr lang="en-US" dirty="0"/>
            <a:t>The median value was obtained for each category </a:t>
          </a:r>
        </a:p>
      </dgm:t>
    </dgm:pt>
    <dgm:pt modelId="{CCDD7CDA-87C5-443E-AB6A-9D74956953D6}" type="parTrans" cxnId="{17198FF2-4232-4E2C-A46B-93758FE858C2}">
      <dgm:prSet/>
      <dgm:spPr/>
      <dgm:t>
        <a:bodyPr/>
        <a:lstStyle/>
        <a:p>
          <a:endParaRPr lang="en-US"/>
        </a:p>
      </dgm:t>
    </dgm:pt>
    <dgm:pt modelId="{D3D9A1A0-3806-441B-9E55-23496E958FDD}" type="sibTrans" cxnId="{17198FF2-4232-4E2C-A46B-93758FE858C2}">
      <dgm:prSet/>
      <dgm:spPr/>
      <dgm:t>
        <a:bodyPr/>
        <a:lstStyle/>
        <a:p>
          <a:endParaRPr lang="en-US"/>
        </a:p>
      </dgm:t>
    </dgm:pt>
    <dgm:pt modelId="{71A95188-3E66-4122-B0DD-90699FE8E4DA}">
      <dgm:prSet/>
      <dgm:spPr/>
      <dgm:t>
        <a:bodyPr/>
        <a:lstStyle/>
        <a:p>
          <a:r>
            <a:rPr lang="en-US" dirty="0"/>
            <a:t>The missing ABV was assigned the median value per the category of the ABV</a:t>
          </a:r>
        </a:p>
      </dgm:t>
    </dgm:pt>
    <dgm:pt modelId="{2128962B-37B4-4E7F-9E5E-AD7EFB3EC67A}" type="parTrans" cxnId="{362BDF2D-E31E-400E-918F-BDBB14B1855B}">
      <dgm:prSet/>
      <dgm:spPr/>
      <dgm:t>
        <a:bodyPr/>
        <a:lstStyle/>
        <a:p>
          <a:endParaRPr lang="en-US"/>
        </a:p>
      </dgm:t>
    </dgm:pt>
    <dgm:pt modelId="{2B89A427-6980-4BE6-AEA2-DCA70C4D8518}" type="sibTrans" cxnId="{362BDF2D-E31E-400E-918F-BDBB14B1855B}">
      <dgm:prSet/>
      <dgm:spPr/>
      <dgm:t>
        <a:bodyPr/>
        <a:lstStyle/>
        <a:p>
          <a:endParaRPr lang="en-US"/>
        </a:p>
      </dgm:t>
    </dgm:pt>
    <dgm:pt modelId="{7137E183-1E9E-4F91-9828-A893475EBAEF}">
      <dgm:prSet/>
      <dgm:spPr/>
      <dgm:t>
        <a:bodyPr/>
        <a:lstStyle/>
        <a:p>
          <a:r>
            <a:rPr lang="en-US" dirty="0"/>
            <a:t>Processing of missing IBU values</a:t>
          </a:r>
        </a:p>
      </dgm:t>
    </dgm:pt>
    <dgm:pt modelId="{CA2F7505-5F51-4F52-8EFF-A2F644BB2616}" type="parTrans" cxnId="{6B4B1454-A9FB-4B27-8C91-716F191C1B90}">
      <dgm:prSet/>
      <dgm:spPr/>
      <dgm:t>
        <a:bodyPr/>
        <a:lstStyle/>
        <a:p>
          <a:endParaRPr lang="en-US"/>
        </a:p>
      </dgm:t>
    </dgm:pt>
    <dgm:pt modelId="{D7F09540-CB7B-4357-A492-4D7AD71EFCC1}" type="sibTrans" cxnId="{6B4B1454-A9FB-4B27-8C91-716F191C1B90}">
      <dgm:prSet/>
      <dgm:spPr/>
      <dgm:t>
        <a:bodyPr/>
        <a:lstStyle/>
        <a:p>
          <a:endParaRPr lang="en-US"/>
        </a:p>
      </dgm:t>
    </dgm:pt>
    <dgm:pt modelId="{5D87428B-A270-42B6-9EB7-4D4A6C3DD9A5}">
      <dgm:prSet/>
      <dgm:spPr/>
      <dgm:t>
        <a:bodyPr/>
        <a:lstStyle/>
        <a:p>
          <a:r>
            <a:rPr lang="en-US" dirty="0"/>
            <a:t>1005 beers did not contain and IBU value</a:t>
          </a:r>
        </a:p>
      </dgm:t>
    </dgm:pt>
    <dgm:pt modelId="{E193862E-FDE1-46B7-9B64-A9091147AB73}" type="parTrans" cxnId="{A9F1B2EC-3628-42D8-A651-C9F70EFB0C6C}">
      <dgm:prSet/>
      <dgm:spPr/>
      <dgm:t>
        <a:bodyPr/>
        <a:lstStyle/>
        <a:p>
          <a:endParaRPr lang="en-US"/>
        </a:p>
      </dgm:t>
    </dgm:pt>
    <dgm:pt modelId="{EBFF0A62-7184-40C4-884E-CF4A1F8444AE}" type="sibTrans" cxnId="{A9F1B2EC-3628-42D8-A651-C9F70EFB0C6C}">
      <dgm:prSet/>
      <dgm:spPr/>
      <dgm:t>
        <a:bodyPr/>
        <a:lstStyle/>
        <a:p>
          <a:endParaRPr lang="en-US"/>
        </a:p>
      </dgm:t>
    </dgm:pt>
    <dgm:pt modelId="{E027B2DF-8885-4008-9A72-CB2BA0740C33}">
      <dgm:prSet/>
      <dgm:spPr/>
      <dgm:t>
        <a:bodyPr/>
        <a:lstStyle/>
        <a:p>
          <a:r>
            <a:rPr lang="en-US" dirty="0"/>
            <a:t>Due to this high number these IBU records were censored for any analysis where IBU was factor</a:t>
          </a:r>
        </a:p>
      </dgm:t>
    </dgm:pt>
    <dgm:pt modelId="{AC6589C1-61B5-4B81-AD31-EDE0C82D0567}" type="parTrans" cxnId="{6F98CAB5-49BE-47AA-ADE1-AA9B0435C5E4}">
      <dgm:prSet/>
      <dgm:spPr/>
      <dgm:t>
        <a:bodyPr/>
        <a:lstStyle/>
        <a:p>
          <a:endParaRPr lang="en-US"/>
        </a:p>
      </dgm:t>
    </dgm:pt>
    <dgm:pt modelId="{7F5E142A-8920-4CBA-A767-1FDBED06DFF5}" type="sibTrans" cxnId="{6F98CAB5-49BE-47AA-ADE1-AA9B0435C5E4}">
      <dgm:prSet/>
      <dgm:spPr/>
      <dgm:t>
        <a:bodyPr/>
        <a:lstStyle/>
        <a:p>
          <a:endParaRPr lang="en-US"/>
        </a:p>
      </dgm:t>
    </dgm:pt>
    <dgm:pt modelId="{0696616E-7B9D-D442-BEDB-CB08EF620753}" type="pres">
      <dgm:prSet presAssocID="{66636AC4-7DE0-4509-BB17-BCA73BBACE29}" presName="linear" presStyleCnt="0">
        <dgm:presLayoutVars>
          <dgm:animLvl val="lvl"/>
          <dgm:resizeHandles val="exact"/>
        </dgm:presLayoutVars>
      </dgm:prSet>
      <dgm:spPr/>
    </dgm:pt>
    <dgm:pt modelId="{7DFAB7AA-3374-AA49-A603-84490D206CE3}" type="pres">
      <dgm:prSet presAssocID="{C3A767E8-9322-455C-8E8C-29FDE81CB9B0}" presName="parentText" presStyleLbl="node1" presStyleIdx="0" presStyleCnt="3">
        <dgm:presLayoutVars>
          <dgm:chMax val="0"/>
          <dgm:bulletEnabled val="1"/>
        </dgm:presLayoutVars>
      </dgm:prSet>
      <dgm:spPr/>
    </dgm:pt>
    <dgm:pt modelId="{908ECA71-9271-8E4F-A65B-D0475B51E363}" type="pres">
      <dgm:prSet presAssocID="{E3B9D5C6-E56A-4C02-B564-E42787AD3540}" presName="spacer" presStyleCnt="0"/>
      <dgm:spPr/>
    </dgm:pt>
    <dgm:pt modelId="{13CB285E-6C57-7348-8C5B-62A3444F76EE}" type="pres">
      <dgm:prSet presAssocID="{11E28010-0258-41D5-81C6-5BB9EC20893E}" presName="parentText" presStyleLbl="node1" presStyleIdx="1" presStyleCnt="3">
        <dgm:presLayoutVars>
          <dgm:chMax val="0"/>
          <dgm:bulletEnabled val="1"/>
        </dgm:presLayoutVars>
      </dgm:prSet>
      <dgm:spPr/>
    </dgm:pt>
    <dgm:pt modelId="{BD0236CC-31AF-0048-8161-D907B94A21B5}" type="pres">
      <dgm:prSet presAssocID="{11E28010-0258-41D5-81C6-5BB9EC20893E}" presName="childText" presStyleLbl="revTx" presStyleIdx="0" presStyleCnt="2">
        <dgm:presLayoutVars>
          <dgm:bulletEnabled val="1"/>
        </dgm:presLayoutVars>
      </dgm:prSet>
      <dgm:spPr/>
    </dgm:pt>
    <dgm:pt modelId="{7412F875-E4E6-0A44-B05E-5FC99D461D32}" type="pres">
      <dgm:prSet presAssocID="{7137E183-1E9E-4F91-9828-A893475EBAEF}" presName="parentText" presStyleLbl="node1" presStyleIdx="2" presStyleCnt="3">
        <dgm:presLayoutVars>
          <dgm:chMax val="0"/>
          <dgm:bulletEnabled val="1"/>
        </dgm:presLayoutVars>
      </dgm:prSet>
      <dgm:spPr/>
    </dgm:pt>
    <dgm:pt modelId="{68B5562D-6106-984E-9BD2-4712A3BCBFC5}" type="pres">
      <dgm:prSet presAssocID="{7137E183-1E9E-4F91-9828-A893475EBAEF}" presName="childText" presStyleLbl="revTx" presStyleIdx="1" presStyleCnt="2">
        <dgm:presLayoutVars>
          <dgm:bulletEnabled val="1"/>
        </dgm:presLayoutVars>
      </dgm:prSet>
      <dgm:spPr/>
    </dgm:pt>
  </dgm:ptLst>
  <dgm:cxnLst>
    <dgm:cxn modelId="{B8676F07-2A01-7045-9275-5A34C86A64EF}" type="presOf" srcId="{384C3DEE-3AC7-46EC-98B0-50508CA4781F}" destId="{BD0236CC-31AF-0048-8161-D907B94A21B5}" srcOrd="0" destOrd="2" presId="urn:microsoft.com/office/officeart/2005/8/layout/vList2"/>
    <dgm:cxn modelId="{C9431A2C-A213-4D5A-B2A7-70F3084FC106}" srcId="{66636AC4-7DE0-4509-BB17-BCA73BBACE29}" destId="{C3A767E8-9322-455C-8E8C-29FDE81CB9B0}" srcOrd="0" destOrd="0" parTransId="{3A4BEE64-17D7-410F-A56A-B2AF62B41E1A}" sibTransId="{E3B9D5C6-E56A-4C02-B564-E42787AD3540}"/>
    <dgm:cxn modelId="{362BDF2D-E31E-400E-918F-BDBB14B1855B}" srcId="{11E28010-0258-41D5-81C6-5BB9EC20893E}" destId="{71A95188-3E66-4122-B0DD-90699FE8E4DA}" srcOrd="3" destOrd="0" parTransId="{2128962B-37B4-4E7F-9E5E-AD7EFB3EC67A}" sibTransId="{2B89A427-6980-4BE6-AEA2-DCA70C4D8518}"/>
    <dgm:cxn modelId="{E5D29C3F-3498-43BB-9C6C-1A5DA2CC8C28}" srcId="{11E28010-0258-41D5-81C6-5BB9EC20893E}" destId="{8E4F8A3D-DFE6-41B7-8365-D1E339F6C2DF}" srcOrd="1" destOrd="0" parTransId="{6AB32854-FD76-4401-950E-A495594D51C5}" sibTransId="{9801B152-1AC9-445D-8FA4-6658DCDFD431}"/>
    <dgm:cxn modelId="{6B4B1454-A9FB-4B27-8C91-716F191C1B90}" srcId="{66636AC4-7DE0-4509-BB17-BCA73BBACE29}" destId="{7137E183-1E9E-4F91-9828-A893475EBAEF}" srcOrd="2" destOrd="0" parTransId="{CA2F7505-5F51-4F52-8EFF-A2F644BB2616}" sibTransId="{D7F09540-CB7B-4357-A492-4D7AD71EFCC1}"/>
    <dgm:cxn modelId="{B6A4CC57-1824-6848-8217-1A617F1C4908}" type="presOf" srcId="{71A95188-3E66-4122-B0DD-90699FE8E4DA}" destId="{BD0236CC-31AF-0048-8161-D907B94A21B5}" srcOrd="0" destOrd="3" presId="urn:microsoft.com/office/officeart/2005/8/layout/vList2"/>
    <dgm:cxn modelId="{5735126C-1BEB-354A-A452-68A871A5DA21}" type="presOf" srcId="{11E28010-0258-41D5-81C6-5BB9EC20893E}" destId="{13CB285E-6C57-7348-8C5B-62A3444F76EE}" srcOrd="0" destOrd="0" presId="urn:microsoft.com/office/officeart/2005/8/layout/vList2"/>
    <dgm:cxn modelId="{79BFFB7E-B6D1-9C42-A485-DF9F09786571}" type="presOf" srcId="{5D87428B-A270-42B6-9EB7-4D4A6C3DD9A5}" destId="{68B5562D-6106-984E-9BD2-4712A3BCBFC5}" srcOrd="0" destOrd="0" presId="urn:microsoft.com/office/officeart/2005/8/layout/vList2"/>
    <dgm:cxn modelId="{44F7398B-945D-4EA2-B9DD-9C3D1380ACB4}" srcId="{66636AC4-7DE0-4509-BB17-BCA73BBACE29}" destId="{11E28010-0258-41D5-81C6-5BB9EC20893E}" srcOrd="1" destOrd="0" parTransId="{94D7E575-2C7B-4F46-8D6B-5A623F9D5875}" sibTransId="{3AA5AC84-DA77-4748-BF66-A965C408E38B}"/>
    <dgm:cxn modelId="{0166AB91-A8A4-4547-94E1-B9A4EB88D399}" type="presOf" srcId="{E027B2DF-8885-4008-9A72-CB2BA0740C33}" destId="{68B5562D-6106-984E-9BD2-4712A3BCBFC5}" srcOrd="0" destOrd="1" presId="urn:microsoft.com/office/officeart/2005/8/layout/vList2"/>
    <dgm:cxn modelId="{9CD50CA9-9BA3-8341-BBFC-6C3C80B9ADAB}" type="presOf" srcId="{8E4F8A3D-DFE6-41B7-8365-D1E339F6C2DF}" destId="{BD0236CC-31AF-0048-8161-D907B94A21B5}" srcOrd="0" destOrd="1" presId="urn:microsoft.com/office/officeart/2005/8/layout/vList2"/>
    <dgm:cxn modelId="{6F98CAB5-49BE-47AA-ADE1-AA9B0435C5E4}" srcId="{7137E183-1E9E-4F91-9828-A893475EBAEF}" destId="{E027B2DF-8885-4008-9A72-CB2BA0740C33}" srcOrd="1" destOrd="0" parTransId="{AC6589C1-61B5-4B81-AD31-EDE0C82D0567}" sibTransId="{7F5E142A-8920-4CBA-A767-1FDBED06DFF5}"/>
    <dgm:cxn modelId="{591954C1-699C-498E-AC4B-6C7506489305}" srcId="{11E28010-0258-41D5-81C6-5BB9EC20893E}" destId="{576A7C71-0AF0-4B60-96DE-09D899380D4E}" srcOrd="0" destOrd="0" parTransId="{6B3595F6-9049-4435-BC37-62AB72066F73}" sibTransId="{02EA2807-2233-4D0B-B16E-8533A0B985F1}"/>
    <dgm:cxn modelId="{430359D3-F431-0A4B-AF6C-E19768BD9775}" type="presOf" srcId="{66636AC4-7DE0-4509-BB17-BCA73BBACE29}" destId="{0696616E-7B9D-D442-BEDB-CB08EF620753}" srcOrd="0" destOrd="0" presId="urn:microsoft.com/office/officeart/2005/8/layout/vList2"/>
    <dgm:cxn modelId="{5BC0D7D5-8D89-EC4E-9B4E-0117BC9FF409}" type="presOf" srcId="{576A7C71-0AF0-4B60-96DE-09D899380D4E}" destId="{BD0236CC-31AF-0048-8161-D907B94A21B5}" srcOrd="0" destOrd="0" presId="urn:microsoft.com/office/officeart/2005/8/layout/vList2"/>
    <dgm:cxn modelId="{A9F1B2EC-3628-42D8-A651-C9F70EFB0C6C}" srcId="{7137E183-1E9E-4F91-9828-A893475EBAEF}" destId="{5D87428B-A270-42B6-9EB7-4D4A6C3DD9A5}" srcOrd="0" destOrd="0" parTransId="{E193862E-FDE1-46B7-9B64-A9091147AB73}" sibTransId="{EBFF0A62-7184-40C4-884E-CF4A1F8444AE}"/>
    <dgm:cxn modelId="{FBDFE9ED-FBBE-BC4F-92E4-4EAA60805A78}" type="presOf" srcId="{7137E183-1E9E-4F91-9828-A893475EBAEF}" destId="{7412F875-E4E6-0A44-B05E-5FC99D461D32}" srcOrd="0" destOrd="0" presId="urn:microsoft.com/office/officeart/2005/8/layout/vList2"/>
    <dgm:cxn modelId="{17198FF2-4232-4E2C-A46B-93758FE858C2}" srcId="{11E28010-0258-41D5-81C6-5BB9EC20893E}" destId="{384C3DEE-3AC7-46EC-98B0-50508CA4781F}" srcOrd="2" destOrd="0" parTransId="{CCDD7CDA-87C5-443E-AB6A-9D74956953D6}" sibTransId="{D3D9A1A0-3806-441B-9E55-23496E958FDD}"/>
    <dgm:cxn modelId="{6FF493F7-FD36-E345-A8BE-EE0468EFD6E5}" type="presOf" srcId="{C3A767E8-9322-455C-8E8C-29FDE81CB9B0}" destId="{7DFAB7AA-3374-AA49-A603-84490D206CE3}" srcOrd="0" destOrd="0" presId="urn:microsoft.com/office/officeart/2005/8/layout/vList2"/>
    <dgm:cxn modelId="{3358537E-5AE7-4B45-A74C-AE33E6B04EF7}" type="presParOf" srcId="{0696616E-7B9D-D442-BEDB-CB08EF620753}" destId="{7DFAB7AA-3374-AA49-A603-84490D206CE3}" srcOrd="0" destOrd="0" presId="urn:microsoft.com/office/officeart/2005/8/layout/vList2"/>
    <dgm:cxn modelId="{CECD7D27-154F-2349-BDA6-1D6C5F72036A}" type="presParOf" srcId="{0696616E-7B9D-D442-BEDB-CB08EF620753}" destId="{908ECA71-9271-8E4F-A65B-D0475B51E363}" srcOrd="1" destOrd="0" presId="urn:microsoft.com/office/officeart/2005/8/layout/vList2"/>
    <dgm:cxn modelId="{18636588-0467-0640-AF11-1DA3382722FD}" type="presParOf" srcId="{0696616E-7B9D-D442-BEDB-CB08EF620753}" destId="{13CB285E-6C57-7348-8C5B-62A3444F76EE}" srcOrd="2" destOrd="0" presId="urn:microsoft.com/office/officeart/2005/8/layout/vList2"/>
    <dgm:cxn modelId="{5C1CA278-0137-B744-AD8B-D32BAC0ECEE3}" type="presParOf" srcId="{0696616E-7B9D-D442-BEDB-CB08EF620753}" destId="{BD0236CC-31AF-0048-8161-D907B94A21B5}" srcOrd="3" destOrd="0" presId="urn:microsoft.com/office/officeart/2005/8/layout/vList2"/>
    <dgm:cxn modelId="{72A8C98B-F64D-7749-BEDE-F0A58CE014AD}" type="presParOf" srcId="{0696616E-7B9D-D442-BEDB-CB08EF620753}" destId="{7412F875-E4E6-0A44-B05E-5FC99D461D32}" srcOrd="4" destOrd="0" presId="urn:microsoft.com/office/officeart/2005/8/layout/vList2"/>
    <dgm:cxn modelId="{BA4113D4-D832-5F4F-B1A2-6F22C05EEFB9}" type="presParOf" srcId="{0696616E-7B9D-D442-BEDB-CB08EF620753}" destId="{68B5562D-6106-984E-9BD2-4712A3BCBFC5}"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50BD9CD-A237-46D5-B86B-F8DDCF52D23A}"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3BD4065C-0C54-47B7-AF32-99F5F1559E17}">
      <dgm:prSet/>
      <dgm:spPr/>
      <dgm:t>
        <a:bodyPr/>
        <a:lstStyle/>
        <a:p>
          <a:r>
            <a:rPr lang="en-US" dirty="0"/>
            <a:t>Dunn’s Test</a:t>
          </a:r>
        </a:p>
      </dgm:t>
    </dgm:pt>
    <dgm:pt modelId="{16B2A4AE-5F4F-4BE0-BA10-B44F77EB4700}" type="parTrans" cxnId="{45309F21-5BC4-40BB-A97D-95BCA733232D}">
      <dgm:prSet/>
      <dgm:spPr/>
      <dgm:t>
        <a:bodyPr/>
        <a:lstStyle/>
        <a:p>
          <a:endParaRPr lang="en-US"/>
        </a:p>
      </dgm:t>
    </dgm:pt>
    <dgm:pt modelId="{271FD016-38A6-400E-9995-6726970B4195}" type="sibTrans" cxnId="{45309F21-5BC4-40BB-A97D-95BCA733232D}">
      <dgm:prSet/>
      <dgm:spPr/>
      <dgm:t>
        <a:bodyPr/>
        <a:lstStyle/>
        <a:p>
          <a:endParaRPr lang="en-US"/>
        </a:p>
      </dgm:t>
    </dgm:pt>
    <dgm:pt modelId="{3D45AF98-DDF5-4FB0-9A12-C8396ACDC543}">
      <dgm:prSet custT="1"/>
      <dgm:spPr/>
      <dgm:t>
        <a:bodyPr/>
        <a:lstStyle/>
        <a:p>
          <a:r>
            <a:rPr lang="en-US" sz="1400" dirty="0"/>
            <a:t>Using a Bonferroni Correction to adjust the error of the family of simultaneous tests, we found the following pairs of beer categories to have significant differences in median ABV.</a:t>
          </a:r>
        </a:p>
      </dgm:t>
    </dgm:pt>
    <dgm:pt modelId="{19DC1C4A-5984-48B2-940E-75D76E82BCCA}" type="parTrans" cxnId="{EFD80B7B-6C82-4627-8ECD-560E2CC2F663}">
      <dgm:prSet/>
      <dgm:spPr/>
      <dgm:t>
        <a:bodyPr/>
        <a:lstStyle/>
        <a:p>
          <a:endParaRPr lang="en-US"/>
        </a:p>
      </dgm:t>
    </dgm:pt>
    <dgm:pt modelId="{1FCC7AA2-AC60-4825-833C-FE5A75D1D953}" type="sibTrans" cxnId="{EFD80B7B-6C82-4627-8ECD-560E2CC2F663}">
      <dgm:prSet/>
      <dgm:spPr/>
      <dgm:t>
        <a:bodyPr/>
        <a:lstStyle/>
        <a:p>
          <a:endParaRPr lang="en-US"/>
        </a:p>
      </dgm:t>
    </dgm:pt>
    <dgm:pt modelId="{F211D0B2-5630-5C41-A976-B34DCCAB331B}" type="pres">
      <dgm:prSet presAssocID="{E50BD9CD-A237-46D5-B86B-F8DDCF52D23A}" presName="linear" presStyleCnt="0">
        <dgm:presLayoutVars>
          <dgm:animLvl val="lvl"/>
          <dgm:resizeHandles val="exact"/>
        </dgm:presLayoutVars>
      </dgm:prSet>
      <dgm:spPr/>
    </dgm:pt>
    <dgm:pt modelId="{368B8397-8AD5-344B-A0C6-7A5D8F521B1F}" type="pres">
      <dgm:prSet presAssocID="{3BD4065C-0C54-47B7-AF32-99F5F1559E17}" presName="parentText" presStyleLbl="node1" presStyleIdx="0" presStyleCnt="1" custScaleY="26947" custLinFactNeighborY="-68182">
        <dgm:presLayoutVars>
          <dgm:chMax val="0"/>
          <dgm:bulletEnabled val="1"/>
        </dgm:presLayoutVars>
      </dgm:prSet>
      <dgm:spPr/>
    </dgm:pt>
    <dgm:pt modelId="{BF91A144-6506-F348-AB25-54B18FB63DD0}" type="pres">
      <dgm:prSet presAssocID="{3BD4065C-0C54-47B7-AF32-99F5F1559E17}" presName="childText" presStyleLbl="revTx" presStyleIdx="0" presStyleCnt="1" custScaleX="100000" custScaleY="49304" custLinFactNeighborY="22824">
        <dgm:presLayoutVars>
          <dgm:bulletEnabled val="1"/>
        </dgm:presLayoutVars>
      </dgm:prSet>
      <dgm:spPr/>
    </dgm:pt>
  </dgm:ptLst>
  <dgm:cxnLst>
    <dgm:cxn modelId="{6F729D15-D416-6D47-B29C-9E54B84515AB}" type="presOf" srcId="{3D45AF98-DDF5-4FB0-9A12-C8396ACDC543}" destId="{BF91A144-6506-F348-AB25-54B18FB63DD0}" srcOrd="0" destOrd="0" presId="urn:microsoft.com/office/officeart/2005/8/layout/vList2"/>
    <dgm:cxn modelId="{1C2B031A-7999-7442-A34D-19DA21765A7B}" type="presOf" srcId="{E50BD9CD-A237-46D5-B86B-F8DDCF52D23A}" destId="{F211D0B2-5630-5C41-A976-B34DCCAB331B}" srcOrd="0" destOrd="0" presId="urn:microsoft.com/office/officeart/2005/8/layout/vList2"/>
    <dgm:cxn modelId="{BA2D841B-7298-554E-8C6D-20C143ED619B}" type="presOf" srcId="{3BD4065C-0C54-47B7-AF32-99F5F1559E17}" destId="{368B8397-8AD5-344B-A0C6-7A5D8F521B1F}" srcOrd="0" destOrd="0" presId="urn:microsoft.com/office/officeart/2005/8/layout/vList2"/>
    <dgm:cxn modelId="{45309F21-5BC4-40BB-A97D-95BCA733232D}" srcId="{E50BD9CD-A237-46D5-B86B-F8DDCF52D23A}" destId="{3BD4065C-0C54-47B7-AF32-99F5F1559E17}" srcOrd="0" destOrd="0" parTransId="{16B2A4AE-5F4F-4BE0-BA10-B44F77EB4700}" sibTransId="{271FD016-38A6-400E-9995-6726970B4195}"/>
    <dgm:cxn modelId="{EFD80B7B-6C82-4627-8ECD-560E2CC2F663}" srcId="{3BD4065C-0C54-47B7-AF32-99F5F1559E17}" destId="{3D45AF98-DDF5-4FB0-9A12-C8396ACDC543}" srcOrd="0" destOrd="0" parTransId="{19DC1C4A-5984-48B2-940E-75D76E82BCCA}" sibTransId="{1FCC7AA2-AC60-4825-833C-FE5A75D1D953}"/>
    <dgm:cxn modelId="{1983548D-28E1-B245-ACF8-1E6E076EAE79}" type="presParOf" srcId="{F211D0B2-5630-5C41-A976-B34DCCAB331B}" destId="{368B8397-8AD5-344B-A0C6-7A5D8F521B1F}" srcOrd="0" destOrd="0" presId="urn:microsoft.com/office/officeart/2005/8/layout/vList2"/>
    <dgm:cxn modelId="{527B67F9-AC89-8944-AE84-9B5F91E9B250}" type="presParOf" srcId="{F211D0B2-5630-5C41-A976-B34DCCAB331B}" destId="{BF91A144-6506-F348-AB25-54B18FB63DD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0BD9CD-A237-46D5-B86B-F8DDCF52D23A}"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3BD4065C-0C54-47B7-AF32-99F5F1559E17}">
      <dgm:prSet/>
      <dgm:spPr/>
      <dgm:t>
        <a:bodyPr/>
        <a:lstStyle/>
        <a:p>
          <a:r>
            <a:rPr lang="en-US" dirty="0"/>
            <a:t>Kruskal-Wallis Test</a:t>
          </a:r>
        </a:p>
      </dgm:t>
    </dgm:pt>
    <dgm:pt modelId="{16B2A4AE-5F4F-4BE0-BA10-B44F77EB4700}" type="parTrans" cxnId="{45309F21-5BC4-40BB-A97D-95BCA733232D}">
      <dgm:prSet/>
      <dgm:spPr/>
      <dgm:t>
        <a:bodyPr/>
        <a:lstStyle/>
        <a:p>
          <a:endParaRPr lang="en-US"/>
        </a:p>
      </dgm:t>
    </dgm:pt>
    <dgm:pt modelId="{271FD016-38A6-400E-9995-6726970B4195}" type="sibTrans" cxnId="{45309F21-5BC4-40BB-A97D-95BCA733232D}">
      <dgm:prSet/>
      <dgm:spPr/>
      <dgm:t>
        <a:bodyPr/>
        <a:lstStyle/>
        <a:p>
          <a:endParaRPr lang="en-US"/>
        </a:p>
      </dgm:t>
    </dgm:pt>
    <mc:AlternateContent xmlns:mc="http://schemas.openxmlformats.org/markup-compatibility/2006" xmlns:a14="http://schemas.microsoft.com/office/drawing/2010/main">
      <mc:Choice Requires="a14">
        <dgm:pt modelId="{3D45AF98-DDF5-4FB0-9A12-C8396ACDC543}">
          <dgm:prSet/>
          <dgm:spPr/>
          <dgm:t>
            <a:bodyPr/>
            <a:lstStyle/>
            <a:p>
              <a:r>
                <a:rPr lang="en-US" dirty="0"/>
                <a:t>We found overwhelming evidence that at least one pair of beer categories had differing medians of ABV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&lt;2.2×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−16</m:t>
                      </m:r>
                    </m:sup>
                  </m:sSup>
                </m:oMath>
              </a14:m>
              <a:r>
                <a:rPr lang="en-US" dirty="0"/>
                <a:t> from K-W test with 14 degrees of freedom).</a:t>
              </a:r>
            </a:p>
          </dgm:t>
        </dgm:pt>
      </mc:Choice>
      <mc:Fallback xmlns="">
        <dgm:pt modelId="{3D45AF98-DDF5-4FB0-9A12-C8396ACDC543}">
          <dgm:prSet/>
          <dgm:spPr/>
          <dgm:t>
            <a:bodyPr/>
            <a:lstStyle/>
            <a:p>
              <a:r>
                <a:rPr lang="en-US" dirty="0"/>
                <a:t>We found overwhelming evidence that at least one pair of beer categories had differing medians of ABV (</a:t>
              </a:r>
              <a:r>
                <a:rPr lang="en-US" b="0" i="0">
                  <a:latin typeface="Cambria Math" panose="02040503050406030204" pitchFamily="18" charset="0"/>
                </a:rPr>
                <a:t>𝑝&lt;2.2</a:t>
              </a:r>
              <a:r>
                <a:rPr lang="en-US" b="0" i="0">
                  <a:latin typeface="Cambria Math" panose="02040503050406030204" pitchFamily="18" charset="0"/>
                  <a:ea typeface="Cambria Math" panose="02040503050406030204" pitchFamily="18" charset="0"/>
                </a:rPr>
                <a:t>×10^(−16)</a:t>
              </a:r>
              <a:r>
                <a:rPr lang="en-US" dirty="0"/>
                <a:t> from K-W test with 14 degrees of freedom).</a:t>
              </a:r>
            </a:p>
          </dgm:t>
        </dgm:pt>
      </mc:Fallback>
    </mc:AlternateContent>
    <dgm:pt modelId="{19DC1C4A-5984-48B2-940E-75D76E82BCCA}" type="parTrans" cxnId="{EFD80B7B-6C82-4627-8ECD-560E2CC2F663}">
      <dgm:prSet/>
      <dgm:spPr/>
      <dgm:t>
        <a:bodyPr/>
        <a:lstStyle/>
        <a:p>
          <a:endParaRPr lang="en-US"/>
        </a:p>
      </dgm:t>
    </dgm:pt>
    <dgm:pt modelId="{1FCC7AA2-AC60-4825-833C-FE5A75D1D953}" type="sibTrans" cxnId="{EFD80B7B-6C82-4627-8ECD-560E2CC2F663}">
      <dgm:prSet/>
      <dgm:spPr/>
      <dgm:t>
        <a:bodyPr/>
        <a:lstStyle/>
        <a:p>
          <a:endParaRPr lang="en-US"/>
        </a:p>
      </dgm:t>
    </dgm:pt>
    <dgm:pt modelId="{341F2815-AE71-4D43-95DC-0DDBB3552C9D}">
      <dgm:prSet/>
      <dgm:spPr/>
      <dgm:t>
        <a:bodyPr/>
        <a:lstStyle/>
        <a:p>
          <a:r>
            <a:rPr lang="en-US" dirty="0"/>
            <a:t>Due to finding significant evidence of differing ABV distributions among the different categories of beer, we ran a Dunn’s test for multiple pairwise comparisons.</a:t>
          </a:r>
        </a:p>
      </dgm:t>
    </dgm:pt>
    <dgm:pt modelId="{300A15F0-73FE-4950-8947-91903C510727}" type="parTrans" cxnId="{59651DC4-9A95-4BA8-878C-40E7594C767B}">
      <dgm:prSet/>
      <dgm:spPr/>
      <dgm:t>
        <a:bodyPr/>
        <a:lstStyle/>
        <a:p>
          <a:endParaRPr lang="en-US"/>
        </a:p>
      </dgm:t>
    </dgm:pt>
    <dgm:pt modelId="{B3666DCA-C13F-459D-84FF-12DE23C892F5}" type="sibTrans" cxnId="{59651DC4-9A95-4BA8-878C-40E7594C767B}">
      <dgm:prSet/>
      <dgm:spPr/>
      <dgm:t>
        <a:bodyPr/>
        <a:lstStyle/>
        <a:p>
          <a:endParaRPr lang="en-US"/>
        </a:p>
      </dgm:t>
    </dgm:pt>
    <dgm:pt modelId="{F211D0B2-5630-5C41-A976-B34DCCAB331B}" type="pres">
      <dgm:prSet presAssocID="{E50BD9CD-A237-46D5-B86B-F8DDCF52D23A}" presName="linear" presStyleCnt="0">
        <dgm:presLayoutVars>
          <dgm:animLvl val="lvl"/>
          <dgm:resizeHandles val="exact"/>
        </dgm:presLayoutVars>
      </dgm:prSet>
      <dgm:spPr/>
    </dgm:pt>
    <dgm:pt modelId="{368B8397-8AD5-344B-A0C6-7A5D8F521B1F}" type="pres">
      <dgm:prSet presAssocID="{3BD4065C-0C54-47B7-AF32-99F5F1559E17}" presName="parentText" presStyleLbl="node1" presStyleIdx="0" presStyleCnt="1" custScaleX="90909" custScaleY="54810" custLinFactNeighborY="-23003">
        <dgm:presLayoutVars>
          <dgm:chMax val="0"/>
          <dgm:bulletEnabled val="1"/>
        </dgm:presLayoutVars>
      </dgm:prSet>
      <dgm:spPr/>
    </dgm:pt>
    <dgm:pt modelId="{BF91A144-6506-F348-AB25-54B18FB63DD0}" type="pres">
      <dgm:prSet presAssocID="{3BD4065C-0C54-47B7-AF32-99F5F1559E17}" presName="childText" presStyleLbl="revTx" presStyleIdx="0" presStyleCnt="1" custScaleX="100000" custScaleY="26810" custLinFactNeighborY="49226">
        <dgm:presLayoutVars>
          <dgm:bulletEnabled val="1"/>
        </dgm:presLayoutVars>
      </dgm:prSet>
      <dgm:spPr/>
    </dgm:pt>
  </dgm:ptLst>
  <dgm:cxnLst>
    <dgm:cxn modelId="{6F729D15-D416-6D47-B29C-9E54B84515AB}" type="presOf" srcId="{3D45AF98-DDF5-4FB0-9A12-C8396ACDC543}" destId="{BF91A144-6506-F348-AB25-54B18FB63DD0}" srcOrd="0" destOrd="0" presId="urn:microsoft.com/office/officeart/2005/8/layout/vList2"/>
    <dgm:cxn modelId="{1C2B031A-7999-7442-A34D-19DA21765A7B}" type="presOf" srcId="{E50BD9CD-A237-46D5-B86B-F8DDCF52D23A}" destId="{F211D0B2-5630-5C41-A976-B34DCCAB331B}" srcOrd="0" destOrd="0" presId="urn:microsoft.com/office/officeart/2005/8/layout/vList2"/>
    <dgm:cxn modelId="{BA2D841B-7298-554E-8C6D-20C143ED619B}" type="presOf" srcId="{3BD4065C-0C54-47B7-AF32-99F5F1559E17}" destId="{368B8397-8AD5-344B-A0C6-7A5D8F521B1F}" srcOrd="0" destOrd="0" presId="urn:microsoft.com/office/officeart/2005/8/layout/vList2"/>
    <dgm:cxn modelId="{45309F21-5BC4-40BB-A97D-95BCA733232D}" srcId="{E50BD9CD-A237-46D5-B86B-F8DDCF52D23A}" destId="{3BD4065C-0C54-47B7-AF32-99F5F1559E17}" srcOrd="0" destOrd="0" parTransId="{16B2A4AE-5F4F-4BE0-BA10-B44F77EB4700}" sibTransId="{271FD016-38A6-400E-9995-6726970B4195}"/>
    <dgm:cxn modelId="{A38E553A-5A73-43AA-9E1B-70D7CDCA6C38}" type="presOf" srcId="{341F2815-AE71-4D43-95DC-0DDBB3552C9D}" destId="{BF91A144-6506-F348-AB25-54B18FB63DD0}" srcOrd="0" destOrd="1" presId="urn:microsoft.com/office/officeart/2005/8/layout/vList2"/>
    <dgm:cxn modelId="{EFD80B7B-6C82-4627-8ECD-560E2CC2F663}" srcId="{3BD4065C-0C54-47B7-AF32-99F5F1559E17}" destId="{3D45AF98-DDF5-4FB0-9A12-C8396ACDC543}" srcOrd="0" destOrd="0" parTransId="{19DC1C4A-5984-48B2-940E-75D76E82BCCA}" sibTransId="{1FCC7AA2-AC60-4825-833C-FE5A75D1D953}"/>
    <dgm:cxn modelId="{59651DC4-9A95-4BA8-878C-40E7594C767B}" srcId="{3BD4065C-0C54-47B7-AF32-99F5F1559E17}" destId="{341F2815-AE71-4D43-95DC-0DDBB3552C9D}" srcOrd="1" destOrd="0" parTransId="{300A15F0-73FE-4950-8947-91903C510727}" sibTransId="{B3666DCA-C13F-459D-84FF-12DE23C892F5}"/>
    <dgm:cxn modelId="{1983548D-28E1-B245-ACF8-1E6E076EAE79}" type="presParOf" srcId="{F211D0B2-5630-5C41-A976-B34DCCAB331B}" destId="{368B8397-8AD5-344B-A0C6-7A5D8F521B1F}" srcOrd="0" destOrd="0" presId="urn:microsoft.com/office/officeart/2005/8/layout/vList2"/>
    <dgm:cxn modelId="{527B67F9-AC89-8944-AE84-9B5F91E9B250}" type="presParOf" srcId="{F211D0B2-5630-5C41-A976-B34DCCAB331B}" destId="{BF91A144-6506-F348-AB25-54B18FB63DD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50BD9CD-A237-46D5-B86B-F8DDCF52D23A}"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3BD4065C-0C54-47B7-AF32-99F5F1559E17}">
      <dgm:prSet custT="1"/>
      <dgm:spPr/>
      <dgm:t>
        <a:bodyPr/>
        <a:lstStyle/>
        <a:p>
          <a:r>
            <a:rPr lang="en-US" sz="1400" dirty="0"/>
            <a:t>Conclusion</a:t>
          </a:r>
        </a:p>
      </dgm:t>
    </dgm:pt>
    <dgm:pt modelId="{16B2A4AE-5F4F-4BE0-BA10-B44F77EB4700}" type="parTrans" cxnId="{45309F21-5BC4-40BB-A97D-95BCA733232D}">
      <dgm:prSet/>
      <dgm:spPr/>
      <dgm:t>
        <a:bodyPr/>
        <a:lstStyle/>
        <a:p>
          <a:endParaRPr lang="en-US"/>
        </a:p>
      </dgm:t>
    </dgm:pt>
    <dgm:pt modelId="{271FD016-38A6-400E-9995-6726970B4195}" type="sibTrans" cxnId="{45309F21-5BC4-40BB-A97D-95BCA733232D}">
      <dgm:prSet/>
      <dgm:spPr/>
      <dgm:t>
        <a:bodyPr/>
        <a:lstStyle/>
        <a:p>
          <a:endParaRPr lang="en-US"/>
        </a:p>
      </dgm:t>
    </dgm:pt>
    <dgm:pt modelId="{3D45AF98-DDF5-4FB0-9A12-C8396ACDC543}">
      <dgm:prSet custT="1"/>
      <dgm:spPr/>
      <dgm:t>
        <a:bodyPr/>
        <a:lstStyle/>
        <a:p>
          <a:pPr marL="0" indent="0">
            <a:buFont typeface="Arial" panose="020B0604020202020204" pitchFamily="34" charset="0"/>
            <a:buNone/>
          </a:pPr>
          <a:r>
            <a:rPr lang="en-US" sz="1400" dirty="0"/>
            <a:t>We</a:t>
          </a:r>
          <a:r>
            <a:rPr lang="en-US" sz="1400" baseline="0" dirty="0"/>
            <a:t> found significant evidence, at an alpha level of 0.05, that 59 pairs of the 15 beer categories have different median ABV. This finding suggests a strong relationship exists between the category of beer and its ABV. </a:t>
          </a:r>
          <a:endParaRPr lang="en-US" sz="1400" dirty="0"/>
        </a:p>
      </dgm:t>
    </dgm:pt>
    <dgm:pt modelId="{19DC1C4A-5984-48B2-940E-75D76E82BCCA}" type="parTrans" cxnId="{EFD80B7B-6C82-4627-8ECD-560E2CC2F663}">
      <dgm:prSet/>
      <dgm:spPr/>
      <dgm:t>
        <a:bodyPr/>
        <a:lstStyle/>
        <a:p>
          <a:endParaRPr lang="en-US"/>
        </a:p>
      </dgm:t>
    </dgm:pt>
    <dgm:pt modelId="{1FCC7AA2-AC60-4825-833C-FE5A75D1D953}" type="sibTrans" cxnId="{EFD80B7B-6C82-4627-8ECD-560E2CC2F663}">
      <dgm:prSet/>
      <dgm:spPr/>
      <dgm:t>
        <a:bodyPr/>
        <a:lstStyle/>
        <a:p>
          <a:endParaRPr lang="en-US"/>
        </a:p>
      </dgm:t>
    </dgm:pt>
    <dgm:pt modelId="{641F622B-E678-41BC-B2F7-2B3407A71DD0}">
      <dgm:prSet custT="1"/>
      <dgm:spPr/>
      <dgm:t>
        <a:bodyPr/>
        <a:lstStyle/>
        <a:p>
          <a:pPr marL="0" indent="0">
            <a:buFont typeface="Arial" panose="020B0604020202020204" pitchFamily="34" charset="0"/>
            <a:buNone/>
          </a:pPr>
          <a:r>
            <a:rPr lang="en-US" sz="1400" dirty="0"/>
            <a:t>Scope of Inference</a:t>
          </a:r>
        </a:p>
      </dgm:t>
    </dgm:pt>
    <dgm:pt modelId="{7F2212BC-8097-46D9-9464-7951A8F65F87}" type="parTrans" cxnId="{3E228473-45BB-423B-96BF-EA6979C90D04}">
      <dgm:prSet/>
      <dgm:spPr/>
      <dgm:t>
        <a:bodyPr/>
        <a:lstStyle/>
        <a:p>
          <a:endParaRPr lang="en-US"/>
        </a:p>
      </dgm:t>
    </dgm:pt>
    <dgm:pt modelId="{36F649EF-67AF-47A4-951C-17D753B46503}" type="sibTrans" cxnId="{3E228473-45BB-423B-96BF-EA6979C90D04}">
      <dgm:prSet/>
      <dgm:spPr/>
      <dgm:t>
        <a:bodyPr/>
        <a:lstStyle/>
        <a:p>
          <a:endParaRPr lang="en-US"/>
        </a:p>
      </dgm:t>
    </dgm:pt>
    <dgm:pt modelId="{5CDBC754-F77A-48A2-AAE3-A908539838D8}">
      <dgm:prSet custT="1"/>
      <dgm:spPr/>
      <dgm:t>
        <a:bodyPr/>
        <a:lstStyle/>
        <a:p>
          <a:pPr marL="0" indent="0">
            <a:buFont typeface="Arial" panose="020B0604020202020204" pitchFamily="34" charset="0"/>
            <a:buNone/>
          </a:pPr>
          <a:r>
            <a:rPr lang="en-US" sz="1400" dirty="0"/>
            <a:t>It must be kept in mind, that due to the unclear independence of the individual beer recordings the validity of these conclusions is questionable. At the very least, these findings beg for further investigation with cleaner data.</a:t>
          </a:r>
        </a:p>
      </dgm:t>
    </dgm:pt>
    <dgm:pt modelId="{A598AF32-4E31-42DC-A897-A509D2535C62}" type="parTrans" cxnId="{050DD401-D015-4575-B383-87FF5DCF518F}">
      <dgm:prSet/>
      <dgm:spPr/>
      <dgm:t>
        <a:bodyPr/>
        <a:lstStyle/>
        <a:p>
          <a:endParaRPr lang="en-US"/>
        </a:p>
      </dgm:t>
    </dgm:pt>
    <dgm:pt modelId="{74BCDF43-CD1D-4E16-9432-34FB87F0B28D}" type="sibTrans" cxnId="{050DD401-D015-4575-B383-87FF5DCF518F}">
      <dgm:prSet/>
      <dgm:spPr/>
      <dgm:t>
        <a:bodyPr/>
        <a:lstStyle/>
        <a:p>
          <a:endParaRPr lang="en-US"/>
        </a:p>
      </dgm:t>
    </dgm:pt>
    <dgm:pt modelId="{F211D0B2-5630-5C41-A976-B34DCCAB331B}" type="pres">
      <dgm:prSet presAssocID="{E50BD9CD-A237-46D5-B86B-F8DDCF52D23A}" presName="linear" presStyleCnt="0">
        <dgm:presLayoutVars>
          <dgm:animLvl val="lvl"/>
          <dgm:resizeHandles val="exact"/>
        </dgm:presLayoutVars>
      </dgm:prSet>
      <dgm:spPr/>
    </dgm:pt>
    <dgm:pt modelId="{368B8397-8AD5-344B-A0C6-7A5D8F521B1F}" type="pres">
      <dgm:prSet presAssocID="{3BD4065C-0C54-47B7-AF32-99F5F1559E17}" presName="parentText" presStyleLbl="node1" presStyleIdx="0" presStyleCnt="2" custScaleY="77716" custLinFactNeighborY="-50564">
        <dgm:presLayoutVars>
          <dgm:chMax val="0"/>
          <dgm:bulletEnabled val="1"/>
        </dgm:presLayoutVars>
      </dgm:prSet>
      <dgm:spPr/>
    </dgm:pt>
    <dgm:pt modelId="{BF91A144-6506-F348-AB25-54B18FB63DD0}" type="pres">
      <dgm:prSet presAssocID="{3BD4065C-0C54-47B7-AF32-99F5F1559E17}" presName="childText" presStyleLbl="revTx" presStyleIdx="0" presStyleCnt="2" custScaleX="100000" custScaleY="86347" custLinFactNeighborY="555">
        <dgm:presLayoutVars>
          <dgm:bulletEnabled val="1"/>
        </dgm:presLayoutVars>
      </dgm:prSet>
      <dgm:spPr/>
    </dgm:pt>
    <dgm:pt modelId="{C41A791E-F136-4CA6-B27C-D2986388BB38}" type="pres">
      <dgm:prSet presAssocID="{641F622B-E678-41BC-B2F7-2B3407A71DD0}" presName="parentText" presStyleLbl="node1" presStyleIdx="1" presStyleCnt="2" custScaleY="71969" custLinFactNeighborY="6636">
        <dgm:presLayoutVars>
          <dgm:chMax val="0"/>
          <dgm:bulletEnabled val="1"/>
        </dgm:presLayoutVars>
      </dgm:prSet>
      <dgm:spPr/>
    </dgm:pt>
    <dgm:pt modelId="{342B088B-19F0-42C1-806B-A4DD7DDBDD15}" type="pres">
      <dgm:prSet presAssocID="{641F622B-E678-41BC-B2F7-2B3407A71DD0}" presName="childText" presStyleLbl="revTx" presStyleIdx="1" presStyleCnt="2" custLinFactNeighborY="43461">
        <dgm:presLayoutVars>
          <dgm:bulletEnabled val="1"/>
        </dgm:presLayoutVars>
      </dgm:prSet>
      <dgm:spPr/>
    </dgm:pt>
  </dgm:ptLst>
  <dgm:cxnLst>
    <dgm:cxn modelId="{050DD401-D015-4575-B383-87FF5DCF518F}" srcId="{641F622B-E678-41BC-B2F7-2B3407A71DD0}" destId="{5CDBC754-F77A-48A2-AAE3-A908539838D8}" srcOrd="0" destOrd="0" parTransId="{A598AF32-4E31-42DC-A897-A509D2535C62}" sibTransId="{74BCDF43-CD1D-4E16-9432-34FB87F0B28D}"/>
    <dgm:cxn modelId="{6F729D15-D416-6D47-B29C-9E54B84515AB}" type="presOf" srcId="{3D45AF98-DDF5-4FB0-9A12-C8396ACDC543}" destId="{BF91A144-6506-F348-AB25-54B18FB63DD0}" srcOrd="0" destOrd="0" presId="urn:microsoft.com/office/officeart/2005/8/layout/vList2"/>
    <dgm:cxn modelId="{1C2B031A-7999-7442-A34D-19DA21765A7B}" type="presOf" srcId="{E50BD9CD-A237-46D5-B86B-F8DDCF52D23A}" destId="{F211D0B2-5630-5C41-A976-B34DCCAB331B}" srcOrd="0" destOrd="0" presId="urn:microsoft.com/office/officeart/2005/8/layout/vList2"/>
    <dgm:cxn modelId="{BA2D841B-7298-554E-8C6D-20C143ED619B}" type="presOf" srcId="{3BD4065C-0C54-47B7-AF32-99F5F1559E17}" destId="{368B8397-8AD5-344B-A0C6-7A5D8F521B1F}" srcOrd="0" destOrd="0" presId="urn:microsoft.com/office/officeart/2005/8/layout/vList2"/>
    <dgm:cxn modelId="{45309F21-5BC4-40BB-A97D-95BCA733232D}" srcId="{E50BD9CD-A237-46D5-B86B-F8DDCF52D23A}" destId="{3BD4065C-0C54-47B7-AF32-99F5F1559E17}" srcOrd="0" destOrd="0" parTransId="{16B2A4AE-5F4F-4BE0-BA10-B44F77EB4700}" sibTransId="{271FD016-38A6-400E-9995-6726970B4195}"/>
    <dgm:cxn modelId="{3BAD9361-054E-4C2A-9C8D-349C4193BD23}" type="presOf" srcId="{5CDBC754-F77A-48A2-AAE3-A908539838D8}" destId="{342B088B-19F0-42C1-806B-A4DD7DDBDD15}" srcOrd="0" destOrd="0" presId="urn:microsoft.com/office/officeart/2005/8/layout/vList2"/>
    <dgm:cxn modelId="{3E228473-45BB-423B-96BF-EA6979C90D04}" srcId="{E50BD9CD-A237-46D5-B86B-F8DDCF52D23A}" destId="{641F622B-E678-41BC-B2F7-2B3407A71DD0}" srcOrd="1" destOrd="0" parTransId="{7F2212BC-8097-46D9-9464-7951A8F65F87}" sibTransId="{36F649EF-67AF-47A4-951C-17D753B46503}"/>
    <dgm:cxn modelId="{EFD80B7B-6C82-4627-8ECD-560E2CC2F663}" srcId="{3BD4065C-0C54-47B7-AF32-99F5F1559E17}" destId="{3D45AF98-DDF5-4FB0-9A12-C8396ACDC543}" srcOrd="0" destOrd="0" parTransId="{19DC1C4A-5984-48B2-940E-75D76E82BCCA}" sibTransId="{1FCC7AA2-AC60-4825-833C-FE5A75D1D953}"/>
    <dgm:cxn modelId="{BF1303C7-74EC-488F-ADBA-CA9131F7D51B}" type="presOf" srcId="{641F622B-E678-41BC-B2F7-2B3407A71DD0}" destId="{C41A791E-F136-4CA6-B27C-D2986388BB38}" srcOrd="0" destOrd="0" presId="urn:microsoft.com/office/officeart/2005/8/layout/vList2"/>
    <dgm:cxn modelId="{1983548D-28E1-B245-ACF8-1E6E076EAE79}" type="presParOf" srcId="{F211D0B2-5630-5C41-A976-B34DCCAB331B}" destId="{368B8397-8AD5-344B-A0C6-7A5D8F521B1F}" srcOrd="0" destOrd="0" presId="urn:microsoft.com/office/officeart/2005/8/layout/vList2"/>
    <dgm:cxn modelId="{527B67F9-AC89-8944-AE84-9B5F91E9B250}" type="presParOf" srcId="{F211D0B2-5630-5C41-A976-B34DCCAB331B}" destId="{BF91A144-6506-F348-AB25-54B18FB63DD0}" srcOrd="1" destOrd="0" presId="urn:microsoft.com/office/officeart/2005/8/layout/vList2"/>
    <dgm:cxn modelId="{2FE5ED87-980B-4B46-8A48-91A8956BC47E}" type="presParOf" srcId="{F211D0B2-5630-5C41-A976-B34DCCAB331B}" destId="{C41A791E-F136-4CA6-B27C-D2986388BB38}" srcOrd="2" destOrd="0" presId="urn:microsoft.com/office/officeart/2005/8/layout/vList2"/>
    <dgm:cxn modelId="{493D43F1-C2DB-4658-8FF6-3A4A302A5DD0}" type="presParOf" srcId="{F211D0B2-5630-5C41-A976-B34DCCAB331B}" destId="{342B088B-19F0-42C1-806B-A4DD7DDBDD1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50BD9CD-A237-46D5-B86B-F8DDCF52D23A}"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3BD4065C-0C54-47B7-AF32-99F5F1559E17}">
      <dgm:prSet/>
      <dgm:spPr/>
      <dgm:t>
        <a:bodyPr/>
        <a:lstStyle/>
        <a:p>
          <a:r>
            <a:rPr lang="en-US" dirty="0"/>
            <a:t>Assumptions</a:t>
          </a:r>
        </a:p>
      </dgm:t>
    </dgm:pt>
    <dgm:pt modelId="{16B2A4AE-5F4F-4BE0-BA10-B44F77EB4700}" type="parTrans" cxnId="{45309F21-5BC4-40BB-A97D-95BCA733232D}">
      <dgm:prSet/>
      <dgm:spPr/>
      <dgm:t>
        <a:bodyPr/>
        <a:lstStyle/>
        <a:p>
          <a:endParaRPr lang="en-US"/>
        </a:p>
      </dgm:t>
    </dgm:pt>
    <dgm:pt modelId="{271FD016-38A6-400E-9995-6726970B4195}" type="sibTrans" cxnId="{45309F21-5BC4-40BB-A97D-95BCA733232D}">
      <dgm:prSet/>
      <dgm:spPr/>
      <dgm:t>
        <a:bodyPr/>
        <a:lstStyle/>
        <a:p>
          <a:endParaRPr lang="en-US"/>
        </a:p>
      </dgm:t>
    </dgm:pt>
    <dgm:pt modelId="{3D45AF98-DDF5-4FB0-9A12-C8396ACDC543}">
      <dgm:prSet/>
      <dgm:spPr/>
      <dgm:t>
        <a:bodyPr/>
        <a:lstStyle/>
        <a:p>
          <a:r>
            <a:rPr lang="en-US" dirty="0"/>
            <a:t>ABV distribution does not reflect a normal distribution</a:t>
          </a:r>
        </a:p>
      </dgm:t>
    </dgm:pt>
    <dgm:pt modelId="{19DC1C4A-5984-48B2-940E-75D76E82BCCA}" type="parTrans" cxnId="{EFD80B7B-6C82-4627-8ECD-560E2CC2F663}">
      <dgm:prSet/>
      <dgm:spPr/>
      <dgm:t>
        <a:bodyPr/>
        <a:lstStyle/>
        <a:p>
          <a:endParaRPr lang="en-US"/>
        </a:p>
      </dgm:t>
    </dgm:pt>
    <dgm:pt modelId="{1FCC7AA2-AC60-4825-833C-FE5A75D1D953}" type="sibTrans" cxnId="{EFD80B7B-6C82-4627-8ECD-560E2CC2F663}">
      <dgm:prSet/>
      <dgm:spPr/>
      <dgm:t>
        <a:bodyPr/>
        <a:lstStyle/>
        <a:p>
          <a:endParaRPr lang="en-US"/>
        </a:p>
      </dgm:t>
    </dgm:pt>
    <dgm:pt modelId="{73D962BC-2D96-41E4-8945-3591BCEFEFDA}">
      <dgm:prSet/>
      <dgm:spPr/>
      <dgm:t>
        <a:bodyPr/>
        <a:lstStyle/>
        <a:p>
          <a:r>
            <a:rPr lang="en-US" dirty="0"/>
            <a:t>Variation in standard deviations</a:t>
          </a:r>
        </a:p>
      </dgm:t>
    </dgm:pt>
    <dgm:pt modelId="{417E26EE-0869-4CE5-B9D2-6AAEDAC26172}" type="parTrans" cxnId="{5CE33536-C96D-4A48-8D12-FFC8C9B13515}">
      <dgm:prSet/>
      <dgm:spPr/>
      <dgm:t>
        <a:bodyPr/>
        <a:lstStyle/>
        <a:p>
          <a:endParaRPr lang="en-US"/>
        </a:p>
      </dgm:t>
    </dgm:pt>
    <dgm:pt modelId="{6F8082E7-1261-4641-B846-7F11F92E9B3D}" type="sibTrans" cxnId="{5CE33536-C96D-4A48-8D12-FFC8C9B13515}">
      <dgm:prSet/>
      <dgm:spPr/>
      <dgm:t>
        <a:bodyPr/>
        <a:lstStyle/>
        <a:p>
          <a:endParaRPr lang="en-US"/>
        </a:p>
      </dgm:t>
    </dgm:pt>
    <dgm:pt modelId="{4B943660-603D-47BA-94C6-602330975919}">
      <dgm:prSet/>
      <dgm:spPr/>
      <dgm:t>
        <a:bodyPr/>
        <a:lstStyle/>
        <a:p>
          <a:r>
            <a:rPr lang="en-US" dirty="0"/>
            <a:t>Independence of each recorded beer is questionable</a:t>
          </a:r>
        </a:p>
      </dgm:t>
    </dgm:pt>
    <dgm:pt modelId="{D632204B-D62E-43CB-877F-755346A4E947}" type="parTrans" cxnId="{99BBC56D-B52D-40C8-A7DF-4988552CA23E}">
      <dgm:prSet/>
      <dgm:spPr/>
      <dgm:t>
        <a:bodyPr/>
        <a:lstStyle/>
        <a:p>
          <a:endParaRPr lang="en-US"/>
        </a:p>
      </dgm:t>
    </dgm:pt>
    <dgm:pt modelId="{6491EEB4-9544-40E4-9D2E-1FA8E8440217}" type="sibTrans" cxnId="{99BBC56D-B52D-40C8-A7DF-4988552CA23E}">
      <dgm:prSet/>
      <dgm:spPr/>
      <dgm:t>
        <a:bodyPr/>
        <a:lstStyle/>
        <a:p>
          <a:endParaRPr lang="en-US"/>
        </a:p>
      </dgm:t>
    </dgm:pt>
    <dgm:pt modelId="{C426D1AD-8DC4-4F22-8382-62EDBC3FE56F}">
      <dgm:prSet/>
      <dgm:spPr/>
      <dgm:t>
        <a:bodyPr/>
        <a:lstStyle/>
        <a:p>
          <a:r>
            <a:rPr lang="en-US" dirty="0"/>
            <a:t>ANOVA assumptions not met</a:t>
          </a:r>
        </a:p>
      </dgm:t>
    </dgm:pt>
    <dgm:pt modelId="{78AF1768-F1D9-4C84-AD3E-94FA68389630}" type="parTrans" cxnId="{EA025290-5DF4-4391-BBB9-64A7D11A5442}">
      <dgm:prSet/>
      <dgm:spPr/>
      <dgm:t>
        <a:bodyPr/>
        <a:lstStyle/>
        <a:p>
          <a:endParaRPr lang="en-US"/>
        </a:p>
      </dgm:t>
    </dgm:pt>
    <dgm:pt modelId="{E8BB26D9-2CBF-40A6-A823-FA783748E8B4}" type="sibTrans" cxnId="{EA025290-5DF4-4391-BBB9-64A7D11A5442}">
      <dgm:prSet/>
      <dgm:spPr/>
      <dgm:t>
        <a:bodyPr/>
        <a:lstStyle/>
        <a:p>
          <a:endParaRPr lang="en-US"/>
        </a:p>
      </dgm:t>
    </dgm:pt>
    <dgm:pt modelId="{13B93F56-496F-004B-AE24-AAD4CD057F86}">
      <dgm:prSet/>
      <dgm:spPr/>
      <dgm:t>
        <a:bodyPr/>
        <a:lstStyle/>
        <a:p>
          <a:r>
            <a:rPr lang="en-US" dirty="0"/>
            <a:t>Kruskal-Wallis to determine assess distributions of beer categories</a:t>
          </a:r>
        </a:p>
      </dgm:t>
    </dgm:pt>
    <dgm:pt modelId="{4685AA58-C8EC-E940-90C2-7F987DFACC25}" type="parTrans" cxnId="{A53FFA98-500B-E549-8816-3536D4E4AFC0}">
      <dgm:prSet/>
      <dgm:spPr/>
      <dgm:t>
        <a:bodyPr/>
        <a:lstStyle/>
        <a:p>
          <a:endParaRPr lang="en-US"/>
        </a:p>
      </dgm:t>
    </dgm:pt>
    <dgm:pt modelId="{0BB21DF2-0DD6-9344-B879-FA649D87EFB3}" type="sibTrans" cxnId="{A53FFA98-500B-E549-8816-3536D4E4AFC0}">
      <dgm:prSet/>
      <dgm:spPr/>
      <dgm:t>
        <a:bodyPr/>
        <a:lstStyle/>
        <a:p>
          <a:endParaRPr lang="en-US"/>
        </a:p>
      </dgm:t>
    </dgm:pt>
    <dgm:pt modelId="{F3BA23B2-E2D4-C14E-AFF2-DFD5CB734439}">
      <dgm:prSet/>
      <dgm:spPr/>
      <dgm:t>
        <a:bodyPr/>
        <a:lstStyle/>
        <a:p>
          <a:r>
            <a:rPr lang="en-US" dirty="0"/>
            <a:t>Duplicate beers may be included in the data</a:t>
          </a:r>
        </a:p>
      </dgm:t>
    </dgm:pt>
    <dgm:pt modelId="{A4606BB5-4888-7D49-8033-23574E4D735D}" type="parTrans" cxnId="{4128F7BB-C333-5941-AF03-89F359626A34}">
      <dgm:prSet/>
      <dgm:spPr/>
      <dgm:t>
        <a:bodyPr/>
        <a:lstStyle/>
        <a:p>
          <a:endParaRPr lang="en-US"/>
        </a:p>
      </dgm:t>
    </dgm:pt>
    <dgm:pt modelId="{16F659EF-581B-AC42-830E-597A176FE55A}" type="sibTrans" cxnId="{4128F7BB-C333-5941-AF03-89F359626A34}">
      <dgm:prSet/>
      <dgm:spPr/>
      <dgm:t>
        <a:bodyPr/>
        <a:lstStyle/>
        <a:p>
          <a:endParaRPr lang="en-US"/>
        </a:p>
      </dgm:t>
    </dgm:pt>
    <dgm:pt modelId="{2E7F1F28-2170-564F-817D-4CB6CB87A9D5}" type="pres">
      <dgm:prSet presAssocID="{E50BD9CD-A237-46D5-B86B-F8DDCF52D23A}" presName="linear" presStyleCnt="0">
        <dgm:presLayoutVars>
          <dgm:animLvl val="lvl"/>
          <dgm:resizeHandles val="exact"/>
        </dgm:presLayoutVars>
      </dgm:prSet>
      <dgm:spPr/>
    </dgm:pt>
    <dgm:pt modelId="{E9A3C552-4249-0E43-AC30-B1BDA576C06F}" type="pres">
      <dgm:prSet presAssocID="{3BD4065C-0C54-47B7-AF32-99F5F1559E17}" presName="parentText" presStyleLbl="node1" presStyleIdx="0" presStyleCnt="1" custLinFactNeighborY="-4344">
        <dgm:presLayoutVars>
          <dgm:chMax val="0"/>
          <dgm:bulletEnabled val="1"/>
        </dgm:presLayoutVars>
      </dgm:prSet>
      <dgm:spPr/>
    </dgm:pt>
    <dgm:pt modelId="{C80E176A-C826-EB42-B318-35C7B415547D}" type="pres">
      <dgm:prSet presAssocID="{3BD4065C-0C54-47B7-AF32-99F5F1559E17}" presName="childText" presStyleLbl="revTx" presStyleIdx="0" presStyleCnt="1">
        <dgm:presLayoutVars>
          <dgm:bulletEnabled val="1"/>
        </dgm:presLayoutVars>
      </dgm:prSet>
      <dgm:spPr/>
    </dgm:pt>
  </dgm:ptLst>
  <dgm:cxnLst>
    <dgm:cxn modelId="{45309F21-5BC4-40BB-A97D-95BCA733232D}" srcId="{E50BD9CD-A237-46D5-B86B-F8DDCF52D23A}" destId="{3BD4065C-0C54-47B7-AF32-99F5F1559E17}" srcOrd="0" destOrd="0" parTransId="{16B2A4AE-5F4F-4BE0-BA10-B44F77EB4700}" sibTransId="{271FD016-38A6-400E-9995-6726970B4195}"/>
    <dgm:cxn modelId="{5CE33536-C96D-4A48-8D12-FFC8C9B13515}" srcId="{3BD4065C-0C54-47B7-AF32-99F5F1559E17}" destId="{73D962BC-2D96-41E4-8945-3591BCEFEFDA}" srcOrd="1" destOrd="0" parTransId="{417E26EE-0869-4CE5-B9D2-6AAEDAC26172}" sibTransId="{6F8082E7-1261-4641-B846-7F11F92E9B3D}"/>
    <dgm:cxn modelId="{99BBC56D-B52D-40C8-A7DF-4988552CA23E}" srcId="{3BD4065C-0C54-47B7-AF32-99F5F1559E17}" destId="{4B943660-603D-47BA-94C6-602330975919}" srcOrd="2" destOrd="0" parTransId="{D632204B-D62E-43CB-877F-755346A4E947}" sibTransId="{6491EEB4-9544-40E4-9D2E-1FA8E8440217}"/>
    <dgm:cxn modelId="{EFD80B7B-6C82-4627-8ECD-560E2CC2F663}" srcId="{3BD4065C-0C54-47B7-AF32-99F5F1559E17}" destId="{3D45AF98-DDF5-4FB0-9A12-C8396ACDC543}" srcOrd="0" destOrd="0" parTransId="{19DC1C4A-5984-48B2-940E-75D76E82BCCA}" sibTransId="{1FCC7AA2-AC60-4825-833C-FE5A75D1D953}"/>
    <dgm:cxn modelId="{EA025290-5DF4-4391-BBB9-64A7D11A5442}" srcId="{3BD4065C-0C54-47B7-AF32-99F5F1559E17}" destId="{C426D1AD-8DC4-4F22-8382-62EDBC3FE56F}" srcOrd="3" destOrd="0" parTransId="{78AF1768-F1D9-4C84-AD3E-94FA68389630}" sibTransId="{E8BB26D9-2CBF-40A6-A823-FA783748E8B4}"/>
    <dgm:cxn modelId="{A53FFA98-500B-E549-8816-3536D4E4AFC0}" srcId="{C426D1AD-8DC4-4F22-8382-62EDBC3FE56F}" destId="{13B93F56-496F-004B-AE24-AAD4CD057F86}" srcOrd="0" destOrd="0" parTransId="{4685AA58-C8EC-E940-90C2-7F987DFACC25}" sibTransId="{0BB21DF2-0DD6-9344-B879-FA649D87EFB3}"/>
    <dgm:cxn modelId="{606A1F9C-8AD8-8B4A-973A-189EAF5DE40D}" type="presOf" srcId="{C426D1AD-8DC4-4F22-8382-62EDBC3FE56F}" destId="{C80E176A-C826-EB42-B318-35C7B415547D}" srcOrd="0" destOrd="4" presId="urn:microsoft.com/office/officeart/2005/8/layout/vList2"/>
    <dgm:cxn modelId="{FC3FA0B5-08B4-7842-89B5-1843A0277636}" type="presOf" srcId="{3BD4065C-0C54-47B7-AF32-99F5F1559E17}" destId="{E9A3C552-4249-0E43-AC30-B1BDA576C06F}" srcOrd="0" destOrd="0" presId="urn:microsoft.com/office/officeart/2005/8/layout/vList2"/>
    <dgm:cxn modelId="{E85172B7-B411-AE46-B504-D3A0785E0E44}" type="presOf" srcId="{4B943660-603D-47BA-94C6-602330975919}" destId="{C80E176A-C826-EB42-B318-35C7B415547D}" srcOrd="0" destOrd="2" presId="urn:microsoft.com/office/officeart/2005/8/layout/vList2"/>
    <dgm:cxn modelId="{4128F7BB-C333-5941-AF03-89F359626A34}" srcId="{4B943660-603D-47BA-94C6-602330975919}" destId="{F3BA23B2-E2D4-C14E-AFF2-DFD5CB734439}" srcOrd="0" destOrd="0" parTransId="{A4606BB5-4888-7D49-8033-23574E4D735D}" sibTransId="{16F659EF-581B-AC42-830E-597A176FE55A}"/>
    <dgm:cxn modelId="{1ADC31D6-0FA6-F34E-A605-62B0C56E4F83}" type="presOf" srcId="{F3BA23B2-E2D4-C14E-AFF2-DFD5CB734439}" destId="{C80E176A-C826-EB42-B318-35C7B415547D}" srcOrd="0" destOrd="3" presId="urn:microsoft.com/office/officeart/2005/8/layout/vList2"/>
    <dgm:cxn modelId="{51B325DD-F9EF-AD4C-8EBB-FDE246B2A2EF}" type="presOf" srcId="{E50BD9CD-A237-46D5-B86B-F8DDCF52D23A}" destId="{2E7F1F28-2170-564F-817D-4CB6CB87A9D5}" srcOrd="0" destOrd="0" presId="urn:microsoft.com/office/officeart/2005/8/layout/vList2"/>
    <dgm:cxn modelId="{8A09D3EB-FDCA-0343-BBBB-AD1669F11583}" type="presOf" srcId="{73D962BC-2D96-41E4-8945-3591BCEFEFDA}" destId="{C80E176A-C826-EB42-B318-35C7B415547D}" srcOrd="0" destOrd="1" presId="urn:microsoft.com/office/officeart/2005/8/layout/vList2"/>
    <dgm:cxn modelId="{C18C87EE-AC85-9048-B02E-1ABD19B663AE}" type="presOf" srcId="{3D45AF98-DDF5-4FB0-9A12-C8396ACDC543}" destId="{C80E176A-C826-EB42-B318-35C7B415547D}" srcOrd="0" destOrd="0" presId="urn:microsoft.com/office/officeart/2005/8/layout/vList2"/>
    <dgm:cxn modelId="{84927AFF-4FDC-9C43-A6A0-FDB13902C1AE}" type="presOf" srcId="{13B93F56-496F-004B-AE24-AAD4CD057F86}" destId="{C80E176A-C826-EB42-B318-35C7B415547D}" srcOrd="0" destOrd="5" presId="urn:microsoft.com/office/officeart/2005/8/layout/vList2"/>
    <dgm:cxn modelId="{7EA40472-3BBA-4A47-876F-D240490E3398}" type="presParOf" srcId="{2E7F1F28-2170-564F-817D-4CB6CB87A9D5}" destId="{E9A3C552-4249-0E43-AC30-B1BDA576C06F}" srcOrd="0" destOrd="0" presId="urn:microsoft.com/office/officeart/2005/8/layout/vList2"/>
    <dgm:cxn modelId="{AAE15CB3-4F51-644E-870D-3E6228182C03}" type="presParOf" srcId="{2E7F1F28-2170-564F-817D-4CB6CB87A9D5}" destId="{C80E176A-C826-EB42-B318-35C7B415547D}"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B285E-6C57-7348-8C5B-62A3444F76EE}">
      <dsp:nvSpPr>
        <dsp:cNvPr id="0" name=""/>
        <dsp:cNvSpPr/>
      </dsp:nvSpPr>
      <dsp:spPr>
        <a:xfrm>
          <a:off x="0" y="55691"/>
          <a:ext cx="8617774" cy="6715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Processing of missing ABV values</a:t>
          </a:r>
        </a:p>
      </dsp:txBody>
      <dsp:txXfrm>
        <a:off x="32784" y="88475"/>
        <a:ext cx="8552206" cy="606012"/>
      </dsp:txXfrm>
    </dsp:sp>
    <dsp:sp modelId="{BD0236CC-31AF-0048-8161-D907B94A21B5}">
      <dsp:nvSpPr>
        <dsp:cNvPr id="0" name=""/>
        <dsp:cNvSpPr/>
      </dsp:nvSpPr>
      <dsp:spPr>
        <a:xfrm>
          <a:off x="0" y="727271"/>
          <a:ext cx="8617774" cy="182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61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62 records (2.6%) did not contain an ABV value</a:t>
          </a:r>
        </a:p>
        <a:p>
          <a:pPr marL="228600" lvl="1" indent="-228600" algn="l" defTabSz="977900">
            <a:lnSpc>
              <a:spcPct val="90000"/>
            </a:lnSpc>
            <a:spcBef>
              <a:spcPct val="0"/>
            </a:spcBef>
            <a:spcAft>
              <a:spcPct val="20000"/>
            </a:spcAft>
            <a:buChar char="•"/>
          </a:pPr>
          <a:r>
            <a:rPr lang="en-US" sz="2200" kern="1200" dirty="0"/>
            <a:t>Styles of beers were categorized</a:t>
          </a:r>
        </a:p>
        <a:p>
          <a:pPr marL="228600" lvl="1" indent="-228600" algn="l" defTabSz="977900">
            <a:lnSpc>
              <a:spcPct val="90000"/>
            </a:lnSpc>
            <a:spcBef>
              <a:spcPct val="0"/>
            </a:spcBef>
            <a:spcAft>
              <a:spcPct val="20000"/>
            </a:spcAft>
            <a:buChar char="•"/>
          </a:pPr>
          <a:r>
            <a:rPr lang="en-US" sz="2200" kern="1200" dirty="0"/>
            <a:t>Median value was obtained for each category </a:t>
          </a:r>
        </a:p>
        <a:p>
          <a:pPr marL="228600" lvl="1" indent="-228600" algn="l" defTabSz="977900">
            <a:lnSpc>
              <a:spcPct val="90000"/>
            </a:lnSpc>
            <a:spcBef>
              <a:spcPct val="0"/>
            </a:spcBef>
            <a:spcAft>
              <a:spcPct val="20000"/>
            </a:spcAft>
            <a:buChar char="•"/>
          </a:pPr>
          <a:r>
            <a:rPr lang="en-US" sz="2200" kern="1200" dirty="0"/>
            <a:t>Missing ABV value was assigned per median ABV value of the respective category</a:t>
          </a:r>
        </a:p>
      </dsp:txBody>
      <dsp:txXfrm>
        <a:off x="0" y="727271"/>
        <a:ext cx="8617774" cy="1825740"/>
      </dsp:txXfrm>
    </dsp:sp>
    <dsp:sp modelId="{7412F875-E4E6-0A44-B05E-5FC99D461D32}">
      <dsp:nvSpPr>
        <dsp:cNvPr id="0" name=""/>
        <dsp:cNvSpPr/>
      </dsp:nvSpPr>
      <dsp:spPr>
        <a:xfrm>
          <a:off x="0" y="2553012"/>
          <a:ext cx="8617774" cy="6715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Processing of missing IBU values</a:t>
          </a:r>
        </a:p>
      </dsp:txBody>
      <dsp:txXfrm>
        <a:off x="32784" y="2585796"/>
        <a:ext cx="8552206" cy="606012"/>
      </dsp:txXfrm>
    </dsp:sp>
    <dsp:sp modelId="{68B5562D-6106-984E-9BD2-4712A3BCBFC5}">
      <dsp:nvSpPr>
        <dsp:cNvPr id="0" name=""/>
        <dsp:cNvSpPr/>
      </dsp:nvSpPr>
      <dsp:spPr>
        <a:xfrm>
          <a:off x="0" y="3224592"/>
          <a:ext cx="8617774"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61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1005 records (41.7%) did not contain an IBU value</a:t>
          </a:r>
        </a:p>
        <a:p>
          <a:pPr marL="228600" lvl="1" indent="-228600" algn="l" defTabSz="977900">
            <a:lnSpc>
              <a:spcPct val="90000"/>
            </a:lnSpc>
            <a:spcBef>
              <a:spcPct val="0"/>
            </a:spcBef>
            <a:spcAft>
              <a:spcPct val="20000"/>
            </a:spcAft>
            <a:buChar char="•"/>
          </a:pPr>
          <a:r>
            <a:rPr lang="en-US" sz="2200" kern="1200" dirty="0"/>
            <a:t>Records with missing IBU values were censored for any analysis where IBU was a factor</a:t>
          </a:r>
        </a:p>
      </dsp:txBody>
      <dsp:txXfrm>
        <a:off x="0" y="3224592"/>
        <a:ext cx="8617774" cy="1072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B8397-8AD5-344B-A0C6-7A5D8F521B1F}">
      <dsp:nvSpPr>
        <dsp:cNvPr id="0" name=""/>
        <dsp:cNvSpPr/>
      </dsp:nvSpPr>
      <dsp:spPr>
        <a:xfrm>
          <a:off x="0" y="22643"/>
          <a:ext cx="7886700" cy="1392299"/>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The beer with the  highest ABV value was brewed in Colorado </a:t>
          </a:r>
        </a:p>
      </dsp:txBody>
      <dsp:txXfrm>
        <a:off x="67966" y="90609"/>
        <a:ext cx="7750768" cy="1256367"/>
      </dsp:txXfrm>
    </dsp:sp>
    <dsp:sp modelId="{BF91A144-6506-F348-AB25-54B18FB63DD0}">
      <dsp:nvSpPr>
        <dsp:cNvPr id="0" name=""/>
        <dsp:cNvSpPr/>
      </dsp:nvSpPr>
      <dsp:spPr>
        <a:xfrm>
          <a:off x="0" y="1414943"/>
          <a:ext cx="7886700"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Lee Hill Series Vol. 5 - Belgian Style Quadrupel Ale</a:t>
          </a:r>
        </a:p>
        <a:p>
          <a:pPr marL="228600" lvl="1" indent="-228600" algn="l" defTabSz="1200150">
            <a:lnSpc>
              <a:spcPct val="90000"/>
            </a:lnSpc>
            <a:spcBef>
              <a:spcPct val="0"/>
            </a:spcBef>
            <a:spcAft>
              <a:spcPct val="20000"/>
            </a:spcAft>
            <a:buChar char="•"/>
          </a:pPr>
          <a:r>
            <a:rPr lang="en-US" sz="2700" kern="1200"/>
            <a:t>ABV = 12.8%</a:t>
          </a:r>
        </a:p>
      </dsp:txBody>
      <dsp:txXfrm>
        <a:off x="0" y="1414943"/>
        <a:ext cx="7886700" cy="941850"/>
      </dsp:txXfrm>
    </dsp:sp>
    <dsp:sp modelId="{374276CE-508F-434A-8D35-F86950E5A63E}">
      <dsp:nvSpPr>
        <dsp:cNvPr id="0" name=""/>
        <dsp:cNvSpPr/>
      </dsp:nvSpPr>
      <dsp:spPr>
        <a:xfrm>
          <a:off x="0" y="2356794"/>
          <a:ext cx="7886700" cy="1392299"/>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The state with the highest median ABV was Kentucky</a:t>
          </a:r>
        </a:p>
      </dsp:txBody>
      <dsp:txXfrm>
        <a:off x="67966" y="2424760"/>
        <a:ext cx="7750768" cy="1256367"/>
      </dsp:txXfrm>
    </dsp:sp>
    <dsp:sp modelId="{DEB05D2A-15B9-A746-81EF-FD230E47A2DC}">
      <dsp:nvSpPr>
        <dsp:cNvPr id="0" name=""/>
        <dsp:cNvSpPr/>
      </dsp:nvSpPr>
      <dsp:spPr>
        <a:xfrm>
          <a:off x="0" y="3749094"/>
          <a:ext cx="78867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ABV = 6.5%</a:t>
          </a:r>
        </a:p>
      </dsp:txBody>
      <dsp:txXfrm>
        <a:off x="0" y="3749094"/>
        <a:ext cx="7886700" cy="579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B8397-8AD5-344B-A0C6-7A5D8F521B1F}">
      <dsp:nvSpPr>
        <dsp:cNvPr id="0" name=""/>
        <dsp:cNvSpPr/>
      </dsp:nvSpPr>
      <dsp:spPr>
        <a:xfrm>
          <a:off x="0" y="22643"/>
          <a:ext cx="7886700" cy="1392299"/>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The beer with the  highest IBU was brewed in Oregon </a:t>
          </a:r>
        </a:p>
      </dsp:txBody>
      <dsp:txXfrm>
        <a:off x="67966" y="90609"/>
        <a:ext cx="7750768" cy="1256367"/>
      </dsp:txXfrm>
    </dsp:sp>
    <dsp:sp modelId="{BF91A144-6506-F348-AB25-54B18FB63DD0}">
      <dsp:nvSpPr>
        <dsp:cNvPr id="0" name=""/>
        <dsp:cNvSpPr/>
      </dsp:nvSpPr>
      <dsp:spPr>
        <a:xfrm>
          <a:off x="0" y="1414943"/>
          <a:ext cx="7886700" cy="94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Bitter Bitch Imperial IPA</a:t>
          </a:r>
        </a:p>
        <a:p>
          <a:pPr marL="228600" lvl="1" indent="-228600" algn="l" defTabSz="1200150">
            <a:lnSpc>
              <a:spcPct val="90000"/>
            </a:lnSpc>
            <a:spcBef>
              <a:spcPct val="0"/>
            </a:spcBef>
            <a:spcAft>
              <a:spcPct val="20000"/>
            </a:spcAft>
            <a:buChar char="•"/>
          </a:pPr>
          <a:r>
            <a:rPr lang="en-US" sz="2700" kern="1200" dirty="0"/>
            <a:t>IBU = 138</a:t>
          </a:r>
        </a:p>
      </dsp:txBody>
      <dsp:txXfrm>
        <a:off x="0" y="1414943"/>
        <a:ext cx="7886700" cy="941850"/>
      </dsp:txXfrm>
    </dsp:sp>
    <dsp:sp modelId="{374276CE-508F-434A-8D35-F86950E5A63E}">
      <dsp:nvSpPr>
        <dsp:cNvPr id="0" name=""/>
        <dsp:cNvSpPr/>
      </dsp:nvSpPr>
      <dsp:spPr>
        <a:xfrm>
          <a:off x="0" y="2356794"/>
          <a:ext cx="7886700" cy="1392299"/>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The state with the highest median IBU was Maine</a:t>
          </a:r>
        </a:p>
      </dsp:txBody>
      <dsp:txXfrm>
        <a:off x="67966" y="2424760"/>
        <a:ext cx="7750768" cy="1256367"/>
      </dsp:txXfrm>
    </dsp:sp>
    <dsp:sp modelId="{DEB05D2A-15B9-A746-81EF-FD230E47A2DC}">
      <dsp:nvSpPr>
        <dsp:cNvPr id="0" name=""/>
        <dsp:cNvSpPr/>
      </dsp:nvSpPr>
      <dsp:spPr>
        <a:xfrm>
          <a:off x="0" y="3749094"/>
          <a:ext cx="78867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IBU = 61</a:t>
          </a:r>
        </a:p>
      </dsp:txBody>
      <dsp:txXfrm>
        <a:off x="0" y="3749094"/>
        <a:ext cx="7886700" cy="579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B285E-6C57-7348-8C5B-62A3444F76EE}">
      <dsp:nvSpPr>
        <dsp:cNvPr id="0" name=""/>
        <dsp:cNvSpPr/>
      </dsp:nvSpPr>
      <dsp:spPr>
        <a:xfrm>
          <a:off x="0" y="56765"/>
          <a:ext cx="8617774" cy="120393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Investigate the difference between IPAs vs other Ales in respect to IBU vs ABV</a:t>
          </a:r>
        </a:p>
      </dsp:txBody>
      <dsp:txXfrm>
        <a:off x="58771" y="115536"/>
        <a:ext cx="8500232" cy="1086391"/>
      </dsp:txXfrm>
    </dsp:sp>
    <dsp:sp modelId="{BD0236CC-31AF-0048-8161-D907B94A21B5}">
      <dsp:nvSpPr>
        <dsp:cNvPr id="0" name=""/>
        <dsp:cNvSpPr/>
      </dsp:nvSpPr>
      <dsp:spPr>
        <a:xfrm>
          <a:off x="0" y="1311081"/>
          <a:ext cx="8617774"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614" tIns="38100" rIns="213360" bIns="38100" numCol="1" spcCol="1270" anchor="t" anchorCtr="0">
          <a:noAutofit/>
        </a:bodyPr>
        <a:lstStyle/>
        <a:p>
          <a:pPr marL="228600" lvl="1" indent="-228600" algn="l" defTabSz="1022350">
            <a:lnSpc>
              <a:spcPct val="90000"/>
            </a:lnSpc>
            <a:spcBef>
              <a:spcPct val="0"/>
            </a:spcBef>
            <a:spcAft>
              <a:spcPct val="20000"/>
            </a:spcAft>
            <a:buChar char="•"/>
          </a:pPr>
          <a:endParaRPr lang="en-US" sz="2300" kern="1200" dirty="0"/>
        </a:p>
      </dsp:txBody>
      <dsp:txXfrm>
        <a:off x="0" y="1311081"/>
        <a:ext cx="8617774" cy="662400"/>
      </dsp:txXfrm>
    </dsp:sp>
    <dsp:sp modelId="{7412F875-E4E6-0A44-B05E-5FC99D461D32}">
      <dsp:nvSpPr>
        <dsp:cNvPr id="0" name=""/>
        <dsp:cNvSpPr/>
      </dsp:nvSpPr>
      <dsp:spPr>
        <a:xfrm>
          <a:off x="0" y="1683797"/>
          <a:ext cx="8617774" cy="120719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“Other” Ales consists of the following:</a:t>
          </a:r>
        </a:p>
      </dsp:txBody>
      <dsp:txXfrm>
        <a:off x="58930" y="1742727"/>
        <a:ext cx="8499914" cy="1089335"/>
      </dsp:txXfrm>
    </dsp:sp>
    <dsp:sp modelId="{68B5562D-6106-984E-9BD2-4712A3BCBFC5}">
      <dsp:nvSpPr>
        <dsp:cNvPr id="0" name=""/>
        <dsp:cNvSpPr/>
      </dsp:nvSpPr>
      <dsp:spPr>
        <a:xfrm>
          <a:off x="0" y="3065362"/>
          <a:ext cx="8617774" cy="1685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614" tIns="30480" rIns="170688" bIns="30480" numCol="1" spcCol="1270" anchor="t" anchorCtr="0">
          <a:noAutofit/>
        </a:bodyPr>
        <a:lstStyle/>
        <a:p>
          <a:pPr marL="228600" lvl="1" indent="-228600" algn="l" defTabSz="1066800">
            <a:lnSpc>
              <a:spcPct val="90000"/>
            </a:lnSpc>
            <a:spcBef>
              <a:spcPct val="0"/>
            </a:spcBef>
            <a:spcAft>
              <a:spcPct val="20000"/>
            </a:spcAft>
            <a:buFont typeface="Arial" panose="020B0604020202020204" pitchFamily="34" charset="0"/>
            <a:buNone/>
          </a:pPr>
          <a:r>
            <a:rPr lang="en-US" sz="2400" kern="1200" dirty="0"/>
            <a:t>Dark Ale			Brown Ale</a:t>
          </a:r>
        </a:p>
        <a:p>
          <a:pPr marL="228600" lvl="1" indent="-228600" algn="l" defTabSz="1066800">
            <a:lnSpc>
              <a:spcPct val="90000"/>
            </a:lnSpc>
            <a:spcBef>
              <a:spcPct val="0"/>
            </a:spcBef>
            <a:spcAft>
              <a:spcPct val="20000"/>
            </a:spcAft>
            <a:buFont typeface="Arial" panose="020B0604020202020204" pitchFamily="34" charset="0"/>
            <a:buNone/>
          </a:pPr>
          <a:r>
            <a:rPr lang="en-US" sz="2400" kern="1200" dirty="0"/>
            <a:t>Pale Ale			Strong Ale</a:t>
          </a:r>
        </a:p>
        <a:p>
          <a:pPr marL="228600" lvl="1" indent="-228600" algn="l" defTabSz="1066800">
            <a:lnSpc>
              <a:spcPct val="90000"/>
            </a:lnSpc>
            <a:spcBef>
              <a:spcPct val="0"/>
            </a:spcBef>
            <a:spcAft>
              <a:spcPct val="20000"/>
            </a:spcAft>
            <a:buFont typeface="Arial" panose="020B0604020202020204" pitchFamily="34" charset="0"/>
            <a:buNone/>
          </a:pPr>
          <a:r>
            <a:rPr lang="en-US" sz="2400" kern="1200" dirty="0"/>
            <a:t>Wheat 			Stout	</a:t>
          </a:r>
        </a:p>
        <a:p>
          <a:pPr marL="228600" lvl="1" indent="-228600" algn="l" defTabSz="1066800">
            <a:lnSpc>
              <a:spcPct val="90000"/>
            </a:lnSpc>
            <a:spcBef>
              <a:spcPct val="0"/>
            </a:spcBef>
            <a:spcAft>
              <a:spcPct val="20000"/>
            </a:spcAft>
            <a:buFont typeface="Arial" panose="020B0604020202020204" pitchFamily="34" charset="0"/>
            <a:buNone/>
          </a:pPr>
          <a:r>
            <a:rPr lang="en-US" sz="2400" kern="1200" dirty="0"/>
            <a:t>Porter			Sour Beer</a:t>
          </a:r>
        </a:p>
      </dsp:txBody>
      <dsp:txXfrm>
        <a:off x="0" y="3065362"/>
        <a:ext cx="8617774" cy="1685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AB7AA-3374-AA49-A603-84490D206CE3}">
      <dsp:nvSpPr>
        <dsp:cNvPr id="0" name=""/>
        <dsp:cNvSpPr/>
      </dsp:nvSpPr>
      <dsp:spPr>
        <a:xfrm>
          <a:off x="0" y="36251"/>
          <a:ext cx="7886700" cy="57563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Missing data was identified in ABV and IBU values</a:t>
          </a:r>
        </a:p>
      </dsp:txBody>
      <dsp:txXfrm>
        <a:off x="28100" y="64351"/>
        <a:ext cx="7830500" cy="519439"/>
      </dsp:txXfrm>
    </dsp:sp>
    <dsp:sp modelId="{13CB285E-6C57-7348-8C5B-62A3444F76EE}">
      <dsp:nvSpPr>
        <dsp:cNvPr id="0" name=""/>
        <dsp:cNvSpPr/>
      </dsp:nvSpPr>
      <dsp:spPr>
        <a:xfrm>
          <a:off x="0" y="681011"/>
          <a:ext cx="7886700" cy="57563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Processing of missing ABV values</a:t>
          </a:r>
        </a:p>
      </dsp:txBody>
      <dsp:txXfrm>
        <a:off x="28100" y="709111"/>
        <a:ext cx="7830500" cy="519439"/>
      </dsp:txXfrm>
    </dsp:sp>
    <dsp:sp modelId="{BD0236CC-31AF-0048-8161-D907B94A21B5}">
      <dsp:nvSpPr>
        <dsp:cNvPr id="0" name=""/>
        <dsp:cNvSpPr/>
      </dsp:nvSpPr>
      <dsp:spPr>
        <a:xfrm>
          <a:off x="0" y="1256651"/>
          <a:ext cx="7886700" cy="156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62 beers did not contain an ABV value</a:t>
          </a:r>
        </a:p>
        <a:p>
          <a:pPr marL="171450" lvl="1" indent="-171450" algn="l" defTabSz="844550">
            <a:lnSpc>
              <a:spcPct val="90000"/>
            </a:lnSpc>
            <a:spcBef>
              <a:spcPct val="0"/>
            </a:spcBef>
            <a:spcAft>
              <a:spcPct val="20000"/>
            </a:spcAft>
            <a:buChar char="•"/>
          </a:pPr>
          <a:r>
            <a:rPr lang="en-US" sz="1900" kern="1200" dirty="0"/>
            <a:t>The styles of beers were categorized </a:t>
          </a:r>
        </a:p>
        <a:p>
          <a:pPr marL="171450" lvl="1" indent="-171450" algn="l" defTabSz="844550">
            <a:lnSpc>
              <a:spcPct val="90000"/>
            </a:lnSpc>
            <a:spcBef>
              <a:spcPct val="0"/>
            </a:spcBef>
            <a:spcAft>
              <a:spcPct val="20000"/>
            </a:spcAft>
            <a:buChar char="•"/>
          </a:pPr>
          <a:r>
            <a:rPr lang="en-US" sz="1900" kern="1200" dirty="0"/>
            <a:t>The median value was obtained for each category </a:t>
          </a:r>
        </a:p>
        <a:p>
          <a:pPr marL="171450" lvl="1" indent="-171450" algn="l" defTabSz="844550">
            <a:lnSpc>
              <a:spcPct val="90000"/>
            </a:lnSpc>
            <a:spcBef>
              <a:spcPct val="0"/>
            </a:spcBef>
            <a:spcAft>
              <a:spcPct val="20000"/>
            </a:spcAft>
            <a:buChar char="•"/>
          </a:pPr>
          <a:r>
            <a:rPr lang="en-US" sz="1900" kern="1200" dirty="0"/>
            <a:t>The missing ABV was assigned the median value per the category of the ABV</a:t>
          </a:r>
        </a:p>
      </dsp:txBody>
      <dsp:txXfrm>
        <a:off x="0" y="1256651"/>
        <a:ext cx="7886700" cy="1564920"/>
      </dsp:txXfrm>
    </dsp:sp>
    <dsp:sp modelId="{7412F875-E4E6-0A44-B05E-5FC99D461D32}">
      <dsp:nvSpPr>
        <dsp:cNvPr id="0" name=""/>
        <dsp:cNvSpPr/>
      </dsp:nvSpPr>
      <dsp:spPr>
        <a:xfrm>
          <a:off x="0" y="2821572"/>
          <a:ext cx="7886700" cy="57563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Processing of missing IBU values</a:t>
          </a:r>
        </a:p>
      </dsp:txBody>
      <dsp:txXfrm>
        <a:off x="28100" y="2849672"/>
        <a:ext cx="7830500" cy="519439"/>
      </dsp:txXfrm>
    </dsp:sp>
    <dsp:sp modelId="{68B5562D-6106-984E-9BD2-4712A3BCBFC5}">
      <dsp:nvSpPr>
        <dsp:cNvPr id="0" name=""/>
        <dsp:cNvSpPr/>
      </dsp:nvSpPr>
      <dsp:spPr>
        <a:xfrm>
          <a:off x="0" y="3397212"/>
          <a:ext cx="7886700"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1005 beers did not contain and IBU value</a:t>
          </a:r>
        </a:p>
        <a:p>
          <a:pPr marL="171450" lvl="1" indent="-171450" algn="l" defTabSz="844550">
            <a:lnSpc>
              <a:spcPct val="90000"/>
            </a:lnSpc>
            <a:spcBef>
              <a:spcPct val="0"/>
            </a:spcBef>
            <a:spcAft>
              <a:spcPct val="20000"/>
            </a:spcAft>
            <a:buChar char="•"/>
          </a:pPr>
          <a:r>
            <a:rPr lang="en-US" sz="1900" kern="1200" dirty="0"/>
            <a:t>Due to this high number these IBU records were censored for any analysis where IBU was factor</a:t>
          </a:r>
        </a:p>
      </dsp:txBody>
      <dsp:txXfrm>
        <a:off x="0" y="3397212"/>
        <a:ext cx="7886700" cy="9190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B8397-8AD5-344B-A0C6-7A5D8F521B1F}">
      <dsp:nvSpPr>
        <dsp:cNvPr id="0" name=""/>
        <dsp:cNvSpPr/>
      </dsp:nvSpPr>
      <dsp:spPr>
        <a:xfrm>
          <a:off x="0" y="0"/>
          <a:ext cx="7886700" cy="413647"/>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Dunn’s Test</a:t>
          </a:r>
        </a:p>
      </dsp:txBody>
      <dsp:txXfrm>
        <a:off x="20193" y="20193"/>
        <a:ext cx="7846314" cy="373261"/>
      </dsp:txXfrm>
    </dsp:sp>
    <dsp:sp modelId="{BF91A144-6506-F348-AB25-54B18FB63DD0}">
      <dsp:nvSpPr>
        <dsp:cNvPr id="0" name=""/>
        <dsp:cNvSpPr/>
      </dsp:nvSpPr>
      <dsp:spPr>
        <a:xfrm>
          <a:off x="0" y="1312114"/>
          <a:ext cx="7886700" cy="522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Using a Bonferroni Correction to adjust the error of the family of simultaneous tests, we found the following pairs of beer categories to have significant differences in median ABV.</a:t>
          </a:r>
        </a:p>
      </dsp:txBody>
      <dsp:txXfrm>
        <a:off x="0" y="1312114"/>
        <a:ext cx="7886700" cy="5225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B8397-8AD5-344B-A0C6-7A5D8F521B1F}">
      <dsp:nvSpPr>
        <dsp:cNvPr id="0" name=""/>
        <dsp:cNvSpPr/>
      </dsp:nvSpPr>
      <dsp:spPr>
        <a:xfrm>
          <a:off x="358489" y="0"/>
          <a:ext cx="7169720" cy="84135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Kruskal-Wallis Test</a:t>
          </a:r>
        </a:p>
      </dsp:txBody>
      <dsp:txXfrm>
        <a:off x="399561" y="41072"/>
        <a:ext cx="7087576" cy="759211"/>
      </dsp:txXfrm>
    </dsp:sp>
    <dsp:sp modelId="{BF91A144-6506-F348-AB25-54B18FB63DD0}">
      <dsp:nvSpPr>
        <dsp:cNvPr id="0" name=""/>
        <dsp:cNvSpPr/>
      </dsp:nvSpPr>
      <dsp:spPr>
        <a:xfrm>
          <a:off x="0" y="2388949"/>
          <a:ext cx="7886700" cy="2770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We found overwhelming evidence that at least one pair of beer categories had differing medians of ABV (</a:t>
          </a:r>
          <a14:m xmlns:a14="http://schemas.microsoft.com/office/drawing/2010/main">
            <m:oMath xmlns:m="http://schemas.openxmlformats.org/officeDocument/2006/math">
              <m:r>
                <a:rPr lang="en-US" sz="2500" b="0" i="1" kern="1200" smtClean="0">
                  <a:latin typeface="Cambria Math" panose="02040503050406030204" pitchFamily="18" charset="0"/>
                </a:rPr>
                <m:t>𝑝</m:t>
              </m:r>
              <m:r>
                <a:rPr lang="en-US" sz="2500" b="0" i="1" kern="1200" smtClean="0">
                  <a:latin typeface="Cambria Math" panose="02040503050406030204" pitchFamily="18" charset="0"/>
                </a:rPr>
                <m:t>&lt;2.2×</m:t>
              </m:r>
              <m:sSup>
                <m:sSupPr>
                  <m:ctrlPr>
                    <a:rPr lang="en-US" sz="2500" b="0" i="1" kern="1200" smtClean="0">
                      <a:latin typeface="Cambria Math" panose="02040503050406030204" pitchFamily="18" charset="0"/>
                      <a:ea typeface="Cambria Math" panose="02040503050406030204" pitchFamily="18" charset="0"/>
                    </a:rPr>
                  </m:ctrlPr>
                </m:sSupPr>
                <m:e>
                  <m:r>
                    <a:rPr lang="en-US" sz="2500" b="0" i="1" kern="1200" smtClean="0">
                      <a:latin typeface="Cambria Math" panose="02040503050406030204" pitchFamily="18" charset="0"/>
                      <a:ea typeface="Cambria Math" panose="02040503050406030204" pitchFamily="18" charset="0"/>
                    </a:rPr>
                    <m:t>10</m:t>
                  </m:r>
                </m:e>
                <m:sup>
                  <m:r>
                    <a:rPr lang="en-US" sz="2500" b="0" i="1" kern="1200" smtClean="0">
                      <a:latin typeface="Cambria Math" panose="02040503050406030204" pitchFamily="18" charset="0"/>
                      <a:ea typeface="Cambria Math" panose="02040503050406030204" pitchFamily="18" charset="0"/>
                    </a:rPr>
                    <m:t>−16</m:t>
                  </m:r>
                </m:sup>
              </m:sSup>
            </m:oMath>
          </a14:m>
          <a:r>
            <a:rPr lang="en-US" sz="2500" kern="1200" dirty="0"/>
            <a:t> from K-W test with 14 degrees of freedom).</a:t>
          </a:r>
        </a:p>
        <a:p>
          <a:pPr marL="228600" lvl="1" indent="-228600" algn="l" defTabSz="1111250">
            <a:lnSpc>
              <a:spcPct val="90000"/>
            </a:lnSpc>
            <a:spcBef>
              <a:spcPct val="0"/>
            </a:spcBef>
            <a:spcAft>
              <a:spcPct val="20000"/>
            </a:spcAft>
            <a:buChar char="•"/>
          </a:pPr>
          <a:r>
            <a:rPr lang="en-US" sz="2500" kern="1200" dirty="0"/>
            <a:t>Due to finding significant evidence of differing ABV distributions among the different categories of beer, we ran a Dunn’s test for multiple pairwise comparisons.</a:t>
          </a:r>
        </a:p>
      </dsp:txBody>
      <dsp:txXfrm>
        <a:off x="0" y="2388949"/>
        <a:ext cx="7886700" cy="27703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B8397-8AD5-344B-A0C6-7A5D8F521B1F}">
      <dsp:nvSpPr>
        <dsp:cNvPr id="0" name=""/>
        <dsp:cNvSpPr/>
      </dsp:nvSpPr>
      <dsp:spPr>
        <a:xfrm>
          <a:off x="0" y="0"/>
          <a:ext cx="7886700" cy="94564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Conclusion</a:t>
          </a:r>
        </a:p>
      </dsp:txBody>
      <dsp:txXfrm>
        <a:off x="46163" y="46163"/>
        <a:ext cx="7794374" cy="853322"/>
      </dsp:txXfrm>
    </dsp:sp>
    <dsp:sp modelId="{BF91A144-6506-F348-AB25-54B18FB63DD0}">
      <dsp:nvSpPr>
        <dsp:cNvPr id="0" name=""/>
        <dsp:cNvSpPr/>
      </dsp:nvSpPr>
      <dsp:spPr>
        <a:xfrm>
          <a:off x="0" y="1327081"/>
          <a:ext cx="7886700" cy="929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17780" rIns="99568" bIns="17780" numCol="1" spcCol="1270" anchor="t" anchorCtr="0">
          <a:noAutofit/>
        </a:bodyPr>
        <a:lstStyle/>
        <a:p>
          <a:pPr marL="0" lvl="1" indent="0" algn="l" defTabSz="622300">
            <a:lnSpc>
              <a:spcPct val="90000"/>
            </a:lnSpc>
            <a:spcBef>
              <a:spcPct val="0"/>
            </a:spcBef>
            <a:spcAft>
              <a:spcPct val="20000"/>
            </a:spcAft>
            <a:buFont typeface="Arial" panose="020B0604020202020204" pitchFamily="34" charset="0"/>
            <a:buNone/>
          </a:pPr>
          <a:r>
            <a:rPr lang="en-US" sz="1400" kern="1200" dirty="0"/>
            <a:t>We</a:t>
          </a:r>
          <a:r>
            <a:rPr lang="en-US" sz="1400" kern="1200" baseline="0" dirty="0"/>
            <a:t> found significant evidence, at an alpha level of 0.05, that 59 pairs of the 15 beer categories have different median ABV. This finding suggests a strong relationship exists between the category of beer and its ABV. </a:t>
          </a:r>
          <a:endParaRPr lang="en-US" sz="1400" kern="1200" dirty="0"/>
        </a:p>
      </dsp:txBody>
      <dsp:txXfrm>
        <a:off x="0" y="1327081"/>
        <a:ext cx="7886700" cy="929439"/>
      </dsp:txXfrm>
    </dsp:sp>
    <dsp:sp modelId="{C41A791E-F136-4CA6-B27C-D2986388BB38}">
      <dsp:nvSpPr>
        <dsp:cNvPr id="0" name=""/>
        <dsp:cNvSpPr/>
      </dsp:nvSpPr>
      <dsp:spPr>
        <a:xfrm>
          <a:off x="0" y="2321197"/>
          <a:ext cx="7886700" cy="87571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kern="1200" dirty="0"/>
            <a:t>Scope of Inference</a:t>
          </a:r>
        </a:p>
      </dsp:txBody>
      <dsp:txXfrm>
        <a:off x="42749" y="2363946"/>
        <a:ext cx="7801202" cy="790220"/>
      </dsp:txXfrm>
    </dsp:sp>
    <dsp:sp modelId="{342B088B-19F0-42C1-806B-A4DD7DDBDD15}">
      <dsp:nvSpPr>
        <dsp:cNvPr id="0" name=""/>
        <dsp:cNvSpPr/>
      </dsp:nvSpPr>
      <dsp:spPr>
        <a:xfrm>
          <a:off x="0" y="3500166"/>
          <a:ext cx="78867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17780" rIns="99568" bIns="17780" numCol="1" spcCol="1270" anchor="t" anchorCtr="0">
          <a:noAutofit/>
        </a:bodyPr>
        <a:lstStyle/>
        <a:p>
          <a:pPr marL="0" lvl="1" indent="0" algn="l" defTabSz="622300">
            <a:lnSpc>
              <a:spcPct val="90000"/>
            </a:lnSpc>
            <a:spcBef>
              <a:spcPct val="0"/>
            </a:spcBef>
            <a:spcAft>
              <a:spcPct val="20000"/>
            </a:spcAft>
            <a:buFont typeface="Arial" panose="020B0604020202020204" pitchFamily="34" charset="0"/>
            <a:buNone/>
          </a:pPr>
          <a:r>
            <a:rPr lang="en-US" sz="1400" kern="1200" dirty="0"/>
            <a:t>It must be kept in mind, that due to the unclear independence of the individual beer recordings the validity of these conclusions is questionable. At the very least, these findings beg for further investigation with cleaner data.</a:t>
          </a:r>
        </a:p>
      </dsp:txBody>
      <dsp:txXfrm>
        <a:off x="0" y="3500166"/>
        <a:ext cx="7886700" cy="10764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3C552-4249-0E43-AC30-B1BDA576C06F}">
      <dsp:nvSpPr>
        <dsp:cNvPr id="0" name=""/>
        <dsp:cNvSpPr/>
      </dsp:nvSpPr>
      <dsp:spPr>
        <a:xfrm>
          <a:off x="0" y="80550"/>
          <a:ext cx="3659233" cy="62361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Assumptions</a:t>
          </a:r>
        </a:p>
      </dsp:txBody>
      <dsp:txXfrm>
        <a:off x="30442" y="110992"/>
        <a:ext cx="3598349" cy="562726"/>
      </dsp:txXfrm>
    </dsp:sp>
    <dsp:sp modelId="{C80E176A-C826-EB42-B318-35C7B415547D}">
      <dsp:nvSpPr>
        <dsp:cNvPr id="0" name=""/>
        <dsp:cNvSpPr/>
      </dsp:nvSpPr>
      <dsp:spPr>
        <a:xfrm>
          <a:off x="0" y="867816"/>
          <a:ext cx="3659233" cy="376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8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ABV distribution does not reflect a normal distribution</a:t>
          </a:r>
        </a:p>
        <a:p>
          <a:pPr marL="228600" lvl="1" indent="-228600" algn="l" defTabSz="889000">
            <a:lnSpc>
              <a:spcPct val="90000"/>
            </a:lnSpc>
            <a:spcBef>
              <a:spcPct val="0"/>
            </a:spcBef>
            <a:spcAft>
              <a:spcPct val="20000"/>
            </a:spcAft>
            <a:buChar char="•"/>
          </a:pPr>
          <a:r>
            <a:rPr lang="en-US" sz="2000" kern="1200" dirty="0"/>
            <a:t>Variation in standard deviations</a:t>
          </a:r>
        </a:p>
        <a:p>
          <a:pPr marL="228600" lvl="1" indent="-228600" algn="l" defTabSz="889000">
            <a:lnSpc>
              <a:spcPct val="90000"/>
            </a:lnSpc>
            <a:spcBef>
              <a:spcPct val="0"/>
            </a:spcBef>
            <a:spcAft>
              <a:spcPct val="20000"/>
            </a:spcAft>
            <a:buChar char="•"/>
          </a:pPr>
          <a:r>
            <a:rPr lang="en-US" sz="2000" kern="1200" dirty="0"/>
            <a:t>Independence of each recorded beer is questionable</a:t>
          </a:r>
        </a:p>
        <a:p>
          <a:pPr marL="457200" lvl="2" indent="-228600" algn="l" defTabSz="889000">
            <a:lnSpc>
              <a:spcPct val="90000"/>
            </a:lnSpc>
            <a:spcBef>
              <a:spcPct val="0"/>
            </a:spcBef>
            <a:spcAft>
              <a:spcPct val="20000"/>
            </a:spcAft>
            <a:buChar char="•"/>
          </a:pPr>
          <a:r>
            <a:rPr lang="en-US" sz="2000" kern="1200" dirty="0"/>
            <a:t>Duplicate beers may be included in the data</a:t>
          </a:r>
        </a:p>
        <a:p>
          <a:pPr marL="228600" lvl="1" indent="-228600" algn="l" defTabSz="889000">
            <a:lnSpc>
              <a:spcPct val="90000"/>
            </a:lnSpc>
            <a:spcBef>
              <a:spcPct val="0"/>
            </a:spcBef>
            <a:spcAft>
              <a:spcPct val="20000"/>
            </a:spcAft>
            <a:buChar char="•"/>
          </a:pPr>
          <a:r>
            <a:rPr lang="en-US" sz="2000" kern="1200" dirty="0"/>
            <a:t>ANOVA assumptions not met</a:t>
          </a:r>
        </a:p>
        <a:p>
          <a:pPr marL="457200" lvl="2" indent="-228600" algn="l" defTabSz="889000">
            <a:lnSpc>
              <a:spcPct val="90000"/>
            </a:lnSpc>
            <a:spcBef>
              <a:spcPct val="0"/>
            </a:spcBef>
            <a:spcAft>
              <a:spcPct val="20000"/>
            </a:spcAft>
            <a:buChar char="•"/>
          </a:pPr>
          <a:r>
            <a:rPr lang="en-US" sz="2000" kern="1200" dirty="0"/>
            <a:t>Kruskal-Wallis to determine assess distributions of beer categories</a:t>
          </a:r>
        </a:p>
      </dsp:txBody>
      <dsp:txXfrm>
        <a:off x="0" y="867816"/>
        <a:ext cx="3659233" cy="3767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1D7694A-5DC2-F244-992F-35D6DBA63A32}" type="datetimeFigureOut">
              <a:rPr lang="en-US" smtClean="0"/>
              <a:t>10/21/22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44C0D-C82B-8F41-AD3B-D6163DDDF901}" type="slidenum">
              <a:rPr lang="en-US" smtClean="0"/>
              <a:t>‹#›</a:t>
            </a:fld>
            <a:endParaRPr lang="en-US"/>
          </a:p>
        </p:txBody>
      </p:sp>
    </p:spTree>
    <p:extLst>
      <p:ext uri="{BB962C8B-B14F-4D97-AF65-F5344CB8AC3E}">
        <p14:creationId xmlns:p14="http://schemas.microsoft.com/office/powerpoint/2010/main" val="175092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beeradvocate.com/beer/styl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 are Amy </a:t>
            </a:r>
            <a:r>
              <a:rPr lang="en-US" dirty="0" err="1"/>
              <a:t>Adyanthaya</a:t>
            </a:r>
            <a:r>
              <a:rPr lang="en-US" dirty="0"/>
              <a:t> &amp; Christopher Williams, and we will be discussing our preliminary findings on craft beers produced in the United States.</a:t>
            </a:r>
          </a:p>
        </p:txBody>
      </p:sp>
      <p:sp>
        <p:nvSpPr>
          <p:cNvPr id="4" name="Slide Number Placeholder 3"/>
          <p:cNvSpPr>
            <a:spLocks noGrp="1"/>
          </p:cNvSpPr>
          <p:nvPr>
            <p:ph type="sldNum" sz="quarter" idx="5"/>
          </p:nvPr>
        </p:nvSpPr>
        <p:spPr/>
        <p:txBody>
          <a:bodyPr/>
          <a:lstStyle/>
          <a:p>
            <a:fld id="{EF944C0D-C82B-8F41-AD3B-D6163DDDF901}" type="slidenum">
              <a:rPr lang="en-US" smtClean="0"/>
              <a:t>1</a:t>
            </a:fld>
            <a:endParaRPr lang="en-US"/>
          </a:p>
        </p:txBody>
      </p:sp>
    </p:spTree>
    <p:extLst>
      <p:ext uri="{BB962C8B-B14F-4D97-AF65-F5344CB8AC3E}">
        <p14:creationId xmlns:p14="http://schemas.microsoft.com/office/powerpoint/2010/main" val="2504472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 beer categories, this display is showing the distribution of the median beer ABV values for each category.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bar chart is showing a right skewed distribution, in which the mean beer ABV of 5.97% is slightly larger than the median ABV of 5.6%.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spread of the data is relatively close with a standard deviation of 1.34%.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distribution would imply that the many of the craft beers produced in the United States have an ABV value close to that of the the median ABV value identified in the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10</a:t>
            </a:fld>
            <a:endParaRPr lang="en-US"/>
          </a:p>
        </p:txBody>
      </p:sp>
    </p:spTree>
    <p:extLst>
      <p:ext uri="{BB962C8B-B14F-4D97-AF65-F5344CB8AC3E}">
        <p14:creationId xmlns:p14="http://schemas.microsoft.com/office/powerpoint/2010/main" val="1409667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appears to be a moderate direct relationship between a beers ABV and IBU.</a:t>
            </a:r>
          </a:p>
          <a:p>
            <a:r>
              <a:rPr lang="en-US" dirty="0"/>
              <a:t>The strongest relationship appear to be when the values of ABV and IBU are slightly below the median values of each.</a:t>
            </a:r>
          </a:p>
          <a:p>
            <a:r>
              <a:rPr lang="en-US" dirty="0"/>
              <a:t>It is important to note that records with a missing IBU value were censored for this analysis.</a:t>
            </a:r>
          </a:p>
          <a:p>
            <a:r>
              <a:rPr lang="en-US" dirty="0"/>
              <a:t>Every beer missing an ABV was also missing an IBU</a:t>
            </a:r>
          </a:p>
          <a:p>
            <a:endParaRPr lang="en-US" dirty="0"/>
          </a:p>
          <a:p>
            <a:r>
              <a:rPr lang="en-US" dirty="0"/>
              <a:t>Both right skewed distributions, IBU more so than ABV.</a:t>
            </a:r>
          </a:p>
        </p:txBody>
      </p:sp>
      <p:sp>
        <p:nvSpPr>
          <p:cNvPr id="4" name="Slide Number Placeholder 3"/>
          <p:cNvSpPr>
            <a:spLocks noGrp="1"/>
          </p:cNvSpPr>
          <p:nvPr>
            <p:ph type="sldNum" sz="quarter" idx="5"/>
          </p:nvPr>
        </p:nvSpPr>
        <p:spPr/>
        <p:txBody>
          <a:bodyPr/>
          <a:lstStyle/>
          <a:p>
            <a:fld id="{EF944C0D-C82B-8F41-AD3B-D6163DDDF901}" type="slidenum">
              <a:rPr lang="en-US" smtClean="0"/>
              <a:t>11</a:t>
            </a:fld>
            <a:endParaRPr lang="en-US"/>
          </a:p>
        </p:txBody>
      </p:sp>
    </p:spTree>
    <p:extLst>
      <p:ext uri="{BB962C8B-B14F-4D97-AF65-F5344CB8AC3E}">
        <p14:creationId xmlns:p14="http://schemas.microsoft.com/office/powerpoint/2010/main" val="194987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investigate the difference between IPAs and other ales, with respect to a beer’s ABV vs IBU, the non-IPA beers were grouped as noted here.</a:t>
            </a:r>
          </a:p>
          <a:p>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12</a:t>
            </a:fld>
            <a:endParaRPr lang="en-US"/>
          </a:p>
        </p:txBody>
      </p:sp>
    </p:spTree>
    <p:extLst>
      <p:ext uri="{BB962C8B-B14F-4D97-AF65-F5344CB8AC3E}">
        <p14:creationId xmlns:p14="http://schemas.microsoft.com/office/powerpoint/2010/main" val="2464879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collapsing the beer categories to IPAs vs all ales there appears to be a moderate relationship between the ABV and the IBU of beers.</a:t>
            </a:r>
          </a:p>
          <a:p>
            <a:endParaRPr lang="en-US" dirty="0"/>
          </a:p>
          <a:p>
            <a:r>
              <a:rPr lang="en-US" dirty="0"/>
              <a:t>Collapsing the beer into IPAs and other ales showed similar results as including all beers in the analysis.</a:t>
            </a:r>
          </a:p>
          <a:p>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13</a:t>
            </a:fld>
            <a:endParaRPr lang="en-US"/>
          </a:p>
        </p:txBody>
      </p:sp>
    </p:spTree>
    <p:extLst>
      <p:ext uri="{BB962C8B-B14F-4D97-AF65-F5344CB8AC3E}">
        <p14:creationId xmlns:p14="http://schemas.microsoft.com/office/powerpoint/2010/main" val="3329119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if there is a difference with between IPA vs other ales, with respect to a beers IBU and ABV, the individual models were run and then an ensemble was run from the results of those three models.</a:t>
            </a:r>
          </a:p>
          <a:p>
            <a:endParaRPr lang="en-US" dirty="0"/>
          </a:p>
          <a:p>
            <a:r>
              <a:rPr lang="en-US" dirty="0"/>
              <a:t>All three models had similar results, however the </a:t>
            </a:r>
            <a:r>
              <a:rPr lang="en-US" dirty="0" err="1"/>
              <a:t>Randomforest</a:t>
            </a:r>
            <a:r>
              <a:rPr lang="en-US" dirty="0"/>
              <a:t> model provided the best results with an accuracy rate of approximately 87%, a sensitivity rate of 89% and a specificity rate of 83%.  </a:t>
            </a:r>
          </a:p>
          <a:p>
            <a:endParaRPr lang="en-US" dirty="0"/>
          </a:p>
          <a:p>
            <a:r>
              <a:rPr lang="en-US" dirty="0"/>
              <a:t>The results from the three individual models were combined and evaluated by the Ensemble model.  By </a:t>
            </a:r>
            <a:r>
              <a:rPr lang="en-US" b="0" i="0" dirty="0">
                <a:solidFill>
                  <a:srgbClr val="DCDDDE"/>
                </a:solidFill>
                <a:effectLst/>
                <a:latin typeface="Whitney"/>
              </a:rPr>
              <a:t>aggregating the individual predictions, we reduce the error rate of our predictions and showed that there is a difference between IPAs and Ales with respect a beers ABV and IBU.</a:t>
            </a:r>
            <a:endParaRPr lang="en-US" dirty="0"/>
          </a:p>
          <a:p>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14</a:t>
            </a:fld>
            <a:endParaRPr lang="en-US"/>
          </a:p>
        </p:txBody>
      </p:sp>
    </p:spTree>
    <p:extLst>
      <p:ext uri="{BB962C8B-B14F-4D97-AF65-F5344CB8AC3E}">
        <p14:creationId xmlns:p14="http://schemas.microsoft.com/office/powerpoint/2010/main" val="3448731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944C0D-C82B-8F41-AD3B-D6163DDDF901}" type="slidenum">
              <a:rPr lang="en-US" smtClean="0"/>
              <a:t>15</a:t>
            </a:fld>
            <a:endParaRPr lang="en-US"/>
          </a:p>
        </p:txBody>
      </p:sp>
    </p:spTree>
    <p:extLst>
      <p:ext uri="{BB962C8B-B14F-4D97-AF65-F5344CB8AC3E}">
        <p14:creationId xmlns:p14="http://schemas.microsoft.com/office/powerpoint/2010/main" val="2172264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ABV for some of the different categories of beer appear to have distributions vastly different than the normal distribution.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standard deviations of the different categories of beer appear to differ significantly.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Independence of each recorded beer is questionable, needing further information from Budweiser, so conclusions should be taken with a grain of salt.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Assumptions for ANOVA are severely violated, thus a Kruskal-Wallis test will be run to assess if the ABV of at least one pair of beer categories have different distributions.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16</a:t>
            </a:fld>
            <a:endParaRPr lang="en-US"/>
          </a:p>
        </p:txBody>
      </p:sp>
    </p:spTree>
    <p:extLst>
      <p:ext uri="{BB962C8B-B14F-4D97-AF65-F5344CB8AC3E}">
        <p14:creationId xmlns:p14="http://schemas.microsoft.com/office/powerpoint/2010/main" val="4098736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dirty="0"/>
                  <a:t>We found overwhelming evidence that at least one pair of beer categories had differing medians of ABV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&lt;2.2×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−16</m:t>
                        </m:r>
                      </m:sup>
                    </m:sSup>
                  </m:oMath>
                </a14:m>
                <a:r>
                  <a:rPr lang="en-US" dirty="0"/>
                  <a:t> from K-W test with 14 degrees of freedom).</a:t>
                </a:r>
              </a:p>
              <a:p>
                <a:pPr lvl="0"/>
                <a:r>
                  <a:rPr lang="en-US" dirty="0"/>
                  <a:t>Due to finding significant evidence of differing ABV distributions among the different categories of beer, we ran a Dunn’s test for multiple pairwise comparisons.</a:t>
                </a:r>
              </a:p>
              <a:p>
                <a:endParaRPr lang="en-US" dirty="0"/>
              </a:p>
            </p:txBody>
          </p:sp>
        </mc:Choice>
        <mc:Fallback xmlns="">
          <p:sp>
            <p:nvSpPr>
              <p:cNvPr id="3" name="Notes Placeholder 2"/>
              <p:cNvSpPr>
                <a:spLocks noGrp="1"/>
              </p:cNvSpPr>
              <p:nvPr>
                <p:ph type="body" idx="1"/>
              </p:nvPr>
            </p:nvSpPr>
            <p:spPr/>
            <p:txBody>
              <a:bodyPr/>
              <a:lstStyle/>
              <a:p>
                <a:pPr lvl="0"/>
                <a:r>
                  <a:rPr lang="en-US" dirty="0"/>
                  <a:t>We found overwhelming evidence that at least one pair of beer categories had differing medians of ABV (</a:t>
                </a:r>
                <a:r>
                  <a:rPr lang="en-US" b="0" i="0">
                    <a:latin typeface="Cambria Math" panose="02040503050406030204" pitchFamily="18" charset="0"/>
                  </a:rPr>
                  <a:t>𝑝&lt;2.2×</a:t>
                </a:r>
                <a:r>
                  <a:rPr lang="en-US" b="0" i="0">
                    <a:latin typeface="Cambria Math" panose="02040503050406030204" pitchFamily="18" charset="0"/>
                    <a:ea typeface="Cambria Math" panose="02040503050406030204" pitchFamily="18" charset="0"/>
                  </a:rPr>
                  <a:t>10^(−16)</a:t>
                </a:r>
                <a:r>
                  <a:rPr lang="en-US" dirty="0"/>
                  <a:t> from K-W test with 14 degrees of freedom).</a:t>
                </a:r>
              </a:p>
              <a:p>
                <a:pPr lvl="0"/>
                <a:r>
                  <a:rPr lang="en-US" dirty="0"/>
                  <a:t>Due to finding significant evidence of differing ABV distributions among the different categories of beer, we ran a Dunn’s test for multiple pairwise comparisons.</a:t>
                </a:r>
              </a:p>
              <a:p>
                <a:endParaRPr lang="en-US" dirty="0"/>
              </a:p>
            </p:txBody>
          </p:sp>
        </mc:Fallback>
      </mc:AlternateContent>
      <p:sp>
        <p:nvSpPr>
          <p:cNvPr id="4" name="Slide Number Placeholder 3"/>
          <p:cNvSpPr>
            <a:spLocks noGrp="1"/>
          </p:cNvSpPr>
          <p:nvPr>
            <p:ph type="sldNum" sz="quarter" idx="5"/>
          </p:nvPr>
        </p:nvSpPr>
        <p:spPr/>
        <p:txBody>
          <a:bodyPr/>
          <a:lstStyle/>
          <a:p>
            <a:fld id="{EF944C0D-C82B-8F41-AD3B-D6163DDDF901}" type="slidenum">
              <a:rPr lang="en-US" smtClean="0"/>
              <a:t>17</a:t>
            </a:fld>
            <a:endParaRPr lang="en-US"/>
          </a:p>
        </p:txBody>
      </p:sp>
    </p:spTree>
    <p:extLst>
      <p:ext uri="{BB962C8B-B14F-4D97-AF65-F5344CB8AC3E}">
        <p14:creationId xmlns:p14="http://schemas.microsoft.com/office/powerpoint/2010/main" val="2327633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Using a Bonferroni Correction to adjust the error of the family of simultaneous tests, we found the following pairs of beer categories to have significant differences in median ABV.</a:t>
            </a:r>
          </a:p>
          <a:p>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18</a:t>
            </a:fld>
            <a:endParaRPr lang="en-US"/>
          </a:p>
        </p:txBody>
      </p:sp>
    </p:spTree>
    <p:extLst>
      <p:ext uri="{BB962C8B-B14F-4D97-AF65-F5344CB8AC3E}">
        <p14:creationId xmlns:p14="http://schemas.microsoft.com/office/powerpoint/2010/main" val="3828153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a:t>
            </a:r>
            <a:r>
              <a:rPr lang="en-US" sz="1200" baseline="0" dirty="0"/>
              <a:t> found significant evidence, at an alpha level of 0.05, that 59 pairs of the 15 beer categories have different median ABV. This finding suggests a strong relationship exists between the category of beer and its ABV. </a:t>
            </a:r>
            <a:endParaRPr lang="en-US"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must be kept in mind, that due to the unclear independence of the individual beer recordings the validity of these conclusions is questionable. At the very least, these findings beg for further investigation with cleaner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sym typeface="Wingdings" pitchFamily="2" charset="2"/>
              </a:rPr>
              <a:t>Not clear if random sample of all beers advise against generalizing this conclusion to all beers &amp; breweries</a:t>
            </a:r>
          </a:p>
          <a:p>
            <a:endParaRPr lang="en-US" dirty="0">
              <a:sym typeface="Wingdings" pitchFamily="2" charset="2"/>
            </a:endParaRPr>
          </a:p>
          <a:p>
            <a:r>
              <a:rPr lang="en-US" dirty="0">
                <a:sym typeface="Wingdings" pitchFamily="2" charset="2"/>
              </a:rPr>
              <a:t>Beer category wasn’t randomly assigned can’t attribute causation of abv to beer category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19</a:t>
            </a:fld>
            <a:endParaRPr lang="en-US"/>
          </a:p>
        </p:txBody>
      </p:sp>
    </p:spTree>
    <p:extLst>
      <p:ext uri="{BB962C8B-B14F-4D97-AF65-F5344CB8AC3E}">
        <p14:creationId xmlns:p14="http://schemas.microsoft.com/office/powerpoint/2010/main" val="2231409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552 – breweries that made a beer (after filtering entry mistakes)</a:t>
            </a:r>
          </a:p>
          <a:p>
            <a:r>
              <a:rPr lang="en-US" dirty="0"/>
              <a:t>2407 – total beers</a:t>
            </a:r>
          </a:p>
          <a:p>
            <a:endParaRPr lang="en-US" dirty="0"/>
          </a:p>
          <a:p>
            <a:r>
              <a:rPr lang="en-US" dirty="0"/>
              <a:t>Our objective is to provide context on the craft beers manufactured in the United States.  We identified 552 breweries which produced 2407 craft beers.</a:t>
            </a:r>
          </a:p>
        </p:txBody>
      </p:sp>
      <p:sp>
        <p:nvSpPr>
          <p:cNvPr id="4" name="Slide Number Placeholder 3"/>
          <p:cNvSpPr>
            <a:spLocks noGrp="1"/>
          </p:cNvSpPr>
          <p:nvPr>
            <p:ph type="sldNum" sz="quarter" idx="5"/>
          </p:nvPr>
        </p:nvSpPr>
        <p:spPr/>
        <p:txBody>
          <a:bodyPr/>
          <a:lstStyle/>
          <a:p>
            <a:fld id="{EF944C0D-C82B-8F41-AD3B-D6163DDDF901}" type="slidenum">
              <a:rPr lang="en-US" smtClean="0"/>
              <a:t>2</a:t>
            </a:fld>
            <a:endParaRPr lang="en-US"/>
          </a:p>
        </p:txBody>
      </p:sp>
    </p:spTree>
    <p:extLst>
      <p:ext uri="{BB962C8B-B14F-4D97-AF65-F5344CB8AC3E}">
        <p14:creationId xmlns:p14="http://schemas.microsoft.com/office/powerpoint/2010/main" val="119982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944C0D-C82B-8F41-AD3B-D6163DDDF901}" type="slidenum">
              <a:rPr lang="en-US" smtClean="0"/>
              <a:t>20</a:t>
            </a:fld>
            <a:endParaRPr lang="en-US"/>
          </a:p>
        </p:txBody>
      </p:sp>
    </p:spTree>
    <p:extLst>
      <p:ext uri="{BB962C8B-B14F-4D97-AF65-F5344CB8AC3E}">
        <p14:creationId xmlns:p14="http://schemas.microsoft.com/office/powerpoint/2010/main" val="1561410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ABV = Alcohol by Volume</a:t>
            </a:r>
          </a:p>
          <a:p>
            <a:r>
              <a:rPr lang="en-US" dirty="0"/>
              <a:t>IBU = International Bitterness Units</a:t>
            </a:r>
          </a:p>
          <a:p>
            <a:r>
              <a:rPr lang="en-US" dirty="0"/>
              <a:t>99 styles of beer, 15 categories</a:t>
            </a:r>
          </a:p>
          <a:p>
            <a:r>
              <a:rPr lang="en-US" dirty="0"/>
              <a:t>3 beer entries removed, because they were not actual beers.</a:t>
            </a:r>
          </a:p>
          <a:p>
            <a:endParaRPr lang="en-US" dirty="0"/>
          </a:p>
          <a:p>
            <a:r>
              <a:rPr lang="en-US" b="0" i="0" u="sng" dirty="0">
                <a:solidFill>
                  <a:srgbClr val="0000FF"/>
                </a:solidFill>
                <a:effectLst/>
                <a:latin typeface="Calibri" panose="020F0502020204030204" pitchFamily="34" charset="0"/>
                <a:hlinkClick r:id="rId3" tooltip="https://www.beeradvocate.com/beer/styles/"/>
              </a:rPr>
              <a:t>https://www.beeradvocate.com/beer/styles/</a:t>
            </a:r>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21</a:t>
            </a:fld>
            <a:endParaRPr lang="en-US"/>
          </a:p>
        </p:txBody>
      </p:sp>
    </p:spTree>
    <p:extLst>
      <p:ext uri="{BB962C8B-B14F-4D97-AF65-F5344CB8AC3E}">
        <p14:creationId xmlns:p14="http://schemas.microsoft.com/office/powerpoint/2010/main" val="1118401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different models were ran to investigate the difference between IPAs and Ales in respect to the IBU and ABV of these beers. </a:t>
            </a:r>
            <a:r>
              <a:rPr lang="en-US" dirty="0">
                <a:sym typeface="Wingdings" pitchFamily="2" charset="2"/>
              </a:rPr>
              <a:t>predictions</a:t>
            </a:r>
            <a:endParaRPr lang="en-US" dirty="0"/>
          </a:p>
          <a:p>
            <a:endParaRPr lang="en-US" dirty="0"/>
          </a:p>
          <a:p>
            <a:r>
              <a:rPr lang="en-US" dirty="0"/>
              <a:t>Combine the three models</a:t>
            </a:r>
          </a:p>
        </p:txBody>
      </p:sp>
      <p:sp>
        <p:nvSpPr>
          <p:cNvPr id="4" name="Slide Number Placeholder 3"/>
          <p:cNvSpPr>
            <a:spLocks noGrp="1"/>
          </p:cNvSpPr>
          <p:nvPr>
            <p:ph type="sldNum" sz="quarter" idx="5"/>
          </p:nvPr>
        </p:nvSpPr>
        <p:spPr/>
        <p:txBody>
          <a:bodyPr/>
          <a:lstStyle/>
          <a:p>
            <a:fld id="{EF944C0D-C82B-8F41-AD3B-D6163DDDF901}" type="slidenum">
              <a:rPr lang="en-US" smtClean="0"/>
              <a:t>22</a:t>
            </a:fld>
            <a:endParaRPr lang="en-US"/>
          </a:p>
        </p:txBody>
      </p:sp>
    </p:spTree>
    <p:extLst>
      <p:ext uri="{BB962C8B-B14F-4D97-AF65-F5344CB8AC3E}">
        <p14:creationId xmlns:p14="http://schemas.microsoft.com/office/powerpoint/2010/main" val="3886755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Come back to this</a:t>
            </a:r>
          </a:p>
          <a:p>
            <a:endParaRPr lang="en-US" dirty="0"/>
          </a:p>
          <a:p>
            <a:r>
              <a:rPr lang="en-US" dirty="0"/>
              <a:t>Colorado has the highest number of breweries (46)</a:t>
            </a:r>
          </a:p>
          <a:p>
            <a:r>
              <a:rPr lang="en-US" dirty="0"/>
              <a:t>North Dakota, South Dakota, West Virginia, and DC only have 1</a:t>
            </a:r>
          </a:p>
          <a:p>
            <a:endParaRPr lang="en-US" dirty="0"/>
          </a:p>
          <a:p>
            <a:r>
              <a:rPr lang="en-US" dirty="0"/>
              <a:t>6 breweries were excluded from this list since they were either duplicates or did not produce beer.</a:t>
            </a:r>
          </a:p>
          <a:p>
            <a:endParaRPr lang="en-US" dirty="0"/>
          </a:p>
          <a:p>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23</a:t>
            </a:fld>
            <a:endParaRPr lang="en-US"/>
          </a:p>
        </p:txBody>
      </p:sp>
    </p:spTree>
    <p:extLst>
      <p:ext uri="{BB962C8B-B14F-4D97-AF65-F5344CB8AC3E}">
        <p14:creationId xmlns:p14="http://schemas.microsoft.com/office/powerpoint/2010/main" val="688989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a:t>
            </a:r>
            <a:r>
              <a:rPr lang="en-US" dirty="0" err="1"/>
              <a:t>parirs</a:t>
            </a:r>
            <a:r>
              <a:rPr lang="en-US" dirty="0"/>
              <a:t> to have sign diff</a:t>
            </a:r>
          </a:p>
          <a:p>
            <a:endParaRPr lang="en-US" dirty="0"/>
          </a:p>
          <a:p>
            <a:r>
              <a:rPr lang="en-US" dirty="0"/>
              <a:t>Reject hull when true. Type 1 </a:t>
            </a:r>
          </a:p>
          <a:p>
            <a:endParaRPr lang="en-US" dirty="0"/>
          </a:p>
          <a:p>
            <a:r>
              <a:rPr lang="en-US" dirty="0" err="1"/>
              <a:t>Dist</a:t>
            </a:r>
            <a:r>
              <a:rPr lang="en-US" dirty="0"/>
              <a:t> of abv for bock vs lager median, rank sum test how deviated   bock &amp; dark larger different median</a:t>
            </a:r>
          </a:p>
          <a:p>
            <a:endParaRPr lang="en-US" dirty="0"/>
          </a:p>
          <a:p>
            <a:r>
              <a:rPr lang="en-US" dirty="0"/>
              <a:t>Done on the </a:t>
            </a:r>
          </a:p>
          <a:p>
            <a:endParaRPr lang="en-US" dirty="0"/>
          </a:p>
          <a:p>
            <a:r>
              <a:rPr lang="en-US" dirty="0"/>
              <a:t>Dunn </a:t>
            </a:r>
            <a:r>
              <a:rPr lang="en-US" dirty="0" err="1"/>
              <a:t>pairwiase</a:t>
            </a:r>
            <a:r>
              <a:rPr lang="en-US" dirty="0"/>
              <a:t> </a:t>
            </a:r>
            <a:r>
              <a:rPr lang="en-US" dirty="0" err="1"/>
              <a:t>mult</a:t>
            </a:r>
            <a:r>
              <a:rPr lang="en-US" dirty="0"/>
              <a:t> correction </a:t>
            </a:r>
            <a:r>
              <a:rPr lang="en-US" dirty="0">
                <a:sym typeface="Wingdings" pitchFamily="2" charset="2"/>
              </a:rPr>
              <a:t> then need to </a:t>
            </a:r>
            <a:r>
              <a:rPr lang="en-US" dirty="0" err="1">
                <a:sym typeface="Wingdings" pitchFamily="2" charset="2"/>
              </a:rPr>
              <a:t>accountfor</a:t>
            </a:r>
            <a:r>
              <a:rPr lang="en-US" dirty="0">
                <a:sym typeface="Wingdings" pitchFamily="2" charset="2"/>
              </a:rPr>
              <a:t> the type 1 error  </a:t>
            </a:r>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24</a:t>
            </a:fld>
            <a:endParaRPr lang="en-US"/>
          </a:p>
        </p:txBody>
      </p:sp>
    </p:spTree>
    <p:extLst>
      <p:ext uri="{BB962C8B-B14F-4D97-AF65-F5344CB8AC3E}">
        <p14:creationId xmlns:p14="http://schemas.microsoft.com/office/powerpoint/2010/main" val="2828982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run </a:t>
            </a:r>
            <a:r>
              <a:rPr lang="en-US" dirty="0" err="1"/>
              <a:t>anova</a:t>
            </a:r>
            <a:r>
              <a:rPr lang="en-US" dirty="0"/>
              <a:t> </a:t>
            </a:r>
            <a:r>
              <a:rPr lang="en-US" dirty="0">
                <a:sym typeface="Wingdings" pitchFamily="2" charset="2"/>
              </a:rPr>
              <a:t> not normal </a:t>
            </a:r>
            <a:r>
              <a:rPr lang="en-US" dirty="0" err="1">
                <a:sym typeface="Wingdings" pitchFamily="2" charset="2"/>
              </a:rPr>
              <a:t>dist</a:t>
            </a:r>
            <a:r>
              <a:rPr lang="en-US" dirty="0">
                <a:sym typeface="Wingdings" pitchFamily="2" charset="2"/>
              </a:rPr>
              <a:t> with very diff </a:t>
            </a:r>
            <a:r>
              <a:rPr lang="en-US" dirty="0" err="1">
                <a:sym typeface="Wingdings" pitchFamily="2" charset="2"/>
              </a:rPr>
              <a:t>sd</a:t>
            </a:r>
            <a:endParaRPr lang="en-US" dirty="0">
              <a:sym typeface="Wingdings" pitchFamily="2" charset="2"/>
            </a:endParaRPr>
          </a:p>
          <a:p>
            <a:endParaRPr lang="en-US" dirty="0">
              <a:sym typeface="Wingdings" pitchFamily="2" charset="2"/>
            </a:endParaRPr>
          </a:p>
          <a:p>
            <a:r>
              <a:rPr lang="en-US" dirty="0">
                <a:sym typeface="Wingdings" pitchFamily="2" charset="2"/>
              </a:rPr>
              <a:t>Founds this then do </a:t>
            </a:r>
            <a:r>
              <a:rPr lang="en-US" dirty="0" err="1">
                <a:sym typeface="Wingdings" pitchFamily="2" charset="2"/>
              </a:rPr>
              <a:t>dunn</a:t>
            </a:r>
            <a:r>
              <a:rPr lang="en-US" dirty="0">
                <a:sym typeface="Wingdings" pitchFamily="2" charset="2"/>
              </a:rPr>
              <a:t> test</a:t>
            </a:r>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25</a:t>
            </a:fld>
            <a:endParaRPr lang="en-US"/>
          </a:p>
        </p:txBody>
      </p:sp>
    </p:spTree>
    <p:extLst>
      <p:ext uri="{BB962C8B-B14F-4D97-AF65-F5344CB8AC3E}">
        <p14:creationId xmlns:p14="http://schemas.microsoft.com/office/powerpoint/2010/main" val="1655399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cat of beer related to abv </a:t>
            </a:r>
            <a:r>
              <a:rPr lang="en-US" dirty="0">
                <a:sym typeface="Wingdings" pitchFamily="2" charset="2"/>
              </a:rPr>
              <a:t> yes</a:t>
            </a:r>
          </a:p>
          <a:p>
            <a:r>
              <a:rPr lang="en-US" dirty="0">
                <a:sym typeface="Wingdings" pitchFamily="2" charset="2"/>
              </a:rPr>
              <a:t>Not clear if random sample of all beers advise against generalizing this conclusion to all beers &amp; breweries</a:t>
            </a:r>
          </a:p>
          <a:p>
            <a:endParaRPr lang="en-US" dirty="0">
              <a:sym typeface="Wingdings" pitchFamily="2" charset="2"/>
            </a:endParaRPr>
          </a:p>
          <a:p>
            <a:r>
              <a:rPr lang="en-US" dirty="0">
                <a:sym typeface="Wingdings" pitchFamily="2" charset="2"/>
              </a:rPr>
              <a:t>Beer category wasn’t randomly assigned can’t attribute causation of abv to beer category</a:t>
            </a:r>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26</a:t>
            </a:fld>
            <a:endParaRPr lang="en-US"/>
          </a:p>
        </p:txBody>
      </p:sp>
    </p:spTree>
    <p:extLst>
      <p:ext uri="{BB962C8B-B14F-4D97-AF65-F5344CB8AC3E}">
        <p14:creationId xmlns:p14="http://schemas.microsoft.com/office/powerpoint/2010/main" val="573518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ABV for some of the different categories of beer appear to have distributions vastly different than the normal distribution.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standard deviations of the different categories of beer appear to differ significantly.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Independence of each recorded beer is questionable, needing further information from Budweiser, so conclusions should be taken with a grain of salt.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Assumptions for ANOVA are severely violated, thus a Kruskal-Wallis test will be run to assess if the ABV of at least one pair of beer categories have different distributions.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27</a:t>
            </a:fld>
            <a:endParaRPr lang="en-US"/>
          </a:p>
        </p:txBody>
      </p:sp>
    </p:spTree>
    <p:extLst>
      <p:ext uri="{BB962C8B-B14F-4D97-AF65-F5344CB8AC3E}">
        <p14:creationId xmlns:p14="http://schemas.microsoft.com/office/powerpoint/2010/main" val="216842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ABV range: 0.1% (</a:t>
            </a:r>
            <a:r>
              <a:rPr lang="en-US" dirty="0">
                <a:effectLst/>
              </a:rPr>
              <a:t>Scotty K NA, CA)</a:t>
            </a:r>
            <a:r>
              <a:rPr lang="en-US" dirty="0"/>
              <a:t> - 12.8% (</a:t>
            </a:r>
            <a:r>
              <a:rPr lang="en-US" b="0" i="0" dirty="0">
                <a:solidFill>
                  <a:srgbClr val="000000"/>
                </a:solidFill>
                <a:effectLst/>
                <a:latin typeface="DejaVu Sans"/>
              </a:rPr>
              <a:t>Lee Hill Series Vol. 5 - Belgian Style </a:t>
            </a:r>
            <a:r>
              <a:rPr lang="en-US" b="0" i="0" dirty="0" err="1">
                <a:solidFill>
                  <a:srgbClr val="000000"/>
                </a:solidFill>
                <a:effectLst/>
                <a:latin typeface="DejaVu Sans"/>
              </a:rPr>
              <a:t>Quadrupel</a:t>
            </a:r>
            <a:r>
              <a:rPr lang="en-US" b="0" i="0" dirty="0">
                <a:solidFill>
                  <a:srgbClr val="000000"/>
                </a:solidFill>
                <a:effectLst/>
                <a:latin typeface="DejaVu Sans"/>
              </a:rPr>
              <a:t> Ale, CO)</a:t>
            </a:r>
            <a:endParaRPr lang="en-US" dirty="0"/>
          </a:p>
          <a:p>
            <a:r>
              <a:rPr lang="en-US" dirty="0"/>
              <a:t>IBU range: 4 (3 cream ales from same brewer, CA) – 138 (</a:t>
            </a:r>
            <a:r>
              <a:rPr lang="en-US" b="0" i="0" dirty="0">
                <a:solidFill>
                  <a:srgbClr val="000000"/>
                </a:solidFill>
                <a:effectLst/>
                <a:latin typeface="DejaVu Sans"/>
              </a:rPr>
              <a:t>Bitter Bitch Imperial IPA, OR)</a:t>
            </a:r>
          </a:p>
          <a:p>
            <a:endParaRPr lang="en-US" b="0" i="0" dirty="0">
              <a:solidFill>
                <a:srgbClr val="000000"/>
              </a:solidFill>
              <a:effectLst/>
              <a:latin typeface="DejaVu Sans"/>
            </a:endParaRPr>
          </a:p>
          <a:p>
            <a:r>
              <a:rPr lang="en-US" b="0" i="0" dirty="0">
                <a:solidFill>
                  <a:srgbClr val="000000"/>
                </a:solidFill>
                <a:effectLst/>
                <a:latin typeface="DejaVu Sans"/>
              </a:rPr>
              <a:t> </a:t>
            </a:r>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28</a:t>
            </a:fld>
            <a:endParaRPr lang="en-US"/>
          </a:p>
        </p:txBody>
      </p:sp>
    </p:spTree>
    <p:extLst>
      <p:ext uri="{BB962C8B-B14F-4D97-AF65-F5344CB8AC3E}">
        <p14:creationId xmlns:p14="http://schemas.microsoft.com/office/powerpoint/2010/main" val="4275899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Count explains the number of beers for each ABV value</a:t>
            </a:r>
          </a:p>
          <a:p>
            <a:r>
              <a:rPr lang="en-US" dirty="0"/>
              <a:t>Right skewed distribution</a:t>
            </a:r>
          </a:p>
          <a:p>
            <a:r>
              <a:rPr lang="en-US" dirty="0"/>
              <a:t>Mean ABV of 5.97% is greater than the Median ABV of 5.6%</a:t>
            </a:r>
          </a:p>
          <a:p>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29</a:t>
            </a:fld>
            <a:endParaRPr lang="en-US"/>
          </a:p>
        </p:txBody>
      </p:sp>
    </p:spTree>
    <p:extLst>
      <p:ext uri="{BB962C8B-B14F-4D97-AF65-F5344CB8AC3E}">
        <p14:creationId xmlns:p14="http://schemas.microsoft.com/office/powerpoint/2010/main" val="2860696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Shows the breakdown of the number of breweries per state.</a:t>
            </a:r>
          </a:p>
          <a:p>
            <a:endParaRPr lang="en-US" dirty="0"/>
          </a:p>
          <a:p>
            <a:r>
              <a:rPr lang="en-US" dirty="0"/>
              <a:t>Colorado has the highest number of breweries (46)</a:t>
            </a:r>
          </a:p>
          <a:p>
            <a:r>
              <a:rPr lang="en-US" dirty="0"/>
              <a:t>North Dakota, South Dakota, West Virginia, and DC only have 1</a:t>
            </a:r>
          </a:p>
          <a:p>
            <a:endParaRPr lang="en-US" dirty="0"/>
          </a:p>
          <a:p>
            <a:r>
              <a:rPr lang="en-US" dirty="0"/>
              <a:t>6 breweries were excluded from this list since they were either duplicates or did not produce beer.</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44C0D-C82B-8F41-AD3B-D6163DDDF90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9021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C2C2C"/>
                </a:solidFill>
                <a:effectLst/>
                <a:latin typeface="Open Sans" panose="020F0502020204030204" pitchFamily="34" charset="0"/>
              </a:rPr>
              <a:t>We identified 99 different styles of beers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C2C2C"/>
              </a:solidFill>
              <a:effectLst/>
              <a:latin typeface="Open Sans"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C2C2C"/>
                </a:solidFill>
                <a:effectLst/>
                <a:latin typeface="Open Sans" panose="020F0502020204030204" pitchFamily="34" charset="0"/>
              </a:rPr>
              <a:t>We referenced the https://</a:t>
            </a:r>
            <a:r>
              <a:rPr lang="en-US" b="0" i="0" dirty="0" err="1">
                <a:solidFill>
                  <a:srgbClr val="2C2C2C"/>
                </a:solidFill>
                <a:effectLst/>
                <a:latin typeface="Open Sans" panose="020F0502020204030204" pitchFamily="34" charset="0"/>
              </a:rPr>
              <a:t>www.beeradvocate.com</a:t>
            </a:r>
            <a:r>
              <a:rPr lang="en-US" b="0" i="0" dirty="0">
                <a:solidFill>
                  <a:srgbClr val="2C2C2C"/>
                </a:solidFill>
                <a:effectLst/>
                <a:latin typeface="Open Sans" panose="020F0502020204030204" pitchFamily="34" charset="0"/>
              </a:rPr>
              <a:t>/beer/styles/ on how to group the beers into 15 categories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C2C2C"/>
              </a:solidFill>
              <a:effectLst/>
              <a:latin typeface="Open Sans"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C2C2C"/>
                </a:solidFill>
                <a:effectLst/>
                <a:latin typeface="Open Sans" panose="020F0502020204030204" pitchFamily="34" charset="0"/>
              </a:rPr>
              <a:t>The categories were essential for processing of missing data and gathering insights of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C2C2C"/>
              </a:solidFill>
              <a:effectLst/>
              <a:latin typeface="Open Sans"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C2C2C"/>
                </a:solidFill>
                <a:effectLst/>
                <a:latin typeface="Open Sans" panose="020F0502020204030204" pitchFamily="34" charset="0"/>
              </a:rPr>
              <a:t>Similarities on a beer's appearance, aroma, taste, and feel</a:t>
            </a:r>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4</a:t>
            </a:fld>
            <a:endParaRPr lang="en-US"/>
          </a:p>
        </p:txBody>
      </p:sp>
    </p:spTree>
    <p:extLst>
      <p:ext uri="{BB962C8B-B14F-4D97-AF65-F5344CB8AC3E}">
        <p14:creationId xmlns:p14="http://schemas.microsoft.com/office/powerpoint/2010/main" val="353654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ABV = Alcohol by Volume</a:t>
            </a:r>
          </a:p>
          <a:p>
            <a:r>
              <a:rPr lang="en-US" dirty="0"/>
              <a:t>IBU = International Bitterness Units</a:t>
            </a:r>
          </a:p>
          <a:p>
            <a:endParaRPr lang="en-US" dirty="0"/>
          </a:p>
          <a:p>
            <a:r>
              <a:rPr lang="en-US" dirty="0"/>
              <a:t>For the ABV missing values</a:t>
            </a:r>
          </a:p>
          <a:p>
            <a:r>
              <a:rPr lang="en-US" dirty="0"/>
              <a:t>62 records did not contain an ABV value</a:t>
            </a:r>
          </a:p>
          <a:p>
            <a:endParaRPr lang="en-US" dirty="0"/>
          </a:p>
          <a:p>
            <a:r>
              <a:rPr lang="en-US" dirty="0"/>
              <a:t>The beer styles were categorized, and the median value was obtained for each category</a:t>
            </a:r>
          </a:p>
          <a:p>
            <a:endParaRPr lang="en-US" dirty="0"/>
          </a:p>
          <a:p>
            <a:r>
              <a:rPr lang="en-US" dirty="0"/>
              <a:t>An ABV value was then assigned the median ABV value of the respective category</a:t>
            </a:r>
          </a:p>
          <a:p>
            <a:endParaRPr lang="en-US" dirty="0"/>
          </a:p>
          <a:p>
            <a:r>
              <a:rPr lang="en-US" dirty="0"/>
              <a:t>For the missing IBU values</a:t>
            </a:r>
          </a:p>
          <a:p>
            <a:r>
              <a:rPr lang="en-US" dirty="0"/>
              <a:t>1005 records did not contain an IBU value therefore, those records were censored for any analysis where IBU was a factor.</a:t>
            </a:r>
          </a:p>
        </p:txBody>
      </p:sp>
      <p:sp>
        <p:nvSpPr>
          <p:cNvPr id="4" name="Slide Number Placeholder 3"/>
          <p:cNvSpPr>
            <a:spLocks noGrp="1"/>
          </p:cNvSpPr>
          <p:nvPr>
            <p:ph type="sldNum" sz="quarter" idx="5"/>
          </p:nvPr>
        </p:nvSpPr>
        <p:spPr/>
        <p:txBody>
          <a:bodyPr/>
          <a:lstStyle/>
          <a:p>
            <a:fld id="{EF944C0D-C82B-8F41-AD3B-D6163DDDF901}" type="slidenum">
              <a:rPr lang="en-US" smtClean="0"/>
              <a:t>5</a:t>
            </a:fld>
            <a:endParaRPr lang="en-US"/>
          </a:p>
        </p:txBody>
      </p:sp>
    </p:spTree>
    <p:extLst>
      <p:ext uri="{BB962C8B-B14F-4D97-AF65-F5344CB8AC3E}">
        <p14:creationId xmlns:p14="http://schemas.microsoft.com/office/powerpoint/2010/main" val="2064247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median alcohol by volume, or ABV, per state</a:t>
            </a:r>
          </a:p>
          <a:p>
            <a:endParaRPr lang="en-US" dirty="0"/>
          </a:p>
          <a:p>
            <a:r>
              <a:rPr lang="en-US" dirty="0"/>
              <a:t>KY breweries had the highest median ABV at 6.5% with DC just below at 6.25%.  followed by NV &amp; WV at 6.2%.</a:t>
            </a:r>
          </a:p>
          <a:p>
            <a:endParaRPr lang="en-US" dirty="0"/>
          </a:p>
          <a:p>
            <a:r>
              <a:rPr lang="en-US" dirty="0"/>
              <a:t>UT breweries had the lowest median ABV at 4% with NJ slightly higher at 4.6%, then KS, ND, WY at 5%</a:t>
            </a:r>
          </a:p>
          <a:p>
            <a:endParaRPr lang="en-US" dirty="0"/>
          </a:p>
          <a:p>
            <a:r>
              <a:rPr lang="en-US" dirty="0"/>
              <a:t>This bar chart does not show much variability in the median ABV values of beer across the states.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6</a:t>
            </a:fld>
            <a:endParaRPr lang="en-US"/>
          </a:p>
        </p:txBody>
      </p:sp>
    </p:spTree>
    <p:extLst>
      <p:ext uri="{BB962C8B-B14F-4D97-AF65-F5344CB8AC3E}">
        <p14:creationId xmlns:p14="http://schemas.microsoft.com/office/powerpoint/2010/main" val="2953076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beer with the highest ABV value was brewed in CO, this was the Lee Hill Series volume 5 – Belgian style quadruple ale with an ABV of 12.8%</a:t>
            </a:r>
          </a:p>
          <a:p>
            <a:endParaRPr lang="en-US" dirty="0"/>
          </a:p>
          <a:p>
            <a:r>
              <a:rPr lang="en-US" dirty="0"/>
              <a:t>The state with the highest median ABV, KY, had a median ABV value of 6.5%</a:t>
            </a:r>
          </a:p>
          <a:p>
            <a:endParaRPr lang="en-US" dirty="0"/>
          </a:p>
        </p:txBody>
      </p:sp>
      <p:sp>
        <p:nvSpPr>
          <p:cNvPr id="4" name="Slide Number Placeholder 3"/>
          <p:cNvSpPr>
            <a:spLocks noGrp="1"/>
          </p:cNvSpPr>
          <p:nvPr>
            <p:ph type="sldNum" sz="quarter" idx="5"/>
          </p:nvPr>
        </p:nvSpPr>
        <p:spPr/>
        <p:txBody>
          <a:bodyPr/>
          <a:lstStyle/>
          <a:p>
            <a:fld id="{EF944C0D-C82B-8F41-AD3B-D6163DDDF901}" type="slidenum">
              <a:rPr lang="en-US" smtClean="0"/>
              <a:t>7</a:t>
            </a:fld>
            <a:endParaRPr lang="en-US"/>
          </a:p>
        </p:txBody>
      </p:sp>
    </p:spTree>
    <p:extLst>
      <p:ext uri="{BB962C8B-B14F-4D97-AF65-F5344CB8AC3E}">
        <p14:creationId xmlns:p14="http://schemas.microsoft.com/office/powerpoint/2010/main" val="1764938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median international bitterness units, or IBU, per state</a:t>
            </a:r>
          </a:p>
          <a:p>
            <a:endParaRPr lang="en-US" dirty="0"/>
          </a:p>
          <a:p>
            <a:r>
              <a:rPr lang="en-US" dirty="0"/>
              <a:t>ME breweries were identified to have the highest median IBU at 61 units, followed by WV at 57.5 units.  , then FL and GA at 55 units.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SD, with just one brewery,  did not report any IBU values.</a:t>
            </a:r>
          </a:p>
          <a:p>
            <a:endParaRPr lang="en-US" dirty="0"/>
          </a:p>
          <a:p>
            <a:r>
              <a:rPr lang="en-US" dirty="0"/>
              <a:t>The chart may not be truly reflective of the data due to the quantity of the missing IBU data. </a:t>
            </a:r>
          </a:p>
        </p:txBody>
      </p:sp>
      <p:sp>
        <p:nvSpPr>
          <p:cNvPr id="4" name="Slide Number Placeholder 3"/>
          <p:cNvSpPr>
            <a:spLocks noGrp="1"/>
          </p:cNvSpPr>
          <p:nvPr>
            <p:ph type="sldNum" sz="quarter" idx="5"/>
          </p:nvPr>
        </p:nvSpPr>
        <p:spPr/>
        <p:txBody>
          <a:bodyPr/>
          <a:lstStyle/>
          <a:p>
            <a:fld id="{EF944C0D-C82B-8F41-AD3B-D6163DDDF901}" type="slidenum">
              <a:rPr lang="en-US" smtClean="0"/>
              <a:t>8</a:t>
            </a:fld>
            <a:endParaRPr lang="en-US"/>
          </a:p>
        </p:txBody>
      </p:sp>
    </p:spTree>
    <p:extLst>
      <p:ext uri="{BB962C8B-B14F-4D97-AF65-F5344CB8AC3E}">
        <p14:creationId xmlns:p14="http://schemas.microsoft.com/office/powerpoint/2010/main" val="3662625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maximum beer IBU, the state with the highest beer IBU was brewed in OR, which was the  Bitter Bitch Imperial IPA with an IBU of 138.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state with the highest median IBU was ME with the median IBU value of 61</a:t>
            </a:r>
          </a:p>
        </p:txBody>
      </p:sp>
      <p:sp>
        <p:nvSpPr>
          <p:cNvPr id="4" name="Slide Number Placeholder 3"/>
          <p:cNvSpPr>
            <a:spLocks noGrp="1"/>
          </p:cNvSpPr>
          <p:nvPr>
            <p:ph type="sldNum" sz="quarter" idx="5"/>
          </p:nvPr>
        </p:nvSpPr>
        <p:spPr/>
        <p:txBody>
          <a:bodyPr/>
          <a:lstStyle/>
          <a:p>
            <a:fld id="{EF944C0D-C82B-8F41-AD3B-D6163DDDF901}" type="slidenum">
              <a:rPr lang="en-US" smtClean="0"/>
              <a:t>9</a:t>
            </a:fld>
            <a:endParaRPr lang="en-US"/>
          </a:p>
        </p:txBody>
      </p:sp>
    </p:spTree>
    <p:extLst>
      <p:ext uri="{BB962C8B-B14F-4D97-AF65-F5344CB8AC3E}">
        <p14:creationId xmlns:p14="http://schemas.microsoft.com/office/powerpoint/2010/main" val="327322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70B6C1-015F-4144-8B69-BEA9801BC40C}"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B9259-05BC-D04A-B812-BA58ECDE982F}" type="slidenum">
              <a:rPr lang="en-US" smtClean="0"/>
              <a:t>‹#›</a:t>
            </a:fld>
            <a:endParaRPr lang="en-US"/>
          </a:p>
        </p:txBody>
      </p:sp>
    </p:spTree>
    <p:extLst>
      <p:ext uri="{BB962C8B-B14F-4D97-AF65-F5344CB8AC3E}">
        <p14:creationId xmlns:p14="http://schemas.microsoft.com/office/powerpoint/2010/main" val="968239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0B6C1-015F-4144-8B69-BEA9801BC40C}"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B9259-05BC-D04A-B812-BA58ECDE982F}" type="slidenum">
              <a:rPr lang="en-US" smtClean="0"/>
              <a:t>‹#›</a:t>
            </a:fld>
            <a:endParaRPr lang="en-US"/>
          </a:p>
        </p:txBody>
      </p:sp>
    </p:spTree>
    <p:extLst>
      <p:ext uri="{BB962C8B-B14F-4D97-AF65-F5344CB8AC3E}">
        <p14:creationId xmlns:p14="http://schemas.microsoft.com/office/powerpoint/2010/main" val="3189323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0B6C1-015F-4144-8B69-BEA9801BC40C}"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B9259-05BC-D04A-B812-BA58ECDE982F}" type="slidenum">
              <a:rPr lang="en-US" smtClean="0"/>
              <a:t>‹#›</a:t>
            </a:fld>
            <a:endParaRPr lang="en-US"/>
          </a:p>
        </p:txBody>
      </p:sp>
    </p:spTree>
    <p:extLst>
      <p:ext uri="{BB962C8B-B14F-4D97-AF65-F5344CB8AC3E}">
        <p14:creationId xmlns:p14="http://schemas.microsoft.com/office/powerpoint/2010/main" val="425986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0B6C1-015F-4144-8B69-BEA9801BC40C}"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B9259-05BC-D04A-B812-BA58ECDE982F}" type="slidenum">
              <a:rPr lang="en-US" smtClean="0"/>
              <a:t>‹#›</a:t>
            </a:fld>
            <a:endParaRPr lang="en-US"/>
          </a:p>
        </p:txBody>
      </p:sp>
    </p:spTree>
    <p:extLst>
      <p:ext uri="{BB962C8B-B14F-4D97-AF65-F5344CB8AC3E}">
        <p14:creationId xmlns:p14="http://schemas.microsoft.com/office/powerpoint/2010/main" val="121581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0B6C1-015F-4144-8B69-BEA9801BC40C}"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B9259-05BC-D04A-B812-BA58ECDE982F}" type="slidenum">
              <a:rPr lang="en-US" smtClean="0"/>
              <a:t>‹#›</a:t>
            </a:fld>
            <a:endParaRPr lang="en-US"/>
          </a:p>
        </p:txBody>
      </p:sp>
    </p:spTree>
    <p:extLst>
      <p:ext uri="{BB962C8B-B14F-4D97-AF65-F5344CB8AC3E}">
        <p14:creationId xmlns:p14="http://schemas.microsoft.com/office/powerpoint/2010/main" val="111684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70B6C1-015F-4144-8B69-BEA9801BC40C}" type="datetimeFigureOut">
              <a:rPr lang="en-US" smtClean="0"/>
              <a:t>10/21/22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B9259-05BC-D04A-B812-BA58ECDE982F}" type="slidenum">
              <a:rPr lang="en-US" smtClean="0"/>
              <a:t>‹#›</a:t>
            </a:fld>
            <a:endParaRPr lang="en-US"/>
          </a:p>
        </p:txBody>
      </p:sp>
    </p:spTree>
    <p:extLst>
      <p:ext uri="{BB962C8B-B14F-4D97-AF65-F5344CB8AC3E}">
        <p14:creationId xmlns:p14="http://schemas.microsoft.com/office/powerpoint/2010/main" val="316704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70B6C1-015F-4144-8B69-BEA9801BC40C}" type="datetimeFigureOut">
              <a:rPr lang="en-US" smtClean="0"/>
              <a:t>10/21/22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B9259-05BC-D04A-B812-BA58ECDE982F}" type="slidenum">
              <a:rPr lang="en-US" smtClean="0"/>
              <a:t>‹#›</a:t>
            </a:fld>
            <a:endParaRPr lang="en-US"/>
          </a:p>
        </p:txBody>
      </p:sp>
    </p:spTree>
    <p:extLst>
      <p:ext uri="{BB962C8B-B14F-4D97-AF65-F5344CB8AC3E}">
        <p14:creationId xmlns:p14="http://schemas.microsoft.com/office/powerpoint/2010/main" val="207131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70B6C1-015F-4144-8B69-BEA9801BC40C}" type="datetimeFigureOut">
              <a:rPr lang="en-US" smtClean="0"/>
              <a:t>10/21/22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B9259-05BC-D04A-B812-BA58ECDE982F}" type="slidenum">
              <a:rPr lang="en-US" smtClean="0"/>
              <a:t>‹#›</a:t>
            </a:fld>
            <a:endParaRPr lang="en-US"/>
          </a:p>
        </p:txBody>
      </p:sp>
    </p:spTree>
    <p:extLst>
      <p:ext uri="{BB962C8B-B14F-4D97-AF65-F5344CB8AC3E}">
        <p14:creationId xmlns:p14="http://schemas.microsoft.com/office/powerpoint/2010/main" val="89549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0B6C1-015F-4144-8B69-BEA9801BC40C}" type="datetimeFigureOut">
              <a:rPr lang="en-US" smtClean="0"/>
              <a:t>10/21/22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9B9259-05BC-D04A-B812-BA58ECDE982F}" type="slidenum">
              <a:rPr lang="en-US" smtClean="0"/>
              <a:t>‹#›</a:t>
            </a:fld>
            <a:endParaRPr lang="en-US"/>
          </a:p>
        </p:txBody>
      </p:sp>
    </p:spTree>
    <p:extLst>
      <p:ext uri="{BB962C8B-B14F-4D97-AF65-F5344CB8AC3E}">
        <p14:creationId xmlns:p14="http://schemas.microsoft.com/office/powerpoint/2010/main" val="1042527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70B6C1-015F-4144-8B69-BEA9801BC40C}" type="datetimeFigureOut">
              <a:rPr lang="en-US" smtClean="0"/>
              <a:t>10/21/22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B9259-05BC-D04A-B812-BA58ECDE982F}" type="slidenum">
              <a:rPr lang="en-US" smtClean="0"/>
              <a:t>‹#›</a:t>
            </a:fld>
            <a:endParaRPr lang="en-US"/>
          </a:p>
        </p:txBody>
      </p:sp>
    </p:spTree>
    <p:extLst>
      <p:ext uri="{BB962C8B-B14F-4D97-AF65-F5344CB8AC3E}">
        <p14:creationId xmlns:p14="http://schemas.microsoft.com/office/powerpoint/2010/main" val="904366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70B6C1-015F-4144-8B69-BEA9801BC40C}" type="datetimeFigureOut">
              <a:rPr lang="en-US" smtClean="0"/>
              <a:t>10/21/22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B9259-05BC-D04A-B812-BA58ECDE982F}" type="slidenum">
              <a:rPr lang="en-US" smtClean="0"/>
              <a:t>‹#›</a:t>
            </a:fld>
            <a:endParaRPr lang="en-US"/>
          </a:p>
        </p:txBody>
      </p:sp>
    </p:spTree>
    <p:extLst>
      <p:ext uri="{BB962C8B-B14F-4D97-AF65-F5344CB8AC3E}">
        <p14:creationId xmlns:p14="http://schemas.microsoft.com/office/powerpoint/2010/main" val="59582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0B6C1-015F-4144-8B69-BEA9801BC40C}" type="datetimeFigureOut">
              <a:rPr lang="en-US" smtClean="0"/>
              <a:t>10/21/22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B9259-05BC-D04A-B812-BA58ECDE982F}" type="slidenum">
              <a:rPr lang="en-US" smtClean="0"/>
              <a:t>‹#›</a:t>
            </a:fld>
            <a:endParaRPr lang="en-US"/>
          </a:p>
        </p:txBody>
      </p:sp>
    </p:spTree>
    <p:extLst>
      <p:ext uri="{BB962C8B-B14F-4D97-AF65-F5344CB8AC3E}">
        <p14:creationId xmlns:p14="http://schemas.microsoft.com/office/powerpoint/2010/main" val="1631648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aadyanthaya@mail.smu.edu"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mailto:chriswilliams@mail.smu.edu" TargetMode="Externa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4.png"/><Relationship Id="rId7" Type="http://schemas.openxmlformats.org/officeDocument/2006/relationships/diagramColors" Target="../diagrams/colors9.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6F42E0-28DF-4093-AFC5-CA01F54C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ottles in a production line">
            <a:extLst>
              <a:ext uri="{FF2B5EF4-FFF2-40B4-BE49-F238E27FC236}">
                <a16:creationId xmlns:a16="http://schemas.microsoft.com/office/drawing/2014/main" id="{E74B1DA6-619C-0E46-F69A-2C8E6411CFB5}"/>
              </a:ext>
            </a:extLst>
          </p:cNvPr>
          <p:cNvPicPr>
            <a:picLocks noChangeAspect="1"/>
          </p:cNvPicPr>
          <p:nvPr/>
        </p:nvPicPr>
        <p:blipFill rotWithShape="1">
          <a:blip r:embed="rId3"/>
          <a:srcRect r="10999" b="-2"/>
          <a:stretch/>
        </p:blipFill>
        <p:spPr>
          <a:xfrm>
            <a:off x="23" y="368468"/>
            <a:ext cx="9143977" cy="6858022"/>
          </a:xfrm>
          <a:prstGeom prst="rect">
            <a:avLst/>
          </a:prstGeom>
        </p:spPr>
      </p:pic>
      <p:sp>
        <p:nvSpPr>
          <p:cNvPr id="11" name="Rectangle 10">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11893" y="2511887"/>
            <a:ext cx="6858003" cy="1834218"/>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70780" y="1682484"/>
            <a:ext cx="6858003" cy="3493010"/>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E0761-4BBB-7BCC-974A-EC861976F668}"/>
              </a:ext>
            </a:extLst>
          </p:cNvPr>
          <p:cNvSpPr>
            <a:spLocks noGrp="1"/>
          </p:cNvSpPr>
          <p:nvPr>
            <p:ph type="ctrTitle"/>
          </p:nvPr>
        </p:nvSpPr>
        <p:spPr>
          <a:xfrm>
            <a:off x="4572004" y="728897"/>
            <a:ext cx="4089397" cy="3728614"/>
          </a:xfrm>
        </p:spPr>
        <p:txBody>
          <a:bodyPr vert="horz" lIns="91440" tIns="45720" rIns="91440" bIns="45720" rtlCol="0" anchor="t">
            <a:normAutofit/>
          </a:bodyPr>
          <a:lstStyle/>
          <a:p>
            <a:pPr algn="r"/>
            <a:r>
              <a:rPr lang="en-US" sz="4500" dirty="0">
                <a:solidFill>
                  <a:srgbClr val="FFFFFF"/>
                </a:solidFill>
              </a:rPr>
              <a:t>Case Study 1</a:t>
            </a:r>
          </a:p>
        </p:txBody>
      </p:sp>
      <p:sp>
        <p:nvSpPr>
          <p:cNvPr id="3" name="Subtitle 2">
            <a:extLst>
              <a:ext uri="{FF2B5EF4-FFF2-40B4-BE49-F238E27FC236}">
                <a16:creationId xmlns:a16="http://schemas.microsoft.com/office/drawing/2014/main" id="{78844E5E-AA5D-4B58-5D96-DFC29ADD9764}"/>
              </a:ext>
            </a:extLst>
          </p:cNvPr>
          <p:cNvSpPr>
            <a:spLocks noGrp="1"/>
          </p:cNvSpPr>
          <p:nvPr>
            <p:ph type="subTitle" idx="1"/>
          </p:nvPr>
        </p:nvSpPr>
        <p:spPr>
          <a:xfrm>
            <a:off x="5346700" y="4076701"/>
            <a:ext cx="3314700" cy="2052390"/>
          </a:xfrm>
        </p:spPr>
        <p:txBody>
          <a:bodyPr anchor="b">
            <a:normAutofit/>
          </a:bodyPr>
          <a:lstStyle/>
          <a:p>
            <a:pPr algn="r"/>
            <a:r>
              <a:rPr lang="en-US" dirty="0">
                <a:solidFill>
                  <a:srgbClr val="FFFFFF"/>
                </a:solidFill>
              </a:rPr>
              <a:t>Amy </a:t>
            </a:r>
            <a:r>
              <a:rPr lang="en-US" dirty="0" err="1">
                <a:solidFill>
                  <a:srgbClr val="FFFFFF"/>
                </a:solidFill>
              </a:rPr>
              <a:t>Adyanthaya</a:t>
            </a:r>
            <a:r>
              <a:rPr lang="en-US" dirty="0">
                <a:solidFill>
                  <a:srgbClr val="FFFFFF"/>
                </a:solidFill>
              </a:rPr>
              <a:t> &amp; Christopher Williams</a:t>
            </a:r>
          </a:p>
          <a:p>
            <a:pPr algn="r"/>
            <a:r>
              <a:rPr lang="en-US" dirty="0">
                <a:solidFill>
                  <a:srgbClr val="FFFFFF"/>
                </a:solidFill>
              </a:rPr>
              <a:t>22Oct2022</a:t>
            </a:r>
          </a:p>
          <a:p>
            <a:pPr algn="r"/>
            <a:endParaRPr lang="en-US" dirty="0">
              <a:solidFill>
                <a:srgbClr val="FFFFFF"/>
              </a:solidFill>
            </a:endParaRPr>
          </a:p>
        </p:txBody>
      </p:sp>
    </p:spTree>
    <p:extLst>
      <p:ext uri="{BB962C8B-B14F-4D97-AF65-F5344CB8AC3E}">
        <p14:creationId xmlns:p14="http://schemas.microsoft.com/office/powerpoint/2010/main" val="5519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4369206-F84B-EB1D-FEE5-0EC36A474DD3}"/>
              </a:ext>
            </a:extLst>
          </p:cNvPr>
          <p:cNvSpPr>
            <a:spLocks noGrp="1"/>
          </p:cNvSpPr>
          <p:nvPr>
            <p:ph type="title"/>
          </p:nvPr>
        </p:nvSpPr>
        <p:spPr>
          <a:xfrm>
            <a:off x="417399" y="643467"/>
            <a:ext cx="8408193" cy="744836"/>
          </a:xfrm>
        </p:spPr>
        <p:txBody>
          <a:bodyPr>
            <a:normAutofit/>
          </a:bodyPr>
          <a:lstStyle/>
          <a:p>
            <a:pPr algn="ctr"/>
            <a:r>
              <a:rPr lang="en-US" sz="2800" dirty="0">
                <a:solidFill>
                  <a:schemeClr val="bg1"/>
                </a:solidFill>
              </a:rPr>
              <a:t>Distribution of Beer ABV</a:t>
            </a:r>
          </a:p>
        </p:txBody>
      </p:sp>
      <p:pic>
        <p:nvPicPr>
          <p:cNvPr id="1026" name="Picture 2">
            <a:extLst>
              <a:ext uri="{FF2B5EF4-FFF2-40B4-BE49-F238E27FC236}">
                <a16:creationId xmlns:a16="http://schemas.microsoft.com/office/drawing/2014/main" id="{1E833A1C-B62E-5005-FF3E-AE7AE0A75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663" y="1563544"/>
            <a:ext cx="7714673" cy="47610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C969E3A-8D59-15E0-6FFC-081A9C9598B8}"/>
              </a:ext>
            </a:extLst>
          </p:cNvPr>
          <p:cNvSpPr txBox="1"/>
          <p:nvPr/>
        </p:nvSpPr>
        <p:spPr>
          <a:xfrm>
            <a:off x="4571999" y="1870364"/>
            <a:ext cx="2133600" cy="1754326"/>
          </a:xfrm>
          <a:prstGeom prst="rect">
            <a:avLst/>
          </a:prstGeom>
          <a:noFill/>
        </p:spPr>
        <p:txBody>
          <a:bodyPr wrap="square" rtlCol="0">
            <a:spAutoFit/>
          </a:bodyPr>
          <a:lstStyle/>
          <a:p>
            <a:pPr marL="0" marR="0">
              <a:spcBef>
                <a:spcPts val="0"/>
              </a:spcBef>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Monaco" pitchFamily="2" charset="77"/>
                <a:ea typeface="Times New Roman" panose="02020603050405020304" pitchFamily="18" charset="0"/>
                <a:cs typeface="Courier New" panose="02070309020205020404" pitchFamily="49" charset="0"/>
              </a:rPr>
              <a:t>Summary Statistics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Monaco" pitchFamily="2" charset="77"/>
                <a:ea typeface="Times New Roman" panose="02020603050405020304" pitchFamily="18" charset="0"/>
                <a:cs typeface="Courier New" panose="02070309020205020404" pitchFamily="49" charset="0"/>
              </a:rPr>
              <a:t>Min.   :0.00100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Monaco" pitchFamily="2" charset="77"/>
                <a:ea typeface="Times New Roman" panose="02020603050405020304" pitchFamily="18" charset="0"/>
                <a:cs typeface="Courier New" panose="02070309020205020404" pitchFamily="49" charset="0"/>
              </a:rPr>
              <a:t>1st Qu.:0.05000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Monaco" pitchFamily="2" charset="77"/>
                <a:ea typeface="Times New Roman" panose="02020603050405020304" pitchFamily="18" charset="0"/>
                <a:cs typeface="Courier New" panose="02070309020205020404" pitchFamily="49" charset="0"/>
              </a:rPr>
              <a:t>Median :0.05600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Monaco" pitchFamily="2" charset="77"/>
                <a:ea typeface="Times New Roman" panose="02020603050405020304" pitchFamily="18" charset="0"/>
                <a:cs typeface="Courier New" panose="02070309020205020404" pitchFamily="49" charset="0"/>
              </a:rPr>
              <a:t>Mean   :0.05974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Monaco" pitchFamily="2" charset="77"/>
                <a:ea typeface="Times New Roman" panose="02020603050405020304" pitchFamily="18" charset="0"/>
                <a:cs typeface="Courier New" panose="02070309020205020404" pitchFamily="49" charset="0"/>
              </a:rPr>
              <a:t>3rd Qu.:0.06700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Monaco" pitchFamily="2" charset="77"/>
                <a:ea typeface="Times New Roman" panose="02020603050405020304" pitchFamily="18" charset="0"/>
                <a:cs typeface="Courier New" panose="02070309020205020404" pitchFamily="49" charset="0"/>
              </a:rPr>
              <a:t>Max.   :0.12800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Monaco" pitchFamily="2" charset="77"/>
                <a:ea typeface="Times New Roman" panose="02020603050405020304" pitchFamily="18" charset="0"/>
                <a:cs typeface="Courier New" panose="02070309020205020404" pitchFamily="49" charset="0"/>
              </a:rPr>
              <a:t>SD.    :0.01342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856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42D56-5D3F-3D7D-4035-64328DB01116}"/>
              </a:ext>
            </a:extLst>
          </p:cNvPr>
          <p:cNvSpPr>
            <a:spLocks noGrp="1"/>
          </p:cNvSpPr>
          <p:nvPr>
            <p:ph type="title"/>
          </p:nvPr>
        </p:nvSpPr>
        <p:spPr>
          <a:xfrm>
            <a:off x="417399" y="643467"/>
            <a:ext cx="8408193" cy="744836"/>
          </a:xfrm>
        </p:spPr>
        <p:txBody>
          <a:bodyPr>
            <a:normAutofit/>
          </a:bodyPr>
          <a:lstStyle/>
          <a:p>
            <a:pPr algn="ctr"/>
            <a:r>
              <a:rPr lang="en-US" sz="2800" dirty="0">
                <a:solidFill>
                  <a:schemeClr val="bg1"/>
                </a:solidFill>
              </a:rPr>
              <a:t>Distribution of ABV vs IBU</a:t>
            </a:r>
          </a:p>
        </p:txBody>
      </p:sp>
      <p:pic>
        <p:nvPicPr>
          <p:cNvPr id="3074" name="Picture 2">
            <a:extLst>
              <a:ext uri="{FF2B5EF4-FFF2-40B4-BE49-F238E27FC236}">
                <a16:creationId xmlns:a16="http://schemas.microsoft.com/office/drawing/2014/main" id="{2BF198E2-FC50-2479-018F-51FE7CD83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845" y="1667234"/>
            <a:ext cx="7368309" cy="45472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E16C04-AF33-1643-4A7F-EDD5CAEB5227}"/>
              </a:ext>
            </a:extLst>
          </p:cNvPr>
          <p:cNvSpPr txBox="1"/>
          <p:nvPr/>
        </p:nvSpPr>
        <p:spPr>
          <a:xfrm>
            <a:off x="2008909" y="5061610"/>
            <a:ext cx="4368504" cy="646331"/>
          </a:xfrm>
          <a:prstGeom prst="rect">
            <a:avLst/>
          </a:prstGeom>
          <a:noFill/>
        </p:spPr>
        <p:txBody>
          <a:bodyPr wrap="none" rtlCol="0">
            <a:spAutoFit/>
          </a:bodyPr>
          <a:lstStyle/>
          <a:p>
            <a:r>
              <a:rPr lang="en-US" sz="1200" dirty="0">
                <a:latin typeface="Monaco" pitchFamily="2" charset="77"/>
              </a:rPr>
              <a:t>Correlation coefficient (IBU~ABV) = 0.6706215</a:t>
            </a:r>
          </a:p>
          <a:p>
            <a:r>
              <a:rPr lang="en-US" sz="1200" dirty="0">
                <a:latin typeface="Monaco" pitchFamily="2" charset="77"/>
              </a:rPr>
              <a:t>ABV Median = 5.6%</a:t>
            </a:r>
          </a:p>
          <a:p>
            <a:r>
              <a:rPr lang="en-US" sz="1200" dirty="0">
                <a:latin typeface="Monaco" pitchFamily="2" charset="77"/>
              </a:rPr>
              <a:t>IBU Median = 35</a:t>
            </a:r>
          </a:p>
        </p:txBody>
      </p:sp>
    </p:spTree>
    <p:extLst>
      <p:ext uri="{BB962C8B-B14F-4D97-AF65-F5344CB8AC3E}">
        <p14:creationId xmlns:p14="http://schemas.microsoft.com/office/powerpoint/2010/main" val="86883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9E989-506B-AA7B-CE17-1E102DD14675}"/>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dirty="0">
                <a:solidFill>
                  <a:schemeClr val="bg1"/>
                </a:solidFill>
                <a:latin typeface="+mj-lt"/>
                <a:ea typeface="+mj-ea"/>
                <a:cs typeface="+mj-cs"/>
              </a:rPr>
              <a:t>India Pale Ales (IPA) vs Ales</a:t>
            </a:r>
          </a:p>
        </p:txBody>
      </p:sp>
      <p:graphicFrame>
        <p:nvGraphicFramePr>
          <p:cNvPr id="5" name="Content Placeholder 2">
            <a:extLst>
              <a:ext uri="{FF2B5EF4-FFF2-40B4-BE49-F238E27FC236}">
                <a16:creationId xmlns:a16="http://schemas.microsoft.com/office/drawing/2014/main" id="{DA8BCFC0-9312-719C-A70D-D4D257C0B9F6}"/>
              </a:ext>
            </a:extLst>
          </p:cNvPr>
          <p:cNvGraphicFramePr>
            <a:graphicFrameLocks noGrp="1"/>
          </p:cNvGraphicFramePr>
          <p:nvPr>
            <p:ph idx="1"/>
            <p:extLst>
              <p:ext uri="{D42A27DB-BD31-4B8C-83A1-F6EECF244321}">
                <p14:modId xmlns:p14="http://schemas.microsoft.com/office/powerpoint/2010/main" val="3164527317"/>
              </p:ext>
            </p:extLst>
          </p:nvPr>
        </p:nvGraphicFramePr>
        <p:xfrm>
          <a:off x="207818" y="1607127"/>
          <a:ext cx="8617774" cy="49737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588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13CB285E-6C57-7348-8C5B-62A3444F76E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BD0236CC-31AF-0048-8161-D907B94A21B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7412F875-E4E6-0A44-B05E-5FC99D461D3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68B5562D-6106-984E-9BD2-4712A3BCBFC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42D56-5D3F-3D7D-4035-64328DB01116}"/>
              </a:ext>
            </a:extLst>
          </p:cNvPr>
          <p:cNvSpPr>
            <a:spLocks noGrp="1"/>
          </p:cNvSpPr>
          <p:nvPr>
            <p:ph type="title"/>
          </p:nvPr>
        </p:nvSpPr>
        <p:spPr>
          <a:xfrm>
            <a:off x="417399" y="643467"/>
            <a:ext cx="8408193" cy="744836"/>
          </a:xfrm>
        </p:spPr>
        <p:txBody>
          <a:bodyPr>
            <a:normAutofit/>
          </a:bodyPr>
          <a:lstStyle/>
          <a:p>
            <a:pPr algn="ctr"/>
            <a:r>
              <a:rPr lang="en-US" sz="2800" dirty="0">
                <a:solidFill>
                  <a:schemeClr val="bg1"/>
                </a:solidFill>
              </a:rPr>
              <a:t>Distribution of ABV vs IBU for IPA and Ales</a:t>
            </a:r>
          </a:p>
        </p:txBody>
      </p:sp>
      <p:pic>
        <p:nvPicPr>
          <p:cNvPr id="1026" name="Picture 2">
            <a:extLst>
              <a:ext uri="{FF2B5EF4-FFF2-40B4-BE49-F238E27FC236}">
                <a16:creationId xmlns:a16="http://schemas.microsoft.com/office/drawing/2014/main" id="{54B27DFC-06C8-E8F3-2A12-12A38A468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480" y="1754164"/>
            <a:ext cx="7438030" cy="4594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674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750717AB-3E6D-52E6-6195-8A9326FF01EB}"/>
              </a:ext>
            </a:extLst>
          </p:cNvPr>
          <p:cNvPicPr>
            <a:picLocks noChangeAspect="1"/>
          </p:cNvPicPr>
          <p:nvPr/>
        </p:nvPicPr>
        <p:blipFill>
          <a:blip r:embed="rId3"/>
          <a:stretch>
            <a:fillRect/>
          </a:stretch>
        </p:blipFill>
        <p:spPr>
          <a:xfrm>
            <a:off x="650875" y="2180793"/>
            <a:ext cx="1225550" cy="3457575"/>
          </a:xfrm>
          <a:prstGeom prst="rect">
            <a:avLst/>
          </a:prstGeom>
        </p:spPr>
      </p:pic>
      <p:pic>
        <p:nvPicPr>
          <p:cNvPr id="4" name="Picture 3">
            <a:extLst>
              <a:ext uri="{FF2B5EF4-FFF2-40B4-BE49-F238E27FC236}">
                <a16:creationId xmlns:a16="http://schemas.microsoft.com/office/drawing/2014/main" id="{8D0F84D4-0E12-06EE-A0CE-4FF2E553F5BE}"/>
              </a:ext>
            </a:extLst>
          </p:cNvPr>
          <p:cNvPicPr>
            <a:picLocks noChangeAspect="1"/>
          </p:cNvPicPr>
          <p:nvPr/>
        </p:nvPicPr>
        <p:blipFill>
          <a:blip r:embed="rId4"/>
          <a:stretch>
            <a:fillRect/>
          </a:stretch>
        </p:blipFill>
        <p:spPr>
          <a:xfrm>
            <a:off x="1947863" y="2166938"/>
            <a:ext cx="1582738" cy="3457575"/>
          </a:xfrm>
          <a:prstGeom prst="rect">
            <a:avLst/>
          </a:prstGeom>
        </p:spPr>
      </p:pic>
      <p:pic>
        <p:nvPicPr>
          <p:cNvPr id="5" name="Picture 4">
            <a:extLst>
              <a:ext uri="{FF2B5EF4-FFF2-40B4-BE49-F238E27FC236}">
                <a16:creationId xmlns:a16="http://schemas.microsoft.com/office/drawing/2014/main" id="{2CCE0648-77C1-6710-31E7-69697CFD222C}"/>
              </a:ext>
            </a:extLst>
          </p:cNvPr>
          <p:cNvPicPr>
            <a:picLocks noChangeAspect="1"/>
          </p:cNvPicPr>
          <p:nvPr/>
        </p:nvPicPr>
        <p:blipFill>
          <a:blip r:embed="rId5"/>
          <a:stretch>
            <a:fillRect/>
          </a:stretch>
        </p:blipFill>
        <p:spPr>
          <a:xfrm>
            <a:off x="3602038" y="2166938"/>
            <a:ext cx="1570038" cy="3457575"/>
          </a:xfrm>
          <a:prstGeom prst="rect">
            <a:avLst/>
          </a:prstGeom>
        </p:spPr>
      </p:pic>
      <p:pic>
        <p:nvPicPr>
          <p:cNvPr id="6" name="Picture 5">
            <a:extLst>
              <a:ext uri="{FF2B5EF4-FFF2-40B4-BE49-F238E27FC236}">
                <a16:creationId xmlns:a16="http://schemas.microsoft.com/office/drawing/2014/main" id="{BA1EEE71-6696-78D1-614A-79D64C5D6F54}"/>
              </a:ext>
            </a:extLst>
          </p:cNvPr>
          <p:cNvPicPr>
            <a:picLocks noChangeAspect="1"/>
          </p:cNvPicPr>
          <p:nvPr/>
        </p:nvPicPr>
        <p:blipFill>
          <a:blip r:embed="rId6"/>
          <a:stretch>
            <a:fillRect/>
          </a:stretch>
        </p:blipFill>
        <p:spPr>
          <a:xfrm>
            <a:off x="5245100" y="2166938"/>
            <a:ext cx="1606550" cy="3457575"/>
          </a:xfrm>
          <a:prstGeom prst="rect">
            <a:avLst/>
          </a:prstGeom>
        </p:spPr>
      </p:pic>
      <p:pic>
        <p:nvPicPr>
          <p:cNvPr id="7" name="Picture 6">
            <a:extLst>
              <a:ext uri="{FF2B5EF4-FFF2-40B4-BE49-F238E27FC236}">
                <a16:creationId xmlns:a16="http://schemas.microsoft.com/office/drawing/2014/main" id="{FD728FA6-76B3-A431-39BC-8528B128646B}"/>
              </a:ext>
            </a:extLst>
          </p:cNvPr>
          <p:cNvPicPr>
            <a:picLocks noChangeAspect="1"/>
          </p:cNvPicPr>
          <p:nvPr/>
        </p:nvPicPr>
        <p:blipFill>
          <a:blip r:embed="rId7"/>
          <a:stretch>
            <a:fillRect/>
          </a:stretch>
        </p:blipFill>
        <p:spPr>
          <a:xfrm>
            <a:off x="6923088" y="2166938"/>
            <a:ext cx="1570038" cy="3457575"/>
          </a:xfrm>
          <a:prstGeom prst="rect">
            <a:avLst/>
          </a:prstGeom>
        </p:spPr>
      </p:pic>
      <p:sp>
        <p:nvSpPr>
          <p:cNvPr id="2" name="Title 1">
            <a:extLst>
              <a:ext uri="{FF2B5EF4-FFF2-40B4-BE49-F238E27FC236}">
                <a16:creationId xmlns:a16="http://schemas.microsoft.com/office/drawing/2014/main" id="{659B102A-AC3C-8849-E39D-2FF0BC1D0DF8}"/>
              </a:ext>
            </a:extLst>
          </p:cNvPr>
          <p:cNvSpPr>
            <a:spLocks noGrp="1"/>
          </p:cNvSpPr>
          <p:nvPr>
            <p:ph type="title"/>
          </p:nvPr>
        </p:nvSpPr>
        <p:spPr>
          <a:xfrm>
            <a:off x="628650" y="672747"/>
            <a:ext cx="7886700" cy="715556"/>
          </a:xfrm>
        </p:spPr>
        <p:txBody>
          <a:bodyPr vert="horz" lIns="91440" tIns="45720" rIns="91440" bIns="45720" rtlCol="0" anchor="ctr">
            <a:normAutofit/>
          </a:bodyPr>
          <a:lstStyle/>
          <a:p>
            <a:pPr algn="ctr"/>
            <a:r>
              <a:rPr lang="en-US" sz="2800" dirty="0">
                <a:solidFill>
                  <a:schemeClr val="bg1"/>
                </a:solidFill>
              </a:rPr>
              <a:t>Differences between IPAs and Other Ales </a:t>
            </a:r>
            <a:endParaRPr lang="en-US" sz="2800" kern="1200" dirty="0">
              <a:solidFill>
                <a:schemeClr val="bg1"/>
              </a:solidFill>
              <a:latin typeface="+mj-lt"/>
              <a:ea typeface="+mj-ea"/>
              <a:cs typeface="+mj-cs"/>
            </a:endParaRPr>
          </a:p>
        </p:txBody>
      </p:sp>
    </p:spTree>
    <p:extLst>
      <p:ext uri="{BB962C8B-B14F-4D97-AF65-F5344CB8AC3E}">
        <p14:creationId xmlns:p14="http://schemas.microsoft.com/office/powerpoint/2010/main" val="294489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51E7-847D-D87A-C770-5153601876F5}"/>
              </a:ext>
            </a:extLst>
          </p:cNvPr>
          <p:cNvSpPr>
            <a:spLocks noGrp="1"/>
          </p:cNvSpPr>
          <p:nvPr>
            <p:ph type="title"/>
          </p:nvPr>
        </p:nvSpPr>
        <p:spPr>
          <a:xfrm>
            <a:off x="1178858" y="1573586"/>
            <a:ext cx="6841938" cy="1325563"/>
          </a:xfrm>
        </p:spPr>
        <p:txBody>
          <a:bodyPr>
            <a:normAutofit/>
          </a:bodyPr>
          <a:lstStyle/>
          <a:p>
            <a:r>
              <a:rPr lang="en-US" dirty="0"/>
              <a:t>Question of Interest</a:t>
            </a:r>
          </a:p>
        </p:txBody>
      </p:sp>
      <p:sp>
        <p:nvSpPr>
          <p:cNvPr id="3" name="Content Placeholder 2">
            <a:extLst>
              <a:ext uri="{FF2B5EF4-FFF2-40B4-BE49-F238E27FC236}">
                <a16:creationId xmlns:a16="http://schemas.microsoft.com/office/drawing/2014/main" id="{134469D2-3F9B-4350-0AB2-A9D28C79F4D4}"/>
              </a:ext>
            </a:extLst>
          </p:cNvPr>
          <p:cNvSpPr>
            <a:spLocks noGrp="1"/>
          </p:cNvSpPr>
          <p:nvPr>
            <p:ph idx="1"/>
          </p:nvPr>
        </p:nvSpPr>
        <p:spPr>
          <a:xfrm>
            <a:off x="1178857" y="3060017"/>
            <a:ext cx="4935113" cy="2438546"/>
          </a:xfrm>
        </p:spPr>
        <p:txBody>
          <a:bodyPr>
            <a:normAutofit/>
          </a:bodyPr>
          <a:lstStyle/>
          <a:p>
            <a:pPr marL="0" indent="0">
              <a:buNone/>
            </a:pPr>
            <a:r>
              <a:rPr lang="en-US" sz="2100" dirty="0"/>
              <a:t>Is the category of a beer related to it’s ABV?</a:t>
            </a:r>
          </a:p>
          <a:p>
            <a:pPr marL="0" indent="0">
              <a:buNone/>
            </a:pPr>
            <a:endParaRPr lang="en-US" sz="2100" dirty="0"/>
          </a:p>
        </p:txBody>
      </p:sp>
      <p:sp>
        <p:nvSpPr>
          <p:cNvPr id="39"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4643" y="744469"/>
            <a:ext cx="2456751"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40"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13971" y="1685652"/>
            <a:ext cx="2456260"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25" name="Graphic 24" descr="Beer">
            <a:extLst>
              <a:ext uri="{FF2B5EF4-FFF2-40B4-BE49-F238E27FC236}">
                <a16:creationId xmlns:a16="http://schemas.microsoft.com/office/drawing/2014/main" id="{6BB56F69-1D02-2745-599B-A620F7D4DD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13971" y="3335418"/>
            <a:ext cx="1906825" cy="1906825"/>
          </a:xfrm>
          <a:prstGeom prst="rect">
            <a:avLst/>
          </a:prstGeom>
        </p:spPr>
      </p:pic>
    </p:spTree>
    <p:extLst>
      <p:ext uri="{BB962C8B-B14F-4D97-AF65-F5344CB8AC3E}">
        <p14:creationId xmlns:p14="http://schemas.microsoft.com/office/powerpoint/2010/main" val="328739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79" y="347471"/>
            <a:ext cx="8325612"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54E14-EFCF-048B-DB5B-B958E1E29B26}"/>
              </a:ext>
            </a:extLst>
          </p:cNvPr>
          <p:cNvSpPr>
            <a:spLocks noGrp="1"/>
          </p:cNvSpPr>
          <p:nvPr>
            <p:ph type="title"/>
          </p:nvPr>
        </p:nvSpPr>
        <p:spPr>
          <a:xfrm>
            <a:off x="628650" y="585216"/>
            <a:ext cx="7886700" cy="1325563"/>
          </a:xfrm>
        </p:spPr>
        <p:txBody>
          <a:bodyPr>
            <a:normAutofit/>
          </a:bodyPr>
          <a:lstStyle/>
          <a:p>
            <a:r>
              <a:rPr lang="en-US">
                <a:solidFill>
                  <a:schemeClr val="bg1"/>
                </a:solidFill>
              </a:rPr>
              <a:t>ABV vs Beer Categories</a:t>
            </a:r>
          </a:p>
        </p:txBody>
      </p:sp>
      <p:sp>
        <p:nvSpPr>
          <p:cNvPr id="4" name="Content Placeholder 3">
            <a:extLst>
              <a:ext uri="{FF2B5EF4-FFF2-40B4-BE49-F238E27FC236}">
                <a16:creationId xmlns:a16="http://schemas.microsoft.com/office/drawing/2014/main" id="{C66C1A09-AFC6-3D1D-117C-98D7CE901042}"/>
              </a:ext>
            </a:extLst>
          </p:cNvPr>
          <p:cNvSpPr>
            <a:spLocks noGrp="1"/>
          </p:cNvSpPr>
          <p:nvPr>
            <p:ph idx="1"/>
          </p:nvPr>
        </p:nvSpPr>
        <p:spPr>
          <a:xfrm>
            <a:off x="4571999" y="2496310"/>
            <a:ext cx="4299045" cy="4014219"/>
          </a:xfrm>
        </p:spPr>
        <p:txBody>
          <a:bodyPr anchor="ctr">
            <a:normAutofit/>
          </a:bodyPr>
          <a:lstStyle/>
          <a:p>
            <a:pPr marL="0" lvl="0" indent="0">
              <a:buNone/>
            </a:pPr>
            <a:r>
              <a:rPr lang="en-US" sz="2400" b="1" dirty="0"/>
              <a:t>Assumptions</a:t>
            </a:r>
          </a:p>
          <a:p>
            <a:pPr lvl="0"/>
            <a:r>
              <a:rPr lang="en-US" sz="1800" dirty="0"/>
              <a:t>ABV distribution does not reflect a normal distribution</a:t>
            </a:r>
          </a:p>
          <a:p>
            <a:pPr lvl="0"/>
            <a:r>
              <a:rPr lang="en-US" sz="1800" dirty="0"/>
              <a:t>Variation in standard deviations</a:t>
            </a:r>
          </a:p>
          <a:p>
            <a:pPr lvl="0"/>
            <a:r>
              <a:rPr lang="en-US" sz="1800" dirty="0"/>
              <a:t>Independence of each recorded beer is questionable</a:t>
            </a:r>
          </a:p>
          <a:p>
            <a:pPr lvl="1"/>
            <a:r>
              <a:rPr lang="en-US" sz="1800" dirty="0"/>
              <a:t>Duplicate beers may be included in the data</a:t>
            </a:r>
          </a:p>
          <a:p>
            <a:pPr lvl="0"/>
            <a:r>
              <a:rPr lang="en-US" sz="1800" dirty="0"/>
              <a:t>ANOVA assumptions not met</a:t>
            </a:r>
          </a:p>
          <a:p>
            <a:pPr lvl="1"/>
            <a:r>
              <a:rPr lang="en-US" sz="1800" dirty="0"/>
              <a:t>Kruskal-Wallis to determine assess distributions of beer categories</a:t>
            </a:r>
          </a:p>
        </p:txBody>
      </p:sp>
      <p:pic>
        <p:nvPicPr>
          <p:cNvPr id="15" name="Picture 14">
            <a:extLst>
              <a:ext uri="{FF2B5EF4-FFF2-40B4-BE49-F238E27FC236}">
                <a16:creationId xmlns:a16="http://schemas.microsoft.com/office/drawing/2014/main" id="{3F28BDD3-0C0A-90E8-EA4C-DA52A6716376}"/>
              </a:ext>
            </a:extLst>
          </p:cNvPr>
          <p:cNvPicPr>
            <a:picLocks noChangeAspect="1"/>
          </p:cNvPicPr>
          <p:nvPr/>
        </p:nvPicPr>
        <p:blipFill>
          <a:blip r:embed="rId3"/>
          <a:stretch>
            <a:fillRect/>
          </a:stretch>
        </p:blipFill>
        <p:spPr>
          <a:xfrm>
            <a:off x="411479" y="2496310"/>
            <a:ext cx="3510642" cy="4143708"/>
          </a:xfrm>
          <a:prstGeom prst="rect">
            <a:avLst/>
          </a:prstGeom>
        </p:spPr>
      </p:pic>
    </p:spTree>
    <p:extLst>
      <p:ext uri="{BB962C8B-B14F-4D97-AF65-F5344CB8AC3E}">
        <p14:creationId xmlns:p14="http://schemas.microsoft.com/office/powerpoint/2010/main" val="126119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5705"/>
            <a:ext cx="9143993"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58F33-2F10-A743-B073-9D9F963B6928}"/>
              </a:ext>
            </a:extLst>
          </p:cNvPr>
          <p:cNvSpPr>
            <a:spLocks noGrp="1"/>
          </p:cNvSpPr>
          <p:nvPr>
            <p:ph type="title"/>
          </p:nvPr>
        </p:nvSpPr>
        <p:spPr>
          <a:xfrm>
            <a:off x="867638" y="637762"/>
            <a:ext cx="7416372" cy="900131"/>
          </a:xfrm>
        </p:spPr>
        <p:txBody>
          <a:bodyPr vert="horz" lIns="91440" tIns="45720" rIns="91440" bIns="45720" rtlCol="0" anchor="t">
            <a:normAutofit/>
          </a:bodyPr>
          <a:lstStyle/>
          <a:p>
            <a:r>
              <a:rPr lang="en-US" sz="3500">
                <a:solidFill>
                  <a:schemeClr val="bg1"/>
                </a:solidFill>
              </a:rPr>
              <a:t>Kruskal-Wallis Test</a:t>
            </a:r>
            <a:endParaRPr lang="en-US" sz="3500" kern="120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9143992"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010758"/>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D2D2E2A-23B9-533D-3645-DE844B074162}"/>
                  </a:ext>
                </a:extLst>
              </p:cNvPr>
              <p:cNvSpPr>
                <a:spLocks noGrp="1"/>
              </p:cNvSpPr>
              <p:nvPr>
                <p:ph idx="1"/>
              </p:nvPr>
            </p:nvSpPr>
            <p:spPr>
              <a:xfrm>
                <a:off x="866661" y="2217343"/>
                <a:ext cx="7410669" cy="3959619"/>
              </a:xfrm>
            </p:spPr>
            <p:txBody>
              <a:bodyPr>
                <a:normAutofit/>
              </a:bodyPr>
              <a:lstStyle/>
              <a:p>
                <a:pPr marL="0" indent="0" algn="ctr" defTabSz="914400">
                  <a:spcAft>
                    <a:spcPts val="600"/>
                  </a:spcAft>
                  <a:buNone/>
                </a:pPr>
                <a:r>
                  <a:rPr lang="en-US" sz="2100" dirty="0"/>
                  <a:t>H</a:t>
                </a:r>
                <a:r>
                  <a:rPr lang="en-US" sz="2100" baseline="-25000" dirty="0"/>
                  <a:t>0</a:t>
                </a:r>
                <a:r>
                  <a:rPr lang="en-US" sz="2100" dirty="0"/>
                  <a:t>: </a:t>
                </a:r>
                <a14:m>
                  <m:oMath xmlns:m="http://schemas.openxmlformats.org/officeDocument/2006/math">
                    <m:r>
                      <a:rPr lang="en-US" sz="2100" b="0" i="1">
                        <a:latin typeface="Cambria Math" panose="02040503050406030204" pitchFamily="18" charset="0"/>
                      </a:rPr>
                      <m:t>∀ </m:t>
                    </m:r>
                    <m:r>
                      <a:rPr lang="en-US" sz="2100" b="0" i="1">
                        <a:latin typeface="Cambria Math" panose="02040503050406030204" pitchFamily="18" charset="0"/>
                      </a:rPr>
                      <m:t>𝑖</m:t>
                    </m:r>
                    <m:r>
                      <a:rPr lang="en-US" sz="2100" b="0" i="1">
                        <a:latin typeface="Cambria Math" panose="02040503050406030204" pitchFamily="18" charset="0"/>
                      </a:rPr>
                      <m:t>,</m:t>
                    </m:r>
                    <m:r>
                      <a:rPr lang="en-US" sz="2100" b="0" i="1">
                        <a:latin typeface="Cambria Math" panose="02040503050406030204" pitchFamily="18" charset="0"/>
                      </a:rPr>
                      <m:t>𝑗</m:t>
                    </m:r>
                    <m:r>
                      <a:rPr lang="en-US" sz="2100" b="0" i="1">
                        <a:latin typeface="Cambria Math" panose="02040503050406030204" pitchFamily="18" charset="0"/>
                      </a:rPr>
                      <m:t>∈</m:t>
                    </m:r>
                    <m:r>
                      <a:rPr lang="en-US" sz="2100" b="0" i="1">
                        <a:latin typeface="Cambria Math" panose="02040503050406030204" pitchFamily="18" charset="0"/>
                      </a:rPr>
                      <m:t>𝐶𝑎𝑡𝑒𝑔𝑜𝑟𝑦</m:t>
                    </m:r>
                    <m:r>
                      <a:rPr lang="en-US" sz="2100" b="0" i="0">
                        <a:latin typeface="Cambria Math" panose="02040503050406030204" pitchFamily="18" charset="0"/>
                      </a:rPr>
                      <m:t>;</m:t>
                    </m:r>
                  </m:oMath>
                </a14:m>
                <a:r>
                  <a:rPr lang="en-US" sz="2100" dirty="0"/>
                  <a:t>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𝑀</m:t>
                        </m:r>
                      </m:e>
                      <m:sub>
                        <m:r>
                          <a:rPr lang="en-US" sz="2100" i="1">
                            <a:latin typeface="Cambria Math" panose="02040503050406030204" pitchFamily="18" charset="0"/>
                          </a:rPr>
                          <m:t>𝑖</m:t>
                        </m:r>
                      </m:sub>
                    </m:sSub>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𝑀</m:t>
                        </m:r>
                      </m:e>
                      <m:sub>
                        <m:r>
                          <a:rPr lang="en-US" sz="2100" i="1">
                            <a:latin typeface="Cambria Math" panose="02040503050406030204" pitchFamily="18" charset="0"/>
                          </a:rPr>
                          <m:t>𝑗</m:t>
                        </m:r>
                      </m:sub>
                    </m:sSub>
                  </m:oMath>
                </a14:m>
                <a:endParaRPr lang="en-US" sz="2100" dirty="0"/>
              </a:p>
              <a:p>
                <a:pPr marL="0" indent="0" algn="ctr" defTabSz="914400">
                  <a:spcAft>
                    <a:spcPts val="600"/>
                  </a:spcAft>
                  <a:buNone/>
                </a:pPr>
                <a:r>
                  <a:rPr lang="en-US" sz="2100" dirty="0"/>
                  <a:t>H</a:t>
                </a:r>
                <a:r>
                  <a:rPr lang="en-US" sz="2100" baseline="-25000" dirty="0"/>
                  <a:t>A</a:t>
                </a:r>
                <a:r>
                  <a:rPr lang="en-US" sz="2100" dirty="0"/>
                  <a:t>: </a:t>
                </a:r>
                <a14:m>
                  <m:oMath xmlns:m="http://schemas.openxmlformats.org/officeDocument/2006/math">
                    <m:r>
                      <a:rPr lang="en-US" sz="2100" b="0" i="1">
                        <a:latin typeface="Cambria Math" panose="02040503050406030204" pitchFamily="18" charset="0"/>
                      </a:rPr>
                      <m:t>∃ </m:t>
                    </m:r>
                    <m:r>
                      <a:rPr lang="en-US" sz="2100" b="0" i="1">
                        <a:latin typeface="Cambria Math" panose="02040503050406030204" pitchFamily="18" charset="0"/>
                      </a:rPr>
                      <m:t>𝑖</m:t>
                    </m:r>
                    <m:r>
                      <a:rPr lang="en-US" sz="2100" b="0" i="1">
                        <a:latin typeface="Cambria Math" panose="02040503050406030204" pitchFamily="18" charset="0"/>
                      </a:rPr>
                      <m:t>,</m:t>
                    </m:r>
                    <m:r>
                      <a:rPr lang="en-US" sz="2100" b="0" i="1">
                        <a:latin typeface="Cambria Math" panose="02040503050406030204" pitchFamily="18" charset="0"/>
                      </a:rPr>
                      <m:t>𝑗</m:t>
                    </m:r>
                    <m:r>
                      <a:rPr lang="en-US" sz="2100" b="0" i="1">
                        <a:latin typeface="Cambria Math" panose="02040503050406030204" pitchFamily="18" charset="0"/>
                      </a:rPr>
                      <m:t>∈</m:t>
                    </m:r>
                    <m:r>
                      <a:rPr lang="en-US" sz="2100" b="0" i="1">
                        <a:latin typeface="Cambria Math" panose="02040503050406030204" pitchFamily="18" charset="0"/>
                      </a:rPr>
                      <m:t>𝐶𝑎𝑡𝑒𝑔𝑜𝑟𝑦</m:t>
                    </m:r>
                    <m:r>
                      <a:rPr lang="en-US" sz="2100" b="0" i="0">
                        <a:latin typeface="Cambria Math" panose="02040503050406030204" pitchFamily="18" charset="0"/>
                      </a:rPr>
                      <m:t>;</m:t>
                    </m:r>
                  </m:oMath>
                </a14:m>
                <a:r>
                  <a:rPr lang="en-US" sz="2100" dirty="0"/>
                  <a:t>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𝑀</m:t>
                        </m:r>
                      </m:e>
                      <m:sub>
                        <m:r>
                          <a:rPr lang="en-US" sz="2100" i="1">
                            <a:latin typeface="Cambria Math" panose="02040503050406030204" pitchFamily="18" charset="0"/>
                          </a:rPr>
                          <m:t>𝑖</m:t>
                        </m:r>
                      </m:sub>
                    </m:sSub>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𝑀</m:t>
                        </m:r>
                      </m:e>
                      <m:sub>
                        <m:r>
                          <a:rPr lang="en-US" sz="2100" i="1">
                            <a:latin typeface="Cambria Math" panose="02040503050406030204" pitchFamily="18" charset="0"/>
                          </a:rPr>
                          <m:t>𝑗</m:t>
                        </m:r>
                      </m:sub>
                    </m:sSub>
                  </m:oMath>
                </a14:m>
                <a:endParaRPr lang="en-US" sz="2100" dirty="0"/>
              </a:p>
              <a:p>
                <a:pPr marL="0" indent="0">
                  <a:buNone/>
                </a:pPr>
                <a:endParaRPr lang="en-US" sz="2100" dirty="0"/>
              </a:p>
              <a:p>
                <a:pPr marL="285750" lvl="0" indent="-285750">
                  <a:spcAft>
                    <a:spcPts val="600"/>
                  </a:spcAft>
                  <a:buFont typeface="Arial" panose="020B0604020202020204" pitchFamily="34" charset="0"/>
                  <a:buChar char="•"/>
                </a:pPr>
                <a:r>
                  <a:rPr lang="en-US" sz="2100" dirty="0"/>
                  <a:t>Overwhelming evidence at least one pair of beer categories had differing ABV medians</a:t>
                </a:r>
              </a:p>
              <a:p>
                <a:pPr marL="742950" lvl="1" indent="-285750">
                  <a:spcAft>
                    <a:spcPts val="600"/>
                  </a:spcAft>
                  <a:buFont typeface="Arial" panose="020B0604020202020204" pitchFamily="34" charset="0"/>
                  <a:buChar char="•"/>
                </a:pPr>
                <a14:m>
                  <m:oMath xmlns:m="http://schemas.openxmlformats.org/officeDocument/2006/math">
                    <m:r>
                      <a:rPr lang="en-US" sz="2100" b="0" i="1">
                        <a:latin typeface="Cambria Math" panose="02040503050406030204" pitchFamily="18" charset="0"/>
                      </a:rPr>
                      <m:t>𝑝</m:t>
                    </m:r>
                    <m:r>
                      <a:rPr lang="en-US" sz="2100" b="0" i="1">
                        <a:latin typeface="Cambria Math" panose="02040503050406030204" pitchFamily="18" charset="0"/>
                      </a:rPr>
                      <m:t>&lt;2.2×</m:t>
                    </m:r>
                    <m:sSup>
                      <m:sSupPr>
                        <m:ctrlPr>
                          <a:rPr lang="en-US" sz="2100" b="0" i="1">
                            <a:latin typeface="Cambria Math" panose="02040503050406030204" pitchFamily="18" charset="0"/>
                            <a:ea typeface="Cambria Math" panose="02040503050406030204" pitchFamily="18" charset="0"/>
                          </a:rPr>
                        </m:ctrlPr>
                      </m:sSupPr>
                      <m:e>
                        <m:r>
                          <a:rPr lang="en-US" sz="2100" b="0" i="1">
                            <a:latin typeface="Cambria Math" panose="02040503050406030204" pitchFamily="18" charset="0"/>
                            <a:ea typeface="Cambria Math" panose="02040503050406030204" pitchFamily="18" charset="0"/>
                          </a:rPr>
                          <m:t>10</m:t>
                        </m:r>
                      </m:e>
                      <m:sup>
                        <m:r>
                          <a:rPr lang="en-US" sz="2100" b="0" i="1">
                            <a:latin typeface="Cambria Math" panose="02040503050406030204" pitchFamily="18" charset="0"/>
                            <a:ea typeface="Cambria Math" panose="02040503050406030204" pitchFamily="18" charset="0"/>
                          </a:rPr>
                          <m:t>−16</m:t>
                        </m:r>
                      </m:sup>
                    </m:sSup>
                  </m:oMath>
                </a14:m>
                <a:r>
                  <a:rPr lang="en-US" sz="2100" dirty="0"/>
                  <a:t>  with 14 </a:t>
                </a:r>
                <a:r>
                  <a:rPr lang="en-US" sz="2100" dirty="0" err="1"/>
                  <a:t>df</a:t>
                </a:r>
                <a:endParaRPr lang="en-US" sz="2100" dirty="0"/>
              </a:p>
              <a:p>
                <a:pPr marL="285750" lvl="0" indent="-285750">
                  <a:spcAft>
                    <a:spcPts val="600"/>
                  </a:spcAft>
                  <a:buFont typeface="Arial" panose="020B0604020202020204" pitchFamily="34" charset="0"/>
                  <a:buChar char="•"/>
                </a:pPr>
                <a:r>
                  <a:rPr lang="en-US" sz="2100" dirty="0"/>
                  <a:t>Significant evidence of differing ABV distributions among the different beer categories </a:t>
                </a:r>
              </a:p>
              <a:p>
                <a:pPr marL="742950" lvl="1" indent="-285750">
                  <a:spcAft>
                    <a:spcPts val="600"/>
                  </a:spcAft>
                  <a:buFont typeface="Arial" panose="020B0604020202020204" pitchFamily="34" charset="0"/>
                  <a:buChar char="•"/>
                </a:pPr>
                <a:r>
                  <a:rPr lang="en-US" sz="2100" dirty="0"/>
                  <a:t>Ran a Dunn’s test for multiple pairwise comparisons</a:t>
                </a:r>
              </a:p>
              <a:p>
                <a:endParaRPr lang="en-US" sz="2100" dirty="0"/>
              </a:p>
            </p:txBody>
          </p:sp>
        </mc:Choice>
        <mc:Fallback xmlns="">
          <p:sp>
            <p:nvSpPr>
              <p:cNvPr id="6" name="Content Placeholder 5">
                <a:extLst>
                  <a:ext uri="{FF2B5EF4-FFF2-40B4-BE49-F238E27FC236}">
                    <a16:creationId xmlns:a16="http://schemas.microsoft.com/office/drawing/2014/main" id="{7D2D2E2A-23B9-533D-3645-DE844B074162}"/>
                  </a:ext>
                </a:extLst>
              </p:cNvPr>
              <p:cNvSpPr>
                <a:spLocks noGrp="1" noRot="1" noChangeAspect="1" noMove="1" noResize="1" noEditPoints="1" noAdjustHandles="1" noChangeArrowheads="1" noChangeShapeType="1" noTextEdit="1"/>
              </p:cNvSpPr>
              <p:nvPr>
                <p:ph idx="1"/>
              </p:nvPr>
            </p:nvSpPr>
            <p:spPr>
              <a:xfrm>
                <a:off x="866661" y="2217343"/>
                <a:ext cx="7410669" cy="3959619"/>
              </a:xfrm>
              <a:blipFill>
                <a:blip r:embed="rId3"/>
                <a:stretch>
                  <a:fillRect l="-856" t="-1597" r="-1370"/>
                </a:stretch>
              </a:blipFill>
            </p:spPr>
            <p:txBody>
              <a:bodyPr/>
              <a:lstStyle/>
              <a:p>
                <a:r>
                  <a:rPr lang="en-US">
                    <a:noFill/>
                  </a:rPr>
                  <a:t> </a:t>
                </a:r>
              </a:p>
            </p:txBody>
          </p:sp>
        </mc:Fallback>
      </mc:AlternateContent>
    </p:spTree>
    <p:extLst>
      <p:ext uri="{BB962C8B-B14F-4D97-AF65-F5344CB8AC3E}">
        <p14:creationId xmlns:p14="http://schemas.microsoft.com/office/powerpoint/2010/main" val="237043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2A1B7D1-4123-5ED7-B0DD-48060BE18442}"/>
              </a:ext>
            </a:extLst>
          </p:cNvPr>
          <p:cNvSpPr>
            <a:spLocks noGrp="1"/>
          </p:cNvSpPr>
          <p:nvPr>
            <p:ph type="title"/>
          </p:nvPr>
        </p:nvSpPr>
        <p:spPr>
          <a:xfrm>
            <a:off x="417399" y="643467"/>
            <a:ext cx="8408193" cy="744836"/>
          </a:xfrm>
        </p:spPr>
        <p:txBody>
          <a:bodyPr>
            <a:normAutofit/>
          </a:bodyPr>
          <a:lstStyle/>
          <a:p>
            <a:pPr algn="ctr"/>
            <a:r>
              <a:rPr lang="en-US" sz="2800" dirty="0">
                <a:solidFill>
                  <a:schemeClr val="bg1"/>
                </a:solidFill>
              </a:rPr>
              <a:t>Dunn’s Test</a:t>
            </a:r>
          </a:p>
        </p:txBody>
      </p:sp>
      <p:pic>
        <p:nvPicPr>
          <p:cNvPr id="1026" name="Picture 2" descr="Text&#10;&#10;Description automatically generated">
            <a:extLst>
              <a:ext uri="{FF2B5EF4-FFF2-40B4-BE49-F238E27FC236}">
                <a16:creationId xmlns:a16="http://schemas.microsoft.com/office/drawing/2014/main" id="{0E867AAC-C471-AA5B-2276-1C52F793DD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607" y="2463801"/>
            <a:ext cx="7846785" cy="439419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2E15D5-3DE4-3E6E-A8B1-E63E99EFC95C}"/>
                  </a:ext>
                </a:extLst>
              </p:cNvPr>
              <p:cNvSpPr txBox="1"/>
              <p:nvPr/>
            </p:nvSpPr>
            <p:spPr>
              <a:xfrm>
                <a:off x="124690" y="1399306"/>
                <a:ext cx="3532910" cy="11962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70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 </m:t>
                      </m:r>
                      <m:r>
                        <a:rPr lang="en-US" sz="1700" b="0" i="1" smtClean="0">
                          <a:latin typeface="Cambria Math" panose="02040503050406030204" pitchFamily="18" charset="0"/>
                          <a:ea typeface="Cambria Math" panose="02040503050406030204" pitchFamily="18" charset="0"/>
                        </a:rPr>
                        <m:t>𝑖</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𝑗</m:t>
                      </m:r>
                      <m:r>
                        <a:rPr lang="en-US" sz="1700" b="0" i="1" smtClean="0">
                          <a:latin typeface="Cambria Math" panose="02040503050406030204" pitchFamily="18" charset="0"/>
                          <a:ea typeface="Cambria Math" panose="02040503050406030204" pitchFamily="18" charset="0"/>
                        </a:rPr>
                        <m:t>∈</m:t>
                      </m:r>
                      <m:r>
                        <a:rPr lang="en-US" sz="1700" b="0" i="1" smtClean="0">
                          <a:latin typeface="Cambria Math" panose="02040503050406030204" pitchFamily="18" charset="0"/>
                          <a:ea typeface="Cambria Math" panose="02040503050406030204" pitchFamily="18" charset="0"/>
                        </a:rPr>
                        <m:t>𝐶𝑎𝑡𝑒𝑔𝑜𝑟𝑦</m:t>
                      </m:r>
                      <m:r>
                        <a:rPr lang="en-US" sz="1700" b="0" i="1" smtClean="0">
                          <a:latin typeface="Cambria Math" panose="02040503050406030204" pitchFamily="18" charset="0"/>
                          <a:ea typeface="Cambria Math" panose="02040503050406030204" pitchFamily="18" charset="0"/>
                        </a:rPr>
                        <m:t>:</m:t>
                      </m:r>
                    </m:oMath>
                  </m:oMathPara>
                </a14:m>
                <a:endParaRPr lang="en-US" sz="1700" dirty="0"/>
              </a:p>
              <a:p>
                <a:r>
                  <a:rPr lang="en-US" sz="1700" dirty="0"/>
                  <a:t>	H</a:t>
                </a:r>
                <a:r>
                  <a:rPr lang="en-US" sz="1700" baseline="-25000" dirty="0"/>
                  <a:t>0</a:t>
                </a:r>
                <a:r>
                  <a:rPr lang="en-US" sz="1700" dirty="0"/>
                  <a:t>: </a:t>
                </a:r>
                <a14:m>
                  <m:oMath xmlns:m="http://schemas.openxmlformats.org/officeDocument/2006/math">
                    <m:sSub>
                      <m:sSubPr>
                        <m:ctrlPr>
                          <a:rPr lang="en-US" sz="1700" i="1" smtClean="0">
                            <a:latin typeface="Cambria Math" panose="02040503050406030204" pitchFamily="18" charset="0"/>
                          </a:rPr>
                        </m:ctrlPr>
                      </m:sSubPr>
                      <m:e>
                        <m:r>
                          <a:rPr lang="en-US" sz="1700" i="1">
                            <a:latin typeface="Cambria Math" panose="02040503050406030204" pitchFamily="18" charset="0"/>
                          </a:rPr>
                          <m:t>𝑀</m:t>
                        </m:r>
                      </m:e>
                      <m:sub>
                        <m:r>
                          <a:rPr lang="en-US" sz="1700" i="1">
                            <a:latin typeface="Cambria Math" panose="02040503050406030204" pitchFamily="18" charset="0"/>
                          </a:rPr>
                          <m:t>𝑖</m:t>
                        </m:r>
                      </m:sub>
                    </m:sSub>
                    <m:r>
                      <a:rPr lang="en-US" sz="1700" i="1">
                        <a:latin typeface="Cambria Math" panose="02040503050406030204" pitchFamily="18" charset="0"/>
                      </a:rPr>
                      <m:t>= </m:t>
                    </m:r>
                    <m:sSub>
                      <m:sSubPr>
                        <m:ctrlPr>
                          <a:rPr lang="en-US" sz="1700" i="1">
                            <a:latin typeface="Cambria Math" panose="02040503050406030204" pitchFamily="18" charset="0"/>
                          </a:rPr>
                        </m:ctrlPr>
                      </m:sSubPr>
                      <m:e>
                        <m:r>
                          <a:rPr lang="en-US" sz="1700" i="1">
                            <a:latin typeface="Cambria Math" panose="02040503050406030204" pitchFamily="18" charset="0"/>
                          </a:rPr>
                          <m:t>𝑀</m:t>
                        </m:r>
                      </m:e>
                      <m:sub>
                        <m:r>
                          <a:rPr lang="en-US" sz="1700" i="1">
                            <a:latin typeface="Cambria Math" panose="02040503050406030204" pitchFamily="18" charset="0"/>
                          </a:rPr>
                          <m:t>𝑗</m:t>
                        </m:r>
                      </m:sub>
                    </m:sSub>
                  </m:oMath>
                </a14:m>
                <a:endParaRPr lang="en-US" sz="1700" dirty="0"/>
              </a:p>
              <a:p>
                <a:r>
                  <a:rPr lang="en-US" sz="1700" dirty="0"/>
                  <a:t>	H</a:t>
                </a:r>
                <a:r>
                  <a:rPr lang="en-US" sz="1700" baseline="-25000" dirty="0"/>
                  <a:t>A</a:t>
                </a:r>
                <a:r>
                  <a:rPr lang="en-US" sz="1700" dirty="0"/>
                  <a:t>: </a:t>
                </a:r>
                <a14:m>
                  <m:oMath xmlns:m="http://schemas.openxmlformats.org/officeDocument/2006/math">
                    <m:sSub>
                      <m:sSubPr>
                        <m:ctrlPr>
                          <a:rPr lang="en-US" sz="1700" i="1" smtClean="0">
                            <a:latin typeface="Cambria Math" panose="02040503050406030204" pitchFamily="18" charset="0"/>
                          </a:rPr>
                        </m:ctrlPr>
                      </m:sSubPr>
                      <m:e>
                        <m:r>
                          <a:rPr lang="en-US" sz="1700" i="1">
                            <a:latin typeface="Cambria Math" panose="02040503050406030204" pitchFamily="18" charset="0"/>
                          </a:rPr>
                          <m:t>𝑀</m:t>
                        </m:r>
                      </m:e>
                      <m:sub>
                        <m:r>
                          <a:rPr lang="en-US" sz="1700" i="1">
                            <a:latin typeface="Cambria Math" panose="02040503050406030204" pitchFamily="18" charset="0"/>
                          </a:rPr>
                          <m:t>𝑖</m:t>
                        </m:r>
                      </m:sub>
                    </m:sSub>
                    <m:r>
                      <a:rPr lang="en-US" sz="1700" i="1" smtClean="0">
                        <a:latin typeface="Cambria Math" panose="02040503050406030204" pitchFamily="18" charset="0"/>
                        <a:ea typeface="Cambria Math" panose="02040503050406030204" pitchFamily="18" charset="0"/>
                      </a:rPr>
                      <m:t>≠</m:t>
                    </m:r>
                    <m:r>
                      <a:rPr lang="en-US" sz="1700" i="1">
                        <a:latin typeface="Cambria Math" panose="02040503050406030204" pitchFamily="18" charset="0"/>
                      </a:rPr>
                      <m:t> </m:t>
                    </m:r>
                    <m:sSub>
                      <m:sSubPr>
                        <m:ctrlPr>
                          <a:rPr lang="en-US" sz="1700" i="1">
                            <a:latin typeface="Cambria Math" panose="02040503050406030204" pitchFamily="18" charset="0"/>
                          </a:rPr>
                        </m:ctrlPr>
                      </m:sSubPr>
                      <m:e>
                        <m:r>
                          <a:rPr lang="en-US" sz="1700" i="1">
                            <a:latin typeface="Cambria Math" panose="02040503050406030204" pitchFamily="18" charset="0"/>
                          </a:rPr>
                          <m:t>𝑀</m:t>
                        </m:r>
                      </m:e>
                      <m:sub>
                        <m:r>
                          <a:rPr lang="en-US" sz="1700" i="1">
                            <a:latin typeface="Cambria Math" panose="02040503050406030204" pitchFamily="18" charset="0"/>
                          </a:rPr>
                          <m:t>𝑗</m:t>
                        </m:r>
                      </m:sub>
                    </m:sSub>
                  </m:oMath>
                </a14:m>
                <a:endParaRPr lang="en-US" sz="1700" dirty="0"/>
              </a:p>
              <a:p>
                <a:endParaRPr lang="en-US" dirty="0"/>
              </a:p>
            </p:txBody>
          </p:sp>
        </mc:Choice>
        <mc:Fallback xmlns="">
          <p:sp>
            <p:nvSpPr>
              <p:cNvPr id="6" name="TextBox 5">
                <a:extLst>
                  <a:ext uri="{FF2B5EF4-FFF2-40B4-BE49-F238E27FC236}">
                    <a16:creationId xmlns:a16="http://schemas.microsoft.com/office/drawing/2014/main" id="{F32E15D5-3DE4-3E6E-A8B1-E63E99EFC95C}"/>
                  </a:ext>
                </a:extLst>
              </p:cNvPr>
              <p:cNvSpPr txBox="1">
                <a:spLocks noRot="1" noChangeAspect="1" noMove="1" noResize="1" noEditPoints="1" noAdjustHandles="1" noChangeArrowheads="1" noChangeShapeType="1" noTextEdit="1"/>
              </p:cNvSpPr>
              <p:nvPr/>
            </p:nvSpPr>
            <p:spPr>
              <a:xfrm>
                <a:off x="124690" y="1399306"/>
                <a:ext cx="3532910" cy="1196225"/>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2840141-1BB8-3699-CE26-5446B041EA2C}"/>
              </a:ext>
            </a:extLst>
          </p:cNvPr>
          <p:cNvSpPr txBox="1"/>
          <p:nvPr/>
        </p:nvSpPr>
        <p:spPr>
          <a:xfrm>
            <a:off x="2027168" y="1515828"/>
            <a:ext cx="7324646" cy="892552"/>
          </a:xfrm>
          <a:prstGeom prst="rect">
            <a:avLst/>
          </a:prstGeom>
          <a:noFill/>
        </p:spPr>
        <p:txBody>
          <a:bodyPr wrap="square" rtlCol="0">
            <a:spAutoFit/>
          </a:bodyPr>
          <a:lstStyle/>
          <a:p>
            <a:pPr marL="285750" indent="-285750">
              <a:buFont typeface="Arial" panose="020B0604020202020204" pitchFamily="34" charset="0"/>
              <a:buChar char="•"/>
            </a:pPr>
            <a:r>
              <a:rPr lang="en-US" sz="1700" dirty="0"/>
              <a:t>Bonferroni Correction to adjust the error of the family of simultaneous tests </a:t>
            </a:r>
          </a:p>
          <a:p>
            <a:pPr marL="285750" indent="-285750">
              <a:buFont typeface="Arial" panose="020B0604020202020204" pitchFamily="34" charset="0"/>
              <a:buChar char="•"/>
            </a:pPr>
            <a:r>
              <a:rPr lang="en-US" sz="1700" dirty="0"/>
              <a:t>Pairs of beer categories with significant differences in median ABV</a:t>
            </a:r>
          </a:p>
          <a:p>
            <a:endParaRPr lang="en-US" dirty="0"/>
          </a:p>
        </p:txBody>
      </p:sp>
    </p:spTree>
    <p:extLst>
      <p:ext uri="{BB962C8B-B14F-4D97-AF65-F5344CB8AC3E}">
        <p14:creationId xmlns:p14="http://schemas.microsoft.com/office/powerpoint/2010/main" val="115453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3490714"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3184B-92FA-863B-D801-F76D5FE16F34}"/>
              </a:ext>
            </a:extLst>
          </p:cNvPr>
          <p:cNvSpPr>
            <a:spLocks noGrp="1"/>
          </p:cNvSpPr>
          <p:nvPr>
            <p:ph type="title"/>
          </p:nvPr>
        </p:nvSpPr>
        <p:spPr>
          <a:xfrm>
            <a:off x="867638" y="637762"/>
            <a:ext cx="2173707" cy="5576770"/>
          </a:xfrm>
        </p:spPr>
        <p:txBody>
          <a:bodyPr anchor="t">
            <a:normAutofit/>
          </a:bodyPr>
          <a:lstStyle/>
          <a:p>
            <a:r>
              <a:rPr lang="en-US" sz="3400">
                <a:solidFill>
                  <a:schemeClr val="bg1"/>
                </a:solidFill>
              </a:rPr>
              <a:t>Conclusion</a:t>
            </a:r>
          </a:p>
        </p:txBody>
      </p:sp>
      <p:sp>
        <p:nvSpPr>
          <p:cNvPr id="40" name="Rectangle 3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401" y="0"/>
            <a:ext cx="5654591"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9982" y="643465"/>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EFEDBCFF-2AE1-553F-0D01-6C751FAF79A8}"/>
              </a:ext>
            </a:extLst>
          </p:cNvPr>
          <p:cNvSpPr>
            <a:spLocks noGrp="1"/>
          </p:cNvSpPr>
          <p:nvPr>
            <p:ph idx="1"/>
          </p:nvPr>
        </p:nvSpPr>
        <p:spPr>
          <a:xfrm>
            <a:off x="3685309" y="850052"/>
            <a:ext cx="5264727" cy="5326911"/>
          </a:xfrm>
        </p:spPr>
        <p:txBody>
          <a:bodyPr>
            <a:normAutofit/>
          </a:bodyPr>
          <a:lstStyle/>
          <a:p>
            <a:pPr marL="0" indent="0" defTabSz="457200">
              <a:spcBef>
                <a:spcPts val="0"/>
              </a:spcBef>
              <a:buNone/>
              <a:defRPr/>
            </a:pPr>
            <a:r>
              <a:rPr lang="en-US" sz="2400" b="1" dirty="0"/>
              <a:t>ABV vs Beer Category</a:t>
            </a:r>
            <a:endParaRPr kumimoji="0" lang="en-US" sz="2400" b="0" i="0" u="none" strike="noStrike" kern="1200" cap="none" spc="0" normalizeH="0" baseline="0" noProof="0" dirty="0">
              <a:ln>
                <a:noFill/>
              </a:ln>
              <a:effectLst/>
              <a:uLnTx/>
              <a:uFillTx/>
              <a:latin typeface="Calibri" panose="020F0502020204030204"/>
            </a:endParaRPr>
          </a:p>
          <a:p>
            <a:pPr marL="285750" marR="0" lvl="0" indent="-285750" defTabSz="457200" rtl="0" eaLnBrk="1" fontAlgn="auto" latinLnBrk="0" hangingPunct="1">
              <a:spcBef>
                <a:spcPts val="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effectLst/>
                <a:uLnTx/>
                <a:uFillTx/>
                <a:latin typeface="Calibri" panose="020F0502020204030204"/>
                <a:ea typeface="+mn-ea"/>
                <a:cs typeface="+mn-cs"/>
              </a:rPr>
              <a:t>Significant evidence that 59 pairs of the 15 beer categories have different median ABV</a:t>
            </a:r>
          </a:p>
          <a:p>
            <a:pPr marL="742950" marR="0" lvl="1" indent="-285750" defTabSz="457200" rtl="0" eaLnBrk="1" fontAlgn="auto" latinLnBrk="0" hangingPunct="1">
              <a:spcBef>
                <a:spcPts val="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effectLst/>
                <a:uLnTx/>
                <a:uFillTx/>
                <a:latin typeface="Calibri" panose="020F0502020204030204"/>
                <a:ea typeface="+mn-ea"/>
                <a:cs typeface="+mn-cs"/>
              </a:rPr>
              <a:t>Alpha level of 0.05</a:t>
            </a:r>
          </a:p>
          <a:p>
            <a:pPr marL="285750" marR="0" lvl="0" indent="-285750" defTabSz="457200" rtl="0" eaLnBrk="1" fontAlgn="auto" latinLnBrk="0" hangingPunct="1">
              <a:spcBef>
                <a:spcPts val="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effectLst/>
                <a:uLnTx/>
                <a:uFillTx/>
                <a:latin typeface="Calibri" panose="020F0502020204030204"/>
                <a:ea typeface="+mn-ea"/>
                <a:cs typeface="+mn-cs"/>
              </a:rPr>
              <a:t>Suggests a strong relationship exists between the category of beer and its ABV </a:t>
            </a:r>
          </a:p>
          <a:p>
            <a:pPr marL="0" indent="0">
              <a:buNone/>
            </a:pPr>
            <a:endParaRPr lang="en-US" sz="2100" dirty="0"/>
          </a:p>
          <a:p>
            <a:pPr marL="0" indent="0">
              <a:buNone/>
            </a:pPr>
            <a:r>
              <a:rPr lang="en-US" sz="2400" b="1" dirty="0"/>
              <a:t>Scope of Inference</a:t>
            </a:r>
          </a:p>
          <a:p>
            <a:pPr marL="285750" marR="0" lvl="0" indent="-285750" defTabSz="457200" rtl="0" eaLnBrk="1" fontAlgn="auto" latinLnBrk="0" hangingPunct="1">
              <a:spcBef>
                <a:spcPts val="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effectLst/>
                <a:uLnTx/>
                <a:uFillTx/>
                <a:latin typeface="Calibri" panose="020F0502020204030204"/>
                <a:ea typeface="+mn-ea"/>
                <a:cs typeface="+mn-cs"/>
              </a:rPr>
              <a:t>Due to unclear independence of the individual beer records the validity of these conclusions are questionable</a:t>
            </a:r>
          </a:p>
          <a:p>
            <a:pPr marL="285750" marR="0" lvl="0" indent="-285750" defTabSz="457200" rtl="0" eaLnBrk="1" fontAlgn="auto" latinLnBrk="0" hangingPunct="1">
              <a:spcBef>
                <a:spcPts val="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effectLst/>
                <a:uLnTx/>
                <a:uFillTx/>
                <a:latin typeface="Calibri" panose="020F0502020204030204"/>
                <a:ea typeface="+mn-ea"/>
                <a:cs typeface="+mn-cs"/>
              </a:rPr>
              <a:t>Further investigation with cleaner data is necessary to provide a definitive conclusion</a:t>
            </a:r>
          </a:p>
          <a:p>
            <a:endParaRPr lang="en-US" sz="2100" dirty="0"/>
          </a:p>
        </p:txBody>
      </p:sp>
    </p:spTree>
    <p:extLst>
      <p:ext uri="{BB962C8B-B14F-4D97-AF65-F5344CB8AC3E}">
        <p14:creationId xmlns:p14="http://schemas.microsoft.com/office/powerpoint/2010/main" val="95306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9143993" cy="30185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F118A-75F4-9B87-2823-DC7C712BA9FE}"/>
              </a:ext>
            </a:extLst>
          </p:cNvPr>
          <p:cNvSpPr>
            <a:spLocks noGrp="1"/>
          </p:cNvSpPr>
          <p:nvPr>
            <p:ph type="title"/>
          </p:nvPr>
        </p:nvSpPr>
        <p:spPr>
          <a:xfrm>
            <a:off x="457200" y="637762"/>
            <a:ext cx="8382000" cy="2138263"/>
          </a:xfrm>
        </p:spPr>
        <p:txBody>
          <a:bodyPr anchor="ctr">
            <a:normAutofit/>
          </a:bodyPr>
          <a:lstStyle/>
          <a:p>
            <a:r>
              <a:rPr lang="en-US" sz="4800" dirty="0">
                <a:solidFill>
                  <a:schemeClr val="bg1"/>
                </a:solidFill>
              </a:rPr>
              <a:t>Craft Beers Produced in US</a:t>
            </a:r>
          </a:p>
        </p:txBody>
      </p:sp>
      <p:sp>
        <p:nvSpPr>
          <p:cNvPr id="75" name="Rectangle 7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8502"/>
            <a:ext cx="9143992" cy="3885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3341147"/>
            <a:ext cx="34289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E2B812A-8C8A-F94A-AF93-91860DF47167}"/>
              </a:ext>
            </a:extLst>
          </p:cNvPr>
          <p:cNvSpPr>
            <a:spLocks noGrp="1"/>
          </p:cNvSpPr>
          <p:nvPr>
            <p:ph idx="1"/>
          </p:nvPr>
        </p:nvSpPr>
        <p:spPr>
          <a:xfrm>
            <a:off x="554182" y="3551567"/>
            <a:ext cx="7729823" cy="2662965"/>
          </a:xfrm>
        </p:spPr>
        <p:txBody>
          <a:bodyPr>
            <a:normAutofit/>
          </a:bodyPr>
          <a:lstStyle/>
          <a:p>
            <a:r>
              <a:rPr lang="en-US" sz="1600" dirty="0"/>
              <a:t>Objective is to provide context on the craft beers produced within the United States</a:t>
            </a:r>
          </a:p>
          <a:p>
            <a:pPr lvl="1"/>
            <a:r>
              <a:rPr lang="en-US" sz="1600" dirty="0"/>
              <a:t>552 Breweries</a:t>
            </a:r>
          </a:p>
          <a:p>
            <a:pPr lvl="1"/>
            <a:r>
              <a:rPr lang="en-US" sz="1600" dirty="0"/>
              <a:t>2407 Craft beers produced</a:t>
            </a:r>
          </a:p>
        </p:txBody>
      </p:sp>
    </p:spTree>
    <p:extLst>
      <p:ext uri="{BB962C8B-B14F-4D97-AF65-F5344CB8AC3E}">
        <p14:creationId xmlns:p14="http://schemas.microsoft.com/office/powerpoint/2010/main" val="66023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9141618"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2" y="968282"/>
            <a:ext cx="9141618"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108FB17-C5F0-A83A-35D6-AD7C9D4B4CF7}"/>
              </a:ext>
            </a:extLst>
          </p:cNvPr>
          <p:cNvSpPr>
            <a:spLocks noGrp="1"/>
          </p:cNvSpPr>
          <p:nvPr>
            <p:ph type="ctrTitle"/>
          </p:nvPr>
        </p:nvSpPr>
        <p:spPr>
          <a:xfrm>
            <a:off x="596503" y="1566473"/>
            <a:ext cx="7950994" cy="2166723"/>
          </a:xfrm>
        </p:spPr>
        <p:txBody>
          <a:bodyPr vert="horz" lIns="91440" tIns="45720" rIns="91440" bIns="45720" rtlCol="0">
            <a:normAutofit/>
          </a:bodyPr>
          <a:lstStyle/>
          <a:p>
            <a:r>
              <a:rPr lang="en-US" sz="5700" kern="1200">
                <a:latin typeface="+mj-lt"/>
                <a:ea typeface="+mj-ea"/>
                <a:cs typeface="+mj-cs"/>
              </a:rPr>
              <a:t>Thank You</a:t>
            </a:r>
          </a:p>
        </p:txBody>
      </p:sp>
      <p:sp>
        <p:nvSpPr>
          <p:cNvPr id="2" name="Subtitle 1">
            <a:extLst>
              <a:ext uri="{FF2B5EF4-FFF2-40B4-BE49-F238E27FC236}">
                <a16:creationId xmlns:a16="http://schemas.microsoft.com/office/drawing/2014/main" id="{E18EFD7A-8D4E-525C-8E25-BE629D42BE46}"/>
              </a:ext>
            </a:extLst>
          </p:cNvPr>
          <p:cNvSpPr>
            <a:spLocks noGrp="1"/>
          </p:cNvSpPr>
          <p:nvPr>
            <p:ph type="subTitle" idx="1"/>
          </p:nvPr>
        </p:nvSpPr>
        <p:spPr>
          <a:xfrm>
            <a:off x="596503" y="4092320"/>
            <a:ext cx="7950994" cy="1144884"/>
          </a:xfrm>
        </p:spPr>
        <p:txBody>
          <a:bodyPr>
            <a:normAutofit/>
          </a:bodyPr>
          <a:lstStyle/>
          <a:p>
            <a:r>
              <a:rPr lang="en-US"/>
              <a:t>Amy Adyanthaya: </a:t>
            </a:r>
            <a:r>
              <a:rPr lang="en-US">
                <a:hlinkClick r:id="rId3"/>
              </a:rPr>
              <a:t>aadyanthaya@mail.smu.edu</a:t>
            </a:r>
            <a:endParaRPr lang="en-US"/>
          </a:p>
          <a:p>
            <a:r>
              <a:rPr lang="en-US"/>
              <a:t>Christopher Williams: </a:t>
            </a:r>
            <a:r>
              <a:rPr lang="en-US" b="0" i="0" u="sng">
                <a:effectLst/>
                <a:latin typeface="Calibri" panose="020F0502020204030204" pitchFamily="34" charset="0"/>
                <a:hlinkClick r:id="rId4" tooltip="mailto:chriswilliams@mail.smu.edu"/>
              </a:rPr>
              <a:t>chriswilliams@mail.smu.edu</a:t>
            </a:r>
            <a:endParaRPr lang="en-US"/>
          </a:p>
          <a:p>
            <a:endParaRPr lang="en-US" dirty="0"/>
          </a:p>
        </p:txBody>
      </p:sp>
      <p:cxnSp>
        <p:nvCxnSpPr>
          <p:cNvPr id="25" name="Straight Connector 24">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3300" y="3894594"/>
            <a:ext cx="2057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9141618"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2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9E989-506B-AA7B-CE17-1E102DD14675}"/>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dirty="0">
                <a:solidFill>
                  <a:schemeClr val="bg1"/>
                </a:solidFill>
                <a:latin typeface="+mj-lt"/>
                <a:ea typeface="+mj-ea"/>
                <a:cs typeface="+mj-cs"/>
              </a:rPr>
              <a:t>Missing Data Handling</a:t>
            </a:r>
          </a:p>
        </p:txBody>
      </p:sp>
      <p:graphicFrame>
        <p:nvGraphicFramePr>
          <p:cNvPr id="5" name="Content Placeholder 2">
            <a:extLst>
              <a:ext uri="{FF2B5EF4-FFF2-40B4-BE49-F238E27FC236}">
                <a16:creationId xmlns:a16="http://schemas.microsoft.com/office/drawing/2014/main" id="{DA8BCFC0-9312-719C-A70D-D4D257C0B9F6}"/>
              </a:ext>
            </a:extLst>
          </p:cNvPr>
          <p:cNvGraphicFramePr>
            <a:graphicFrameLocks noGrp="1"/>
          </p:cNvGraphicFramePr>
          <p:nvPr>
            <p:ph idx="1"/>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4237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DF58581-72DB-02CF-5179-EEA5E6108AC2}"/>
              </a:ext>
            </a:extLst>
          </p:cNvPr>
          <p:cNvSpPr>
            <a:spLocks noGrp="1"/>
          </p:cNvSpPr>
          <p:nvPr>
            <p:ph type="title"/>
          </p:nvPr>
        </p:nvSpPr>
        <p:spPr>
          <a:xfrm>
            <a:off x="417399" y="643467"/>
            <a:ext cx="8408193" cy="744836"/>
          </a:xfrm>
        </p:spPr>
        <p:txBody>
          <a:bodyPr vert="horz" lIns="91440" tIns="45720" rIns="91440" bIns="45720" rtlCol="0">
            <a:normAutofit/>
          </a:bodyPr>
          <a:lstStyle/>
          <a:p>
            <a:pPr algn="ctr"/>
            <a:r>
              <a:rPr lang="en-US" sz="2800">
                <a:solidFill>
                  <a:schemeClr val="bg1"/>
                </a:solidFill>
              </a:rPr>
              <a:t>ABV vs IBU</a:t>
            </a:r>
            <a:r>
              <a:rPr lang="en-US" sz="2800" kern="1200">
                <a:solidFill>
                  <a:schemeClr val="bg1"/>
                </a:solidFill>
                <a:latin typeface="+mj-lt"/>
                <a:ea typeface="+mj-ea"/>
                <a:cs typeface="+mj-cs"/>
              </a:rPr>
              <a:t> </a:t>
            </a:r>
            <a:endParaRPr lang="en-US" sz="2800" kern="1200" dirty="0">
              <a:solidFill>
                <a:schemeClr val="bg1"/>
              </a:solidFill>
              <a:latin typeface="+mj-lt"/>
              <a:ea typeface="+mj-ea"/>
              <a:cs typeface="+mj-cs"/>
            </a:endParaRPr>
          </a:p>
        </p:txBody>
      </p:sp>
      <p:graphicFrame>
        <p:nvGraphicFramePr>
          <p:cNvPr id="15" name="Table 15">
            <a:extLst>
              <a:ext uri="{FF2B5EF4-FFF2-40B4-BE49-F238E27FC236}">
                <a16:creationId xmlns:a16="http://schemas.microsoft.com/office/drawing/2014/main" id="{D9793121-CDD6-1F5A-D838-9B4C5305CFE9}"/>
              </a:ext>
            </a:extLst>
          </p:cNvPr>
          <p:cNvGraphicFramePr>
            <a:graphicFrameLocks noGrp="1"/>
          </p:cNvGraphicFramePr>
          <p:nvPr/>
        </p:nvGraphicFramePr>
        <p:xfrm>
          <a:off x="211645" y="1971305"/>
          <a:ext cx="8696826" cy="3802047"/>
        </p:xfrm>
        <a:graphic>
          <a:graphicData uri="http://schemas.openxmlformats.org/drawingml/2006/table">
            <a:tbl>
              <a:tblPr firstRow="1" bandRow="1">
                <a:tableStyleId>{F2DE63D5-997A-4646-A377-4702673A728D}</a:tableStyleId>
              </a:tblPr>
              <a:tblGrid>
                <a:gridCol w="1386762">
                  <a:extLst>
                    <a:ext uri="{9D8B030D-6E8A-4147-A177-3AD203B41FA5}">
                      <a16:colId xmlns:a16="http://schemas.microsoft.com/office/drawing/2014/main" val="2977297829"/>
                    </a:ext>
                  </a:extLst>
                </a:gridCol>
                <a:gridCol w="589866">
                  <a:extLst>
                    <a:ext uri="{9D8B030D-6E8A-4147-A177-3AD203B41FA5}">
                      <a16:colId xmlns:a16="http://schemas.microsoft.com/office/drawing/2014/main" val="2681650401"/>
                    </a:ext>
                  </a:extLst>
                </a:gridCol>
                <a:gridCol w="588195">
                  <a:extLst>
                    <a:ext uri="{9D8B030D-6E8A-4147-A177-3AD203B41FA5}">
                      <a16:colId xmlns:a16="http://schemas.microsoft.com/office/drawing/2014/main" val="2957337802"/>
                    </a:ext>
                  </a:extLst>
                </a:gridCol>
                <a:gridCol w="589866">
                  <a:extLst>
                    <a:ext uri="{9D8B030D-6E8A-4147-A177-3AD203B41FA5}">
                      <a16:colId xmlns:a16="http://schemas.microsoft.com/office/drawing/2014/main" val="2623809249"/>
                    </a:ext>
                  </a:extLst>
                </a:gridCol>
                <a:gridCol w="585011">
                  <a:extLst>
                    <a:ext uri="{9D8B030D-6E8A-4147-A177-3AD203B41FA5}">
                      <a16:colId xmlns:a16="http://schemas.microsoft.com/office/drawing/2014/main" val="1218023032"/>
                    </a:ext>
                  </a:extLst>
                </a:gridCol>
                <a:gridCol w="583339">
                  <a:extLst>
                    <a:ext uri="{9D8B030D-6E8A-4147-A177-3AD203B41FA5}">
                      <a16:colId xmlns:a16="http://schemas.microsoft.com/office/drawing/2014/main" val="4112879866"/>
                    </a:ext>
                  </a:extLst>
                </a:gridCol>
                <a:gridCol w="585011">
                  <a:extLst>
                    <a:ext uri="{9D8B030D-6E8A-4147-A177-3AD203B41FA5}">
                      <a16:colId xmlns:a16="http://schemas.microsoft.com/office/drawing/2014/main" val="153241738"/>
                    </a:ext>
                  </a:extLst>
                </a:gridCol>
                <a:gridCol w="679029">
                  <a:extLst>
                    <a:ext uri="{9D8B030D-6E8A-4147-A177-3AD203B41FA5}">
                      <a16:colId xmlns:a16="http://schemas.microsoft.com/office/drawing/2014/main" val="336002228"/>
                    </a:ext>
                  </a:extLst>
                </a:gridCol>
                <a:gridCol w="677357">
                  <a:extLst>
                    <a:ext uri="{9D8B030D-6E8A-4147-A177-3AD203B41FA5}">
                      <a16:colId xmlns:a16="http://schemas.microsoft.com/office/drawing/2014/main" val="152160112"/>
                    </a:ext>
                  </a:extLst>
                </a:gridCol>
                <a:gridCol w="679029">
                  <a:extLst>
                    <a:ext uri="{9D8B030D-6E8A-4147-A177-3AD203B41FA5}">
                      <a16:colId xmlns:a16="http://schemas.microsoft.com/office/drawing/2014/main" val="1831083778"/>
                    </a:ext>
                  </a:extLst>
                </a:gridCol>
                <a:gridCol w="585011">
                  <a:extLst>
                    <a:ext uri="{9D8B030D-6E8A-4147-A177-3AD203B41FA5}">
                      <a16:colId xmlns:a16="http://schemas.microsoft.com/office/drawing/2014/main" val="1667560383"/>
                    </a:ext>
                  </a:extLst>
                </a:gridCol>
                <a:gridCol w="583339">
                  <a:extLst>
                    <a:ext uri="{9D8B030D-6E8A-4147-A177-3AD203B41FA5}">
                      <a16:colId xmlns:a16="http://schemas.microsoft.com/office/drawing/2014/main" val="2652886304"/>
                    </a:ext>
                  </a:extLst>
                </a:gridCol>
                <a:gridCol w="585011">
                  <a:extLst>
                    <a:ext uri="{9D8B030D-6E8A-4147-A177-3AD203B41FA5}">
                      <a16:colId xmlns:a16="http://schemas.microsoft.com/office/drawing/2014/main" val="2731411938"/>
                    </a:ext>
                  </a:extLst>
                </a:gridCol>
              </a:tblGrid>
              <a:tr h="400904">
                <a:tc>
                  <a:txBody>
                    <a:bodyPr/>
                    <a:lstStyle/>
                    <a:p>
                      <a:endParaRPr lang="en-US" sz="1800" dirty="0"/>
                    </a:p>
                  </a:txBody>
                  <a:tcPr marL="93003" marR="93003" marT="46502" marB="46502"/>
                </a:tc>
                <a:tc gridSpan="3">
                  <a:txBody>
                    <a:bodyPr/>
                    <a:lstStyle/>
                    <a:p>
                      <a:r>
                        <a:rPr lang="en-US" sz="1800" b="1" kern="1200">
                          <a:solidFill>
                            <a:schemeClr val="tx1"/>
                          </a:solidFill>
                          <a:effectLst/>
                        </a:rPr>
                        <a:t>K(5)-NN Model</a:t>
                      </a:r>
                      <a:r>
                        <a:rPr lang="en-US" sz="1800">
                          <a:solidFill>
                            <a:schemeClr val="tx1"/>
                          </a:solidFill>
                          <a:effectLst/>
                        </a:rPr>
                        <a:t> </a:t>
                      </a:r>
                      <a:endParaRPr lang="en-US" sz="1800" dirty="0">
                        <a:solidFill>
                          <a:schemeClr val="tx1"/>
                        </a:solidFill>
                      </a:endParaRPr>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800" b="1" kern="1200">
                          <a:solidFill>
                            <a:schemeClr val="tx1"/>
                          </a:solidFill>
                          <a:effectLst/>
                        </a:rPr>
                        <a:t>Naive Bayes</a:t>
                      </a:r>
                      <a:r>
                        <a:rPr lang="en-US" sz="1800">
                          <a:solidFill>
                            <a:schemeClr val="tx1"/>
                          </a:solidFill>
                          <a:effectLst/>
                        </a:rPr>
                        <a:t> </a:t>
                      </a:r>
                      <a:endParaRPr lang="en-US" sz="1800" dirty="0">
                        <a:solidFill>
                          <a:schemeClr val="tx1"/>
                        </a:solidFill>
                      </a:endParaRPr>
                    </a:p>
                  </a:txBody>
                  <a:tcPr marL="93003" marR="93003" marT="46502" marB="46502"/>
                </a:tc>
                <a:tc hMerge="1">
                  <a:txBody>
                    <a:bodyPr/>
                    <a:lstStyle/>
                    <a:p>
                      <a:endParaRPr lang="en-US"/>
                    </a:p>
                  </a:txBody>
                  <a:tcPr/>
                </a:tc>
                <a:tc hMerge="1">
                  <a:txBody>
                    <a:bodyPr/>
                    <a:lstStyle/>
                    <a:p>
                      <a:endParaRPr lang="en-US" dirty="0"/>
                    </a:p>
                  </a:txBody>
                  <a:tcPr/>
                </a:tc>
                <a:tc gridSpan="3">
                  <a:txBody>
                    <a:bodyPr/>
                    <a:lstStyle/>
                    <a:p>
                      <a:r>
                        <a:rPr lang="en-US" sz="1800" b="1" kern="1200">
                          <a:solidFill>
                            <a:schemeClr val="tx1"/>
                          </a:solidFill>
                          <a:effectLst/>
                        </a:rPr>
                        <a:t>Randomforest</a:t>
                      </a:r>
                      <a:r>
                        <a:rPr lang="en-US" sz="1800">
                          <a:solidFill>
                            <a:schemeClr val="tx1"/>
                          </a:solidFill>
                          <a:effectLst/>
                        </a:rPr>
                        <a:t> </a:t>
                      </a:r>
                      <a:endParaRPr lang="en-US" sz="1800" dirty="0">
                        <a:solidFill>
                          <a:schemeClr val="tx1"/>
                        </a:solidFill>
                      </a:endParaRPr>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800" b="1" kern="1200">
                          <a:solidFill>
                            <a:schemeClr val="tx1"/>
                          </a:solidFill>
                          <a:effectLst/>
                        </a:rPr>
                        <a:t>Ensemble</a:t>
                      </a:r>
                      <a:r>
                        <a:rPr lang="en-US" sz="1800">
                          <a:solidFill>
                            <a:schemeClr val="tx1"/>
                          </a:solidFill>
                          <a:effectLst/>
                        </a:rPr>
                        <a:t> </a:t>
                      </a:r>
                      <a:endParaRPr lang="en-US" sz="1800" dirty="0">
                        <a:solidFill>
                          <a:schemeClr val="tx1"/>
                        </a:solidFill>
                      </a:endParaRPr>
                    </a:p>
                  </a:txBody>
                  <a:tcPr marL="93003" marR="93003" marT="46502" marB="46502"/>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21117614"/>
                  </a:ext>
                </a:extLst>
              </a:tr>
              <a:tr h="247528">
                <a:tc rowSpan="3">
                  <a:txBody>
                    <a:bodyPr/>
                    <a:lstStyle/>
                    <a:p>
                      <a:r>
                        <a:rPr lang="en-US" sz="1600" b="1" kern="1200" dirty="0">
                          <a:solidFill>
                            <a:schemeClr val="dk1"/>
                          </a:solidFill>
                          <a:effectLst/>
                        </a:rPr>
                        <a:t>Confusion Matrix</a:t>
                      </a:r>
                      <a:r>
                        <a:rPr lang="en-US" sz="1600" b="1" dirty="0">
                          <a:effectLst/>
                        </a:rPr>
                        <a:t> </a:t>
                      </a:r>
                      <a:endParaRPr lang="en-US" sz="1600" b="1" dirty="0">
                        <a:latin typeface="+mn-lt"/>
                      </a:endParaRPr>
                    </a:p>
                  </a:txBody>
                  <a:tcPr marL="93003" marR="93003" marT="46502" marB="46502"/>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 </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Ale</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IPA</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 </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Ale</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IPA</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 </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Ale</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IPA</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 </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Ale</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IPA</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717443"/>
                  </a:ext>
                </a:extLst>
              </a:tr>
              <a:tr h="247528">
                <a:tc vMerge="1">
                  <a:txBody>
                    <a:bodyPr/>
                    <a:lstStyle/>
                    <a:p>
                      <a:endParaRPr lang="en-US"/>
                    </a:p>
                  </a:txBody>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Ale</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204</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20</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Ale</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194</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12</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Ale</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206</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19</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Ale</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207</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16</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610005"/>
                  </a:ext>
                </a:extLst>
              </a:tr>
              <a:tr h="247528">
                <a:tc vMerge="1">
                  <a:txBody>
                    <a:bodyPr/>
                    <a:lstStyle/>
                    <a:p>
                      <a:endParaRPr lang="en-US"/>
                    </a:p>
                  </a:txBody>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IPA</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28</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91</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IPA</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38</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rPr>
                        <a:t>99</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IPA</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26</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92</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rPr>
                        <a:t>IPA</a:t>
                      </a:r>
                      <a:endParaRPr lang="en-US" sz="1400" b="1"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25</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rPr>
                        <a:t>95</a:t>
                      </a:r>
                      <a:endParaRPr lang="en-US" sz="1400" dirty="0">
                        <a:effectLst/>
                        <a:latin typeface="+mn-lt"/>
                        <a:ea typeface="Calibri" panose="020F0502020204030204" pitchFamily="34" charset="0"/>
                        <a:cs typeface="Times New Roman" panose="02020603050405020304" pitchFamily="18" charset="0"/>
                      </a:endParaRPr>
                    </a:p>
                  </a:txBody>
                  <a:tcPr marL="69752" marR="697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069595"/>
                  </a:ext>
                </a:extLst>
              </a:tr>
              <a:tr h="414991">
                <a:tc>
                  <a:txBody>
                    <a:bodyPr/>
                    <a:lstStyle/>
                    <a:p>
                      <a:endParaRPr lang="en-US" sz="1600" b="1" dirty="0">
                        <a:latin typeface="+mn-lt"/>
                      </a:endParaRPr>
                    </a:p>
                  </a:txBody>
                  <a:tcPr marL="93003" marR="93003" marT="46502" marB="46502"/>
                </a:tc>
                <a:tc gridSpan="3">
                  <a:txBody>
                    <a:bodyPr/>
                    <a:lstStyle/>
                    <a:p>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endParaRPr lang="en-US" sz="1600" dirty="0"/>
                    </a:p>
                  </a:txBody>
                  <a:tcPr marL="93003" marR="93003" marT="46502" marB="46502"/>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6472744"/>
                  </a:ext>
                </a:extLst>
              </a:tr>
              <a:tr h="370718">
                <a:tc>
                  <a:txBody>
                    <a:bodyPr/>
                    <a:lstStyle/>
                    <a:p>
                      <a:r>
                        <a:rPr lang="en-US" sz="1600" b="1" dirty="0">
                          <a:solidFill>
                            <a:srgbClr val="000000"/>
                          </a:solidFill>
                          <a:effectLst/>
                        </a:rPr>
                        <a:t>Accuracy </a:t>
                      </a:r>
                      <a:endParaRPr lang="en-US" sz="1600" b="1" dirty="0">
                        <a:effectLst/>
                        <a:latin typeface="+mn-lt"/>
                        <a:cs typeface="Times New Roman" panose="02020603050405020304" pitchFamily="18" charset="0"/>
                      </a:endParaRPr>
                    </a:p>
                  </a:txBody>
                  <a:tcPr marL="69752" marR="69752" marT="0" marB="0"/>
                </a:tc>
                <a:tc gridSpan="3">
                  <a:txBody>
                    <a:bodyPr/>
                    <a:lstStyle/>
                    <a:p>
                      <a:r>
                        <a:rPr lang="en-US" sz="1600" kern="1200">
                          <a:solidFill>
                            <a:schemeClr val="dk1"/>
                          </a:solidFill>
                          <a:effectLst/>
                        </a:rPr>
                        <a:t>0.8601</a:t>
                      </a:r>
                      <a:r>
                        <a:rPr lang="en-US" sz="1600">
                          <a:effectLst/>
                        </a:rPr>
                        <a:t> </a:t>
                      </a:r>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600" kern="1200">
                          <a:solidFill>
                            <a:schemeClr val="dk1"/>
                          </a:solidFill>
                          <a:effectLst/>
                        </a:rPr>
                        <a:t>0.8542 </a:t>
                      </a:r>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600" kern="1200">
                          <a:solidFill>
                            <a:schemeClr val="dk1"/>
                          </a:solidFill>
                          <a:effectLst/>
                        </a:rPr>
                        <a:t>0.8688</a:t>
                      </a:r>
                      <a:r>
                        <a:rPr lang="en-US" sz="1600">
                          <a:effectLst/>
                        </a:rPr>
                        <a:t> </a:t>
                      </a:r>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600" kern="1200">
                          <a:solidFill>
                            <a:schemeClr val="dk1"/>
                          </a:solidFill>
                          <a:effectLst/>
                        </a:rPr>
                        <a:t>0.8805</a:t>
                      </a:r>
                      <a:r>
                        <a:rPr lang="en-US" sz="1600">
                          <a:effectLst/>
                        </a:rPr>
                        <a:t> </a:t>
                      </a:r>
                      <a:endParaRPr lang="en-US" sz="1600" dirty="0"/>
                    </a:p>
                  </a:txBody>
                  <a:tcPr marL="93003" marR="93003" marT="46502" marB="46502"/>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41519646"/>
                  </a:ext>
                </a:extLst>
              </a:tr>
              <a:tr h="612209">
                <a:tc>
                  <a:txBody>
                    <a:bodyPr/>
                    <a:lstStyle/>
                    <a:p>
                      <a:r>
                        <a:rPr lang="en-US" sz="1600" b="1" dirty="0">
                          <a:solidFill>
                            <a:srgbClr val="000000"/>
                          </a:solidFill>
                          <a:effectLst/>
                        </a:rPr>
                        <a:t>95% CI</a:t>
                      </a:r>
                      <a:endParaRPr lang="en-US" sz="1600" b="1" dirty="0">
                        <a:effectLst/>
                        <a:latin typeface="+mn-lt"/>
                        <a:cs typeface="Times New Roman" panose="02020603050405020304" pitchFamily="18" charset="0"/>
                      </a:endParaRPr>
                    </a:p>
                  </a:txBody>
                  <a:tcPr marL="69752" marR="69752" marT="0" marB="0"/>
                </a:tc>
                <a:tc gridSpan="3">
                  <a:txBody>
                    <a:bodyPr/>
                    <a:lstStyle/>
                    <a:p>
                      <a:r>
                        <a:rPr lang="en-US" sz="1600" kern="1200">
                          <a:solidFill>
                            <a:schemeClr val="dk1"/>
                          </a:solidFill>
                          <a:effectLst/>
                        </a:rPr>
                        <a:t>(0.8188, 0.895)</a:t>
                      </a:r>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600" kern="1200" dirty="0">
                          <a:solidFill>
                            <a:schemeClr val="dk1"/>
                          </a:solidFill>
                          <a:effectLst/>
                        </a:rPr>
                        <a:t>(0.8124, 0.8898)</a:t>
                      </a:r>
                      <a:r>
                        <a:rPr lang="en-US" sz="1600" dirty="0">
                          <a:effectLst/>
                        </a:rPr>
                        <a:t> </a:t>
                      </a:r>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600" kern="1200">
                          <a:solidFill>
                            <a:schemeClr val="dk1"/>
                          </a:solidFill>
                          <a:effectLst/>
                        </a:rPr>
                        <a:t>(0.8284, 0.9027)</a:t>
                      </a:r>
                      <a:r>
                        <a:rPr lang="en-US" sz="1600">
                          <a:effectLst/>
                        </a:rPr>
                        <a:t> </a:t>
                      </a:r>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600" kern="1200">
                          <a:solidFill>
                            <a:schemeClr val="dk1"/>
                          </a:solidFill>
                          <a:effectLst/>
                        </a:rPr>
                        <a:t>(0.8413, 0.9128)</a:t>
                      </a:r>
                      <a:r>
                        <a:rPr lang="en-US" sz="1600">
                          <a:effectLst/>
                        </a:rPr>
                        <a:t> </a:t>
                      </a:r>
                      <a:endParaRPr lang="en-US" sz="1600" dirty="0"/>
                    </a:p>
                  </a:txBody>
                  <a:tcPr marL="93003" marR="93003" marT="46502" marB="46502"/>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51563377"/>
                  </a:ext>
                </a:extLst>
              </a:tr>
              <a:tr h="370718">
                <a:tc>
                  <a:txBody>
                    <a:bodyPr/>
                    <a:lstStyle/>
                    <a:p>
                      <a:r>
                        <a:rPr lang="en-US" sz="1600" b="1" dirty="0">
                          <a:solidFill>
                            <a:srgbClr val="000000"/>
                          </a:solidFill>
                          <a:effectLst/>
                        </a:rPr>
                        <a:t>Sensitivity</a:t>
                      </a:r>
                      <a:endParaRPr lang="en-US" sz="1600" b="1" dirty="0">
                        <a:effectLst/>
                        <a:latin typeface="+mn-lt"/>
                        <a:cs typeface="Times New Roman" panose="02020603050405020304" pitchFamily="18" charset="0"/>
                      </a:endParaRPr>
                    </a:p>
                  </a:txBody>
                  <a:tcPr marL="69752" marR="69752" marT="0" marB="0"/>
                </a:tc>
                <a:tc gridSpan="3">
                  <a:txBody>
                    <a:bodyPr/>
                    <a:lstStyle/>
                    <a:p>
                      <a:r>
                        <a:rPr lang="en-US" sz="1600" kern="1200">
                          <a:solidFill>
                            <a:schemeClr val="dk1"/>
                          </a:solidFill>
                          <a:effectLst/>
                        </a:rPr>
                        <a:t>0.8793</a:t>
                      </a:r>
                      <a:r>
                        <a:rPr lang="en-US" sz="1600">
                          <a:effectLst/>
                        </a:rPr>
                        <a:t> </a:t>
                      </a:r>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600" kern="1200">
                          <a:solidFill>
                            <a:schemeClr val="dk1"/>
                          </a:solidFill>
                          <a:effectLst/>
                        </a:rPr>
                        <a:t>0.8362 </a:t>
                      </a:r>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600" kern="1200">
                          <a:solidFill>
                            <a:schemeClr val="dk1"/>
                          </a:solidFill>
                          <a:effectLst/>
                        </a:rPr>
                        <a:t>0.8879</a:t>
                      </a:r>
                      <a:r>
                        <a:rPr lang="en-US" sz="1600">
                          <a:effectLst/>
                        </a:rPr>
                        <a:t> </a:t>
                      </a:r>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600" kern="1200">
                          <a:solidFill>
                            <a:schemeClr val="dk1"/>
                          </a:solidFill>
                          <a:effectLst/>
                        </a:rPr>
                        <a:t>0.8922</a:t>
                      </a:r>
                      <a:r>
                        <a:rPr lang="en-US" sz="1600">
                          <a:effectLst/>
                        </a:rPr>
                        <a:t> </a:t>
                      </a:r>
                      <a:endParaRPr lang="en-US" sz="1600" dirty="0"/>
                    </a:p>
                  </a:txBody>
                  <a:tcPr marL="93003" marR="93003" marT="46502" marB="46502"/>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1130805"/>
                  </a:ext>
                </a:extLst>
              </a:tr>
              <a:tr h="370718">
                <a:tc>
                  <a:txBody>
                    <a:bodyPr/>
                    <a:lstStyle/>
                    <a:p>
                      <a:r>
                        <a:rPr lang="en-US" sz="1600" b="1" dirty="0">
                          <a:solidFill>
                            <a:srgbClr val="000000"/>
                          </a:solidFill>
                          <a:effectLst/>
                        </a:rPr>
                        <a:t>Specificity</a:t>
                      </a:r>
                      <a:endParaRPr lang="en-US" sz="1600" b="1" dirty="0">
                        <a:effectLst/>
                        <a:latin typeface="+mn-lt"/>
                        <a:cs typeface="Times New Roman" panose="02020603050405020304" pitchFamily="18" charset="0"/>
                      </a:endParaRPr>
                    </a:p>
                  </a:txBody>
                  <a:tcPr marL="69752" marR="69752" marT="0" marB="0"/>
                </a:tc>
                <a:tc gridSpan="3">
                  <a:txBody>
                    <a:bodyPr/>
                    <a:lstStyle/>
                    <a:p>
                      <a:r>
                        <a:rPr lang="en-US" sz="1600" kern="1200">
                          <a:solidFill>
                            <a:schemeClr val="dk1"/>
                          </a:solidFill>
                          <a:effectLst/>
                        </a:rPr>
                        <a:t>0.8198</a:t>
                      </a:r>
                      <a:r>
                        <a:rPr lang="en-US" sz="1600">
                          <a:effectLst/>
                        </a:rPr>
                        <a:t> </a:t>
                      </a:r>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600"/>
                        <a:t>0</a:t>
                      </a:r>
                      <a:r>
                        <a:rPr lang="en-US" sz="1600" kern="1200">
                          <a:solidFill>
                            <a:schemeClr val="dk1"/>
                          </a:solidFill>
                          <a:effectLst/>
                        </a:rPr>
                        <a:t>.8919</a:t>
                      </a:r>
                      <a:r>
                        <a:rPr lang="en-US" sz="1600">
                          <a:effectLst/>
                        </a:rPr>
                        <a:t> </a:t>
                      </a:r>
                      <a:endParaRPr lang="en-US" sz="1600" dirty="0"/>
                    </a:p>
                  </a:txBody>
                  <a:tcPr marL="93003" marR="93003" marT="46502" marB="46502"/>
                </a:tc>
                <a:tc hMerge="1">
                  <a:txBody>
                    <a:bodyPr/>
                    <a:lstStyle/>
                    <a:p>
                      <a:endParaRPr lang="en-US"/>
                    </a:p>
                  </a:txBody>
                  <a:tcPr/>
                </a:tc>
                <a:tc hMerge="1">
                  <a:txBody>
                    <a:bodyPr/>
                    <a:lstStyle/>
                    <a:p>
                      <a:endParaRPr lang="en-US" dirty="0"/>
                    </a:p>
                  </a:txBody>
                  <a:tcPr/>
                </a:tc>
                <a:tc gridSpan="3">
                  <a:txBody>
                    <a:bodyPr/>
                    <a:lstStyle/>
                    <a:p>
                      <a:r>
                        <a:rPr lang="en-US" sz="1600" kern="1200">
                          <a:solidFill>
                            <a:schemeClr val="dk1"/>
                          </a:solidFill>
                          <a:effectLst/>
                        </a:rPr>
                        <a:t>0.8288</a:t>
                      </a:r>
                      <a:r>
                        <a:rPr lang="en-US" sz="1600">
                          <a:effectLst/>
                        </a:rPr>
                        <a:t> </a:t>
                      </a:r>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600" kern="1200">
                          <a:solidFill>
                            <a:schemeClr val="dk1"/>
                          </a:solidFill>
                          <a:effectLst/>
                        </a:rPr>
                        <a:t>0.8559 </a:t>
                      </a:r>
                      <a:endParaRPr lang="en-US" sz="1600" dirty="0"/>
                    </a:p>
                  </a:txBody>
                  <a:tcPr marL="93003" marR="93003" marT="46502" marB="46502"/>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9052923"/>
                  </a:ext>
                </a:extLst>
              </a:tr>
              <a:tr h="519205">
                <a:tc>
                  <a:txBody>
                    <a:bodyPr/>
                    <a:lstStyle/>
                    <a:p>
                      <a:r>
                        <a:rPr lang="en-US" sz="1600" b="1" dirty="0">
                          <a:solidFill>
                            <a:srgbClr val="000000"/>
                          </a:solidFill>
                          <a:effectLst/>
                        </a:rPr>
                        <a:t>'Positive' Class</a:t>
                      </a:r>
                      <a:endParaRPr lang="en-US" sz="1600" b="1" dirty="0">
                        <a:effectLst/>
                        <a:latin typeface="+mn-lt"/>
                        <a:cs typeface="Times New Roman" panose="02020603050405020304" pitchFamily="18" charset="0"/>
                      </a:endParaRPr>
                    </a:p>
                  </a:txBody>
                  <a:tcPr marL="69752" marR="69752" marT="0" marB="0"/>
                </a:tc>
                <a:tc gridSpan="3">
                  <a:txBody>
                    <a:bodyPr/>
                    <a:lstStyle/>
                    <a:p>
                      <a:r>
                        <a:rPr lang="en-US" sz="1600"/>
                        <a:t>Ale</a:t>
                      </a:r>
                      <a:endParaRPr lang="en-US" sz="1600" dirty="0"/>
                    </a:p>
                  </a:txBody>
                  <a:tcPr marL="93003" marR="93003" marT="46502" marB="46502"/>
                </a:tc>
                <a:tc hMerge="1">
                  <a:txBody>
                    <a:bodyPr/>
                    <a:lstStyle/>
                    <a:p>
                      <a:endParaRPr lang="en-US"/>
                    </a:p>
                  </a:txBody>
                  <a:tcPr/>
                </a:tc>
                <a:tc hMerge="1">
                  <a:txBody>
                    <a:bodyPr/>
                    <a:lstStyle/>
                    <a:p>
                      <a:endParaRPr lang="en-US" dirty="0"/>
                    </a:p>
                  </a:txBody>
                  <a:tcPr/>
                </a:tc>
                <a:tc gridSpan="3">
                  <a:txBody>
                    <a:bodyPr/>
                    <a:lstStyle/>
                    <a:p>
                      <a:r>
                        <a:rPr lang="en-US" sz="1600"/>
                        <a:t>Ale</a:t>
                      </a:r>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600"/>
                        <a:t>Ale</a:t>
                      </a:r>
                      <a:endParaRPr lang="en-US" sz="1600" dirty="0"/>
                    </a:p>
                  </a:txBody>
                  <a:tcPr marL="93003" marR="93003" marT="46502" marB="46502"/>
                </a:tc>
                <a:tc hMerge="1">
                  <a:txBody>
                    <a:bodyPr/>
                    <a:lstStyle/>
                    <a:p>
                      <a:endParaRPr lang="en-US"/>
                    </a:p>
                  </a:txBody>
                  <a:tcPr/>
                </a:tc>
                <a:tc hMerge="1">
                  <a:txBody>
                    <a:bodyPr/>
                    <a:lstStyle/>
                    <a:p>
                      <a:endParaRPr lang="en-US"/>
                    </a:p>
                  </a:txBody>
                  <a:tcPr/>
                </a:tc>
                <a:tc gridSpan="3">
                  <a:txBody>
                    <a:bodyPr/>
                    <a:lstStyle/>
                    <a:p>
                      <a:r>
                        <a:rPr lang="en-US" sz="1600" dirty="0"/>
                        <a:t>Ale</a:t>
                      </a:r>
                    </a:p>
                  </a:txBody>
                  <a:tcPr marL="93003" marR="93003" marT="46502" marB="46502"/>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421505489"/>
                  </a:ext>
                </a:extLst>
              </a:tr>
            </a:tbl>
          </a:graphicData>
        </a:graphic>
      </p:graphicFrame>
    </p:spTree>
    <p:extLst>
      <p:ext uri="{BB962C8B-B14F-4D97-AF65-F5344CB8AC3E}">
        <p14:creationId xmlns:p14="http://schemas.microsoft.com/office/powerpoint/2010/main" val="3302007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E34D97-A976-BC32-F03C-2BCC5C96B801}"/>
              </a:ext>
            </a:extLst>
          </p:cNvPr>
          <p:cNvSpPr>
            <a:spLocks noGrp="1"/>
          </p:cNvSpPr>
          <p:nvPr>
            <p:ph type="title"/>
          </p:nvPr>
        </p:nvSpPr>
        <p:spPr>
          <a:xfrm>
            <a:off x="417399" y="643467"/>
            <a:ext cx="8408193" cy="744836"/>
          </a:xfrm>
        </p:spPr>
        <p:txBody>
          <a:bodyPr>
            <a:normAutofit/>
          </a:bodyPr>
          <a:lstStyle/>
          <a:p>
            <a:pPr algn="ctr"/>
            <a:r>
              <a:rPr lang="en-US" sz="2800">
                <a:solidFill>
                  <a:schemeClr val="bg1"/>
                </a:solidFill>
              </a:rPr>
              <a:t>Number of Beers per State</a:t>
            </a:r>
          </a:p>
        </p:txBody>
      </p:sp>
      <p:pic>
        <p:nvPicPr>
          <p:cNvPr id="6" name="Picture 5">
            <a:extLst>
              <a:ext uri="{FF2B5EF4-FFF2-40B4-BE49-F238E27FC236}">
                <a16:creationId xmlns:a16="http://schemas.microsoft.com/office/drawing/2014/main" id="{BCAF18E5-DEE3-E163-6EC0-81BAC61D7204}"/>
              </a:ext>
            </a:extLst>
          </p:cNvPr>
          <p:cNvPicPr>
            <a:picLocks noChangeAspect="1"/>
          </p:cNvPicPr>
          <p:nvPr/>
        </p:nvPicPr>
        <p:blipFill>
          <a:blip r:embed="rId3"/>
          <a:stretch>
            <a:fillRect/>
          </a:stretch>
        </p:blipFill>
        <p:spPr>
          <a:xfrm>
            <a:off x="1013944" y="1675227"/>
            <a:ext cx="7116111" cy="4394199"/>
          </a:xfrm>
          <a:prstGeom prst="rect">
            <a:avLst/>
          </a:prstGeom>
        </p:spPr>
      </p:pic>
      <p:sp>
        <p:nvSpPr>
          <p:cNvPr id="7" name="TextBox 6">
            <a:extLst>
              <a:ext uri="{FF2B5EF4-FFF2-40B4-BE49-F238E27FC236}">
                <a16:creationId xmlns:a16="http://schemas.microsoft.com/office/drawing/2014/main" id="{CE5616D8-98F5-F32D-E3FA-F5E71A579DA6}"/>
              </a:ext>
            </a:extLst>
          </p:cNvPr>
          <p:cNvSpPr txBox="1"/>
          <p:nvPr/>
        </p:nvSpPr>
        <p:spPr>
          <a:xfrm>
            <a:off x="7274736" y="3105436"/>
            <a:ext cx="799899" cy="338554"/>
          </a:xfrm>
          <a:prstGeom prst="rect">
            <a:avLst/>
          </a:prstGeom>
          <a:solidFill>
            <a:schemeClr val="bg1"/>
          </a:solidFill>
          <a:ln>
            <a:noFill/>
          </a:ln>
        </p:spPr>
        <p:txBody>
          <a:bodyPr wrap="none" rtlCol="0">
            <a:spAutoFit/>
          </a:bodyPr>
          <a:lstStyle/>
          <a:p>
            <a:r>
              <a:rPr lang="en-US" sz="1600" dirty="0"/>
              <a:t># Beers</a:t>
            </a:r>
          </a:p>
        </p:txBody>
      </p:sp>
    </p:spTree>
    <p:extLst>
      <p:ext uri="{BB962C8B-B14F-4D97-AF65-F5344CB8AC3E}">
        <p14:creationId xmlns:p14="http://schemas.microsoft.com/office/powerpoint/2010/main" val="733512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D19A-F277-0F37-3BAA-5378F492536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dirty="0">
                <a:solidFill>
                  <a:schemeClr val="bg1"/>
                </a:solidFill>
                <a:latin typeface="+mj-lt"/>
                <a:ea typeface="+mj-ea"/>
                <a:cs typeface="+mj-cs"/>
              </a:rPr>
              <a:t>ABV and Beer Category</a:t>
            </a:r>
          </a:p>
        </p:txBody>
      </p:sp>
      <p:graphicFrame>
        <p:nvGraphicFramePr>
          <p:cNvPr id="5" name="Content Placeholder 2">
            <a:extLst>
              <a:ext uri="{FF2B5EF4-FFF2-40B4-BE49-F238E27FC236}">
                <a16:creationId xmlns:a16="http://schemas.microsoft.com/office/drawing/2014/main" id="{241C08E4-5E63-47F0-A914-E9D34F472C09}"/>
              </a:ext>
            </a:extLst>
          </p:cNvPr>
          <p:cNvGraphicFramePr>
            <a:graphicFrameLocks noGrp="1"/>
          </p:cNvGraphicFramePr>
          <p:nvPr>
            <p:ph idx="1"/>
          </p:nvPr>
        </p:nvGraphicFramePr>
        <p:xfrm>
          <a:off x="628650" y="1396589"/>
          <a:ext cx="7886700" cy="20324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C326E3FD-F177-180C-96CD-31F3AF9EBF13}"/>
              </a:ext>
            </a:extLst>
          </p:cNvPr>
          <p:cNvSpPr txBox="1"/>
          <p:nvPr/>
        </p:nvSpPr>
        <p:spPr>
          <a:xfrm>
            <a:off x="628650" y="3231243"/>
            <a:ext cx="7886700" cy="3416320"/>
          </a:xfrm>
          <a:prstGeom prst="rect">
            <a:avLst/>
          </a:prstGeom>
          <a:noFill/>
        </p:spPr>
        <p:txBody>
          <a:bodyPr wrap="square" numCol="4" rtlCol="0">
            <a:spAutoFit/>
          </a:bodyPr>
          <a:lstStyle/>
          <a:p>
            <a:r>
              <a:rPr lang="en-US" sz="1200" dirty="0"/>
              <a:t>Bock - Dark Lager</a:t>
            </a:r>
          </a:p>
          <a:p>
            <a:r>
              <a:rPr lang="en-US" sz="1200" dirty="0"/>
              <a:t>Bock - Hybrid Beer</a:t>
            </a:r>
          </a:p>
          <a:p>
            <a:r>
              <a:rPr lang="en-US" sz="1200" dirty="0"/>
              <a:t>Bock - Pale Ale</a:t>
            </a:r>
          </a:p>
          <a:p>
            <a:r>
              <a:rPr lang="en-US" sz="1200" dirty="0"/>
              <a:t>Bock - Pale Lager</a:t>
            </a:r>
          </a:p>
          <a:p>
            <a:r>
              <a:rPr lang="en-US" sz="1200" dirty="0"/>
              <a:t>Bock - Sour Beer</a:t>
            </a:r>
          </a:p>
          <a:p>
            <a:r>
              <a:rPr lang="en-US" sz="1200" dirty="0"/>
              <a:t>Bock - Wheat Ale</a:t>
            </a:r>
          </a:p>
          <a:p>
            <a:endParaRPr lang="en-US" sz="1200" dirty="0"/>
          </a:p>
          <a:p>
            <a:r>
              <a:rPr lang="en-US" sz="1200" dirty="0"/>
              <a:t>Brown Ale - Dark Ale</a:t>
            </a:r>
          </a:p>
          <a:p>
            <a:r>
              <a:rPr lang="en-US" sz="1200" dirty="0"/>
              <a:t>Brown Ale - Dark Lager</a:t>
            </a:r>
          </a:p>
          <a:p>
            <a:r>
              <a:rPr lang="en-US" sz="1200" dirty="0"/>
              <a:t>Brown Ale - IPA</a:t>
            </a:r>
          </a:p>
          <a:p>
            <a:r>
              <a:rPr lang="en-US" sz="1200" dirty="0"/>
              <a:t>Brown Ale - Pale Lager</a:t>
            </a:r>
          </a:p>
          <a:p>
            <a:r>
              <a:rPr lang="en-US" sz="1200" dirty="0"/>
              <a:t>Brown Ale - Stout</a:t>
            </a:r>
          </a:p>
          <a:p>
            <a:r>
              <a:rPr lang="en-US" sz="1200" dirty="0"/>
              <a:t>Brown Ale - Strong Ale</a:t>
            </a:r>
          </a:p>
          <a:p>
            <a:r>
              <a:rPr lang="en-US" sz="1200" dirty="0"/>
              <a:t>Brown Ale - Wheat Ale</a:t>
            </a:r>
          </a:p>
          <a:p>
            <a:endParaRPr lang="en-US" sz="1200" dirty="0"/>
          </a:p>
          <a:p>
            <a:r>
              <a:rPr lang="en-US" sz="1200" dirty="0"/>
              <a:t>Dark Ale - Dark Lager</a:t>
            </a:r>
          </a:p>
          <a:p>
            <a:r>
              <a:rPr lang="en-US" sz="1200" dirty="0"/>
              <a:t>Dark Ale - Hybrid Beer</a:t>
            </a:r>
          </a:p>
          <a:p>
            <a:r>
              <a:rPr lang="en-US" sz="1200" dirty="0"/>
              <a:t>Dark Ale - Pale Ale</a:t>
            </a:r>
          </a:p>
          <a:p>
            <a:r>
              <a:rPr lang="en-US" sz="1200" dirty="0"/>
              <a:t>Dark Ale - Pale Lager</a:t>
            </a:r>
          </a:p>
          <a:p>
            <a:r>
              <a:rPr lang="en-US" sz="1200" dirty="0"/>
              <a:t>Dark Ale - Sour Beer</a:t>
            </a:r>
          </a:p>
          <a:p>
            <a:r>
              <a:rPr lang="en-US" sz="1200" dirty="0"/>
              <a:t>Dark Ale - Specialty</a:t>
            </a:r>
          </a:p>
          <a:p>
            <a:r>
              <a:rPr lang="en-US" sz="1200" dirty="0"/>
              <a:t>Dark Ale - Wheat Ale</a:t>
            </a:r>
          </a:p>
          <a:p>
            <a:endParaRPr lang="en-US" sz="1200" dirty="0"/>
          </a:p>
          <a:p>
            <a:r>
              <a:rPr lang="en-US" sz="1200" dirty="0"/>
              <a:t>Dark Lager - IPA</a:t>
            </a:r>
          </a:p>
          <a:p>
            <a:r>
              <a:rPr lang="en-US" sz="1200" dirty="0"/>
              <a:t>Dark Lager - Lager</a:t>
            </a:r>
          </a:p>
          <a:p>
            <a:r>
              <a:rPr lang="en-US" sz="1200" dirty="0"/>
              <a:t>Dark Lager - Porter</a:t>
            </a:r>
          </a:p>
          <a:p>
            <a:r>
              <a:rPr lang="en-US" sz="1200" dirty="0"/>
              <a:t>Dark Lager - Specialty</a:t>
            </a:r>
          </a:p>
          <a:p>
            <a:r>
              <a:rPr lang="en-US" sz="1200" dirty="0"/>
              <a:t>Dark Lager - Stout</a:t>
            </a:r>
          </a:p>
          <a:p>
            <a:r>
              <a:rPr lang="en-US" sz="1200" dirty="0"/>
              <a:t>Dark Lager - Strong Ale</a:t>
            </a:r>
          </a:p>
          <a:p>
            <a:endParaRPr lang="en-US" sz="1200" dirty="0"/>
          </a:p>
          <a:p>
            <a:r>
              <a:rPr lang="en-US" sz="1200" dirty="0"/>
              <a:t>Hybrid Beer - IPA</a:t>
            </a:r>
          </a:p>
          <a:p>
            <a:r>
              <a:rPr lang="en-US" sz="1200" dirty="0"/>
              <a:t>Hybrid Beer - Lager</a:t>
            </a:r>
          </a:p>
          <a:p>
            <a:r>
              <a:rPr lang="en-US" sz="1200" dirty="0"/>
              <a:t>Hybrid Beer - Porter</a:t>
            </a:r>
          </a:p>
          <a:p>
            <a:r>
              <a:rPr lang="en-US" sz="1200" dirty="0"/>
              <a:t>Hybrid Beer - Stout</a:t>
            </a:r>
          </a:p>
          <a:p>
            <a:r>
              <a:rPr lang="en-US" sz="1200" dirty="0"/>
              <a:t>Hybrid Beer - Strong Ale</a:t>
            </a:r>
          </a:p>
          <a:p>
            <a:endParaRPr lang="en-US" sz="1200" dirty="0"/>
          </a:p>
          <a:p>
            <a:r>
              <a:rPr lang="en-US" sz="1200" dirty="0"/>
              <a:t>IPA - Pale Ale</a:t>
            </a:r>
          </a:p>
          <a:p>
            <a:r>
              <a:rPr lang="en-US" sz="1200" dirty="0"/>
              <a:t>IPA - Pale Lager</a:t>
            </a:r>
          </a:p>
          <a:p>
            <a:r>
              <a:rPr lang="en-US" sz="1200" dirty="0"/>
              <a:t>IPA - Porter</a:t>
            </a:r>
          </a:p>
          <a:p>
            <a:r>
              <a:rPr lang="en-US" sz="1200" dirty="0"/>
              <a:t>IPA - Sour Beer</a:t>
            </a:r>
          </a:p>
          <a:p>
            <a:r>
              <a:rPr lang="en-US" sz="1200" dirty="0"/>
              <a:t>IPA - Specialty</a:t>
            </a:r>
          </a:p>
          <a:p>
            <a:r>
              <a:rPr lang="en-US" sz="1200" dirty="0"/>
              <a:t>IPA - Wheat Ale</a:t>
            </a:r>
          </a:p>
          <a:p>
            <a:endParaRPr lang="en-US" sz="1200" dirty="0"/>
          </a:p>
          <a:p>
            <a:r>
              <a:rPr lang="en-US" sz="1200" dirty="0"/>
              <a:t>Lager - Pale Ale</a:t>
            </a:r>
          </a:p>
          <a:p>
            <a:r>
              <a:rPr lang="en-US" sz="1200" dirty="0"/>
              <a:t>Lager - Pale Lager</a:t>
            </a:r>
          </a:p>
          <a:p>
            <a:r>
              <a:rPr lang="en-US" sz="1200" dirty="0"/>
              <a:t>Lager - Sour Beer</a:t>
            </a:r>
          </a:p>
          <a:p>
            <a:r>
              <a:rPr lang="en-US" sz="1200" dirty="0"/>
              <a:t>Lager - Wheat</a:t>
            </a:r>
          </a:p>
          <a:p>
            <a:endParaRPr lang="en-US" sz="1200" dirty="0"/>
          </a:p>
          <a:p>
            <a:r>
              <a:rPr lang="en-US" sz="1200" dirty="0"/>
              <a:t>Pale Ale - Pale Lager</a:t>
            </a:r>
          </a:p>
          <a:p>
            <a:r>
              <a:rPr lang="en-US" sz="1200" dirty="0"/>
              <a:t>Pale Ale - Porter</a:t>
            </a:r>
          </a:p>
          <a:p>
            <a:r>
              <a:rPr lang="en-US" sz="1200" dirty="0"/>
              <a:t>Pale Ale - Stout</a:t>
            </a:r>
          </a:p>
          <a:p>
            <a:r>
              <a:rPr lang="en-US" sz="1200" dirty="0"/>
              <a:t>Pale Ale - Strong Ale</a:t>
            </a:r>
          </a:p>
          <a:p>
            <a:r>
              <a:rPr lang="en-US" sz="1200" dirty="0"/>
              <a:t>Pale Ale - Wheat</a:t>
            </a:r>
          </a:p>
          <a:p>
            <a:endParaRPr lang="en-US" sz="1200" dirty="0"/>
          </a:p>
          <a:p>
            <a:r>
              <a:rPr lang="en-US" sz="1200" dirty="0"/>
              <a:t>Pale Lager - Porter</a:t>
            </a:r>
          </a:p>
          <a:p>
            <a:r>
              <a:rPr lang="en-US" sz="1200" dirty="0"/>
              <a:t>Pale Lager - Specialty</a:t>
            </a:r>
          </a:p>
          <a:p>
            <a:r>
              <a:rPr lang="en-US" sz="1200" dirty="0"/>
              <a:t>Pale Lager - Stout</a:t>
            </a:r>
          </a:p>
          <a:p>
            <a:r>
              <a:rPr lang="en-US" sz="1200" dirty="0"/>
              <a:t>Pale Lager - Strong Ale</a:t>
            </a:r>
          </a:p>
          <a:p>
            <a:endParaRPr lang="en-US" sz="1200" dirty="0"/>
          </a:p>
          <a:p>
            <a:r>
              <a:rPr lang="en-US" sz="1200" dirty="0"/>
              <a:t>Porter - Sour Beer</a:t>
            </a:r>
          </a:p>
          <a:p>
            <a:r>
              <a:rPr lang="en-US" sz="1200" dirty="0"/>
              <a:t>Porter - Wheat Ale</a:t>
            </a:r>
          </a:p>
          <a:p>
            <a:endParaRPr lang="en-US" sz="1200" dirty="0"/>
          </a:p>
          <a:p>
            <a:r>
              <a:rPr lang="en-US" sz="1200" dirty="0"/>
              <a:t>Sour Beer - Stout</a:t>
            </a:r>
          </a:p>
          <a:p>
            <a:r>
              <a:rPr lang="en-US" sz="1200" dirty="0"/>
              <a:t>Sour Beer - Strong Ale</a:t>
            </a:r>
          </a:p>
          <a:p>
            <a:endParaRPr lang="en-US" sz="1200" dirty="0"/>
          </a:p>
          <a:p>
            <a:r>
              <a:rPr lang="en-US" sz="1200" dirty="0"/>
              <a:t>Specialty - Stout</a:t>
            </a:r>
          </a:p>
          <a:p>
            <a:r>
              <a:rPr lang="en-US" sz="1200" dirty="0"/>
              <a:t>Specialty - Strong Ale</a:t>
            </a:r>
          </a:p>
          <a:p>
            <a:r>
              <a:rPr lang="en-US" sz="1200" dirty="0"/>
              <a:t>Specialty - Wheat Ale</a:t>
            </a:r>
          </a:p>
          <a:p>
            <a:endParaRPr lang="en-US" sz="1200" dirty="0"/>
          </a:p>
          <a:p>
            <a:r>
              <a:rPr lang="en-US" sz="1200" dirty="0"/>
              <a:t>Stout - Wheat Ale</a:t>
            </a:r>
          </a:p>
          <a:p>
            <a:endParaRPr lang="en-US" sz="1200" dirty="0"/>
          </a:p>
          <a:p>
            <a:r>
              <a:rPr lang="en-US" sz="1200" dirty="0"/>
              <a:t>Strong Ale - Wheat Ale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182130B-557E-0E7A-EEB3-2277631C8388}"/>
                  </a:ext>
                </a:extLst>
              </p:cNvPr>
              <p:cNvSpPr txBox="1"/>
              <p:nvPr/>
            </p:nvSpPr>
            <p:spPr>
              <a:xfrm>
                <a:off x="1308100" y="1816101"/>
                <a:ext cx="6559550" cy="87062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𝑗</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𝐶𝑎𝑡𝑒𝑔𝑜𝑟𝑦</m:t>
                      </m:r>
                      <m:r>
                        <a:rPr lang="en-US" sz="1600" b="0" i="1" smtClean="0">
                          <a:latin typeface="Cambria Math" panose="02040503050406030204" pitchFamily="18" charset="0"/>
                          <a:ea typeface="Cambria Math" panose="02040503050406030204" pitchFamily="18" charset="0"/>
                        </a:rPr>
                        <m:t>:</m:t>
                      </m:r>
                    </m:oMath>
                  </m:oMathPara>
                </a14:m>
                <a:endParaRPr lang="en-US" sz="1600" dirty="0"/>
              </a:p>
              <a:p>
                <a:r>
                  <a:rPr lang="en-US" sz="1600" dirty="0"/>
                  <a:t>				H</a:t>
                </a:r>
                <a:r>
                  <a:rPr lang="en-US" sz="1600" baseline="-25000" dirty="0"/>
                  <a:t>0</a:t>
                </a:r>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𝑀</m:t>
                        </m:r>
                      </m:e>
                      <m:sub>
                        <m:r>
                          <a:rPr lang="en-US" sz="1600" i="1">
                            <a:latin typeface="Cambria Math" panose="02040503050406030204" pitchFamily="18" charset="0"/>
                          </a:rPr>
                          <m:t>𝑖</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𝑀</m:t>
                        </m:r>
                      </m:e>
                      <m:sub>
                        <m:r>
                          <a:rPr lang="en-US" sz="1600" i="1">
                            <a:latin typeface="Cambria Math" panose="02040503050406030204" pitchFamily="18" charset="0"/>
                          </a:rPr>
                          <m:t>𝑗</m:t>
                        </m:r>
                      </m:sub>
                    </m:sSub>
                  </m:oMath>
                </a14:m>
                <a:endParaRPr lang="en-US" sz="1600" dirty="0"/>
              </a:p>
              <a:p>
                <a:r>
                  <a:rPr lang="en-US" sz="1600" dirty="0"/>
                  <a:t>				H</a:t>
                </a:r>
                <a:r>
                  <a:rPr lang="en-US" sz="1600" baseline="-25000" dirty="0"/>
                  <a:t>A</a:t>
                </a:r>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𝑀</m:t>
                        </m:r>
                      </m:e>
                      <m:sub>
                        <m:r>
                          <a:rPr lang="en-US" sz="1600" i="1">
                            <a:latin typeface="Cambria Math" panose="02040503050406030204" pitchFamily="18" charset="0"/>
                          </a:rPr>
                          <m:t>𝑖</m:t>
                        </m:r>
                      </m:sub>
                    </m:sSub>
                    <m:r>
                      <a:rPr lang="en-US" sz="160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𝑀</m:t>
                        </m:r>
                      </m:e>
                      <m:sub>
                        <m:r>
                          <a:rPr lang="en-US" sz="1600" i="1">
                            <a:latin typeface="Cambria Math" panose="02040503050406030204" pitchFamily="18" charset="0"/>
                          </a:rPr>
                          <m:t>𝑗</m:t>
                        </m:r>
                      </m:sub>
                    </m:sSub>
                  </m:oMath>
                </a14:m>
                <a:endParaRPr lang="en-US" sz="1600" dirty="0"/>
              </a:p>
            </p:txBody>
          </p:sp>
        </mc:Choice>
        <mc:Fallback xmlns="">
          <p:sp>
            <p:nvSpPr>
              <p:cNvPr id="7" name="TextBox 6">
                <a:extLst>
                  <a:ext uri="{FF2B5EF4-FFF2-40B4-BE49-F238E27FC236}">
                    <a16:creationId xmlns:a16="http://schemas.microsoft.com/office/drawing/2014/main" id="{7182130B-557E-0E7A-EEB3-2277631C8388}"/>
                  </a:ext>
                </a:extLst>
              </p:cNvPr>
              <p:cNvSpPr txBox="1">
                <a:spLocks noRot="1" noChangeAspect="1" noMove="1" noResize="1" noEditPoints="1" noAdjustHandles="1" noChangeArrowheads="1" noChangeShapeType="1" noTextEdit="1"/>
              </p:cNvSpPr>
              <p:nvPr/>
            </p:nvSpPr>
            <p:spPr>
              <a:xfrm>
                <a:off x="1308100" y="1816101"/>
                <a:ext cx="6559550" cy="870623"/>
              </a:xfrm>
              <a:prstGeom prst="rect">
                <a:avLst/>
              </a:prstGeom>
              <a:blipFill>
                <a:blip r:embed="rId8"/>
                <a:stretch>
                  <a:fillRect b="-6294"/>
                </a:stretch>
              </a:blipFill>
            </p:spPr>
            <p:txBody>
              <a:bodyPr/>
              <a:lstStyle/>
              <a:p>
                <a:r>
                  <a:rPr lang="en-US">
                    <a:noFill/>
                  </a:rPr>
                  <a:t> </a:t>
                </a:r>
              </a:p>
            </p:txBody>
          </p:sp>
        </mc:Fallback>
      </mc:AlternateContent>
    </p:spTree>
    <p:extLst>
      <p:ext uri="{BB962C8B-B14F-4D97-AF65-F5344CB8AC3E}">
        <p14:creationId xmlns:p14="http://schemas.microsoft.com/office/powerpoint/2010/main" val="120951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68B8397-8AD5-344B-A0C6-7A5D8F521B1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BF91A144-6506-F348-AB25-54B18FB63DD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D19A-F277-0F37-3BAA-5378F492536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dirty="0">
                <a:solidFill>
                  <a:schemeClr val="bg1"/>
                </a:solidFill>
                <a:latin typeface="+mj-lt"/>
                <a:ea typeface="+mj-ea"/>
                <a:cs typeface="+mj-cs"/>
              </a:rPr>
              <a:t>ABV and </a:t>
            </a:r>
            <a:r>
              <a:rPr lang="en-US" sz="2800" kern="1200" dirty="0" err="1">
                <a:solidFill>
                  <a:schemeClr val="bg1"/>
                </a:solidFill>
                <a:latin typeface="+mj-lt"/>
                <a:ea typeface="+mj-ea"/>
                <a:cs typeface="+mj-cs"/>
              </a:rPr>
              <a:t>Beercvcc</a:t>
            </a:r>
            <a:r>
              <a:rPr lang="en-US" sz="2800" kern="1200" dirty="0">
                <a:solidFill>
                  <a:schemeClr val="bg1"/>
                </a:solidFill>
                <a:latin typeface="+mj-lt"/>
                <a:ea typeface="+mj-ea"/>
                <a:cs typeface="+mj-cs"/>
              </a:rPr>
              <a:t> Category</a:t>
            </a:r>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241C08E4-5E63-47F0-A914-E9D34F472C09}"/>
                  </a:ext>
                </a:extLst>
              </p:cNvPr>
              <p:cNvGraphicFramePr>
                <a:graphicFrameLocks noGrp="1"/>
              </p:cNvGraphicFramePr>
              <p:nvPr>
                <p:ph idx="1"/>
              </p:nvPr>
            </p:nvGraphicFramePr>
            <p:xfrm>
              <a:off x="628650" y="1553481"/>
              <a:ext cx="7886700" cy="5195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Content Placeholder 2">
                <a:extLst>
                  <a:ext uri="{FF2B5EF4-FFF2-40B4-BE49-F238E27FC236}">
                    <a16:creationId xmlns:a16="http://schemas.microsoft.com/office/drawing/2014/main" id="{241C08E4-5E63-47F0-A914-E9D34F472C09}"/>
                  </a:ext>
                </a:extLst>
              </p:cNvPr>
              <p:cNvGraphicFramePr>
                <a:graphicFrameLocks noGrp="1"/>
              </p:cNvGraphicFramePr>
              <p:nvPr>
                <p:ph idx="1"/>
              </p:nvPr>
            </p:nvGraphicFramePr>
            <p:xfrm>
              <a:off x="628650" y="1553481"/>
              <a:ext cx="7886700" cy="51956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6E903F8-CE03-FABA-C6D3-21EA4BC8DB24}"/>
                  </a:ext>
                </a:extLst>
              </p:cNvPr>
              <p:cNvSpPr txBox="1"/>
              <p:nvPr/>
            </p:nvSpPr>
            <p:spPr>
              <a:xfrm>
                <a:off x="2080865" y="2414147"/>
                <a:ext cx="4982270" cy="690958"/>
              </a:xfrm>
              <a:prstGeom prst="rect">
                <a:avLst/>
              </a:prstGeom>
              <a:noFill/>
            </p:spPr>
            <p:txBody>
              <a:bodyPr wrap="square" rtlCol="0">
                <a:spAutoFit/>
              </a:bodyPr>
              <a:lstStyle/>
              <a:p>
                <a:pPr algn="ctr"/>
                <a:r>
                  <a:rPr lang="en-US" dirty="0"/>
                  <a:t>H</a:t>
                </a:r>
                <a:r>
                  <a:rPr lang="en-US" baseline="-25000" dirty="0"/>
                  <a:t>0</a:t>
                </a: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𝐶𝑎𝑡𝑒𝑔𝑜𝑟𝑦</m:t>
                    </m:r>
                    <m:r>
                      <a:rPr lang="en-US" b="0" i="0"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𝑗</m:t>
                        </m:r>
                      </m:sub>
                    </m:sSub>
                  </m:oMath>
                </a14:m>
                <a:endParaRPr lang="en-US" dirty="0"/>
              </a:p>
              <a:p>
                <a:pPr algn="ctr"/>
                <a:r>
                  <a:rPr lang="en-US" dirty="0"/>
                  <a:t>H</a:t>
                </a:r>
                <a:r>
                  <a:rPr lang="en-US" baseline="-25000" dirty="0"/>
                  <a:t>A</a:t>
                </a: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𝐶𝑎𝑡𝑒𝑔𝑜𝑟𝑦</m:t>
                    </m:r>
                    <m:r>
                      <a:rPr lang="en-US" b="0" i="0"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𝑗</m:t>
                        </m:r>
                      </m:sub>
                    </m:sSub>
                  </m:oMath>
                </a14:m>
                <a:endParaRPr lang="en-US" dirty="0"/>
              </a:p>
            </p:txBody>
          </p:sp>
        </mc:Choice>
        <mc:Fallback xmlns="">
          <p:sp>
            <p:nvSpPr>
              <p:cNvPr id="9" name="TextBox 8">
                <a:extLst>
                  <a:ext uri="{FF2B5EF4-FFF2-40B4-BE49-F238E27FC236}">
                    <a16:creationId xmlns:a16="http://schemas.microsoft.com/office/drawing/2014/main" id="{96E903F8-CE03-FABA-C6D3-21EA4BC8DB24}"/>
                  </a:ext>
                </a:extLst>
              </p:cNvPr>
              <p:cNvSpPr txBox="1">
                <a:spLocks noRot="1" noChangeAspect="1" noMove="1" noResize="1" noEditPoints="1" noAdjustHandles="1" noChangeArrowheads="1" noChangeShapeType="1" noTextEdit="1"/>
              </p:cNvSpPr>
              <p:nvPr/>
            </p:nvSpPr>
            <p:spPr>
              <a:xfrm>
                <a:off x="2080865" y="2414147"/>
                <a:ext cx="4982270" cy="690958"/>
              </a:xfrm>
              <a:prstGeom prst="rect">
                <a:avLst/>
              </a:prstGeom>
              <a:blipFill>
                <a:blip r:embed="rId12"/>
                <a:stretch>
                  <a:fillRect t="-3540" b="-10619"/>
                </a:stretch>
              </a:blipFill>
            </p:spPr>
            <p:txBody>
              <a:bodyPr/>
              <a:lstStyle/>
              <a:p>
                <a:r>
                  <a:rPr lang="en-US">
                    <a:noFill/>
                  </a:rPr>
                  <a:t> </a:t>
                </a:r>
              </a:p>
            </p:txBody>
          </p:sp>
        </mc:Fallback>
      </mc:AlternateContent>
    </p:spTree>
    <p:extLst>
      <p:ext uri="{BB962C8B-B14F-4D97-AF65-F5344CB8AC3E}">
        <p14:creationId xmlns:p14="http://schemas.microsoft.com/office/powerpoint/2010/main" val="2067739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D19A-F277-0F37-3BAA-5378F492536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dirty="0">
                <a:solidFill>
                  <a:schemeClr val="bg1"/>
                </a:solidFill>
                <a:latin typeface="+mj-lt"/>
                <a:ea typeface="+mj-ea"/>
                <a:cs typeface="+mj-cs"/>
              </a:rPr>
              <a:t>ABV and Beer Category</a:t>
            </a:r>
          </a:p>
        </p:txBody>
      </p:sp>
      <p:graphicFrame>
        <p:nvGraphicFramePr>
          <p:cNvPr id="5" name="Content Placeholder 2">
            <a:extLst>
              <a:ext uri="{FF2B5EF4-FFF2-40B4-BE49-F238E27FC236}">
                <a16:creationId xmlns:a16="http://schemas.microsoft.com/office/drawing/2014/main" id="{241C08E4-5E63-47F0-A914-E9D34F472C09}"/>
              </a:ext>
            </a:extLst>
          </p:cNvPr>
          <p:cNvGraphicFramePr>
            <a:graphicFrameLocks noGrp="1"/>
          </p:cNvGraphicFramePr>
          <p:nvPr>
            <p:ph idx="1"/>
          </p:nvPr>
        </p:nvGraphicFramePr>
        <p:xfrm>
          <a:off x="628650" y="1629682"/>
          <a:ext cx="7886700" cy="4576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020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68B8397-8AD5-344B-A0C6-7A5D8F521B1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BF91A144-6506-F348-AB25-54B18FB63DD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C41A791E-F136-4CA6-B27C-D2986388BB3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342B088B-19F0-42C1-806B-A4DD7DDBDD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370271-C805-FF30-57BA-DCFCCF5F734E}"/>
              </a:ext>
            </a:extLst>
          </p:cNvPr>
          <p:cNvSpPr>
            <a:spLocks noGrp="1"/>
          </p:cNvSpPr>
          <p:nvPr>
            <p:ph type="title"/>
          </p:nvPr>
        </p:nvSpPr>
        <p:spPr>
          <a:xfrm>
            <a:off x="629903" y="318330"/>
            <a:ext cx="4498249" cy="1023588"/>
          </a:xfrm>
        </p:spPr>
        <p:txBody>
          <a:bodyPr>
            <a:normAutofit/>
          </a:bodyPr>
          <a:lstStyle/>
          <a:p>
            <a:r>
              <a:rPr lang="en-US" sz="3500" dirty="0"/>
              <a:t>ABV vs Beer Categories</a:t>
            </a:r>
          </a:p>
        </p:txBody>
      </p:sp>
      <p:pic>
        <p:nvPicPr>
          <p:cNvPr id="7" name="Picture 6" descr="Chart, box and whisker chart&#10;&#10;Description automatically generated">
            <a:extLst>
              <a:ext uri="{FF2B5EF4-FFF2-40B4-BE49-F238E27FC236}">
                <a16:creationId xmlns:a16="http://schemas.microsoft.com/office/drawing/2014/main" id="{AE907291-7F06-08F9-F1D1-D2FB10AEC930}"/>
              </a:ext>
            </a:extLst>
          </p:cNvPr>
          <p:cNvPicPr>
            <a:picLocks noChangeAspect="1"/>
          </p:cNvPicPr>
          <p:nvPr/>
        </p:nvPicPr>
        <p:blipFill rotWithShape="1">
          <a:blip r:embed="rId3"/>
          <a:srcRect r="1553" b="3"/>
          <a:stretch/>
        </p:blipFill>
        <p:spPr>
          <a:xfrm>
            <a:off x="4586371" y="1341917"/>
            <a:ext cx="4229753" cy="5071110"/>
          </a:xfrm>
          <a:prstGeom prst="rect">
            <a:avLst/>
          </a:prstGeom>
          <a:effectLst>
            <a:outerShdw blurRad="406400" dist="317500" dir="5400000" sx="89000" sy="89000" rotWithShape="0">
              <a:prstClr val="black">
                <a:alpha val="15000"/>
              </a:prstClr>
            </a:outerShdw>
          </a:effectLst>
        </p:spPr>
      </p:pic>
      <p:graphicFrame>
        <p:nvGraphicFramePr>
          <p:cNvPr id="5" name="Content Placeholder 2">
            <a:extLst>
              <a:ext uri="{FF2B5EF4-FFF2-40B4-BE49-F238E27FC236}">
                <a16:creationId xmlns:a16="http://schemas.microsoft.com/office/drawing/2014/main" id="{241C08E4-5E63-47F0-A914-E9D34F472C09}"/>
              </a:ext>
            </a:extLst>
          </p:cNvPr>
          <p:cNvGraphicFramePr>
            <a:graphicFrameLocks noGrp="1"/>
          </p:cNvGraphicFramePr>
          <p:nvPr>
            <p:ph idx="1"/>
          </p:nvPr>
        </p:nvGraphicFramePr>
        <p:xfrm>
          <a:off x="839017" y="1428234"/>
          <a:ext cx="3659233" cy="48794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67474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0B8425-DCC1-E354-11B7-DC8D08C85060}"/>
              </a:ext>
            </a:extLst>
          </p:cNvPr>
          <p:cNvSpPr>
            <a:spLocks noGrp="1"/>
          </p:cNvSpPr>
          <p:nvPr>
            <p:ph type="title"/>
          </p:nvPr>
        </p:nvSpPr>
        <p:spPr>
          <a:xfrm>
            <a:off x="867638" y="637762"/>
            <a:ext cx="2173707" cy="5576770"/>
          </a:xfrm>
        </p:spPr>
        <p:txBody>
          <a:bodyPr anchor="t">
            <a:normAutofit/>
          </a:bodyPr>
          <a:lstStyle/>
          <a:p>
            <a:r>
              <a:rPr lang="en-US" sz="3400" dirty="0">
                <a:solidFill>
                  <a:schemeClr val="bg1"/>
                </a:solidFill>
              </a:rPr>
              <a:t>Conclusion</a:t>
            </a:r>
            <a:br>
              <a:rPr lang="en-US" sz="3400" dirty="0">
                <a:solidFill>
                  <a:schemeClr val="bg1"/>
                </a:solidFill>
              </a:rPr>
            </a:br>
            <a:endParaRPr lang="en-US" sz="3400" dirty="0">
              <a:solidFill>
                <a:schemeClr val="bg1"/>
              </a:solidFill>
            </a:endParaRPr>
          </a:p>
        </p:txBody>
      </p:sp>
      <p:sp>
        <p:nvSpPr>
          <p:cNvPr id="4" name="Content Placeholder 3">
            <a:extLst>
              <a:ext uri="{FF2B5EF4-FFF2-40B4-BE49-F238E27FC236}">
                <a16:creationId xmlns:a16="http://schemas.microsoft.com/office/drawing/2014/main" id="{32A4EC9A-DDC4-3AA6-43C2-1ADB2CBEEB69}"/>
              </a:ext>
            </a:extLst>
          </p:cNvPr>
          <p:cNvSpPr>
            <a:spLocks noGrp="1"/>
          </p:cNvSpPr>
          <p:nvPr>
            <p:ph idx="1"/>
          </p:nvPr>
        </p:nvSpPr>
        <p:spPr>
          <a:xfrm>
            <a:off x="4079982" y="689185"/>
            <a:ext cx="4204029" cy="5979794"/>
          </a:xfrm>
        </p:spPr>
        <p:txBody>
          <a:bodyPr>
            <a:normAutofit/>
          </a:bodyPr>
          <a:lstStyle/>
          <a:p>
            <a:r>
              <a:rPr lang="en-US" sz="1500" dirty="0"/>
              <a:t>ABV</a:t>
            </a:r>
          </a:p>
          <a:p>
            <a:pPr lvl="1"/>
            <a:r>
              <a:rPr lang="en-US" sz="1500" dirty="0"/>
              <a:t>The distribution of the median ABV values was right skewed with a median value of 5.6%, slightly smaller than the mean.</a:t>
            </a:r>
          </a:p>
          <a:p>
            <a:pPr lvl="1"/>
            <a:r>
              <a:rPr lang="en-US" sz="1500" dirty="0"/>
              <a:t>The spread of the median ABV values was small indicating 95% of the median ABV values were between 3.3% and 8.7%.</a:t>
            </a:r>
          </a:p>
          <a:p>
            <a:r>
              <a:rPr lang="en-US" sz="1500" dirty="0"/>
              <a:t>IBU</a:t>
            </a:r>
          </a:p>
          <a:p>
            <a:pPr lvl="1"/>
            <a:r>
              <a:rPr lang="en-US" sz="1500" dirty="0"/>
              <a:t>Many of the beer IBU values were missing from the data limiting the validity of any analysis.</a:t>
            </a:r>
          </a:p>
          <a:p>
            <a:pPr lvl="1"/>
            <a:r>
              <a:rPr lang="en-US" sz="1500" dirty="0"/>
              <a:t>The beer IBU values that were included in the data, were found to have large spread. </a:t>
            </a:r>
          </a:p>
          <a:p>
            <a:r>
              <a:rPr lang="en-US" sz="1500" dirty="0"/>
              <a:t>IPAs vs Ales</a:t>
            </a:r>
          </a:p>
          <a:p>
            <a:pPr lvl="1"/>
            <a:r>
              <a:rPr lang="en-US" sz="1500" dirty="0"/>
              <a:t>The modeling was able to show that there is a relationship between the classification of the beers and the characteristics of the beer.</a:t>
            </a:r>
          </a:p>
          <a:p>
            <a:pPr lvl="1"/>
            <a:r>
              <a:rPr lang="en-US" sz="1500" dirty="0"/>
              <a:t>There is a difference between IPAs and Ales with respect to ABV and IBU.</a:t>
            </a:r>
            <a:endParaRPr lang="en-US" sz="1100" dirty="0"/>
          </a:p>
          <a:p>
            <a:r>
              <a:rPr lang="en-US" sz="1500" dirty="0"/>
              <a:t>Overall</a:t>
            </a:r>
          </a:p>
          <a:p>
            <a:pPr lvl="1"/>
            <a:r>
              <a:rPr lang="en-US" sz="1500" dirty="0"/>
              <a:t>There appears a moderate correlation between ABV &amp; IBU requiring further investigation.</a:t>
            </a:r>
          </a:p>
        </p:txBody>
      </p:sp>
    </p:spTree>
    <p:extLst>
      <p:ext uri="{BB962C8B-B14F-4D97-AF65-F5344CB8AC3E}">
        <p14:creationId xmlns:p14="http://schemas.microsoft.com/office/powerpoint/2010/main" val="350329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4369206-F84B-EB1D-FEE5-0EC36A474DD3}"/>
              </a:ext>
            </a:extLst>
          </p:cNvPr>
          <p:cNvSpPr>
            <a:spLocks noGrp="1"/>
          </p:cNvSpPr>
          <p:nvPr>
            <p:ph type="title"/>
          </p:nvPr>
        </p:nvSpPr>
        <p:spPr>
          <a:xfrm>
            <a:off x="417399" y="643467"/>
            <a:ext cx="8408193" cy="744836"/>
          </a:xfrm>
        </p:spPr>
        <p:txBody>
          <a:bodyPr>
            <a:normAutofit/>
          </a:bodyPr>
          <a:lstStyle/>
          <a:p>
            <a:pPr algn="ctr"/>
            <a:r>
              <a:rPr lang="en-US" sz="2800">
                <a:solidFill>
                  <a:schemeClr val="bg1"/>
                </a:solidFill>
              </a:rPr>
              <a:t>Distribution of ABV</a:t>
            </a:r>
          </a:p>
        </p:txBody>
      </p:sp>
      <p:pic>
        <p:nvPicPr>
          <p:cNvPr id="5" name="Picture 4">
            <a:extLst>
              <a:ext uri="{FF2B5EF4-FFF2-40B4-BE49-F238E27FC236}">
                <a16:creationId xmlns:a16="http://schemas.microsoft.com/office/drawing/2014/main" id="{A9145576-3BD0-867A-1783-F816E935719B}"/>
              </a:ext>
            </a:extLst>
          </p:cNvPr>
          <p:cNvPicPr>
            <a:picLocks noChangeAspect="1"/>
          </p:cNvPicPr>
          <p:nvPr/>
        </p:nvPicPr>
        <p:blipFill>
          <a:blip r:embed="rId3"/>
          <a:stretch>
            <a:fillRect/>
          </a:stretch>
        </p:blipFill>
        <p:spPr>
          <a:xfrm>
            <a:off x="685800" y="1716286"/>
            <a:ext cx="7772400" cy="4797028"/>
          </a:xfrm>
          <a:prstGeom prst="rect">
            <a:avLst/>
          </a:prstGeom>
        </p:spPr>
      </p:pic>
      <p:sp>
        <p:nvSpPr>
          <p:cNvPr id="7" name="TextBox 6">
            <a:extLst>
              <a:ext uri="{FF2B5EF4-FFF2-40B4-BE49-F238E27FC236}">
                <a16:creationId xmlns:a16="http://schemas.microsoft.com/office/drawing/2014/main" id="{36FA1820-E7BB-A29E-8CD3-C15A890C3747}"/>
              </a:ext>
            </a:extLst>
          </p:cNvPr>
          <p:cNvSpPr txBox="1"/>
          <p:nvPr/>
        </p:nvSpPr>
        <p:spPr>
          <a:xfrm>
            <a:off x="6565900" y="1993900"/>
            <a:ext cx="1604927" cy="1754326"/>
          </a:xfrm>
          <a:prstGeom prst="rect">
            <a:avLst/>
          </a:prstGeom>
          <a:noFill/>
        </p:spPr>
        <p:txBody>
          <a:bodyPr wrap="none" rtlCol="0">
            <a:spAutoFit/>
          </a:bodyPr>
          <a:lstStyle/>
          <a:p>
            <a:r>
              <a:rPr lang="en-US" dirty="0"/>
              <a:t>Min.: 0.1% </a:t>
            </a:r>
          </a:p>
          <a:p>
            <a:r>
              <a:rPr lang="en-US" dirty="0"/>
              <a:t>1st Qu.: 5% </a:t>
            </a:r>
          </a:p>
          <a:p>
            <a:r>
              <a:rPr lang="en-US" b="1" dirty="0"/>
              <a:t>Median: 5.6% </a:t>
            </a:r>
          </a:p>
          <a:p>
            <a:r>
              <a:rPr lang="en-US" b="1" dirty="0"/>
              <a:t>Mean: 5.97% </a:t>
            </a:r>
          </a:p>
          <a:p>
            <a:r>
              <a:rPr lang="en-US" dirty="0"/>
              <a:t>3rd Qu.: 6.7% </a:t>
            </a:r>
          </a:p>
          <a:p>
            <a:r>
              <a:rPr lang="en-US" dirty="0"/>
              <a:t>Max.: 12.8%</a:t>
            </a:r>
          </a:p>
        </p:txBody>
      </p:sp>
    </p:spTree>
    <p:extLst>
      <p:ext uri="{BB962C8B-B14F-4D97-AF65-F5344CB8AC3E}">
        <p14:creationId xmlns:p14="http://schemas.microsoft.com/office/powerpoint/2010/main" val="351324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3" name="Title 2">
            <a:extLst>
              <a:ext uri="{FF2B5EF4-FFF2-40B4-BE49-F238E27FC236}">
                <a16:creationId xmlns:a16="http://schemas.microsoft.com/office/drawing/2014/main" id="{091DCF05-8000-A6DC-957B-6CBF1655F5B8}"/>
              </a:ext>
            </a:extLst>
          </p:cNvPr>
          <p:cNvSpPr>
            <a:spLocks noGrp="1"/>
          </p:cNvSpPr>
          <p:nvPr>
            <p:ph type="title"/>
          </p:nvPr>
        </p:nvSpPr>
        <p:spPr>
          <a:xfrm>
            <a:off x="216569" y="685800"/>
            <a:ext cx="2269899" cy="5105400"/>
          </a:xfrm>
        </p:spPr>
        <p:txBody>
          <a:bodyPr>
            <a:normAutofit/>
          </a:bodyPr>
          <a:lstStyle/>
          <a:p>
            <a:r>
              <a:rPr lang="en-US" sz="3500" dirty="0">
                <a:solidFill>
                  <a:srgbClr val="FFFFFF"/>
                </a:solidFill>
              </a:rPr>
              <a:t>Number of Breweries per State</a:t>
            </a:r>
          </a:p>
        </p:txBody>
      </p:sp>
      <p:graphicFrame>
        <p:nvGraphicFramePr>
          <p:cNvPr id="5" name="Table 5">
            <a:extLst>
              <a:ext uri="{FF2B5EF4-FFF2-40B4-BE49-F238E27FC236}">
                <a16:creationId xmlns:a16="http://schemas.microsoft.com/office/drawing/2014/main" id="{2D662CC5-00B1-25A9-EC55-203143E51172}"/>
              </a:ext>
            </a:extLst>
          </p:cNvPr>
          <p:cNvGraphicFramePr>
            <a:graphicFrameLocks noGrp="1"/>
          </p:cNvGraphicFramePr>
          <p:nvPr>
            <p:ph idx="1"/>
            <p:extLst>
              <p:ext uri="{D42A27DB-BD31-4B8C-83A1-F6EECF244321}">
                <p14:modId xmlns:p14="http://schemas.microsoft.com/office/powerpoint/2010/main" val="1149974139"/>
              </p:ext>
            </p:extLst>
          </p:nvPr>
        </p:nvGraphicFramePr>
        <p:xfrm>
          <a:off x="3637802" y="974349"/>
          <a:ext cx="5289629" cy="4324404"/>
        </p:xfrm>
        <a:graphic>
          <a:graphicData uri="http://schemas.openxmlformats.org/drawingml/2006/table">
            <a:tbl>
              <a:tblPr firstRow="1" bandRow="1">
                <a:tableStyleId>{5940675A-B579-460E-94D1-54222C63F5DA}</a:tableStyleId>
              </a:tblPr>
              <a:tblGrid>
                <a:gridCol w="1876307">
                  <a:extLst>
                    <a:ext uri="{9D8B030D-6E8A-4147-A177-3AD203B41FA5}">
                      <a16:colId xmlns:a16="http://schemas.microsoft.com/office/drawing/2014/main" val="631038282"/>
                    </a:ext>
                  </a:extLst>
                </a:gridCol>
                <a:gridCol w="1781678">
                  <a:extLst>
                    <a:ext uri="{9D8B030D-6E8A-4147-A177-3AD203B41FA5}">
                      <a16:colId xmlns:a16="http://schemas.microsoft.com/office/drawing/2014/main" val="3504710725"/>
                    </a:ext>
                  </a:extLst>
                </a:gridCol>
                <a:gridCol w="1631644">
                  <a:extLst>
                    <a:ext uri="{9D8B030D-6E8A-4147-A177-3AD203B41FA5}">
                      <a16:colId xmlns:a16="http://schemas.microsoft.com/office/drawing/2014/main" val="186821040"/>
                    </a:ext>
                  </a:extLst>
                </a:gridCol>
              </a:tblGrid>
              <a:tr h="253635">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Alabama - 3</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Kentucky - 4</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North Dakota - 1</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5302766"/>
                  </a:ext>
                </a:extLst>
              </a:tr>
              <a:tr h="253635">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Alaska - 7</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Louisiana - 5</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Ohio - 15</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74601501"/>
                  </a:ext>
                </a:extLst>
              </a:tr>
              <a:tr h="253635">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Arizona - 11</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Maine - 9</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Oklahoma - 6</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6406821"/>
                  </a:ext>
                </a:extLst>
              </a:tr>
              <a:tr h="253635">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Arkansas - 2</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Maryland - 7</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Oregon - 29</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0545432"/>
                  </a:ext>
                </a:extLst>
              </a:tr>
              <a:tr h="253635">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California - 39</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Massachusetts - 22</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Pennsylvania - 24</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03738435"/>
                  </a:ext>
                </a:extLst>
              </a:tr>
              <a:tr h="253635">
                <a:tc>
                  <a:txBody>
                    <a:bodyPr/>
                    <a:lstStyle/>
                    <a:p>
                      <a:pPr marL="0" marR="0">
                        <a:spcBef>
                          <a:spcPts val="0"/>
                        </a:spcBef>
                        <a:spcAft>
                          <a:spcPts val="0"/>
                        </a:spcAft>
                      </a:pPr>
                      <a:r>
                        <a:rPr lang="en-US" sz="15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Colorado – 46</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Michigan - 32</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Rhode Island- 5</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97687019"/>
                  </a:ext>
                </a:extLst>
              </a:tr>
              <a:tr h="253635">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Connecticut - 8</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Minnesota - 11</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South Carolina - 4</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36581487"/>
                  </a:ext>
                </a:extLst>
              </a:tr>
              <a:tr h="253635">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Delaware - 2</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Mississippi - 2</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South Dakota - 1</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2361"/>
                  </a:ext>
                </a:extLst>
              </a:tr>
              <a:tr h="266244">
                <a:tc>
                  <a:txBody>
                    <a:bodyPr/>
                    <a:lstStyle/>
                    <a:p>
                      <a:pPr marL="0" marR="0">
                        <a:spcBef>
                          <a:spcPts val="0"/>
                        </a:spcBef>
                        <a:spcAft>
                          <a:spcPts val="0"/>
                        </a:spcAft>
                      </a:pPr>
                      <a:r>
                        <a:rPr lang="en-US"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District of Columbia - 1</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Missouri - 9</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Tennessee - 3</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7788263"/>
                  </a:ext>
                </a:extLst>
              </a:tr>
              <a:tr h="253635">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Florida - 15</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Montana - 9</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Texas - 28</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35827578"/>
                  </a:ext>
                </a:extLst>
              </a:tr>
              <a:tr h="253635">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Georgia - 7</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Nebraska - 5</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Utah - 4</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43393437"/>
                  </a:ext>
                </a:extLst>
              </a:tr>
              <a:tr h="253635">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Hawaii - 4</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Nevada - 2</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Vermont - 9</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3962110"/>
                  </a:ext>
                </a:extLst>
              </a:tr>
              <a:tr h="253635">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Idaho - 5</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New Hampshire - 3</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Virginia - 16</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5213086"/>
                  </a:ext>
                </a:extLst>
              </a:tr>
              <a:tr h="253635">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Illinois - 18</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New Jersey - 3</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Washington - 23</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8173834"/>
                  </a:ext>
                </a:extLst>
              </a:tr>
              <a:tr h="253635">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Indiana - 22</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New Mexico - 4</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West Virginia - 1</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2880741"/>
                  </a:ext>
                </a:extLst>
              </a:tr>
              <a:tr h="253635">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Iowa - 5</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New York - 16</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Wisconsin - 19</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1552587"/>
                  </a:ext>
                </a:extLst>
              </a:tr>
              <a:tr h="253635">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Kansas - 3</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North Carolina - 19</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Wyoming - 4</a:t>
                      </a:r>
                    </a:p>
                  </a:txBody>
                  <a:tcPr marL="45919" marR="45919"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77861955"/>
                  </a:ext>
                </a:extLst>
              </a:tr>
            </a:tbl>
          </a:graphicData>
        </a:graphic>
      </p:graphicFrame>
    </p:spTree>
    <p:extLst>
      <p:ext uri="{BB962C8B-B14F-4D97-AF65-F5344CB8AC3E}">
        <p14:creationId xmlns:p14="http://schemas.microsoft.com/office/powerpoint/2010/main" val="206700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20090" y="0"/>
            <a:ext cx="8413995"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065186" y="0"/>
            <a:ext cx="8078814"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DC0BD3-7C20-31E1-F159-42C50E2158E9}"/>
              </a:ext>
            </a:extLst>
          </p:cNvPr>
          <p:cNvSpPr>
            <a:spLocks noGrp="1"/>
          </p:cNvSpPr>
          <p:nvPr>
            <p:ph type="title"/>
          </p:nvPr>
        </p:nvSpPr>
        <p:spPr>
          <a:xfrm>
            <a:off x="3333116" y="549412"/>
            <a:ext cx="5373370" cy="1325563"/>
          </a:xfrm>
        </p:spPr>
        <p:txBody>
          <a:bodyPr>
            <a:normAutofit/>
          </a:bodyPr>
          <a:lstStyle/>
          <a:p>
            <a:r>
              <a:rPr lang="en-US" dirty="0"/>
              <a:t>Styles of Beer</a:t>
            </a:r>
          </a:p>
        </p:txBody>
      </p:sp>
      <p:pic>
        <p:nvPicPr>
          <p:cNvPr id="7" name="Graphic 6" descr="Beer">
            <a:extLst>
              <a:ext uri="{FF2B5EF4-FFF2-40B4-BE49-F238E27FC236}">
                <a16:creationId xmlns:a16="http://schemas.microsoft.com/office/drawing/2014/main" id="{809E772D-4861-2425-7A83-1489EC089E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0045" y="2144026"/>
            <a:ext cx="2569467" cy="2569467"/>
          </a:xfrm>
          <a:prstGeom prst="rect">
            <a:avLst/>
          </a:prstGeom>
        </p:spPr>
      </p:pic>
      <p:sp>
        <p:nvSpPr>
          <p:cNvPr id="3" name="Content Placeholder 2">
            <a:extLst>
              <a:ext uri="{FF2B5EF4-FFF2-40B4-BE49-F238E27FC236}">
                <a16:creationId xmlns:a16="http://schemas.microsoft.com/office/drawing/2014/main" id="{6E863070-ECDF-56B9-8617-40E8B8BDAB0F}"/>
              </a:ext>
            </a:extLst>
          </p:cNvPr>
          <p:cNvSpPr>
            <a:spLocks noGrp="1"/>
          </p:cNvSpPr>
          <p:nvPr>
            <p:ph idx="1"/>
          </p:nvPr>
        </p:nvSpPr>
        <p:spPr>
          <a:xfrm>
            <a:off x="2757056" y="2424386"/>
            <a:ext cx="6026899" cy="3699323"/>
          </a:xfrm>
        </p:spPr>
        <p:txBody>
          <a:bodyPr>
            <a:normAutofit/>
          </a:bodyPr>
          <a:lstStyle/>
          <a:p>
            <a:r>
              <a:rPr lang="en-US" sz="2000" dirty="0"/>
              <a:t>99 different beer styles were identified</a:t>
            </a:r>
          </a:p>
          <a:p>
            <a:r>
              <a:rPr lang="en-US" sz="2000" dirty="0"/>
              <a:t>Beer styles were grouped into 15 categories</a:t>
            </a:r>
          </a:p>
          <a:p>
            <a:pPr lvl="1"/>
            <a:r>
              <a:rPr lang="en-US" sz="2000" dirty="0"/>
              <a:t>Referenced Beer Advocate</a:t>
            </a:r>
          </a:p>
          <a:p>
            <a:r>
              <a:rPr lang="en-US" sz="2000" dirty="0"/>
              <a:t>Categories were essential for:</a:t>
            </a:r>
          </a:p>
          <a:p>
            <a:pPr lvl="1"/>
            <a:r>
              <a:rPr lang="en-US" sz="2000" dirty="0"/>
              <a:t>Processing of missing data</a:t>
            </a:r>
          </a:p>
          <a:p>
            <a:pPr lvl="1"/>
            <a:r>
              <a:rPr lang="en-US" sz="2000" dirty="0"/>
              <a:t>Gathering insights from data</a:t>
            </a:r>
          </a:p>
          <a:p>
            <a:pPr lvl="1"/>
            <a:endParaRPr lang="en-US" sz="2000" dirty="0"/>
          </a:p>
          <a:p>
            <a:pPr marL="0" indent="0">
              <a:buNone/>
            </a:pPr>
            <a:endParaRPr lang="en-US" sz="1700" dirty="0"/>
          </a:p>
          <a:p>
            <a:endParaRPr lang="en-US" sz="1700" dirty="0"/>
          </a:p>
        </p:txBody>
      </p:sp>
    </p:spTree>
    <p:extLst>
      <p:ext uri="{BB962C8B-B14F-4D97-AF65-F5344CB8AC3E}">
        <p14:creationId xmlns:p14="http://schemas.microsoft.com/office/powerpoint/2010/main" val="1816292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9E989-506B-AA7B-CE17-1E102DD14675}"/>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dirty="0">
                <a:solidFill>
                  <a:schemeClr val="bg1"/>
                </a:solidFill>
                <a:latin typeface="+mj-lt"/>
                <a:ea typeface="+mj-ea"/>
                <a:cs typeface="+mj-cs"/>
              </a:rPr>
              <a:t>Missing Data Handling</a:t>
            </a:r>
          </a:p>
        </p:txBody>
      </p:sp>
      <p:graphicFrame>
        <p:nvGraphicFramePr>
          <p:cNvPr id="5" name="Content Placeholder 2">
            <a:extLst>
              <a:ext uri="{FF2B5EF4-FFF2-40B4-BE49-F238E27FC236}">
                <a16:creationId xmlns:a16="http://schemas.microsoft.com/office/drawing/2014/main" id="{DA8BCFC0-9312-719C-A70D-D4D257C0B9F6}"/>
              </a:ext>
            </a:extLst>
          </p:cNvPr>
          <p:cNvGraphicFramePr>
            <a:graphicFrameLocks noGrp="1"/>
          </p:cNvGraphicFramePr>
          <p:nvPr>
            <p:ph idx="1"/>
            <p:extLst>
              <p:ext uri="{D42A27DB-BD31-4B8C-83A1-F6EECF244321}">
                <p14:modId xmlns:p14="http://schemas.microsoft.com/office/powerpoint/2010/main" val="3027429619"/>
              </p:ext>
            </p:extLst>
          </p:nvPr>
        </p:nvGraphicFramePr>
        <p:xfrm>
          <a:off x="207818" y="1828800"/>
          <a:ext cx="8617774"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02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13CB285E-6C57-7348-8C5B-62A3444F76E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BD0236CC-31AF-0048-8161-D907B94A21B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7412F875-E4E6-0A44-B05E-5FC99D461D3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68B5562D-6106-984E-9BD2-4712A3BCBFC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34333E6D-70B9-EC36-FFD3-CA0D3D6A7B7E}"/>
              </a:ext>
            </a:extLst>
          </p:cNvPr>
          <p:cNvSpPr>
            <a:spLocks noGrp="1"/>
          </p:cNvSpPr>
          <p:nvPr>
            <p:ph type="title"/>
          </p:nvPr>
        </p:nvSpPr>
        <p:spPr>
          <a:xfrm>
            <a:off x="417399" y="643467"/>
            <a:ext cx="8408193" cy="744836"/>
          </a:xfrm>
        </p:spPr>
        <p:txBody>
          <a:bodyPr>
            <a:normAutofit/>
          </a:bodyPr>
          <a:lstStyle/>
          <a:p>
            <a:pPr algn="ctr"/>
            <a:r>
              <a:rPr lang="en-US" sz="2800" dirty="0">
                <a:solidFill>
                  <a:schemeClr val="bg1"/>
                </a:solidFill>
              </a:rPr>
              <a:t>Median Alcohol by Volume (ABV) per State</a:t>
            </a:r>
          </a:p>
        </p:txBody>
      </p:sp>
      <p:pic>
        <p:nvPicPr>
          <p:cNvPr id="12" name="Picture 11">
            <a:extLst>
              <a:ext uri="{FF2B5EF4-FFF2-40B4-BE49-F238E27FC236}">
                <a16:creationId xmlns:a16="http://schemas.microsoft.com/office/drawing/2014/main" id="{A5472E2F-95BB-8B24-4263-5F6F8E726D19}"/>
              </a:ext>
            </a:extLst>
          </p:cNvPr>
          <p:cNvPicPr>
            <a:picLocks noChangeAspect="1"/>
          </p:cNvPicPr>
          <p:nvPr/>
        </p:nvPicPr>
        <p:blipFill>
          <a:blip r:embed="rId3"/>
          <a:stretch>
            <a:fillRect/>
          </a:stretch>
        </p:blipFill>
        <p:spPr>
          <a:xfrm>
            <a:off x="685800" y="1603141"/>
            <a:ext cx="7772400" cy="4797028"/>
          </a:xfrm>
          <a:prstGeom prst="rect">
            <a:avLst/>
          </a:prstGeom>
        </p:spPr>
      </p:pic>
      <p:sp>
        <p:nvSpPr>
          <p:cNvPr id="4" name="TextBox 3">
            <a:extLst>
              <a:ext uri="{FF2B5EF4-FFF2-40B4-BE49-F238E27FC236}">
                <a16:creationId xmlns:a16="http://schemas.microsoft.com/office/drawing/2014/main" id="{BA3ADFBF-165E-7BEF-5EED-B9F46030425D}"/>
              </a:ext>
            </a:extLst>
          </p:cNvPr>
          <p:cNvSpPr txBox="1"/>
          <p:nvPr/>
        </p:nvSpPr>
        <p:spPr>
          <a:xfrm>
            <a:off x="7315201" y="2960887"/>
            <a:ext cx="282450" cy="369332"/>
          </a:xfrm>
          <a:prstGeom prst="rect">
            <a:avLst/>
          </a:prstGeom>
          <a:noFill/>
          <a:ln>
            <a:noFill/>
          </a:ln>
        </p:spPr>
        <p:txBody>
          <a:bodyPr wrap="square" rtlCol="0">
            <a:spAutoFit/>
          </a:bodyPr>
          <a:lstStyle/>
          <a:p>
            <a:endParaRPr lang="en-US" dirty="0">
              <a:solidFill>
                <a:srgbClr val="FF0000"/>
              </a:solidFill>
            </a:endParaRPr>
          </a:p>
        </p:txBody>
      </p:sp>
      <p:sp>
        <p:nvSpPr>
          <p:cNvPr id="2" name="Right Arrow 1">
            <a:extLst>
              <a:ext uri="{FF2B5EF4-FFF2-40B4-BE49-F238E27FC236}">
                <a16:creationId xmlns:a16="http://schemas.microsoft.com/office/drawing/2014/main" id="{C934C22F-8844-C322-D89E-51A6B24EF3E2}"/>
              </a:ext>
            </a:extLst>
          </p:cNvPr>
          <p:cNvSpPr/>
          <p:nvPr/>
        </p:nvSpPr>
        <p:spPr>
          <a:xfrm rot="19154369">
            <a:off x="2620409" y="1965996"/>
            <a:ext cx="1136573" cy="588900"/>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KY 6.5%</a:t>
            </a:r>
            <a:endParaRPr lang="en-US" dirty="0">
              <a:solidFill>
                <a:schemeClr val="bg1"/>
              </a:solidFill>
            </a:endParaRPr>
          </a:p>
        </p:txBody>
      </p:sp>
      <p:sp>
        <p:nvSpPr>
          <p:cNvPr id="7" name="Right Arrow 6">
            <a:extLst>
              <a:ext uri="{FF2B5EF4-FFF2-40B4-BE49-F238E27FC236}">
                <a16:creationId xmlns:a16="http://schemas.microsoft.com/office/drawing/2014/main" id="{32958310-BBFE-B2F2-E05A-3E9EB8097177}"/>
              </a:ext>
            </a:extLst>
          </p:cNvPr>
          <p:cNvSpPr/>
          <p:nvPr/>
        </p:nvSpPr>
        <p:spPr>
          <a:xfrm rot="19154369">
            <a:off x="1040787" y="2152376"/>
            <a:ext cx="1375036" cy="588900"/>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a:rPr>
              <a:t>DC</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 6.25%</a:t>
            </a:r>
            <a:endParaRPr lang="en-US" dirty="0">
              <a:solidFill>
                <a:schemeClr val="bg1"/>
              </a:solidFill>
            </a:endParaRPr>
          </a:p>
        </p:txBody>
      </p:sp>
      <p:sp>
        <p:nvSpPr>
          <p:cNvPr id="9" name="Right Arrow 8">
            <a:extLst>
              <a:ext uri="{FF2B5EF4-FFF2-40B4-BE49-F238E27FC236}">
                <a16:creationId xmlns:a16="http://schemas.microsoft.com/office/drawing/2014/main" id="{1441FCF4-3A88-D5B7-7A06-65DBAB83A7C2}"/>
              </a:ext>
            </a:extLst>
          </p:cNvPr>
          <p:cNvSpPr/>
          <p:nvPr/>
        </p:nvSpPr>
        <p:spPr>
          <a:xfrm rot="19154369">
            <a:off x="6448237" y="3403602"/>
            <a:ext cx="1136573" cy="588900"/>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a:rPr>
              <a:t>UT 4</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a:t>
            </a:r>
            <a:endParaRPr lang="en-US" dirty="0">
              <a:solidFill>
                <a:schemeClr val="bg1"/>
              </a:solidFill>
            </a:endParaRPr>
          </a:p>
        </p:txBody>
      </p:sp>
      <p:sp>
        <p:nvSpPr>
          <p:cNvPr id="10" name="Right Arrow 9">
            <a:extLst>
              <a:ext uri="{FF2B5EF4-FFF2-40B4-BE49-F238E27FC236}">
                <a16:creationId xmlns:a16="http://schemas.microsoft.com/office/drawing/2014/main" id="{AC46E72C-7D36-D086-C06C-12D8523A58F5}"/>
              </a:ext>
            </a:extLst>
          </p:cNvPr>
          <p:cNvSpPr/>
          <p:nvPr/>
        </p:nvSpPr>
        <p:spPr>
          <a:xfrm rot="19154369">
            <a:off x="4681825" y="3065274"/>
            <a:ext cx="1136573" cy="588900"/>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a:rPr>
              <a:t>NJ</a:t>
            </a: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 4.6%</a:t>
            </a:r>
            <a:endParaRPr lang="en-US" dirty="0">
              <a:solidFill>
                <a:schemeClr val="bg1"/>
              </a:solidFill>
            </a:endParaRPr>
          </a:p>
        </p:txBody>
      </p:sp>
    </p:spTree>
    <p:extLst>
      <p:ext uri="{BB962C8B-B14F-4D97-AF65-F5344CB8AC3E}">
        <p14:creationId xmlns:p14="http://schemas.microsoft.com/office/powerpoint/2010/main" val="57197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BD19A-F277-0F37-3BAA-5378F492536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dirty="0">
                <a:solidFill>
                  <a:schemeClr val="bg1"/>
                </a:solidFill>
                <a:latin typeface="+mj-lt"/>
                <a:ea typeface="+mj-ea"/>
                <a:cs typeface="+mj-cs"/>
              </a:rPr>
              <a:t>Maximum ABV</a:t>
            </a:r>
          </a:p>
        </p:txBody>
      </p:sp>
      <p:graphicFrame>
        <p:nvGraphicFramePr>
          <p:cNvPr id="5" name="Content Placeholder 2">
            <a:extLst>
              <a:ext uri="{FF2B5EF4-FFF2-40B4-BE49-F238E27FC236}">
                <a16:creationId xmlns:a16="http://schemas.microsoft.com/office/drawing/2014/main" id="{241C08E4-5E63-47F0-A914-E9D34F472C09}"/>
              </a:ext>
            </a:extLst>
          </p:cNvPr>
          <p:cNvGraphicFramePr>
            <a:graphicFrameLocks noGrp="1"/>
          </p:cNvGraphicFramePr>
          <p:nvPr>
            <p:ph idx="1"/>
            <p:extLst>
              <p:ext uri="{D42A27DB-BD31-4B8C-83A1-F6EECF244321}">
                <p14:modId xmlns:p14="http://schemas.microsoft.com/office/powerpoint/2010/main" val="27579138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821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68B8397-8AD5-344B-A0C6-7A5D8F521B1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BF91A144-6506-F348-AB25-54B18FB63DD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374276CE-508F-434A-8D35-F86950E5A63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DEB05D2A-15B9-A746-81EF-FD230E47A2D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5A8885-E8CF-4D05-16B2-AD36DDF475BD}"/>
              </a:ext>
            </a:extLst>
          </p:cNvPr>
          <p:cNvSpPr>
            <a:spLocks noGrp="1"/>
          </p:cNvSpPr>
          <p:nvPr>
            <p:ph type="title"/>
          </p:nvPr>
        </p:nvSpPr>
        <p:spPr>
          <a:xfrm>
            <a:off x="417399" y="643467"/>
            <a:ext cx="8408193" cy="744836"/>
          </a:xfrm>
        </p:spPr>
        <p:txBody>
          <a:bodyPr>
            <a:normAutofit/>
          </a:bodyPr>
          <a:lstStyle/>
          <a:p>
            <a:pPr algn="ctr"/>
            <a:r>
              <a:rPr lang="en-US" sz="2800" dirty="0">
                <a:solidFill>
                  <a:schemeClr val="bg1"/>
                </a:solidFill>
              </a:rPr>
              <a:t>Median International Bitterness Units (IBU) per State</a:t>
            </a:r>
          </a:p>
        </p:txBody>
      </p:sp>
      <p:pic>
        <p:nvPicPr>
          <p:cNvPr id="7" name="Picture 6">
            <a:extLst>
              <a:ext uri="{FF2B5EF4-FFF2-40B4-BE49-F238E27FC236}">
                <a16:creationId xmlns:a16="http://schemas.microsoft.com/office/drawing/2014/main" id="{39748067-05CB-E430-665C-EB2B627216DA}"/>
              </a:ext>
            </a:extLst>
          </p:cNvPr>
          <p:cNvPicPr>
            <a:picLocks noChangeAspect="1"/>
          </p:cNvPicPr>
          <p:nvPr/>
        </p:nvPicPr>
        <p:blipFill>
          <a:blip r:embed="rId3"/>
          <a:stretch>
            <a:fillRect/>
          </a:stretch>
        </p:blipFill>
        <p:spPr>
          <a:xfrm>
            <a:off x="685800" y="1627386"/>
            <a:ext cx="7772400" cy="4797028"/>
          </a:xfrm>
          <a:prstGeom prst="rect">
            <a:avLst/>
          </a:prstGeom>
        </p:spPr>
      </p:pic>
      <p:sp>
        <p:nvSpPr>
          <p:cNvPr id="4" name="Right Arrow 3">
            <a:extLst>
              <a:ext uri="{FF2B5EF4-FFF2-40B4-BE49-F238E27FC236}">
                <a16:creationId xmlns:a16="http://schemas.microsoft.com/office/drawing/2014/main" id="{4B31EF49-656A-5108-AEA4-DD462D1A72C4}"/>
              </a:ext>
            </a:extLst>
          </p:cNvPr>
          <p:cNvSpPr/>
          <p:nvPr/>
        </p:nvSpPr>
        <p:spPr>
          <a:xfrm rot="19154369">
            <a:off x="3174591" y="1982419"/>
            <a:ext cx="1136573" cy="588900"/>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a:rPr>
              <a:t>ME 61</a:t>
            </a:r>
            <a:endParaRPr lang="en-US" dirty="0">
              <a:solidFill>
                <a:schemeClr val="bg1"/>
              </a:solidFill>
            </a:endParaRPr>
          </a:p>
        </p:txBody>
      </p:sp>
      <p:sp>
        <p:nvSpPr>
          <p:cNvPr id="5" name="Right Arrow 4">
            <a:extLst>
              <a:ext uri="{FF2B5EF4-FFF2-40B4-BE49-F238E27FC236}">
                <a16:creationId xmlns:a16="http://schemas.microsoft.com/office/drawing/2014/main" id="{7BD4ED9C-4118-9A73-F1A3-BD2C6764069A}"/>
              </a:ext>
            </a:extLst>
          </p:cNvPr>
          <p:cNvSpPr/>
          <p:nvPr/>
        </p:nvSpPr>
        <p:spPr>
          <a:xfrm rot="19154369">
            <a:off x="7062799" y="2215377"/>
            <a:ext cx="1136573" cy="588900"/>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a:rPr>
              <a:t>WV 57.5</a:t>
            </a:r>
            <a:endParaRPr lang="en-US" dirty="0">
              <a:solidFill>
                <a:schemeClr val="bg1"/>
              </a:solidFill>
            </a:endParaRPr>
          </a:p>
        </p:txBody>
      </p:sp>
      <p:sp>
        <p:nvSpPr>
          <p:cNvPr id="6" name="Right Arrow 5">
            <a:extLst>
              <a:ext uri="{FF2B5EF4-FFF2-40B4-BE49-F238E27FC236}">
                <a16:creationId xmlns:a16="http://schemas.microsoft.com/office/drawing/2014/main" id="{D888A049-2367-68BC-63AD-71235CBCC0D4}"/>
              </a:ext>
            </a:extLst>
          </p:cNvPr>
          <p:cNvSpPr/>
          <p:nvPr/>
        </p:nvSpPr>
        <p:spPr>
          <a:xfrm rot="19154369">
            <a:off x="5955960" y="5543288"/>
            <a:ext cx="1136573" cy="588900"/>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libri" panose="020F0502020204030204"/>
              </a:rPr>
              <a:t>SD</a:t>
            </a:r>
            <a:endParaRPr lang="en-US" dirty="0">
              <a:solidFill>
                <a:schemeClr val="bg1"/>
              </a:solidFill>
            </a:endParaRPr>
          </a:p>
        </p:txBody>
      </p:sp>
    </p:spTree>
    <p:extLst>
      <p:ext uri="{BB962C8B-B14F-4D97-AF65-F5344CB8AC3E}">
        <p14:creationId xmlns:p14="http://schemas.microsoft.com/office/powerpoint/2010/main" val="307121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BD19A-F277-0F37-3BAA-5378F492536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dirty="0">
                <a:solidFill>
                  <a:schemeClr val="bg1"/>
                </a:solidFill>
                <a:latin typeface="+mj-lt"/>
                <a:ea typeface="+mj-ea"/>
                <a:cs typeface="+mj-cs"/>
              </a:rPr>
              <a:t>Maximum </a:t>
            </a:r>
            <a:r>
              <a:rPr lang="en-US" sz="2800" dirty="0">
                <a:solidFill>
                  <a:schemeClr val="bg1"/>
                </a:solidFill>
              </a:rPr>
              <a:t>IBU</a:t>
            </a:r>
            <a:endParaRPr lang="en-US" sz="2800" kern="1200" dirty="0">
              <a:solidFill>
                <a:schemeClr val="bg1"/>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241C08E4-5E63-47F0-A914-E9D34F472C09}"/>
              </a:ext>
            </a:extLst>
          </p:cNvPr>
          <p:cNvGraphicFramePr>
            <a:graphicFrameLocks noGrp="1"/>
          </p:cNvGraphicFramePr>
          <p:nvPr>
            <p:ph idx="1"/>
            <p:extLst>
              <p:ext uri="{D42A27DB-BD31-4B8C-83A1-F6EECF244321}">
                <p14:modId xmlns:p14="http://schemas.microsoft.com/office/powerpoint/2010/main" val="283871692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073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68B8397-8AD5-344B-A0C6-7A5D8F521B1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BF91A144-6506-F348-AB25-54B18FB63DD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374276CE-508F-434A-8D35-F86950E5A63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DEB05D2A-15B9-A746-81EF-FD230E47A2D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13971</TotalTime>
  <Words>3301</Words>
  <Application>Microsoft Macintosh PowerPoint</Application>
  <PresentationFormat>On-screen Show (4:3)</PresentationFormat>
  <Paragraphs>518</Paragraphs>
  <Slides>29</Slides>
  <Notes>29</Notes>
  <HiddenSlides>9</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Cambria Math</vt:lpstr>
      <vt:lpstr>DejaVu Sans</vt:lpstr>
      <vt:lpstr>Monaco</vt:lpstr>
      <vt:lpstr>Open Sans</vt:lpstr>
      <vt:lpstr>Whitney</vt:lpstr>
      <vt:lpstr>Office Theme</vt:lpstr>
      <vt:lpstr>Case Study 1</vt:lpstr>
      <vt:lpstr>Craft Beers Produced in US</vt:lpstr>
      <vt:lpstr>Number of Breweries per State</vt:lpstr>
      <vt:lpstr>Styles of Beer</vt:lpstr>
      <vt:lpstr>Missing Data Handling</vt:lpstr>
      <vt:lpstr>Median Alcohol by Volume (ABV) per State</vt:lpstr>
      <vt:lpstr>Maximum ABV</vt:lpstr>
      <vt:lpstr>Median International Bitterness Units (IBU) per State</vt:lpstr>
      <vt:lpstr>Maximum IBU</vt:lpstr>
      <vt:lpstr>Distribution of Beer ABV</vt:lpstr>
      <vt:lpstr>Distribution of ABV vs IBU</vt:lpstr>
      <vt:lpstr>India Pale Ales (IPA) vs Ales</vt:lpstr>
      <vt:lpstr>Distribution of ABV vs IBU for IPA and Ales</vt:lpstr>
      <vt:lpstr>Differences between IPAs and Other Ales </vt:lpstr>
      <vt:lpstr>Question of Interest</vt:lpstr>
      <vt:lpstr>ABV vs Beer Categories</vt:lpstr>
      <vt:lpstr>Kruskal-Wallis Test</vt:lpstr>
      <vt:lpstr>Dunn’s Test</vt:lpstr>
      <vt:lpstr>Conclusion</vt:lpstr>
      <vt:lpstr>Thank You</vt:lpstr>
      <vt:lpstr>Missing Data Handling</vt:lpstr>
      <vt:lpstr>ABV vs IBU </vt:lpstr>
      <vt:lpstr>Number of Beers per State</vt:lpstr>
      <vt:lpstr>ABV and Beer Category</vt:lpstr>
      <vt:lpstr>ABV and Beercvcc Category</vt:lpstr>
      <vt:lpstr>ABV and Beer Category</vt:lpstr>
      <vt:lpstr>ABV vs Beer Categories</vt:lpstr>
      <vt:lpstr>Conclusion </vt:lpstr>
      <vt:lpstr>Distribution of ABV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Adyanthaya, Amy</dc:creator>
  <cp:lastModifiedBy>Adyanthaya, Amy</cp:lastModifiedBy>
  <cp:revision>22</cp:revision>
  <cp:lastPrinted>2022-10-22T20:47:30Z</cp:lastPrinted>
  <dcterms:created xsi:type="dcterms:W3CDTF">2022-10-09T16:27:53Z</dcterms:created>
  <dcterms:modified xsi:type="dcterms:W3CDTF">2022-10-22T22:13:56Z</dcterms:modified>
</cp:coreProperties>
</file>