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6" r:id="rId6"/>
    <p:sldId id="290" r:id="rId7"/>
    <p:sldId id="277" r:id="rId8"/>
    <p:sldId id="278" r:id="rId9"/>
    <p:sldId id="309" r:id="rId10"/>
    <p:sldId id="282" r:id="rId11"/>
    <p:sldId id="293" r:id="rId12"/>
    <p:sldId id="294" r:id="rId13"/>
    <p:sldId id="297" r:id="rId14"/>
    <p:sldId id="296" r:id="rId15"/>
    <p:sldId id="279" r:id="rId16"/>
    <p:sldId id="298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1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2F1340F1-07C3-4637-BFA1-DF424EA63430}">
          <p14:sldIdLst>
            <p14:sldId id="256"/>
          </p14:sldIdLst>
        </p14:section>
        <p14:section name=" Table of contents" id="{9908255C-FADE-4B3F-9484-231D58BCC0EA}">
          <p14:sldIdLst>
            <p14:sldId id="276"/>
          </p14:sldIdLst>
        </p14:section>
        <p14:section name="Overview" id="{8497B3A7-0AC5-4288-95DA-69F03D4522D5}">
          <p14:sldIdLst>
            <p14:sldId id="290"/>
            <p14:sldId id="277"/>
            <p14:sldId id="278"/>
          </p14:sldIdLst>
        </p14:section>
        <p14:section name="Stats" id="{2AA55F52-01A2-4CB8-85A9-D017902622C7}">
          <p14:sldIdLst>
            <p14:sldId id="309"/>
          </p14:sldIdLst>
        </p14:section>
        <p14:section name="Graphical represntation" id="{58E31084-39FA-4501-BF83-B8025C03A13F}">
          <p14:sldIdLst>
            <p14:sldId id="282"/>
            <p14:sldId id="293"/>
            <p14:sldId id="294"/>
            <p14:sldId id="297"/>
            <p14:sldId id="296"/>
            <p14:sldId id="279"/>
            <p14:sldId id="298"/>
            <p14:sldId id="299"/>
            <p14:sldId id="301"/>
            <p14:sldId id="300"/>
            <p14:sldId id="302"/>
          </p14:sldIdLst>
        </p14:section>
        <p14:section name="Top 10" id="{A87CAB92-D8AE-47BC-93D3-5690D13461A7}">
          <p14:sldIdLst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Conclusion" id="{C4AC6E09-AFAC-40A5-8543-40DA59F071F0}">
          <p14:sldIdLst>
            <p14:sldId id="310"/>
          </p14:sldIdLst>
        </p14:section>
        <p14:section name="Last slide" id="{ACBD7287-2E85-418A-B27D-39B9498437A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BE4"/>
    <a:srgbClr val="95928C"/>
    <a:srgbClr val="D9F852"/>
    <a:srgbClr val="000000"/>
    <a:srgbClr val="EFFFFF"/>
    <a:srgbClr val="3F434F"/>
    <a:srgbClr val="88909B"/>
    <a:srgbClr val="6174EA"/>
    <a:srgbClr val="577EB5"/>
    <a:srgbClr val="A6A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56" autoAdjust="0"/>
  </p:normalViewPr>
  <p:slideViewPr>
    <p:cSldViewPr snapToGrid="0" showGuides="1">
      <p:cViewPr varScale="1">
        <p:scale>
          <a:sx n="92" d="100"/>
          <a:sy n="92" d="100"/>
        </p:scale>
        <p:origin x="486" y="34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-169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0.48056</cdr:x>
      <cdr:y>1</cdr:y>
    </cdr:to>
    <cdr:pic>
      <cdr:nvPicPr>
        <cdr:cNvPr id="7" name="Picture 6">
          <a:extLst xmlns:a="http://schemas.openxmlformats.org/drawingml/2006/main">
            <a:ext uri="{FF2B5EF4-FFF2-40B4-BE49-F238E27FC236}">
              <a16:creationId xmlns:a16="http://schemas.microsoft.com/office/drawing/2014/main" id="{CD515493-5000-261C-D6B0-B0EFCA69222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654050" y="-1075266"/>
          <a:ext cx="5230378" cy="33443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0.47059</cdr:x>
      <cdr:y>0</cdr:y>
    </cdr:from>
    <cdr:to>
      <cdr:x>0.98308</cdr:x>
      <cdr:y>1</cdr:y>
    </cdr:to>
    <cdr:pic>
      <cdr:nvPicPr>
        <cdr:cNvPr id="9" name="Picture 8">
          <a:extLst xmlns:a="http://schemas.openxmlformats.org/drawingml/2006/main">
            <a:ext uri="{FF2B5EF4-FFF2-40B4-BE49-F238E27FC236}">
              <a16:creationId xmlns:a16="http://schemas.microsoft.com/office/drawing/2014/main" id="{96BBBCBD-9741-C401-9B24-55F9DC1CBEF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121894" y="0"/>
          <a:ext cx="5577851" cy="334433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0.4772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870676AD-6718-0A36-C812-5381C61D7F8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193802" cy="399593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0.53052</cdr:x>
      <cdr:y>0</cdr:y>
    </cdr:from>
    <cdr:to>
      <cdr:x>0.99008</cdr:x>
      <cdr:y>1</cdr:y>
    </cdr:to>
    <cdr:pic>
      <cdr:nvPicPr>
        <cdr:cNvPr id="5" name="Picture 4">
          <a:extLst xmlns:a="http://schemas.openxmlformats.org/drawingml/2006/main">
            <a:ext uri="{FF2B5EF4-FFF2-40B4-BE49-F238E27FC236}">
              <a16:creationId xmlns:a16="http://schemas.microsoft.com/office/drawing/2014/main" id="{1AB610BA-3CDC-39AB-762E-B81BA203D3D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774167" y="-1075266"/>
          <a:ext cx="5001778" cy="3344334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0.48985</cdr:x>
      <cdr:y>1</cdr:y>
    </cdr:to>
    <cdr:pic>
      <cdr:nvPicPr>
        <cdr:cNvPr id="9" name="Picture 8">
          <a:extLst xmlns:a="http://schemas.openxmlformats.org/drawingml/2006/main">
            <a:ext uri="{FF2B5EF4-FFF2-40B4-BE49-F238E27FC236}">
              <a16:creationId xmlns:a16="http://schemas.microsoft.com/office/drawing/2014/main" id="{8C1DA9A0-EB4D-4B1F-7D59-9C62C298E30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441949" cy="334433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0.48985</cdr:x>
      <cdr:y>0</cdr:y>
    </cdr:from>
    <cdr:to>
      <cdr:x>0.9597</cdr:x>
      <cdr:y>1</cdr:y>
    </cdr:to>
    <cdr:pic>
      <cdr:nvPicPr>
        <cdr:cNvPr id="11" name="Picture 10">
          <a:extLst xmlns:a="http://schemas.openxmlformats.org/drawingml/2006/main">
            <a:ext uri="{FF2B5EF4-FFF2-40B4-BE49-F238E27FC236}">
              <a16:creationId xmlns:a16="http://schemas.microsoft.com/office/drawing/2014/main" id="{BE4FE5F7-8EC9-A288-7DCA-ACAC07DF783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441951" y="0"/>
          <a:ext cx="5219695" cy="3344334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0.47904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4239BA81-38BC-8026-32CC-2438C433325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321819" cy="40599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0.48985</cdr:x>
      <cdr:y>0</cdr:y>
    </cdr:from>
    <cdr:to>
      <cdr:x>0.9442</cdr:x>
      <cdr:y>1</cdr:y>
    </cdr:to>
    <cdr:pic>
      <cdr:nvPicPr>
        <cdr:cNvPr id="5" name="Picture 4">
          <a:extLst xmlns:a="http://schemas.openxmlformats.org/drawingml/2006/main">
            <a:ext uri="{FF2B5EF4-FFF2-40B4-BE49-F238E27FC236}">
              <a16:creationId xmlns:a16="http://schemas.microsoft.com/office/drawing/2014/main" id="{7EB970B2-C648-E0DD-C72E-8279E46DE19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441951" y="-1075266"/>
          <a:ext cx="5047498" cy="334433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1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7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2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9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3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20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76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4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1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6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4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3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4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8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7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0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7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40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02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585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96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5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7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8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8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5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16-Apr-25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png"/><Relationship Id="rId15" Type="http://schemas.openxmlformats.org/officeDocument/2006/relationships/image" Target="../media/image43.gif"/><Relationship Id="rId10" Type="http://schemas.openxmlformats.org/officeDocument/2006/relationships/image" Target="../media/image38.png"/><Relationship Id="rId4" Type="http://schemas.openxmlformats.org/officeDocument/2006/relationships/image" Target="../media/image32.sv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image" Target="../media/image5.svg"/><Relationship Id="rId3" Type="http://schemas.openxmlformats.org/officeDocument/2006/relationships/slide" Target="slide5.xml"/><Relationship Id="rId7" Type="http://schemas.openxmlformats.org/officeDocument/2006/relationships/slide" Target="slide6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3.svg"/><Relationship Id="rId5" Type="http://schemas.openxmlformats.org/officeDocument/2006/relationships/slide" Target="slide24.xml"/><Relationship Id="rId10" Type="http://schemas.openxmlformats.org/officeDocument/2006/relationships/image" Target="../media/image2.pn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er289386/cars-german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lIns="0" tIns="0" rIns="0" bIns="0" anchor="ctr">
            <a:normAutofit/>
          </a:bodyPr>
          <a:lstStyle/>
          <a:p>
            <a:pPr algn="r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German Cars Data Analysis</a:t>
            </a:r>
            <a:br>
              <a:rPr lang="en-US" sz="6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  <a:t> By Meghana</a:t>
            </a:r>
            <a:br>
              <a:rPr lang="en-US" sz="6600" dirty="0">
                <a:solidFill>
                  <a:schemeClr val="tx2">
                    <a:lumMod val="75000"/>
                  </a:schemeClr>
                </a:solidFill>
                <a:latin typeface="Helvetica" pitchFamily="2" charset="0"/>
              </a:rPr>
            </a:b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New or used</a:t>
            </a:r>
            <a:r>
              <a:rPr lang="ru-RU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?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5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New or used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?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1313671" y="4104799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Most</a:t>
            </a:r>
            <a:r>
              <a:rPr lang="en-US" dirty="0">
                <a:latin typeface="Helvetica" pitchFamily="2" charset="0"/>
              </a:rPr>
              <a:t> of the vehicles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(41.116)</a:t>
            </a:r>
            <a:r>
              <a:rPr lang="en-US" dirty="0">
                <a:latin typeface="Helvetica" pitchFamily="2" charset="0"/>
              </a:rPr>
              <a:t> represented on the website are used.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5.146</a:t>
            </a:r>
            <a:r>
              <a:rPr lang="en-US" dirty="0">
                <a:latin typeface="Helvetica" pitchFamily="2" charset="0"/>
              </a:rPr>
              <a:t> of the cars are new.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1321175" y="2698031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The dataset includes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five</a:t>
            </a:r>
            <a:r>
              <a:rPr lang="en-US" dirty="0">
                <a:latin typeface="Helvetica" pitchFamily="2" charset="0"/>
              </a:rPr>
              <a:t> different types of offers: pre-registered, used, demonstration, employee’s car, and new.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1101091" y="4104799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1101091" y="2698032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B1E69-F066-8C23-72D1-7172527A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705" y="1498952"/>
            <a:ext cx="5709745" cy="41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Price categories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5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Price categories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399020" y="3966589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4A1BE4"/>
                </a:solidFill>
                <a:latin typeface="Helvetica" pitchFamily="2" charset="0"/>
              </a:rPr>
              <a:t>1.457</a:t>
            </a:r>
            <a:r>
              <a:rPr lang="en-US" dirty="0">
                <a:latin typeface="Helvetica" pitchFamily="2" charset="0"/>
              </a:rPr>
              <a:t> vehicles cost more than </a:t>
            </a:r>
            <a:r>
              <a:rPr lang="en-US" b="1" dirty="0">
                <a:latin typeface="Helvetica" pitchFamily="2" charset="0"/>
              </a:rPr>
              <a:t>€50.000</a:t>
            </a:r>
            <a:r>
              <a:rPr lang="en-US" dirty="0">
                <a:latin typeface="Helvetica" pitchFamily="2" charset="0"/>
              </a:rPr>
              <a:t>, with the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most</a:t>
            </a:r>
            <a:r>
              <a:rPr lang="en-US" dirty="0">
                <a:latin typeface="Helvetica" pitchFamily="2" charset="0"/>
              </a:rPr>
              <a:t> expensive costing </a:t>
            </a:r>
            <a:r>
              <a:rPr lang="en-US" b="1" dirty="0">
                <a:latin typeface="Helvetica" pitchFamily="2" charset="0"/>
              </a:rPr>
              <a:t>1.199.900€</a:t>
            </a:r>
            <a:r>
              <a:rPr lang="en-US" dirty="0">
                <a:latin typeface="Helvetica" pitchFamily="2" charset="0"/>
              </a:rPr>
              <a:t>.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2235061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The</a:t>
            </a:r>
            <a:r>
              <a:rPr lang="en-US" dirty="0">
                <a:solidFill>
                  <a:srgbClr val="95928C"/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  <a:cs typeface="Segoe UI" panose="020B0502040204020203" pitchFamily="34" charset="0"/>
              </a:rPr>
              <a:t>most</a:t>
            </a:r>
            <a:r>
              <a:rPr lang="en-US" dirty="0">
                <a:solidFill>
                  <a:srgbClr val="95928C"/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of cars –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20.664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are cheaper than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10.000€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3046142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76.6%, or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35.434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offers, have price less than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20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.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000€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, and 96.9% or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44805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are priced under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50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.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000€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7230239" y="2235061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AA370-A3DE-464C-E17F-F3E3731A6C44}"/>
              </a:ext>
            </a:extLst>
          </p:cNvPr>
          <p:cNvSpPr/>
          <p:nvPr/>
        </p:nvSpPr>
        <p:spPr>
          <a:xfrm flipH="1">
            <a:off x="7239001" y="3957474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7240907" y="3046142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1926F-C420-ED19-78A2-672AA2AE6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435244"/>
            <a:ext cx="5745103" cy="47759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D084A6-7CB4-9B36-DB4A-BC1FF5657111}"/>
              </a:ext>
            </a:extLst>
          </p:cNvPr>
          <p:cNvSpPr/>
          <p:nvPr/>
        </p:nvSpPr>
        <p:spPr>
          <a:xfrm>
            <a:off x="7399020" y="5001465"/>
            <a:ext cx="4268298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  <a:cs typeface="Segoe UI" panose="020B0502040204020203" pitchFamily="34" charset="0"/>
              </a:rPr>
              <a:t>cheapest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car priced at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1.100</a:t>
            </a:r>
            <a:r>
              <a:rPr lang="en-US" b="1" dirty="0">
                <a:latin typeface="Helvetica" pitchFamily="2" charset="0"/>
              </a:rPr>
              <a:t>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AFC-0D9C-E9BF-99D6-D63A831EC3E1}"/>
              </a:ext>
            </a:extLst>
          </p:cNvPr>
          <p:cNvSpPr/>
          <p:nvPr/>
        </p:nvSpPr>
        <p:spPr>
          <a:xfrm flipH="1">
            <a:off x="7239001" y="4879637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4" grpId="0" animBg="1"/>
      <p:bldP spid="5" grpId="0" animBg="1"/>
      <p:bldP spid="6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Price vs. Horsepower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Price vs. Horsepower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166713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86277" y="485603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72475" y="4856030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1504956" y="4976775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Price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of the vehicle has strong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positive correlation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with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horsepower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962526" y="4971967"/>
            <a:ext cx="29336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When the horsepower value of the car is </a:t>
            </a:r>
            <a:r>
              <a:rPr lang="en-US" b="1" dirty="0">
                <a:latin typeface="Helvetica" pitchFamily="2" charset="0"/>
              </a:rPr>
              <a:t>higher</a:t>
            </a:r>
            <a:r>
              <a:rPr lang="en-US" dirty="0">
                <a:latin typeface="Helvetica" pitchFamily="2" charset="0"/>
              </a:rPr>
              <a:t> than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400</a:t>
            </a:r>
            <a:r>
              <a:rPr lang="en-US" dirty="0">
                <a:latin typeface="Helvetica" pitchFamily="2" charset="0"/>
              </a:rPr>
              <a:t>, the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probability</a:t>
            </a:r>
            <a:r>
              <a:rPr lang="en-US" dirty="0">
                <a:latin typeface="Helvetica" pitchFamily="2" charset="0"/>
              </a:rPr>
              <a:t> of huge price outliers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increases</a:t>
            </a:r>
            <a:r>
              <a:rPr lang="en-US" dirty="0">
                <a:latin typeface="Helvetica" pitchFamily="2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599" y="4971967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Correlation between variables</a:t>
            </a:r>
            <a:r>
              <a:rPr lang="ru-RU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is </a:t>
            </a:r>
            <a:r>
              <a:rPr lang="en-US" b="1" dirty="0">
                <a:latin typeface="Helvetica" pitchFamily="2" charset="0"/>
              </a:rPr>
              <a:t>stronger</a:t>
            </a:r>
            <a:r>
              <a:rPr lang="en-US" dirty="0">
                <a:latin typeface="Helvetica" pitchFamily="2" charset="0"/>
              </a:rPr>
              <a:t> when HP value is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lower</a:t>
            </a:r>
            <a:r>
              <a:rPr lang="en-US" dirty="0">
                <a:latin typeface="Helvetica" pitchFamily="2" charset="0"/>
              </a:rPr>
              <a:t> than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450</a:t>
            </a:r>
            <a:r>
              <a:rPr lang="en-US" dirty="0">
                <a:latin typeface="Helvetica" pitchFamily="2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Fuel types by year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Fuel types by year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657257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1200150" y="5000266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Helvetica" pitchFamily="2" charset="0"/>
              </a:rPr>
              <a:t>The </a:t>
            </a:r>
            <a:r>
              <a:rPr lang="en-US" sz="1400" b="1" dirty="0">
                <a:latin typeface="Helvetica" pitchFamily="2" charset="0"/>
              </a:rPr>
              <a:t>number</a:t>
            </a:r>
            <a:r>
              <a:rPr lang="en-US" sz="1400" dirty="0">
                <a:latin typeface="Helvetica" pitchFamily="2" charset="0"/>
              </a:rPr>
              <a:t> of electric and hybrid vehicles represented </a:t>
            </a:r>
            <a:r>
              <a:rPr lang="en-US" sz="1400" dirty="0">
                <a:solidFill>
                  <a:srgbClr val="4A1BE4"/>
                </a:solidFill>
                <a:latin typeface="Helvetica" pitchFamily="2" charset="0"/>
              </a:rPr>
              <a:t>increases </a:t>
            </a:r>
            <a:r>
              <a:rPr lang="en-US" sz="1400" dirty="0">
                <a:latin typeface="Helvetica" pitchFamily="2" charset="0"/>
              </a:rPr>
              <a:t>with the production </a:t>
            </a:r>
            <a:r>
              <a:rPr lang="en-US" sz="1400" b="1" dirty="0">
                <a:latin typeface="Helvetica" pitchFamily="2" charset="0"/>
              </a:rPr>
              <a:t>year</a:t>
            </a:r>
            <a:r>
              <a:rPr lang="en-US" sz="1400" dirty="0">
                <a:latin typeface="Helvetica" pitchFamily="2" charset="0"/>
              </a:rPr>
              <a:t>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362460" y="4946563"/>
            <a:ext cx="3467075" cy="11985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Helvetica" pitchFamily="2" charset="0"/>
              </a:rPr>
              <a:t>An anomaly was detected in the quantity of cars, produced in </a:t>
            </a:r>
            <a:r>
              <a:rPr lang="en-US" sz="1400" dirty="0">
                <a:solidFill>
                  <a:srgbClr val="4A1BE4"/>
                </a:solidFill>
                <a:latin typeface="Helvetica" pitchFamily="2" charset="0"/>
              </a:rPr>
              <a:t>2017</a:t>
            </a:r>
            <a:r>
              <a:rPr lang="en-US" sz="1400" dirty="0">
                <a:latin typeface="Helvetica" pitchFamily="2" charset="0"/>
              </a:rPr>
              <a:t>: gasoline had the </a:t>
            </a:r>
            <a:r>
              <a:rPr lang="en-US" sz="1400" b="1" dirty="0">
                <a:solidFill>
                  <a:srgbClr val="95928C"/>
                </a:solidFill>
                <a:latin typeface="Helvetica" pitchFamily="2" charset="0"/>
              </a:rPr>
              <a:t>lowest</a:t>
            </a:r>
            <a:r>
              <a:rPr lang="en-US" sz="1400" dirty="0">
                <a:latin typeface="Helvetica" pitchFamily="2" charset="0"/>
              </a:rPr>
              <a:t> value and diesel had its </a:t>
            </a:r>
            <a:r>
              <a:rPr lang="en-US" sz="1400" b="1" dirty="0">
                <a:solidFill>
                  <a:srgbClr val="4A1BE4"/>
                </a:solidFill>
                <a:latin typeface="Helvetica" pitchFamily="2" charset="0"/>
              </a:rPr>
              <a:t>peak</a:t>
            </a:r>
            <a:r>
              <a:rPr lang="en-US" sz="1400" dirty="0">
                <a:latin typeface="Helvetica" pitchFamily="2" charset="0"/>
              </a:rPr>
              <a:t> at the same time. The trend begins to reverse in 2018.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248658" y="5000265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Helvetica" pitchFamily="2" charset="0"/>
              </a:rPr>
              <a:t>Gas cars by year have </a:t>
            </a:r>
            <a:r>
              <a:rPr lang="en-US" sz="1400" b="1" dirty="0">
                <a:latin typeface="Helvetica" pitchFamily="2" charset="0"/>
              </a:rPr>
              <a:t>no</a:t>
            </a:r>
            <a:r>
              <a:rPr lang="en-US" sz="1400" dirty="0">
                <a:latin typeface="Helvetica" pitchFamily="2" charset="0"/>
              </a:rPr>
              <a:t> pronounced </a:t>
            </a:r>
            <a:r>
              <a:rPr lang="en-US" sz="1400" b="1" dirty="0">
                <a:latin typeface="Helvetica" pitchFamily="2" charset="0"/>
              </a:rPr>
              <a:t>trend</a:t>
            </a:r>
            <a:r>
              <a:rPr lang="en-US" sz="1400" dirty="0">
                <a:latin typeface="Helvetica" pitchFamily="2" charset="0"/>
              </a:rPr>
              <a:t>. The chart is in flat.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5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rtl="0" eaLnBrk="1" latinLnBrk="0" hangingPunct="1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Gear trends</a:t>
            </a:r>
            <a:endParaRPr lang="en-US" dirty="0">
              <a:effectLst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Gear trends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7463836"/>
              </p:ext>
            </p:extLst>
          </p:nvPr>
        </p:nvGraphicFramePr>
        <p:xfrm>
          <a:off x="654049" y="1075266"/>
          <a:ext cx="11109321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46811" y="4809337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96940" y="4971967"/>
            <a:ext cx="5048250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In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</a:rPr>
              <a:t>2017</a:t>
            </a:r>
            <a:r>
              <a:rPr lang="en-US" dirty="0">
                <a:latin typeface="Helvetica" pitchFamily="2" charset="0"/>
              </a:rPr>
              <a:t> and later, the number of cars</a:t>
            </a:r>
            <a:r>
              <a:rPr lang="ru-RU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represented with </a:t>
            </a:r>
            <a:r>
              <a:rPr lang="en-US" b="1" dirty="0">
                <a:latin typeface="Helvetica" pitchFamily="2" charset="0"/>
              </a:rPr>
              <a:t>automatic</a:t>
            </a:r>
            <a:r>
              <a:rPr lang="en-US" dirty="0">
                <a:latin typeface="Helvetica" pitchFamily="2" charset="0"/>
              </a:rPr>
              <a:t> transmission has tend to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increase</a:t>
            </a:r>
            <a:r>
              <a:rPr lang="en-US" dirty="0">
                <a:latin typeface="Helvetica" pitchFamily="2" charset="0"/>
              </a:rPr>
              <a:t>, and in 2018, it </a:t>
            </a:r>
            <a:r>
              <a:rPr lang="en-US" b="1" dirty="0">
                <a:latin typeface="Helvetica" pitchFamily="2" charset="0"/>
              </a:rPr>
              <a:t>surpassed </a:t>
            </a:r>
            <a:r>
              <a:rPr lang="en-US" dirty="0">
                <a:latin typeface="Helvetica" pitchFamily="2" charset="0"/>
              </a:rPr>
              <a:t>the number of cars with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 manual </a:t>
            </a:r>
            <a:r>
              <a:rPr lang="en-US" dirty="0">
                <a:latin typeface="Helvetica" pitchFamily="2" charset="0"/>
              </a:rPr>
              <a:t>transmission.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6742113" y="4971967"/>
            <a:ext cx="455294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The quantity of vehicles with </a:t>
            </a:r>
            <a:r>
              <a:rPr lang="en-US" b="1" dirty="0">
                <a:latin typeface="Helvetica" pitchFamily="2" charset="0"/>
              </a:rPr>
              <a:t>manual</a:t>
            </a:r>
            <a:r>
              <a:rPr lang="en-US" dirty="0">
                <a:latin typeface="Helvetica" pitchFamily="2" charset="0"/>
              </a:rPr>
              <a:t> gear types tends to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decrease</a:t>
            </a:r>
            <a:r>
              <a:rPr lang="en-US" dirty="0">
                <a:latin typeface="Helvetica" pitchFamily="2" charset="0"/>
              </a:rPr>
              <a:t> with growing prices in each price group. The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automatic car ratio </a:t>
            </a:r>
            <a:r>
              <a:rPr lang="en-US" dirty="0">
                <a:latin typeface="Helvetica" pitchFamily="2" charset="0"/>
              </a:rPr>
              <a:t>tends to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</a:rPr>
              <a:t>grow</a:t>
            </a:r>
            <a:r>
              <a:rPr lang="en-US" dirty="0">
                <a:latin typeface="Helvetica" pitchFamily="2" charset="0"/>
              </a:rPr>
              <a:t> in each price group.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4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Fuel types in price </a:t>
            </a:r>
            <a:endParaRPr lang="en-US" dirty="0">
              <a:effectLst/>
            </a:endParaRPr>
          </a:p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categories ratio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6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Fuel types in price 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categories ratio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75222" y="4990246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The proportion of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diesel</a:t>
            </a:r>
            <a:r>
              <a:rPr lang="en-US" dirty="0">
                <a:latin typeface="Helvetica" pitchFamily="2" charset="0"/>
              </a:rPr>
              <a:t> vehicles </a:t>
            </a:r>
            <a:r>
              <a:rPr lang="en-US" b="1" dirty="0">
                <a:latin typeface="Helvetica" pitchFamily="2" charset="0"/>
              </a:rPr>
              <a:t>increases</a:t>
            </a:r>
            <a:r>
              <a:rPr lang="en-US" dirty="0">
                <a:latin typeface="Helvetica" pitchFamily="2" charset="0"/>
              </a:rPr>
              <a:t> with price in the first three groups while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decreasing</a:t>
            </a:r>
            <a:r>
              <a:rPr lang="en-US" dirty="0">
                <a:latin typeface="Helvetica" pitchFamily="2" charset="0"/>
              </a:rPr>
              <a:t> in the fourth.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63791" y="1977294"/>
            <a:ext cx="4268298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Gasoline</a:t>
            </a:r>
            <a:r>
              <a:rPr lang="en-US" dirty="0">
                <a:latin typeface="Helvetica" pitchFamily="2" charset="0"/>
              </a:rPr>
              <a:t> cars are widely represented among cars with </a:t>
            </a:r>
            <a:r>
              <a:rPr lang="en-US" b="1" dirty="0">
                <a:latin typeface="Helvetica" pitchFamily="2" charset="0"/>
              </a:rPr>
              <a:t>prices lower </a:t>
            </a:r>
            <a:r>
              <a:rPr lang="en-US" dirty="0">
                <a:latin typeface="Helvetica" pitchFamily="2" charset="0"/>
              </a:rPr>
              <a:t>than </a:t>
            </a:r>
            <a:r>
              <a:rPr lang="en-US" b="1" dirty="0">
                <a:latin typeface="Helvetica" pitchFamily="2" charset="0"/>
              </a:rPr>
              <a:t>€10.000</a:t>
            </a:r>
            <a:r>
              <a:rPr lang="en-US" dirty="0">
                <a:latin typeface="Helvetica" pitchFamily="2" charset="0"/>
              </a:rPr>
              <a:t>. This ratio falls (7.4%) in the next group and falls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below half </a:t>
            </a:r>
            <a:r>
              <a:rPr lang="en-US" dirty="0">
                <a:latin typeface="Helvetica" pitchFamily="2" charset="0"/>
              </a:rPr>
              <a:t>in the next two groups.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56575" y="3751346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Hybrid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electric</a:t>
            </a:r>
            <a:r>
              <a:rPr lang="en-US" dirty="0">
                <a:latin typeface="Helvetica" pitchFamily="2" charset="0"/>
              </a:rPr>
              <a:t> vehicles' share of the total tends to </a:t>
            </a:r>
            <a:r>
              <a:rPr lang="en-US" b="1" dirty="0">
                <a:latin typeface="Helvetica" pitchFamily="2" charset="0"/>
              </a:rPr>
              <a:t>grow</a:t>
            </a:r>
            <a:r>
              <a:rPr lang="en-US" dirty="0">
                <a:latin typeface="Helvetica" pitchFamily="2" charset="0"/>
              </a:rPr>
              <a:t> with price in each price group.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7315203" y="2058954"/>
            <a:ext cx="45719" cy="1055511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AA370-A3DE-464C-E17F-F3E3731A6C44}"/>
              </a:ext>
            </a:extLst>
          </p:cNvPr>
          <p:cNvSpPr/>
          <p:nvPr/>
        </p:nvSpPr>
        <p:spPr>
          <a:xfrm flipH="1">
            <a:off x="7315202" y="4981131"/>
            <a:ext cx="45719" cy="729256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7317510" y="3753059"/>
            <a:ext cx="45719" cy="729256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EB671-681F-CB3E-4159-D58CA9F4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1" y="1140697"/>
            <a:ext cx="6484622" cy="50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Real price categories</a:t>
            </a:r>
            <a:endParaRPr lang="en-US" dirty="0">
              <a:effectLst/>
            </a:endParaRPr>
          </a:p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by fuel types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  <a:spcBef>
                <a:spcPts val="0"/>
              </a:spcBef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Real price categories</a:t>
            </a:r>
          </a:p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 by fuel types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796534"/>
              </p:ext>
            </p:extLst>
          </p:nvPr>
        </p:nvGraphicFramePr>
        <p:xfrm>
          <a:off x="654049" y="1075266"/>
          <a:ext cx="11109321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4910775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1533525" y="5148540"/>
            <a:ext cx="4305300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The total quantity of gasoline, diesel, electric, and gas cars represented </a:t>
            </a:r>
            <a:r>
              <a:rPr lang="en-US" b="1" dirty="0">
                <a:latin typeface="Helvetica" pitchFamily="2" charset="0"/>
              </a:rPr>
              <a:t>tends to decrease </a:t>
            </a:r>
            <a:r>
              <a:rPr lang="en-US" dirty="0">
                <a:latin typeface="Helvetica" pitchFamily="2" charset="0"/>
              </a:rPr>
              <a:t>when prices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increase</a:t>
            </a:r>
            <a:r>
              <a:rPr lang="en-US" dirty="0">
                <a:latin typeface="Helvetica" pitchFamily="2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6705602" y="5148539"/>
            <a:ext cx="4343397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The number of hybrid vehicles </a:t>
            </a:r>
            <a:r>
              <a:rPr lang="en-US" b="1" dirty="0">
                <a:latin typeface="Helvetica" pitchFamily="2" charset="0"/>
              </a:rPr>
              <a:t>increases</a:t>
            </a:r>
            <a:r>
              <a:rPr lang="en-US" dirty="0">
                <a:latin typeface="Helvetica" pitchFamily="2" charset="0"/>
              </a:rPr>
              <a:t> in the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first three</a:t>
            </a:r>
            <a:r>
              <a:rPr lang="en-US" dirty="0">
                <a:latin typeface="Helvetica" pitchFamily="2" charset="0"/>
              </a:rPr>
              <a:t> price categories while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decreasing</a:t>
            </a:r>
            <a:r>
              <a:rPr lang="en-US" dirty="0">
                <a:latin typeface="Helvetica" pitchFamily="2" charset="0"/>
              </a:rPr>
              <a:t> in the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fourth</a:t>
            </a:r>
            <a:r>
              <a:rPr lang="en-US" dirty="0">
                <a:latin typeface="Helvetica" pitchFamily="2" charset="0"/>
              </a:rPr>
              <a:t>.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Price category trends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5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Price category trends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17405" y="4264835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Vehicles with a price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</a:rPr>
              <a:t>higher</a:t>
            </a:r>
            <a:r>
              <a:rPr lang="en-US" dirty="0">
                <a:latin typeface="Helvetica" pitchFamily="2" charset="0"/>
              </a:rPr>
              <a:t> than </a:t>
            </a:r>
            <a:r>
              <a:rPr lang="en-US" b="1" dirty="0">
                <a:latin typeface="Helvetica" pitchFamily="2" charset="0"/>
              </a:rPr>
              <a:t>10</a:t>
            </a:r>
            <a:r>
              <a:rPr lang="ru-RU" b="1" dirty="0">
                <a:latin typeface="Helvetica" pitchFamily="2" charset="0"/>
              </a:rPr>
              <a:t>.</a:t>
            </a:r>
            <a:r>
              <a:rPr lang="en-US" b="1" dirty="0">
                <a:latin typeface="Helvetica" pitchFamily="2" charset="0"/>
              </a:rPr>
              <a:t>000€</a:t>
            </a:r>
            <a:r>
              <a:rPr lang="en-US" dirty="0">
                <a:latin typeface="Helvetica" pitchFamily="2" charset="0"/>
              </a:rPr>
              <a:t> tend to be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</a:rPr>
              <a:t>more</a:t>
            </a:r>
            <a:r>
              <a:rPr lang="en-US" dirty="0">
                <a:latin typeface="Helvetica" pitchFamily="2" charset="0"/>
              </a:rPr>
              <a:t> represented when production year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increases</a:t>
            </a:r>
            <a:endParaRPr lang="en-US" dirty="0">
              <a:solidFill>
                <a:srgbClr val="4A1BE4"/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0625" y="2723855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Cars with a price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lower</a:t>
            </a:r>
            <a:r>
              <a:rPr lang="en-US" dirty="0">
                <a:latin typeface="Helvetica" pitchFamily="2" charset="0"/>
              </a:rPr>
              <a:t> than </a:t>
            </a:r>
            <a:r>
              <a:rPr lang="en-US" b="1" dirty="0">
                <a:latin typeface="Helvetica" pitchFamily="2" charset="0"/>
              </a:rPr>
              <a:t>10</a:t>
            </a:r>
            <a:r>
              <a:rPr lang="ru-RU" b="1" dirty="0">
                <a:latin typeface="Helvetica" pitchFamily="2" charset="0"/>
              </a:rPr>
              <a:t>.</a:t>
            </a:r>
            <a:r>
              <a:rPr lang="en-US" b="1" dirty="0">
                <a:latin typeface="Helvetica" pitchFamily="2" charset="0"/>
              </a:rPr>
              <a:t>000€</a:t>
            </a:r>
            <a:r>
              <a:rPr lang="en-US" dirty="0">
                <a:latin typeface="Helvetica" pitchFamily="2" charset="0"/>
              </a:rPr>
              <a:t> tend to be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less</a:t>
            </a:r>
            <a:r>
              <a:rPr lang="en-US" dirty="0">
                <a:latin typeface="Helvetica" pitchFamily="2" charset="0"/>
              </a:rPr>
              <a:t> represented when production year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increases</a:t>
            </a:r>
            <a:endParaRPr lang="en-US" dirty="0">
              <a:solidFill>
                <a:srgbClr val="4A1BE4"/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504825" y="4264835"/>
            <a:ext cx="45719" cy="647994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510540" y="2742906"/>
            <a:ext cx="45719" cy="647994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66304-7E4B-B54E-3C46-772FBE794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33" y="1140697"/>
            <a:ext cx="6446526" cy="48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popular brands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Top 10 popular brands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9B5CFA-7F13-BEFB-D5BB-5F261D16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62560"/>
              </p:ext>
            </p:extLst>
          </p:nvPr>
        </p:nvGraphicFramePr>
        <p:xfrm>
          <a:off x="5872689" y="1290341"/>
          <a:ext cx="5876924" cy="4482463"/>
        </p:xfrm>
        <a:graphic>
          <a:graphicData uri="http://schemas.openxmlformats.org/drawingml/2006/table">
            <a:tbl>
              <a:tblPr/>
              <a:tblGrid>
                <a:gridCol w="1815077">
                  <a:extLst>
                    <a:ext uri="{9D8B030D-6E8A-4147-A177-3AD203B41FA5}">
                      <a16:colId xmlns:a16="http://schemas.microsoft.com/office/drawing/2014/main" val="3961398691"/>
                    </a:ext>
                  </a:extLst>
                </a:gridCol>
                <a:gridCol w="1157725">
                  <a:extLst>
                    <a:ext uri="{9D8B030D-6E8A-4147-A177-3AD203B41FA5}">
                      <a16:colId xmlns:a16="http://schemas.microsoft.com/office/drawing/2014/main" val="3261167047"/>
                    </a:ext>
                  </a:extLst>
                </a:gridCol>
                <a:gridCol w="1667909">
                  <a:extLst>
                    <a:ext uri="{9D8B030D-6E8A-4147-A177-3AD203B41FA5}">
                      <a16:colId xmlns:a16="http://schemas.microsoft.com/office/drawing/2014/main" val="3801455149"/>
                    </a:ext>
                  </a:extLst>
                </a:gridCol>
                <a:gridCol w="1236213">
                  <a:extLst>
                    <a:ext uri="{9D8B030D-6E8A-4147-A177-3AD203B41FA5}">
                      <a16:colId xmlns:a16="http://schemas.microsoft.com/office/drawing/2014/main" val="4256785672"/>
                    </a:ext>
                  </a:extLst>
                </a:gridCol>
              </a:tblGrid>
              <a:tr h="718563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Brand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Average price,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€</a:t>
                      </a:r>
                      <a:endParaRPr lang="en-US" b="1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Cars represented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Average mileage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56723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Volkswagen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16060.09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6921.00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80881.04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2410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Opel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10428.03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4801.00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78416.94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42196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Ford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13793.37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4441.00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69201.89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1156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Skoda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13715.19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2877.00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70644.23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099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Renault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11287.90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2828.00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57111.05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0497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Audi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30000.23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2681.00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76796.27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1460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23431.07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2400.00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97489.55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36828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Mercedes-Benz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28379.92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2347.00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96164.90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1029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SEAT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12847.43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1924.00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66158.88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5299"/>
                  </a:ext>
                </a:extLst>
              </a:tr>
              <a:tr h="37639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Hyundai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12852.69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>
                          <a:effectLst/>
                          <a:latin typeface="Helvetica" pitchFamily="2" charset="0"/>
                        </a:rPr>
                        <a:t>1886.00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dirty="0">
                          <a:effectLst/>
                          <a:latin typeface="Helvetica" pitchFamily="2" charset="0"/>
                        </a:rPr>
                        <a:t>52792.60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32954"/>
                  </a:ext>
                </a:extLst>
              </a:tr>
            </a:tbl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5CF9CD05-9B79-31E5-76E2-6ADBCEAF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27" y="1473250"/>
            <a:ext cx="1028343" cy="1028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9B9EE-CE23-68E7-8978-3028AB8FF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74" y="1473250"/>
            <a:ext cx="1186811" cy="10394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867AA11-07BC-196A-35B2-DC8916C43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90" y="1774996"/>
            <a:ext cx="1107102" cy="424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FB95E6-4AB1-F603-603C-CE6C36BED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97" y="1653005"/>
            <a:ext cx="1186811" cy="81395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E2F78C3-4D32-A9B0-AED7-5C99740EBD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1850" y="3177826"/>
            <a:ext cx="1810495" cy="101840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87FCF9A-A60D-37C2-838D-F82D5BCA7E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6890" y="3048875"/>
            <a:ext cx="1419210" cy="14192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A40FB5-94FE-5EC7-9332-6CA061127A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693" y="3182432"/>
            <a:ext cx="1152096" cy="11520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6A9D6A-244A-C745-1846-06EAF9173E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54" y="3182432"/>
            <a:ext cx="1152096" cy="11520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E2EDAA6-DBDC-612A-1D95-B7AFB71FB4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7" y="4708274"/>
            <a:ext cx="1128883" cy="89649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E8F04E7-F781-CF55-961E-21FAE3BA2A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90" y="4703522"/>
            <a:ext cx="1393033" cy="8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popular models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Top 10 popular models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A6B8D-3D05-3C21-1E24-A9E4420F5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58314"/>
              </p:ext>
            </p:extLst>
          </p:nvPr>
        </p:nvGraphicFramePr>
        <p:xfrm>
          <a:off x="4695825" y="1288108"/>
          <a:ext cx="6962775" cy="4297680"/>
        </p:xfrm>
        <a:graphic>
          <a:graphicData uri="http://schemas.openxmlformats.org/drawingml/2006/table">
            <a:tbl>
              <a:tblPr/>
              <a:tblGrid>
                <a:gridCol w="1504950">
                  <a:extLst>
                    <a:ext uri="{9D8B030D-6E8A-4147-A177-3AD203B41FA5}">
                      <a16:colId xmlns:a16="http://schemas.microsoft.com/office/drawing/2014/main" val="2043505631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2964114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95034302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13650283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030889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Brand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Average price,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€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Model represented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Average mileage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3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Volkswagen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Golf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13540.55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1492.00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91738.14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4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Opel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Corsa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8959.63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1491.00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55012.01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Fiesta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9864.22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1289.00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52437.59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1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Opel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Astra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9574.46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1191.00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101118.97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0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12428.89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83752.35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Volkswagen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up!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7622.25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945.00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55040.93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8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Skoda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Fabia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10170.06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917.00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55746.15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5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Volkswagen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Polo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10053.58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893.00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68183.68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566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smart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forTwo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7878.90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725.00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55304.53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8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Fiat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11022.25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666.00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25588.98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6611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D62251-A06B-A906-3D34-C1BBC4E0E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6" y="2127019"/>
            <a:ext cx="3965189" cy="26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6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rgbClr val="9592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Table of</a:t>
            </a:r>
            <a:r>
              <a:rPr lang="en-US" baseline="0" dirty="0"/>
              <a:t> contents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Table of contents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0293" y="2788880"/>
            <a:ext cx="1807672" cy="1695450"/>
          </a:xfrm>
          <a:prstGeom prst="ellipse">
            <a:avLst/>
          </a:prstGeom>
          <a:solidFill>
            <a:srgbClr val="D9F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6589" y="1630204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cleaning process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5167" y="3334726"/>
            <a:ext cx="4231836" cy="740997"/>
          </a:xfrm>
          <a:prstGeom prst="roundRect">
            <a:avLst>
              <a:gd name="adj" fmla="val 50000"/>
            </a:avLst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Graphical representation of insights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6" y="5154978"/>
            <a:ext cx="3448050" cy="740997"/>
          </a:xfrm>
          <a:prstGeom prst="roundRect">
            <a:avLst>
              <a:gd name="adj" fmla="val 50000"/>
            </a:avLst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5744" y="1613877"/>
            <a:ext cx="3332499" cy="740997"/>
          </a:xfrm>
          <a:prstGeom prst="roundRect">
            <a:avLst>
              <a:gd name="adj" fmla="val 50000"/>
            </a:avLst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and project overview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741" y="3334726"/>
            <a:ext cx="3332498" cy="740997"/>
          </a:xfrm>
          <a:prstGeom prst="roundRect">
            <a:avLst>
              <a:gd name="adj" fmla="val 50000"/>
            </a:avLst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information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4313" y="5154716"/>
            <a:ext cx="3067050" cy="740997"/>
          </a:xfrm>
          <a:prstGeom prst="roundRect">
            <a:avLst>
              <a:gd name="adj" fmla="val 50000"/>
            </a:avLst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collections</a:t>
            </a:r>
            <a:endParaRPr lang="en-US" sz="1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754230" y="352135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968281" y="352135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7AFFC-408F-3283-356E-9F1CFFCEB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47" y="1754149"/>
            <a:ext cx="493106" cy="493106"/>
          </a:xfrm>
          <a:prstGeom prst="rect">
            <a:avLst/>
          </a:prstGeom>
        </p:spPr>
      </p:pic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A5357C39-E419-6481-6C89-03D10624C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5955" y="1767428"/>
            <a:ext cx="444577" cy="444577"/>
          </a:xfrm>
          <a:prstGeom prst="rect">
            <a:avLst/>
          </a:prstGeom>
        </p:spPr>
      </p:pic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CC3FD280-3B17-941D-B699-2C822E22AF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3689" y="5247120"/>
            <a:ext cx="556712" cy="5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expensive cars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Top 10 expensive cars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8B193F-9A6C-75B3-5D94-EED96202A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48095"/>
              </p:ext>
            </p:extLst>
          </p:nvPr>
        </p:nvGraphicFramePr>
        <p:xfrm>
          <a:off x="361950" y="1417320"/>
          <a:ext cx="7067550" cy="402336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3050296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4993677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68013182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60498884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20468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Brand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Price,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€</a:t>
                      </a:r>
                      <a:endParaRPr lang="en-US" b="1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Horsepower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Mileage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197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Ferrari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1199900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1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Mercedes-Benz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S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717078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630.00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698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Maybach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Pullman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717078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630.00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27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Maybach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Pullman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499800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530.00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3400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83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Mercedes-Benz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SLS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465000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591.00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6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Lamborghini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Aventador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449900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3600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8911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Ferrari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439900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799.00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6500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278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Lamborghini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Aventador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439900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14090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283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Lamborghini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  <a:latin typeface="Helvetica" pitchFamily="2" charset="0"/>
                        </a:rPr>
                        <a:t>Aventador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399999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04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Porsche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399911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4624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94008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789E39E-C664-6037-53E3-BAB4271F9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78818"/>
            <a:ext cx="3867150" cy="2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cheapest cars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Top 10 cheapest cars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AA6B8D-3D05-3C21-1E24-A9E4420F5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39882"/>
              </p:ext>
            </p:extLst>
          </p:nvPr>
        </p:nvGraphicFramePr>
        <p:xfrm>
          <a:off x="6096000" y="1288108"/>
          <a:ext cx="5725297" cy="429768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6005993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82964114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95034302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136502833"/>
                    </a:ext>
                  </a:extLst>
                </a:gridCol>
                <a:gridCol w="1134247">
                  <a:extLst>
                    <a:ext uri="{9D8B030D-6E8A-4147-A177-3AD203B41FA5}">
                      <a16:colId xmlns:a16="http://schemas.microsoft.com/office/drawing/2014/main" val="40308899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Brand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Price,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€</a:t>
                      </a:r>
                      <a:endParaRPr lang="en-US" b="1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HP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Average mileage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3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Citroen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68.00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204000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47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Lada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Priora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98.00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100611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6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Toyota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Aygo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68.00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153000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13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Peugeot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1299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68.00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222000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206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Opel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Corsa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133000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Volkswagen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Touran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1396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140.00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233567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8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Brilliance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BS4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101.00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100524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457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SEAT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Ibiza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170000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566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smart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forTwo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54.00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140000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8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Fiat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Panda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69.00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157000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6611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5A07D11-B303-9E0F-4A77-D1C76D634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792298"/>
            <a:ext cx="493395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powerful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Top 10 powerful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1E4461-836B-0969-D734-A1D71C8BC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82246"/>
              </p:ext>
            </p:extLst>
          </p:nvPr>
        </p:nvGraphicFramePr>
        <p:xfrm>
          <a:off x="228600" y="1417320"/>
          <a:ext cx="7219950" cy="402336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39342232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9822006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596434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34733556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030674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Brand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Horsepower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Mileage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764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Mercedes-Benz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G 63 AMG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216619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850.00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9234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35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Audi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R8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295000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799.00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37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Ferrari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439900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799.00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6500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7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Ferrari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1199900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4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Tesla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Model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54450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772.00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71099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22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Tesla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Model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99999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772.00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63205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2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Ford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Mustang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121000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64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Lamborghini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  <a:latin typeface="Helvetica" pitchFamily="2" charset="0"/>
                        </a:rPr>
                        <a:t>Aventador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439900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14090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63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Lamborghini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 err="1">
                          <a:effectLst/>
                          <a:latin typeface="Helvetica" pitchFamily="2" charset="0"/>
                        </a:rPr>
                        <a:t>Aventador</a:t>
                      </a:r>
                      <a:endParaRPr lang="en-US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449900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770.00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3600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4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Corvette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Z06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148600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767.00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9790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4261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12B89A6-D5B2-0E92-BBC7-1A6BFDCE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105027"/>
            <a:ext cx="3969980" cy="264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5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 10 least horsepower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145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Top 10 least horsepower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E2E5C-636B-F669-C0DE-928648C9C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807654"/>
              </p:ext>
            </p:extLst>
          </p:nvPr>
        </p:nvGraphicFramePr>
        <p:xfrm>
          <a:off x="6387859" y="1205008"/>
          <a:ext cx="4800029" cy="4496967"/>
        </p:xfrm>
        <a:graphic>
          <a:graphicData uri="http://schemas.openxmlformats.org/drawingml/2006/table">
            <a:tbl>
              <a:tblPr/>
              <a:tblGrid>
                <a:gridCol w="1113854">
                  <a:extLst>
                    <a:ext uri="{9D8B030D-6E8A-4147-A177-3AD203B41FA5}">
                      <a16:colId xmlns:a16="http://schemas.microsoft.com/office/drawing/2014/main" val="20743937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174704227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52987669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733602298"/>
                    </a:ext>
                  </a:extLst>
                </a:gridCol>
              </a:tblGrid>
              <a:tr h="60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Brand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AVG Price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Helvetica" pitchFamily="2" charset="0"/>
                          <a:ea typeface="+mn-ea"/>
                          <a:cs typeface="+mn-cs"/>
                        </a:rPr>
                        <a:t>HP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5434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Ligier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JS 50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9570.00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5.00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6484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Estrima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Birò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13090.00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5.00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96475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Microcar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M.Go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8262.86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5.86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3781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Microcar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M8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6149.50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6.00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1231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Aixam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City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12935.00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6.50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4437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Microcar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Due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6745.00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7.50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4223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Piaggio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Ape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7849.75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10.25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8916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Renault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Twizy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5413.43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10.74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01564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Tazzari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EV Zero Classic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6500.00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20.00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5150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 err="1">
                          <a:effectLst/>
                          <a:latin typeface="Helvetica" pitchFamily="2" charset="0"/>
                        </a:rPr>
                        <a:t>Zhidou</a:t>
                      </a:r>
                      <a:endParaRPr lang="en-US" sz="1800" dirty="0">
                        <a:effectLst/>
                        <a:latin typeface="Helvetica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D2S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  <a:latin typeface="Helvetica" pitchFamily="2" charset="0"/>
                        </a:rPr>
                        <a:t>12500.00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  <a:latin typeface="Helvetica" pitchFamily="2" charset="0"/>
                        </a:rPr>
                        <a:t>24.00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715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046705E-310B-3791-68C7-B81EE2C0C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68" y="2093119"/>
            <a:ext cx="5286374" cy="26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990599" y="1357350"/>
            <a:ext cx="5105401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In this project, an analysis of data on German cars from the Autoscaut24 website was carried out.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Relationships, interesting trends between variables were identified.</a:t>
            </a:r>
            <a:r>
              <a:rPr lang="en-US" dirty="0">
                <a:solidFill>
                  <a:schemeClr val="tx2"/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282812" y="2661371"/>
            <a:ext cx="5471072" cy="19697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fontAlgn="base"/>
            <a:r>
              <a:rPr lang="en-US" dirty="0">
                <a:latin typeface="Helvetica" pitchFamily="2" charset="0"/>
              </a:rPr>
              <a:t>An </a:t>
            </a:r>
            <a:r>
              <a:rPr lang="en-US" b="1" dirty="0">
                <a:latin typeface="Helvetica" pitchFamily="2" charset="0"/>
              </a:rPr>
              <a:t>anomaly</a:t>
            </a:r>
            <a:r>
              <a:rPr lang="en-US" dirty="0">
                <a:latin typeface="Helvetica" pitchFamily="2" charset="0"/>
              </a:rPr>
              <a:t> was discovered in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2017</a:t>
            </a:r>
            <a:r>
              <a:rPr lang="en-US" dirty="0">
                <a:latin typeface="Helvetica" pitchFamily="2" charset="0"/>
              </a:rPr>
              <a:t>. Gasoline cars are the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least</a:t>
            </a:r>
            <a:r>
              <a:rPr lang="en-US" dirty="0">
                <a:latin typeface="Helvetica" pitchFamily="2" charset="0"/>
              </a:rPr>
              <a:t> represented in this year's production, while diesel cars are the most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widely</a:t>
            </a:r>
            <a:r>
              <a:rPr lang="en-US" dirty="0">
                <a:latin typeface="Helvetica" pitchFamily="2" charset="0"/>
              </a:rPr>
              <a:t> represented. Also this year and after, there is a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</a:rPr>
              <a:t>downward</a:t>
            </a:r>
            <a:r>
              <a:rPr lang="en-US" dirty="0">
                <a:latin typeface="Helvetica" pitchFamily="2" charset="0"/>
              </a:rPr>
              <a:t> trend in the number of cars with a </a:t>
            </a:r>
            <a:r>
              <a:rPr lang="en-US" b="1" dirty="0">
                <a:latin typeface="Helvetica" pitchFamily="2" charset="0"/>
              </a:rPr>
              <a:t>manual</a:t>
            </a:r>
            <a:r>
              <a:rPr lang="en-US" dirty="0">
                <a:latin typeface="Helvetica" pitchFamily="2" charset="0"/>
              </a:rPr>
              <a:t> transmission and an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increase</a:t>
            </a:r>
            <a:r>
              <a:rPr lang="en-US" dirty="0">
                <a:latin typeface="Helvetica" pitchFamily="2" charset="0"/>
              </a:rPr>
              <a:t> in the number of </a:t>
            </a:r>
            <a:r>
              <a:rPr lang="en-US" b="1" dirty="0">
                <a:latin typeface="Helvetica" pitchFamily="2" charset="0"/>
              </a:rPr>
              <a:t>automatic</a:t>
            </a:r>
            <a:r>
              <a:rPr lang="en-US" dirty="0">
                <a:latin typeface="Helvetica" pitchFamily="2" charset="0"/>
              </a:rPr>
              <a:t> ones.</a:t>
            </a:r>
            <a:br>
              <a:rPr lang="en-US" sz="2000" dirty="0"/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725105" y="4754965"/>
            <a:ext cx="43708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The analysis was done using </a:t>
            </a:r>
            <a:r>
              <a:rPr lang="en-US" b="1" dirty="0">
                <a:latin typeface="Helvetica" pitchFamily="2" charset="0"/>
              </a:rPr>
              <a:t>Python</a:t>
            </a:r>
            <a:r>
              <a:rPr lang="en-US" dirty="0">
                <a:latin typeface="Helvetica" pitchFamily="2" charset="0"/>
              </a:rPr>
              <a:t> in Jupiter notebooks.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D1D3342-DC60-2C3B-6C07-13467F628C66}"/>
              </a:ext>
            </a:extLst>
          </p:cNvPr>
          <p:cNvSpPr/>
          <p:nvPr/>
        </p:nvSpPr>
        <p:spPr>
          <a:xfrm>
            <a:off x="3097162" y="2411533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000E0FC-5015-CBEC-1E96-E9BCAFA923AF}"/>
              </a:ext>
            </a:extLst>
          </p:cNvPr>
          <p:cNvSpPr/>
          <p:nvPr/>
        </p:nvSpPr>
        <p:spPr>
          <a:xfrm>
            <a:off x="6282812" y="4406421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FCE940C-E3E5-0912-5CAC-17C9BA234E6F}"/>
              </a:ext>
            </a:extLst>
          </p:cNvPr>
          <p:cNvSpPr/>
          <p:nvPr/>
        </p:nvSpPr>
        <p:spPr>
          <a:xfrm>
            <a:off x="3097162" y="5303662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4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description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Data 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06245" y="1357350"/>
            <a:ext cx="5289756" cy="7383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Source  dataset contain data from </a:t>
            </a:r>
            <a:r>
              <a:rPr lang="en-US" sz="2000" dirty="0">
                <a:solidFill>
                  <a:schemeClr val="tx2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one of the largest Europe’s car market </a:t>
            </a:r>
            <a:r>
              <a:rPr lang="en-US" sz="2000" dirty="0">
                <a:solidFill>
                  <a:srgbClr val="4A1BE4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AutoScaut24 </a:t>
            </a:r>
            <a:r>
              <a:rPr lang="en-US" sz="2000" dirty="0">
                <a:solidFill>
                  <a:schemeClr val="tx2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solidFill>
                  <a:srgbClr val="D9F852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2011</a:t>
            </a:r>
            <a:r>
              <a:rPr lang="en-US" sz="2000" dirty="0">
                <a:solidFill>
                  <a:schemeClr val="tx2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solidFill>
                  <a:srgbClr val="D9F852"/>
                </a:solidFill>
                <a:effectLst/>
                <a:latin typeface="Helvetica" pitchFamily="2" charset="0"/>
                <a:cs typeface="Times New Roman" panose="02020603050405020304" pitchFamily="18" charset="0"/>
              </a:rPr>
              <a:t>2021</a:t>
            </a:r>
            <a:r>
              <a:rPr lang="en-US" sz="2400" i="0" dirty="0">
                <a:solidFill>
                  <a:schemeClr val="tx2"/>
                </a:solidFill>
                <a:effectLst/>
                <a:latin typeface="Helvetica" pitchFamily="2" charset="0"/>
              </a:rPr>
              <a:t>.</a:t>
            </a:r>
            <a:r>
              <a:rPr lang="en-US" sz="1400" dirty="0">
                <a:solidFill>
                  <a:schemeClr val="tx2"/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282812" y="2313328"/>
            <a:ext cx="4847304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 fontAlgn="base"/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Original dataset consists of </a:t>
            </a:r>
            <a:r>
              <a:rPr lang="en-US" sz="2000" dirty="0">
                <a:solidFill>
                  <a:srgbClr val="4A1BE4"/>
                </a:solidFill>
                <a:latin typeface="Helvetica" pitchFamily="2" charset="0"/>
                <a:cs typeface="Times New Roman" panose="02020603050405020304" pitchFamily="18" charset="0"/>
              </a:rPr>
              <a:t>46405 rows 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4A1BE4"/>
                </a:solidFill>
                <a:latin typeface="Helvetica" pitchFamily="2" charset="0"/>
                <a:cs typeface="Times New Roman" panose="02020603050405020304" pitchFamily="18" charset="0"/>
              </a:rPr>
              <a:t>9 columns</a:t>
            </a:r>
            <a:br>
              <a:rPr lang="en-US" sz="2000" dirty="0"/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631350" y="3424317"/>
            <a:ext cx="5471073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Fields contain information about make, model,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price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, offer type, mileage, fuel, gear type, horsepower and production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year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.</a:t>
            </a:r>
          </a:p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797623" y="4596058"/>
            <a:ext cx="5486400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Data was downloaded from </a:t>
            </a:r>
            <a:r>
              <a:rPr lang="en-US" sz="2000" dirty="0">
                <a:solidFill>
                  <a:srgbClr val="4A1BE4"/>
                </a:solidFill>
                <a:latin typeface="Helvetica" pitchFamily="2" charset="0"/>
                <a:cs typeface="Times New Roman" panose="02020603050405020304" pitchFamily="18" charset="0"/>
              </a:rPr>
              <a:t>Kaggle.com 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Collection method –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rPr>
              <a:t>scraping</a:t>
            </a:r>
            <a:r>
              <a:rPr lang="en-US" sz="2000" dirty="0">
                <a:solidFill>
                  <a:schemeClr val="tx2"/>
                </a:solidFill>
                <a:latin typeface="Helvetica" pitchFamily="2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accent2"/>
              </a:solidFill>
              <a:latin typeface="Helvetica" pitchFamily="2" charset="0"/>
              <a:cs typeface="Times New Roman" panose="02020603050405020304" pitchFamily="18" charset="0"/>
            </a:endParaRPr>
          </a:p>
          <a:p>
            <a:pPr algn="ctr">
              <a:lnSpc>
                <a:spcPts val="1900"/>
              </a:lnSpc>
            </a:pPr>
            <a:r>
              <a:rPr lang="en-US" sz="1200" dirty="0">
                <a:solidFill>
                  <a:schemeClr val="tx2"/>
                </a:solidFill>
                <a:latin typeface="Helvetica" pitchFamily="2" charset="0"/>
                <a:cs typeface="Segoe UI" panose="020B0502040204020203" pitchFamily="34" charset="0"/>
              </a:rPr>
              <a:t>Link</a:t>
            </a:r>
            <a:r>
              <a:rPr lang="en-US" sz="1200" dirty="0">
                <a:solidFill>
                  <a:srgbClr val="D9F852"/>
                </a:solidFill>
                <a:latin typeface="Helvetica" pitchFamily="2" charset="0"/>
                <a:cs typeface="Segoe UI" panose="020B0502040204020203" pitchFamily="34" charset="0"/>
              </a:rPr>
              <a:t>: </a:t>
            </a:r>
            <a:r>
              <a:rPr lang="en-US" sz="1200" dirty="0">
                <a:solidFill>
                  <a:srgbClr val="D9F852"/>
                </a:solidFill>
                <a:latin typeface="Helvetic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https://www.kaggle.com/datasets/ander289386/cars-germany</a:t>
            </a:r>
            <a:endParaRPr lang="en-US" sz="1200" dirty="0">
              <a:solidFill>
                <a:srgbClr val="D9F852"/>
              </a:solidFill>
              <a:latin typeface="Helvetica" pitchFamily="2" charset="0"/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D1D3342-DC60-2C3B-6C07-13467F628C66}"/>
              </a:ext>
            </a:extLst>
          </p:cNvPr>
          <p:cNvSpPr/>
          <p:nvPr/>
        </p:nvSpPr>
        <p:spPr>
          <a:xfrm>
            <a:off x="3097162" y="2088319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000E0FC-5015-CBEC-1E96-E9BCAFA923AF}"/>
              </a:ext>
            </a:extLst>
          </p:cNvPr>
          <p:cNvSpPr/>
          <p:nvPr/>
        </p:nvSpPr>
        <p:spPr>
          <a:xfrm>
            <a:off x="6282812" y="3045426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FCE940C-E3E5-0912-5CAC-17C9BA234E6F}"/>
              </a:ext>
            </a:extLst>
          </p:cNvPr>
          <p:cNvSpPr/>
          <p:nvPr/>
        </p:nvSpPr>
        <p:spPr>
          <a:xfrm>
            <a:off x="3097162" y="4165285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009996CB-EEDB-AEF8-40A9-832FC010EAB8}"/>
              </a:ext>
            </a:extLst>
          </p:cNvPr>
          <p:cNvSpPr/>
          <p:nvPr/>
        </p:nvSpPr>
        <p:spPr>
          <a:xfrm>
            <a:off x="6282812" y="5345869"/>
            <a:ext cx="2998838" cy="45719"/>
          </a:xfrm>
          <a:prstGeom prst="flowChartAlternateProcess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8C9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1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4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Project objectives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Project 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8C9BA"/>
              </a:solidFill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8C9BA"/>
              </a:solidFill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8C9B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D9F852"/>
                </a:solidFill>
                <a:latin typeface="Helvetica" pitchFamily="2" charset="0"/>
              </a:rPr>
              <a:t>Data cleaning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D9F852"/>
                </a:solidFill>
                <a:latin typeface="Helvetica" pitchFamily="2" charset="0"/>
              </a:rPr>
              <a:t>Data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D9F852"/>
                </a:solidFill>
                <a:latin typeface="Helvetica" pitchFamily="2" charset="0"/>
              </a:rPr>
              <a:t>Statistical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D9F852"/>
                </a:solidFill>
                <a:latin typeface="Helvetica" pitchFamily="2" charset="0"/>
              </a:rPr>
              <a:t>Discovering insights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651925" y="2885112"/>
            <a:ext cx="155966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rgbClr val="D9F852"/>
                </a:solidFill>
                <a:latin typeface="Helvetica" pitchFamily="2" charset="0"/>
              </a:rPr>
              <a:t>Graphical representation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Helvetica" pitchFamily="2" charset="0"/>
                <a:cs typeface="Segoe UI" panose="020B0502040204020203" pitchFamily="34" charset="0"/>
              </a:rPr>
              <a:t>Our project will start by revealing gaps and inaccuracies in the data that can interfere with the analysis and then eliminating them.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Helvetica" pitchFamily="2" charset="0"/>
                <a:cs typeface="Segoe UI" panose="020B0502040204020203" pitchFamily="34" charset="0"/>
              </a:rPr>
              <a:t>Use Pandas, NumPy, and other Python libraries for investigating our data and searching for interesting information and insights.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45901" y="3653026"/>
            <a:ext cx="1752042" cy="144225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Helvetica" pitchFamily="2" charset="0"/>
                <a:cs typeface="Segoe UI" panose="020B0502040204020203" pitchFamily="34" charset="0"/>
              </a:rPr>
              <a:t>Using Pandas functions to obtain statistical information about data and identify relationships between variables</a:t>
            </a:r>
            <a:r>
              <a:rPr lang="ru-RU" sz="1400" dirty="0">
                <a:solidFill>
                  <a:schemeClr val="bg1"/>
                </a:solidFill>
                <a:latin typeface="Helvetica" pitchFamily="2" charset="0"/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68591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Helvetica" pitchFamily="2" charset="0"/>
                <a:cs typeface="Segoe UI" panose="020B0502040204020203" pitchFamily="34" charset="0"/>
              </a:rPr>
              <a:t>Discovery of interesting points that are worth paying attention to and on which it is possible to conduct further research.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latin typeface="Helvetica" pitchFamily="2" charset="0"/>
                <a:cs typeface="Segoe UI" panose="020B0502040204020203" pitchFamily="34" charset="0"/>
              </a:rPr>
              <a:t>Using the Python Matplotlib library to represent findings using various types of visualization</a:t>
            </a: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E6B0B27E-8E11-A799-10E9-3A179CE78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0519" y="2181733"/>
            <a:ext cx="611215" cy="611215"/>
          </a:xfrm>
          <a:prstGeom prst="rect">
            <a:avLst/>
          </a:prstGeom>
        </p:spPr>
      </p:pic>
      <p:pic>
        <p:nvPicPr>
          <p:cNvPr id="19" name="Graphic 18" descr="Bar graph with upward trend with solid fill">
            <a:extLst>
              <a:ext uri="{FF2B5EF4-FFF2-40B4-BE49-F238E27FC236}">
                <a16:creationId xmlns:a16="http://schemas.microsoft.com/office/drawing/2014/main" id="{D0BE3F63-A433-8AC9-B264-7735582D70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48887" y="2162837"/>
            <a:ext cx="624124" cy="624124"/>
          </a:xfrm>
          <a:prstGeom prst="rect">
            <a:avLst/>
          </a:prstGeom>
        </p:spPr>
      </p:pic>
      <p:pic>
        <p:nvPicPr>
          <p:cNvPr id="21" name="Graphic 20" descr="Bar chart with solid fill">
            <a:extLst>
              <a:ext uri="{FF2B5EF4-FFF2-40B4-BE49-F238E27FC236}">
                <a16:creationId xmlns:a16="http://schemas.microsoft.com/office/drawing/2014/main" id="{749D2984-634B-F17A-41E0-F0E26E79C2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48976" y="2193220"/>
            <a:ext cx="691892" cy="691892"/>
          </a:xfrm>
          <a:prstGeom prst="rect">
            <a:avLst/>
          </a:prstGeom>
        </p:spPr>
      </p:pic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E0BB00FD-E66D-8DCC-7BDD-089AA4AD38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6061" y="2193220"/>
            <a:ext cx="624125" cy="624125"/>
          </a:xfrm>
          <a:prstGeom prst="rect">
            <a:avLst/>
          </a:prstGeom>
        </p:spPr>
      </p:pic>
      <p:pic>
        <p:nvPicPr>
          <p:cNvPr id="13" name="Graphic 12" descr="Sign language with solid fill">
            <a:extLst>
              <a:ext uri="{FF2B5EF4-FFF2-40B4-BE49-F238E27FC236}">
                <a16:creationId xmlns:a16="http://schemas.microsoft.com/office/drawing/2014/main" id="{0AE69399-EF51-E6F8-58B7-D94C68A90A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18989" y="2148342"/>
            <a:ext cx="669003" cy="6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69D6C9DE-95C1-75F1-B02F-81D8408C7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87680" y="2836333"/>
            <a:ext cx="1946276" cy="1948914"/>
          </a:xfrm>
          <a:prstGeom prst="ellipse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34A012A-5A87-A017-3DB4-9DCD4299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3830" y="2879188"/>
            <a:ext cx="1946276" cy="1948914"/>
          </a:xfrm>
          <a:prstGeom prst="ellipse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214363-46C1-A10D-7773-F88FA27C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4975" y="2879188"/>
            <a:ext cx="1946276" cy="1948914"/>
          </a:xfrm>
          <a:prstGeom prst="ellipse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A09597-8C6A-BF6D-F4BA-1EC24C5D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81" y="2848857"/>
            <a:ext cx="1946276" cy="1948914"/>
          </a:xfrm>
          <a:prstGeom prst="ellipse">
            <a:avLst/>
          </a:prstGeom>
          <a:solidFill>
            <a:srgbClr val="959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cleaning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976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Data cleaning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044" y="2879188"/>
            <a:ext cx="1946276" cy="1948914"/>
          </a:xfrm>
          <a:prstGeom prst="ellipse">
            <a:avLst/>
          </a:prstGeom>
          <a:solidFill>
            <a:srgbClr val="4A1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079898" y="3469989"/>
            <a:ext cx="1502568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Checking data for problems, inconsistencies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307108" y="3346878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Checking and Changing data formats where necessary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410200" y="3330871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Replacing, dropping null values in columns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7558588" y="3453981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Replacing incorrect values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675018" y="3564566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</a:rPr>
              <a:t>Verification of 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3269602" y="1464576"/>
            <a:ext cx="5652796" cy="7309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latin typeface="Helvetica" pitchFamily="2" charset="0"/>
              </a:rPr>
              <a:t>Different Pandas functions were used to </a:t>
            </a:r>
            <a:r>
              <a:rPr lang="en-US" b="1" dirty="0">
                <a:latin typeface="Helvetica" pitchFamily="2" charset="0"/>
              </a:rPr>
              <a:t>clean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b="1" dirty="0">
                <a:latin typeface="Helvetica" pitchFamily="2" charset="0"/>
              </a:rPr>
              <a:t>prepare</a:t>
            </a:r>
            <a:r>
              <a:rPr lang="en-US" dirty="0">
                <a:latin typeface="Helvetica" pitchFamily="2" charset="0"/>
              </a:rPr>
              <a:t> the data for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</a:rPr>
              <a:t>analysis</a:t>
            </a:r>
            <a:r>
              <a:rPr lang="en-US" dirty="0">
                <a:latin typeface="Helvetica" pitchFamily="2" charset="0"/>
              </a:rPr>
              <a:t>. Process followed the </a:t>
            </a:r>
            <a:r>
              <a:rPr lang="en-US" b="1" dirty="0">
                <a:latin typeface="Helvetica" pitchFamily="2" charset="0"/>
              </a:rPr>
              <a:t>scheme</a:t>
            </a:r>
            <a:r>
              <a:rPr lang="en-US" dirty="0">
                <a:latin typeface="Helvetica" pitchFamily="2" charset="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  <a:cs typeface="Segoe UI" panose="020B0502040204020203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85A23D0-5C07-C326-357B-3A75D692E84A}"/>
              </a:ext>
            </a:extLst>
          </p:cNvPr>
          <p:cNvSpPr/>
          <p:nvPr/>
        </p:nvSpPr>
        <p:spPr>
          <a:xfrm>
            <a:off x="2738343" y="3729820"/>
            <a:ext cx="352822" cy="247650"/>
          </a:xfrm>
          <a:prstGeom prst="rightArrow">
            <a:avLst/>
          </a:prstGeom>
          <a:solidFill>
            <a:srgbClr val="D9F85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4E197A24-45B1-0CE0-E855-18CEE104A02B}"/>
              </a:ext>
            </a:extLst>
          </p:cNvPr>
          <p:cNvSpPr/>
          <p:nvPr/>
        </p:nvSpPr>
        <p:spPr>
          <a:xfrm>
            <a:off x="4844016" y="3715495"/>
            <a:ext cx="352822" cy="247650"/>
          </a:xfrm>
          <a:prstGeom prst="rightArrow">
            <a:avLst/>
          </a:prstGeom>
          <a:solidFill>
            <a:srgbClr val="D9F85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54A5FF4-CFCD-FACB-5566-4B44828529AB}"/>
              </a:ext>
            </a:extLst>
          </p:cNvPr>
          <p:cNvSpPr/>
          <p:nvPr/>
        </p:nvSpPr>
        <p:spPr>
          <a:xfrm>
            <a:off x="6997214" y="3738376"/>
            <a:ext cx="352822" cy="247650"/>
          </a:xfrm>
          <a:prstGeom prst="rightArrow">
            <a:avLst/>
          </a:prstGeom>
          <a:solidFill>
            <a:srgbClr val="D9F85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BC281EE-0AFB-D4C2-8992-3E4E1543808D}"/>
              </a:ext>
            </a:extLst>
          </p:cNvPr>
          <p:cNvSpPr/>
          <p:nvPr/>
        </p:nvSpPr>
        <p:spPr>
          <a:xfrm>
            <a:off x="9134622" y="3699489"/>
            <a:ext cx="352822" cy="247650"/>
          </a:xfrm>
          <a:prstGeom prst="rightArrow">
            <a:avLst/>
          </a:prstGeom>
          <a:solidFill>
            <a:srgbClr val="D9F85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Dataset stats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145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 Dataset stats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DE2E5C-636B-F669-C0DE-928648C9C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877238"/>
              </p:ext>
            </p:extLst>
          </p:nvPr>
        </p:nvGraphicFramePr>
        <p:xfrm>
          <a:off x="6641206" y="1504164"/>
          <a:ext cx="4800029" cy="3809587"/>
        </p:xfrm>
        <a:graphic>
          <a:graphicData uri="http://schemas.openxmlformats.org/drawingml/2006/table">
            <a:tbl>
              <a:tblPr/>
              <a:tblGrid>
                <a:gridCol w="908291">
                  <a:extLst>
                    <a:ext uri="{9D8B030D-6E8A-4147-A177-3AD203B41FA5}">
                      <a16:colId xmlns:a16="http://schemas.microsoft.com/office/drawing/2014/main" val="207439371"/>
                    </a:ext>
                  </a:extLst>
                </a:gridCol>
                <a:gridCol w="1396188">
                  <a:extLst>
                    <a:ext uri="{9D8B030D-6E8A-4147-A177-3AD203B41FA5}">
                      <a16:colId xmlns:a16="http://schemas.microsoft.com/office/drawing/2014/main" val="1174704227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52987669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733602298"/>
                    </a:ext>
                  </a:extLst>
                </a:gridCol>
              </a:tblGrid>
              <a:tr h="6091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mileage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hp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35434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46262.00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46262.00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46262.00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06484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71259.64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16544.75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132.89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96475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62635.20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19253.64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3781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31231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19900.00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7490.00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86.00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4437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60000.00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10999.00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42239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105000.00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19483.75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689166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1111111.00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1199900.00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850.00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015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C64A53-F205-9D49-FE09-58839DF1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90691"/>
              </p:ext>
            </p:extLst>
          </p:nvPr>
        </p:nvGraphicFramePr>
        <p:xfrm>
          <a:off x="750765" y="1504164"/>
          <a:ext cx="5345235" cy="1828800"/>
        </p:xfrm>
        <a:graphic>
          <a:graphicData uri="http://schemas.openxmlformats.org/drawingml/2006/table">
            <a:tbl>
              <a:tblPr/>
              <a:tblGrid>
                <a:gridCol w="1069047">
                  <a:extLst>
                    <a:ext uri="{9D8B030D-6E8A-4147-A177-3AD203B41FA5}">
                      <a16:colId xmlns:a16="http://schemas.microsoft.com/office/drawing/2014/main" val="242611518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1877511075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1425957767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422227823"/>
                    </a:ext>
                  </a:extLst>
                </a:gridCol>
                <a:gridCol w="1069047">
                  <a:extLst>
                    <a:ext uri="{9D8B030D-6E8A-4147-A177-3AD203B41FA5}">
                      <a16:colId xmlns:a16="http://schemas.microsoft.com/office/drawing/2014/main" val="4254545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b="1" dirty="0">
                        <a:effectLst/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mileage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Helvetica" pitchFamily="2" charset="0"/>
                        </a:rPr>
                        <a:t>hp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" pitchFamily="2" charset="0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85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  <a:latin typeface="Helvetica" pitchFamily="2" charset="0"/>
                        </a:rPr>
                        <a:t>mileage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-0.01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-0.68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6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  <a:latin typeface="Helvetica" pitchFamily="2" charset="0"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9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  <a:latin typeface="Helvetica" pitchFamily="2" charset="0"/>
                        </a:rPr>
                        <a:t>hp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-0.01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8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74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  <a:latin typeface="Helvetica" pitchFamily="2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-0.68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  <a:latin typeface="Helvetica" pitchFamily="2" charset="0"/>
                        </a:rPr>
                        <a:t>0.41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0.17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  <a:latin typeface="Helvetica" pitchFamily="2" charset="0"/>
                        </a:rPr>
                        <a:t>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893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1A2841-9288-2BE9-F3E7-B8BD5A812B62}"/>
              </a:ext>
            </a:extLst>
          </p:cNvPr>
          <p:cNvSpPr txBox="1"/>
          <p:nvPr/>
        </p:nvSpPr>
        <p:spPr>
          <a:xfrm>
            <a:off x="1664141" y="1004953"/>
            <a:ext cx="3518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Correlation coefficients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5031C-327A-8F23-16A3-740D601FC451}"/>
              </a:ext>
            </a:extLst>
          </p:cNvPr>
          <p:cNvSpPr txBox="1"/>
          <p:nvPr/>
        </p:nvSpPr>
        <p:spPr>
          <a:xfrm>
            <a:off x="7281979" y="1004953"/>
            <a:ext cx="3518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Descriptive 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C332C-27E2-3751-E9E1-D6C03CB4B092}"/>
              </a:ext>
            </a:extLst>
          </p:cNvPr>
          <p:cNvSpPr txBox="1"/>
          <p:nvPr/>
        </p:nvSpPr>
        <p:spPr>
          <a:xfrm>
            <a:off x="750765" y="3848100"/>
            <a:ext cx="5345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effectLst/>
                <a:latin typeface="Helvetica" pitchFamily="2" charset="0"/>
              </a:rPr>
              <a:t>Price</a:t>
            </a:r>
            <a:r>
              <a:rPr lang="en-US" dirty="0">
                <a:solidFill>
                  <a:srgbClr val="252525"/>
                </a:solidFill>
                <a:effectLst/>
                <a:latin typeface="Helvetica" pitchFamily="2" charset="0"/>
              </a:rPr>
              <a:t> has a strong </a:t>
            </a:r>
            <a:r>
              <a:rPr lang="en-US" dirty="0">
                <a:solidFill>
                  <a:srgbClr val="4A1BE4"/>
                </a:solidFill>
                <a:effectLst/>
                <a:latin typeface="Helvetica" pitchFamily="2" charset="0"/>
              </a:rPr>
              <a:t>positive</a:t>
            </a:r>
            <a:r>
              <a:rPr lang="en-US" dirty="0">
                <a:solidFill>
                  <a:srgbClr val="252525"/>
                </a:solidFill>
                <a:effectLst/>
                <a:latin typeface="Helvetica" pitchFamily="2" charset="0"/>
              </a:rPr>
              <a:t> correlation with </a:t>
            </a:r>
            <a:r>
              <a:rPr lang="en-US" b="1" dirty="0">
                <a:solidFill>
                  <a:srgbClr val="252525"/>
                </a:solidFill>
                <a:effectLst/>
                <a:latin typeface="Helvetica" pitchFamily="2" charset="0"/>
              </a:rPr>
              <a:t>HP</a:t>
            </a:r>
            <a:r>
              <a:rPr lang="en-US" dirty="0">
                <a:solidFill>
                  <a:srgbClr val="252525"/>
                </a:solidFill>
                <a:effectLst/>
                <a:latin typeface="Helvetica" pitchFamily="2" charset="0"/>
              </a:rPr>
              <a:t>.</a:t>
            </a:r>
          </a:p>
          <a:p>
            <a:r>
              <a:rPr lang="en-US" dirty="0">
                <a:solidFill>
                  <a:srgbClr val="252525"/>
                </a:solidFill>
                <a:effectLst/>
                <a:latin typeface="Helvetica" pitchFamily="2" charset="0"/>
              </a:rPr>
              <a:t>Mileage was </a:t>
            </a:r>
            <a:r>
              <a:rPr lang="en-US" b="1" dirty="0">
                <a:solidFill>
                  <a:srgbClr val="95928C"/>
                </a:solidFill>
                <a:effectLst/>
                <a:latin typeface="Helvetica" pitchFamily="2" charset="0"/>
              </a:rPr>
              <a:t>inversely</a:t>
            </a:r>
            <a:r>
              <a:rPr lang="en-US" dirty="0">
                <a:solidFill>
                  <a:srgbClr val="252525"/>
                </a:solidFill>
                <a:effectLst/>
                <a:latin typeface="Helvetica" pitchFamily="2" charset="0"/>
              </a:rPr>
              <a:t> related to year.</a:t>
            </a:r>
          </a:p>
          <a:p>
            <a:r>
              <a:rPr lang="en-US" dirty="0">
                <a:solidFill>
                  <a:srgbClr val="252525"/>
                </a:solidFill>
                <a:effectLst/>
                <a:latin typeface="Helvetica" pitchFamily="2" charset="0"/>
              </a:rPr>
              <a:t>Gear type is also correlated with the price.</a:t>
            </a:r>
          </a:p>
        </p:txBody>
      </p:sp>
    </p:spTree>
    <p:extLst>
      <p:ext uri="{BB962C8B-B14F-4D97-AF65-F5344CB8AC3E}">
        <p14:creationId xmlns:p14="http://schemas.microsoft.com/office/powerpoint/2010/main" val="92147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Horsepower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5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Horsepower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63791" y="4366094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Almost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90 %</a:t>
            </a:r>
            <a:r>
              <a:rPr lang="en-US" b="1" dirty="0">
                <a:solidFill>
                  <a:srgbClr val="78C9BA"/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of all offers have 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  <a:cs typeface="Segoe UI" panose="020B0502040204020203" pitchFamily="34" charset="0"/>
              </a:rPr>
              <a:t>less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than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200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horsepower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58074" y="2321520"/>
            <a:ext cx="4268298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  <a:cs typeface="Segoe UI" panose="020B0502040204020203" pitchFamily="34" charset="0"/>
              </a:rPr>
              <a:t>lowest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value of horsepower –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5 hp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Microcar(Due,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M.Go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, M8), Renault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Twizy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Ligier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JS 50,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Estrima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Biro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48550" y="3446192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Mercedes-benz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G63 AMG has the 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  <a:cs typeface="Segoe UI" panose="020B0502040204020203" pitchFamily="34" charset="0"/>
              </a:rPr>
              <a:t>highest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850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horsepower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7309486" y="2355556"/>
            <a:ext cx="45719" cy="670588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AA370-A3DE-464C-E17F-F3E3731A6C44}"/>
              </a:ext>
            </a:extLst>
          </p:cNvPr>
          <p:cNvSpPr/>
          <p:nvPr/>
        </p:nvSpPr>
        <p:spPr>
          <a:xfrm flipH="1">
            <a:off x="7303772" y="4356979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7309486" y="3447905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971276-25E4-0096-1DF7-909AFF4FB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" y="1537527"/>
            <a:ext cx="5303519" cy="46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Transmission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5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Transmission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1317248" y="4534138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Only </a:t>
            </a:r>
            <a:r>
              <a:rPr lang="en-US" b="1" dirty="0">
                <a:solidFill>
                  <a:srgbClr val="000000"/>
                </a:solidFill>
                <a:latin typeface="Helvetica" pitchFamily="2" charset="0"/>
                <a:cs typeface="Segoe UI" panose="020B0502040204020203" pitchFamily="34" charset="0"/>
              </a:rPr>
              <a:t>56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offers have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  <a:cs typeface="Segoe UI" panose="020B0502040204020203" pitchFamily="34" charset="0"/>
              </a:rPr>
              <a:t>Semi-automatic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gearbox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1328679" y="2285524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Most of the offers have </a:t>
            </a:r>
            <a:r>
              <a:rPr lang="en-US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Manual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gear type – almost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30.500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cars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1328679" y="3384864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15.714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cars on Autoscaut24 have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Automatic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transmission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1116099" y="2285524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AA370-A3DE-464C-E17F-F3E3731A6C44}"/>
              </a:ext>
            </a:extLst>
          </p:cNvPr>
          <p:cNvSpPr/>
          <p:nvPr/>
        </p:nvSpPr>
        <p:spPr>
          <a:xfrm flipH="1">
            <a:off x="1111510" y="4534138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1108595" y="3384865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A800F8-7B62-0C79-976C-4ED8803AE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19" y="1349023"/>
            <a:ext cx="5227317" cy="45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Fuel types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95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5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Rounded" pitchFamily="50" charset="0"/>
              </a:rPr>
              <a:t>Fuel types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63791" y="4600243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Gas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vehicles are the </a:t>
            </a:r>
            <a:r>
              <a:rPr lang="en-US" b="1" dirty="0">
                <a:solidFill>
                  <a:srgbClr val="95928C"/>
                </a:solidFill>
                <a:latin typeface="Helvetica" pitchFamily="2" charset="0"/>
                <a:cs typeface="Segoe UI" panose="020B0502040204020203" pitchFamily="34" charset="0"/>
              </a:rPr>
              <a:t>least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represented -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0.5%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of the total number or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245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vehicles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52360" y="2588220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The most of cars –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28.869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use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Gasoline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fuel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48550" y="3579542"/>
            <a:ext cx="4268298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Diesel –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15.220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, Hybrid –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1.203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, Electric – </a:t>
            </a:r>
            <a:r>
              <a:rPr lang="en-US" b="1" dirty="0">
                <a:solidFill>
                  <a:srgbClr val="4A1BE4"/>
                </a:solidFill>
                <a:latin typeface="Helvetica" pitchFamily="2" charset="0"/>
                <a:cs typeface="Segoe UI" panose="020B0502040204020203" pitchFamily="34" charset="0"/>
              </a:rPr>
              <a:t>725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cs typeface="Segoe UI" panose="020B0502040204020203" pitchFamily="34" charset="0"/>
              </a:rPr>
              <a:t> cars.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8A18D-1F8F-AC81-ED4C-D684377510AC}"/>
              </a:ext>
            </a:extLst>
          </p:cNvPr>
          <p:cNvSpPr/>
          <p:nvPr/>
        </p:nvSpPr>
        <p:spPr>
          <a:xfrm>
            <a:off x="7303772" y="2622256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AA370-A3DE-464C-E17F-F3E3731A6C44}"/>
              </a:ext>
            </a:extLst>
          </p:cNvPr>
          <p:cNvSpPr/>
          <p:nvPr/>
        </p:nvSpPr>
        <p:spPr>
          <a:xfrm flipH="1">
            <a:off x="7303772" y="4591128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188D2-4B9B-C41B-17AA-676AA50B0E7C}"/>
              </a:ext>
            </a:extLst>
          </p:cNvPr>
          <p:cNvSpPr/>
          <p:nvPr/>
        </p:nvSpPr>
        <p:spPr>
          <a:xfrm flipH="1">
            <a:off x="7309486" y="3581255"/>
            <a:ext cx="45719" cy="487313"/>
          </a:xfrm>
          <a:prstGeom prst="rect">
            <a:avLst/>
          </a:prstGeom>
          <a:solidFill>
            <a:srgbClr val="4A1BE4"/>
          </a:solidFill>
          <a:ln>
            <a:solidFill>
              <a:srgbClr val="4A1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D974C-4B16-C623-C232-2F4476E17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61" y="1473095"/>
            <a:ext cx="4850584" cy="45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1740</TotalTime>
  <Words>1523</Words>
  <Application>Microsoft Office PowerPoint</Application>
  <PresentationFormat>Widescreen</PresentationFormat>
  <Paragraphs>511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Helvetica</vt:lpstr>
      <vt:lpstr>Helvetica Rounded</vt:lpstr>
      <vt:lpstr>Segoe UI</vt:lpstr>
      <vt:lpstr>Wingdings 3</vt:lpstr>
      <vt:lpstr>Wisp</vt:lpstr>
      <vt:lpstr>German Cars Data Analysis  By Meghana  </vt:lpstr>
      <vt:lpstr>Table of contents</vt:lpstr>
      <vt:lpstr>Data description</vt:lpstr>
      <vt:lpstr>Project objectives</vt:lpstr>
      <vt:lpstr>Data cleaning</vt:lpstr>
      <vt:lpstr>Dataset stats</vt:lpstr>
      <vt:lpstr>Horsepower</vt:lpstr>
      <vt:lpstr>Transmission</vt:lpstr>
      <vt:lpstr>Fuel types</vt:lpstr>
      <vt:lpstr>New or used?</vt:lpstr>
      <vt:lpstr>Price categories</vt:lpstr>
      <vt:lpstr>Price vs. Horsepower</vt:lpstr>
      <vt:lpstr>Fuel types by year</vt:lpstr>
      <vt:lpstr>Gear trends</vt:lpstr>
      <vt:lpstr>Fuel types in price  categories ratio</vt:lpstr>
      <vt:lpstr>Real price categories  by fuel types</vt:lpstr>
      <vt:lpstr>Price category trends</vt:lpstr>
      <vt:lpstr>Top 10 popular brands</vt:lpstr>
      <vt:lpstr>Top 10 popular models</vt:lpstr>
      <vt:lpstr>Top 10 expensive cars</vt:lpstr>
      <vt:lpstr>Top 10 cheapest cars</vt:lpstr>
      <vt:lpstr>Top 10 powerful</vt:lpstr>
      <vt:lpstr>Top 10 least horsepower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Autoscaut24 data Analysis Presentation</dc:title>
  <dc:creator>Pavel Liaoshka</dc:creator>
  <cp:lastModifiedBy>Meg BR</cp:lastModifiedBy>
  <cp:revision>47</cp:revision>
  <dcterms:created xsi:type="dcterms:W3CDTF">2023-01-23T15:04:52Z</dcterms:created>
  <dcterms:modified xsi:type="dcterms:W3CDTF">2025-04-16T14:35:33Z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