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66"/>
  </p:notesMasterIdLst>
  <p:handoutMasterIdLst>
    <p:handoutMasterId r:id="rId67"/>
  </p:handoutMasterIdLst>
  <p:sldIdLst>
    <p:sldId id="257" r:id="rId2"/>
    <p:sldId id="424" r:id="rId3"/>
    <p:sldId id="432" r:id="rId4"/>
    <p:sldId id="327" r:id="rId5"/>
    <p:sldId id="365" r:id="rId6"/>
    <p:sldId id="373" r:id="rId7"/>
    <p:sldId id="374" r:id="rId8"/>
    <p:sldId id="375" r:id="rId9"/>
    <p:sldId id="359" r:id="rId10"/>
    <p:sldId id="355" r:id="rId11"/>
    <p:sldId id="328" r:id="rId12"/>
    <p:sldId id="352" r:id="rId13"/>
    <p:sldId id="353" r:id="rId14"/>
    <p:sldId id="354" r:id="rId15"/>
    <p:sldId id="330" r:id="rId16"/>
    <p:sldId id="329" r:id="rId17"/>
    <p:sldId id="351" r:id="rId18"/>
    <p:sldId id="356" r:id="rId19"/>
    <p:sldId id="416" r:id="rId20"/>
    <p:sldId id="376" r:id="rId21"/>
    <p:sldId id="377" r:id="rId22"/>
    <p:sldId id="378" r:id="rId23"/>
    <p:sldId id="379" r:id="rId24"/>
    <p:sldId id="380" r:id="rId25"/>
    <p:sldId id="381" r:id="rId26"/>
    <p:sldId id="412" r:id="rId27"/>
    <p:sldId id="384" r:id="rId28"/>
    <p:sldId id="382" r:id="rId29"/>
    <p:sldId id="383" r:id="rId30"/>
    <p:sldId id="425" r:id="rId31"/>
    <p:sldId id="392" r:id="rId32"/>
    <p:sldId id="393" r:id="rId33"/>
    <p:sldId id="394" r:id="rId34"/>
    <p:sldId id="395" r:id="rId35"/>
    <p:sldId id="369" r:id="rId36"/>
    <p:sldId id="388" r:id="rId37"/>
    <p:sldId id="389" r:id="rId38"/>
    <p:sldId id="390" r:id="rId39"/>
    <p:sldId id="370" r:id="rId40"/>
    <p:sldId id="391" r:id="rId41"/>
    <p:sldId id="396" r:id="rId42"/>
    <p:sldId id="413" r:id="rId43"/>
    <p:sldId id="399" r:id="rId44"/>
    <p:sldId id="400" r:id="rId45"/>
    <p:sldId id="401" r:id="rId46"/>
    <p:sldId id="402" r:id="rId47"/>
    <p:sldId id="403" r:id="rId48"/>
    <p:sldId id="407" r:id="rId49"/>
    <p:sldId id="414" r:id="rId50"/>
    <p:sldId id="415" r:id="rId51"/>
    <p:sldId id="372" r:id="rId52"/>
    <p:sldId id="418" r:id="rId53"/>
    <p:sldId id="420" r:id="rId54"/>
    <p:sldId id="421" r:id="rId55"/>
    <p:sldId id="422" r:id="rId56"/>
    <p:sldId id="426" r:id="rId57"/>
    <p:sldId id="428" r:id="rId58"/>
    <p:sldId id="429" r:id="rId59"/>
    <p:sldId id="430" r:id="rId60"/>
    <p:sldId id="427" r:id="rId61"/>
    <p:sldId id="410" r:id="rId62"/>
    <p:sldId id="417" r:id="rId63"/>
    <p:sldId id="431" r:id="rId64"/>
    <p:sldId id="347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675"/>
    <a:srgbClr val="EB7F41"/>
    <a:srgbClr val="F0A775"/>
    <a:srgbClr val="ED9056"/>
    <a:srgbClr val="FFFEFB"/>
    <a:srgbClr val="3D4751"/>
    <a:srgbClr val="86949D"/>
    <a:srgbClr val="3E4B56"/>
    <a:srgbClr val="165E0C"/>
    <a:srgbClr val="A58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182" autoAdjust="0"/>
  </p:normalViewPr>
  <p:slideViewPr>
    <p:cSldViewPr>
      <p:cViewPr varScale="1">
        <p:scale>
          <a:sx n="81" d="100"/>
          <a:sy n="81" d="100"/>
        </p:scale>
        <p:origin x="1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3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8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n:Documents:TrailOfBits:projects:Mobile%20EIP:android_patch_sta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726112718953202E-2"/>
          <c:y val="5.5172430592347603E-2"/>
          <c:w val="0.61810200855965403"/>
          <c:h val="0.76643099426956796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1.X - Cupcake / Donut</c:v>
                </c:pt>
              </c:strCache>
            </c:strRef>
          </c:tx>
          <c:invertIfNegative val="0"/>
          <c:cat>
            <c:numRef>
              <c:f>Sheet1!$B$1:$E$1</c:f>
              <c:numCache>
                <c:formatCode>m/d/yy</c:formatCode>
                <c:ptCount val="4"/>
                <c:pt idx="0">
                  <c:v>40980</c:v>
                </c:pt>
                <c:pt idx="1">
                  <c:v>41017</c:v>
                </c:pt>
                <c:pt idx="2">
                  <c:v>41064</c:v>
                </c:pt>
                <c:pt idx="3">
                  <c:v>41144</c:v>
                </c:pt>
              </c:numCache>
            </c:numRef>
          </c:cat>
          <c:val>
            <c:numRef>
              <c:f>Sheet1!$B$2:$E$2</c:f>
              <c:numCache>
                <c:formatCode>0.00%</c:formatCode>
                <c:ptCount val="4"/>
                <c:pt idx="0">
                  <c:v>1.2E-2</c:v>
                </c:pt>
                <c:pt idx="1">
                  <c:v>0.01</c:v>
                </c:pt>
                <c:pt idx="2">
                  <c:v>8.9999999999999993E-3</c:v>
                </c:pt>
                <c:pt idx="3">
                  <c:v>7.0000000000000001E-3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2.1 - Eclair</c:v>
                </c:pt>
              </c:strCache>
            </c:strRef>
          </c:tx>
          <c:invertIfNegative val="0"/>
          <c:cat>
            <c:numRef>
              <c:f>Sheet1!$B$1:$E$1</c:f>
              <c:numCache>
                <c:formatCode>m/d/yy</c:formatCode>
                <c:ptCount val="4"/>
                <c:pt idx="0">
                  <c:v>40980</c:v>
                </c:pt>
                <c:pt idx="1">
                  <c:v>41017</c:v>
                </c:pt>
                <c:pt idx="2">
                  <c:v>41064</c:v>
                </c:pt>
                <c:pt idx="3">
                  <c:v>41144</c:v>
                </c:pt>
              </c:numCache>
            </c:numRef>
          </c:cat>
          <c:val>
            <c:numRef>
              <c:f>Sheet1!$B$3:$E$3</c:f>
              <c:numCache>
                <c:formatCode>0.00%</c:formatCode>
                <c:ptCount val="4"/>
                <c:pt idx="0">
                  <c:v>6.6000000000000003E-2</c:v>
                </c:pt>
                <c:pt idx="1">
                  <c:v>0.06</c:v>
                </c:pt>
                <c:pt idx="2">
                  <c:v>5.1999999999999998E-2</c:v>
                </c:pt>
                <c:pt idx="3">
                  <c:v>4.2000000000000003E-2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2.2 - Froyo</c:v>
                </c:pt>
              </c:strCache>
            </c:strRef>
          </c:tx>
          <c:invertIfNegative val="0"/>
          <c:cat>
            <c:numRef>
              <c:f>Sheet1!$B$1:$E$1</c:f>
              <c:numCache>
                <c:formatCode>m/d/yy</c:formatCode>
                <c:ptCount val="4"/>
                <c:pt idx="0">
                  <c:v>40980</c:v>
                </c:pt>
                <c:pt idx="1">
                  <c:v>41017</c:v>
                </c:pt>
                <c:pt idx="2">
                  <c:v>41064</c:v>
                </c:pt>
                <c:pt idx="3">
                  <c:v>41144</c:v>
                </c:pt>
              </c:numCache>
            </c:numRef>
          </c:cat>
          <c:val>
            <c:numRef>
              <c:f>Sheet1!$B$4:$E$4</c:f>
              <c:numCache>
                <c:formatCode>0.00%</c:formatCode>
                <c:ptCount val="4"/>
                <c:pt idx="0">
                  <c:v>0.253</c:v>
                </c:pt>
                <c:pt idx="1">
                  <c:v>0.23100000000000001</c:v>
                </c:pt>
                <c:pt idx="2">
                  <c:v>0.191</c:v>
                </c:pt>
                <c:pt idx="3">
                  <c:v>0.155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2.3 - Gingerbread</c:v>
                </c:pt>
              </c:strCache>
            </c:strRef>
          </c:tx>
          <c:invertIfNegative val="0"/>
          <c:cat>
            <c:numRef>
              <c:f>Sheet1!$B$1:$E$1</c:f>
              <c:numCache>
                <c:formatCode>m/d/yy</c:formatCode>
                <c:ptCount val="4"/>
                <c:pt idx="0">
                  <c:v>40980</c:v>
                </c:pt>
                <c:pt idx="1">
                  <c:v>41017</c:v>
                </c:pt>
                <c:pt idx="2">
                  <c:v>41064</c:v>
                </c:pt>
                <c:pt idx="3">
                  <c:v>41144</c:v>
                </c:pt>
              </c:numCache>
            </c:numRef>
          </c:cat>
          <c:val>
            <c:numRef>
              <c:f>Sheet1!$B$5:$E$5</c:f>
              <c:numCache>
                <c:formatCode>0.00%</c:formatCode>
                <c:ptCount val="4"/>
                <c:pt idx="0">
                  <c:v>0.62</c:v>
                </c:pt>
                <c:pt idx="1">
                  <c:v>0.63700000000000001</c:v>
                </c:pt>
                <c:pt idx="2">
                  <c:v>0.65</c:v>
                </c:pt>
                <c:pt idx="3">
                  <c:v>0.60599999999999998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3.x - Honeycomb</c:v>
                </c:pt>
              </c:strCache>
            </c:strRef>
          </c:tx>
          <c:invertIfNegative val="0"/>
          <c:cat>
            <c:numRef>
              <c:f>Sheet1!$B$1:$E$1</c:f>
              <c:numCache>
                <c:formatCode>m/d/yy</c:formatCode>
                <c:ptCount val="4"/>
                <c:pt idx="0">
                  <c:v>40980</c:v>
                </c:pt>
                <c:pt idx="1">
                  <c:v>41017</c:v>
                </c:pt>
                <c:pt idx="2">
                  <c:v>41064</c:v>
                </c:pt>
                <c:pt idx="3">
                  <c:v>41144</c:v>
                </c:pt>
              </c:numCache>
            </c:numRef>
          </c:cat>
          <c:val>
            <c:numRef>
              <c:f>Sheet1!$B$6:$E$6</c:f>
              <c:numCache>
                <c:formatCode>0.00%</c:formatCode>
                <c:ptCount val="4"/>
                <c:pt idx="0">
                  <c:v>3.3000000000000002E-2</c:v>
                </c:pt>
                <c:pt idx="1">
                  <c:v>3.3000000000000002E-2</c:v>
                </c:pt>
                <c:pt idx="2">
                  <c:v>2.7E-2</c:v>
                </c:pt>
                <c:pt idx="3">
                  <c:v>2.3E-2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4.x - ICS / JB</c:v>
                </c:pt>
              </c:strCache>
            </c:strRef>
          </c:tx>
          <c:invertIfNegative val="0"/>
          <c:cat>
            <c:numRef>
              <c:f>Sheet1!$B$1:$E$1</c:f>
              <c:numCache>
                <c:formatCode>m/d/yy</c:formatCode>
                <c:ptCount val="4"/>
                <c:pt idx="0">
                  <c:v>40980</c:v>
                </c:pt>
                <c:pt idx="1">
                  <c:v>41017</c:v>
                </c:pt>
                <c:pt idx="2">
                  <c:v>41064</c:v>
                </c:pt>
                <c:pt idx="3">
                  <c:v>41144</c:v>
                </c:pt>
              </c:numCache>
            </c:numRef>
          </c:cat>
          <c:val>
            <c:numRef>
              <c:f>Sheet1!$B$7:$E$7</c:f>
              <c:numCache>
                <c:formatCode>0.00%</c:formatCode>
                <c:ptCount val="4"/>
                <c:pt idx="0">
                  <c:v>1.6E-2</c:v>
                </c:pt>
                <c:pt idx="1">
                  <c:v>2.9000000000000001E-2</c:v>
                </c:pt>
                <c:pt idx="2">
                  <c:v>7.0999999999999994E-2</c:v>
                </c:pt>
                <c:pt idx="3">
                  <c:v>0.16700000000000001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48487872"/>
        <c:axId val="748488416"/>
      </c:barChart>
      <c:dateAx>
        <c:axId val="748487872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Corbel"/>
                <a:cs typeface="Corbel"/>
              </a:defRPr>
            </a:pPr>
            <a:endParaRPr lang="en-US"/>
          </a:p>
        </c:txPr>
        <c:crossAx val="748488416"/>
        <c:crosses val="autoZero"/>
        <c:auto val="1"/>
        <c:lblOffset val="100"/>
        <c:baseTimeUnit val="months"/>
      </c:dateAx>
      <c:valAx>
        <c:axId val="74848841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74848787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>
              <a:latin typeface="Corbel"/>
              <a:cs typeface="Corbel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C4632D8-7031-424E-9E52-47FE61C16E57}" type="datetime1">
              <a:rPr lang="en-US"/>
              <a:pPr/>
              <a:t>11/26/2012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377C34-6676-EA4C-9F05-89B3FB4F51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69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68BD61-AF50-7341-B9D8-A43F5DCDE3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87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 bwMode="auto">
          <a:xfrm>
            <a:off x="1371600" y="4114800"/>
            <a:ext cx="6400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000" dirty="0" smtClean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581400"/>
            <a:ext cx="6400800" cy="609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422628"/>
            <a:ext cx="22987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7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8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014787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4600"/>
            <a:ext cx="7772400" cy="13604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736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6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5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645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810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" y="165630"/>
            <a:ext cx="1213111" cy="7223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2" r:id="rId5"/>
    <p:sldLayoutId id="2147483703" r:id="rId6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400">
          <a:solidFill>
            <a:srgbClr val="3D4751"/>
          </a:solidFill>
          <a:latin typeface="+mj-lt"/>
          <a:ea typeface="ＭＳ Ｐゴシック" charset="0"/>
          <a:cs typeface="ＭＳ Ｐゴシック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  <a:ea typeface="ＭＳ Ｐゴシック" charset="0"/>
          <a:cs typeface="ＭＳ Ｐゴシック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  <a:ea typeface="ＭＳ Ｐゴシック" charset="0"/>
          <a:cs typeface="ＭＳ Ｐゴシック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  <a:ea typeface="ＭＳ Ｐゴシック" charset="0"/>
          <a:cs typeface="ＭＳ Ｐゴシック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  <a:ea typeface="ＭＳ Ｐゴシック" charset="0"/>
          <a:cs typeface="ＭＳ Ｐゴシック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1500" indent="-400050" algn="l" rtl="0" eaLnBrk="1" fontAlgn="base" hangingPunct="1">
        <a:spcBef>
          <a:spcPct val="20000"/>
        </a:spcBef>
        <a:spcAft>
          <a:spcPct val="0"/>
        </a:spcAft>
        <a:buSzPct val="90000"/>
        <a:buChar char="•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085850" indent="-342900" algn="l" rtl="0" eaLnBrk="1" fontAlgn="base" hangingPunct="1">
        <a:spcBef>
          <a:spcPct val="20000"/>
        </a:spcBef>
        <a:spcAft>
          <a:spcPct val="0"/>
        </a:spcAft>
        <a:buSzPct val="90000"/>
        <a:buFont typeface="Arial" charset="0"/>
        <a:buChar char="○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Tale </a:t>
            </a:r>
            <a:r>
              <a:rPr lang="en-US" dirty="0" smtClean="0"/>
              <a:t>of </a:t>
            </a:r>
            <a:r>
              <a:rPr lang="en-US" dirty="0" smtClean="0"/>
              <a:t>Mobile </a:t>
            </a:r>
            <a:r>
              <a:rPr lang="en-US" dirty="0"/>
              <a:t>T</a:t>
            </a:r>
            <a:r>
              <a:rPr lang="en-US" dirty="0" smtClean="0"/>
              <a:t>hreats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609600"/>
          </a:xfrm>
        </p:spPr>
        <p:txBody>
          <a:bodyPr/>
          <a:lstStyle/>
          <a:p>
            <a:r>
              <a:rPr lang="en-US" dirty="0" smtClean="0"/>
              <a:t>Vincenzo </a:t>
            </a:r>
            <a:r>
              <a:rPr lang="en-US" dirty="0" err="1" smtClean="0"/>
              <a:t>Iozzo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1371600" y="4267200"/>
            <a:ext cx="6400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Director of Security Engineering</a:t>
            </a:r>
            <a:endParaRPr lang="en-US" sz="2000" dirty="0"/>
          </a:p>
          <a:p>
            <a:r>
              <a:rPr lang="en-US" sz="2000" dirty="0" smtClean="0"/>
              <a:t>Trail of </a:t>
            </a:r>
            <a:r>
              <a:rPr lang="en-US" sz="2000" dirty="0" smtClean="0"/>
              <a:t>Bits</a:t>
            </a:r>
            <a:endParaRPr lang="en-US" sz="2000" dirty="0" smtClean="0"/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1524000" y="586740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478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Why</a:t>
            </a:r>
            <a:r>
              <a:rPr lang="it-IT" dirty="0" smtClean="0"/>
              <a:t> </a:t>
            </a:r>
            <a:r>
              <a:rPr lang="it-IT" dirty="0" err="1" smtClean="0"/>
              <a:t>black</a:t>
            </a:r>
            <a:r>
              <a:rPr lang="it-IT" dirty="0" smtClean="0"/>
              <a:t> </a:t>
            </a:r>
            <a:r>
              <a:rPr lang="it-IT" dirty="0" err="1" smtClean="0"/>
              <a:t>swans</a:t>
            </a:r>
            <a:r>
              <a:rPr lang="it-IT" dirty="0" smtClean="0"/>
              <a:t> </a:t>
            </a:r>
            <a:r>
              <a:rPr lang="it-IT" dirty="0" err="1" smtClean="0"/>
              <a:t>exist</a:t>
            </a:r>
            <a:r>
              <a:rPr lang="it-IT" dirty="0" smtClean="0"/>
              <a:t>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“</a:t>
            </a:r>
            <a:r>
              <a:rPr lang="it-IT" dirty="0" err="1" smtClean="0"/>
              <a:t>Machines</a:t>
            </a:r>
            <a:r>
              <a:rPr lang="it-IT" dirty="0" smtClean="0"/>
              <a:t> can </a:t>
            </a:r>
            <a:r>
              <a:rPr lang="it-IT" dirty="0" err="1" smtClean="0"/>
              <a:t>remain</a:t>
            </a:r>
            <a:r>
              <a:rPr lang="it-IT" dirty="0" smtClean="0"/>
              <a:t> </a:t>
            </a:r>
            <a:r>
              <a:rPr lang="it-IT" dirty="0" err="1" smtClean="0"/>
              <a:t>vulnerable</a:t>
            </a:r>
            <a:r>
              <a:rPr lang="it-IT" dirty="0" smtClean="0"/>
              <a:t> </a:t>
            </a:r>
            <a:r>
              <a:rPr lang="it-IT" dirty="0" err="1" smtClean="0"/>
              <a:t>longer</a:t>
            </a:r>
            <a:r>
              <a:rPr lang="it-IT" dirty="0" smtClean="0"/>
              <a:t> </a:t>
            </a:r>
            <a:r>
              <a:rPr lang="it-IT" dirty="0" err="1" smtClean="0"/>
              <a:t>than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can </a:t>
            </a:r>
            <a:r>
              <a:rPr lang="it-IT" dirty="0" err="1" smtClean="0"/>
              <a:t>remain</a:t>
            </a:r>
            <a:r>
              <a:rPr lang="it-IT" dirty="0" smtClean="0"/>
              <a:t> sane”</a:t>
            </a:r>
          </a:p>
          <a:p>
            <a:endParaRPr lang="it-IT" dirty="0"/>
          </a:p>
          <a:p>
            <a:r>
              <a:rPr lang="it-IT" dirty="0" smtClean="0"/>
              <a:t>The security community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fixated</a:t>
            </a:r>
            <a:r>
              <a:rPr lang="it-IT" dirty="0" smtClean="0"/>
              <a:t> on </a:t>
            </a:r>
            <a:r>
              <a:rPr lang="it-IT" dirty="0" err="1" smtClean="0"/>
              <a:t>persistance</a:t>
            </a:r>
            <a:endParaRPr lang="it-IT" dirty="0"/>
          </a:p>
          <a:p>
            <a:endParaRPr lang="it-IT" dirty="0" smtClean="0"/>
          </a:p>
          <a:p>
            <a:r>
              <a:rPr lang="it-IT" dirty="0" smtClean="0"/>
              <a:t>A </a:t>
            </a:r>
            <a:r>
              <a:rPr lang="it-IT" dirty="0" err="1" smtClean="0"/>
              <a:t>lot</a:t>
            </a:r>
            <a:r>
              <a:rPr lang="it-IT" dirty="0" smtClean="0"/>
              <a:t> of </a:t>
            </a:r>
            <a:r>
              <a:rPr lang="it-IT" dirty="0" err="1" smtClean="0"/>
              <a:t>people</a:t>
            </a:r>
            <a:r>
              <a:rPr lang="it-IT" dirty="0" smtClean="0"/>
              <a:t> </a:t>
            </a:r>
            <a:r>
              <a:rPr lang="it-IT" dirty="0" err="1" smtClean="0"/>
              <a:t>forget</a:t>
            </a:r>
            <a:r>
              <a:rPr lang="it-IT" dirty="0" smtClean="0"/>
              <a:t> the mantra: “</a:t>
            </a:r>
            <a:r>
              <a:rPr lang="it-IT" dirty="0" err="1" smtClean="0"/>
              <a:t>whoever</a:t>
            </a:r>
            <a:r>
              <a:rPr lang="it-IT" dirty="0" smtClean="0"/>
              <a:t> </a:t>
            </a:r>
            <a:r>
              <a:rPr lang="it-IT" dirty="0" err="1" smtClean="0"/>
              <a:t>scores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right”</a:t>
            </a:r>
          </a:p>
          <a:p>
            <a:endParaRPr lang="it-IT" dirty="0"/>
          </a:p>
          <a:p>
            <a:r>
              <a:rPr lang="it-IT" dirty="0" smtClean="0"/>
              <a:t>Technical </a:t>
            </a:r>
            <a:r>
              <a:rPr lang="it-IT" dirty="0" err="1" smtClean="0"/>
              <a:t>elegance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highly</a:t>
            </a:r>
            <a:r>
              <a:rPr lang="it-IT" dirty="0" smtClean="0"/>
              <a:t> </a:t>
            </a:r>
            <a:r>
              <a:rPr lang="it-IT" dirty="0" err="1" smtClean="0"/>
              <a:t>valued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09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Black </a:t>
            </a:r>
            <a:r>
              <a:rPr lang="it-IT" dirty="0" err="1" smtClean="0"/>
              <a:t>swans</a:t>
            </a:r>
            <a:r>
              <a:rPr lang="it-IT" dirty="0" smtClean="0"/>
              <a:t> and </a:t>
            </a:r>
            <a:r>
              <a:rPr lang="it-IT" dirty="0" err="1" smtClean="0"/>
              <a:t>attacker</a:t>
            </a:r>
            <a:r>
              <a:rPr lang="it-IT" dirty="0" smtClean="0"/>
              <a:t> </a:t>
            </a:r>
            <a:r>
              <a:rPr lang="it-IT" dirty="0" err="1" smtClean="0"/>
              <a:t>math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505200"/>
          </a:xfrm>
        </p:spPr>
        <p:txBody>
          <a:bodyPr/>
          <a:lstStyle/>
          <a:p>
            <a:r>
              <a:rPr lang="it-IT" dirty="0" err="1" smtClean="0"/>
              <a:t>Attackers</a:t>
            </a:r>
            <a:r>
              <a:rPr lang="it-IT" dirty="0" smtClean="0"/>
              <a:t> are </a:t>
            </a:r>
            <a:r>
              <a:rPr lang="it-IT" dirty="0" err="1" smtClean="0"/>
              <a:t>resource-constrained</a:t>
            </a:r>
            <a:r>
              <a:rPr lang="it-IT" dirty="0" smtClean="0"/>
              <a:t>: </a:t>
            </a:r>
            <a:r>
              <a:rPr lang="it-IT" dirty="0"/>
              <a:t>“The Exploit Intelligence </a:t>
            </a:r>
            <a:r>
              <a:rPr lang="it-IT" dirty="0" smtClean="0"/>
              <a:t>Project” (Dan Guido)</a:t>
            </a:r>
          </a:p>
          <a:p>
            <a:endParaRPr lang="it-IT" dirty="0" smtClean="0"/>
          </a:p>
          <a:p>
            <a:r>
              <a:rPr lang="it-IT" dirty="0" err="1" smtClean="0"/>
              <a:t>Attackers</a:t>
            </a:r>
            <a:r>
              <a:rPr lang="it-IT" dirty="0" smtClean="0"/>
              <a:t> are </a:t>
            </a:r>
            <a:r>
              <a:rPr lang="it-IT" dirty="0" err="1" smtClean="0"/>
              <a:t>rational</a:t>
            </a:r>
            <a:r>
              <a:rPr lang="it-IT" dirty="0" smtClean="0"/>
              <a:t> human </a:t>
            </a:r>
            <a:r>
              <a:rPr lang="it-IT" dirty="0" err="1" smtClean="0"/>
              <a:t>beings</a:t>
            </a:r>
            <a:endParaRPr lang="it-IT" dirty="0" smtClean="0"/>
          </a:p>
          <a:p>
            <a:endParaRPr lang="it-IT" dirty="0" smtClean="0"/>
          </a:p>
          <a:p>
            <a:r>
              <a:rPr lang="it-IT" b="1" dirty="0" err="1" smtClean="0"/>
              <a:t>Attackers</a:t>
            </a:r>
            <a:r>
              <a:rPr lang="it-IT" b="1" dirty="0" smtClean="0"/>
              <a:t> </a:t>
            </a:r>
            <a:r>
              <a:rPr lang="it-IT" b="1" dirty="0" err="1" smtClean="0"/>
              <a:t>will</a:t>
            </a:r>
            <a:r>
              <a:rPr lang="it-IT" b="1" dirty="0" smtClean="0"/>
              <a:t> take a </a:t>
            </a:r>
            <a:r>
              <a:rPr lang="it-IT" b="1" dirty="0" err="1" smtClean="0"/>
              <a:t>given</a:t>
            </a:r>
            <a:r>
              <a:rPr lang="it-IT" b="1" dirty="0" smtClean="0"/>
              <a:t> </a:t>
            </a:r>
            <a:r>
              <a:rPr lang="it-IT" b="1" dirty="0" err="1" smtClean="0"/>
              <a:t>exploitation</a:t>
            </a:r>
            <a:r>
              <a:rPr lang="it-IT" b="1" dirty="0" smtClean="0"/>
              <a:t> </a:t>
            </a:r>
            <a:r>
              <a:rPr lang="it-IT" b="1" dirty="0" err="1" smtClean="0"/>
              <a:t>path</a:t>
            </a:r>
            <a:r>
              <a:rPr lang="it-IT" b="1" dirty="0" smtClean="0"/>
              <a:t> IFF no </a:t>
            </a:r>
            <a:r>
              <a:rPr lang="it-IT" b="1" dirty="0" err="1" smtClean="0"/>
              <a:t>cheaper</a:t>
            </a:r>
            <a:r>
              <a:rPr lang="it-IT" b="1" dirty="0" smtClean="0"/>
              <a:t> </a:t>
            </a:r>
            <a:r>
              <a:rPr lang="it-IT" b="1" dirty="0" err="1" smtClean="0"/>
              <a:t>paths</a:t>
            </a:r>
            <a:r>
              <a:rPr lang="it-IT" b="1" dirty="0" smtClean="0"/>
              <a:t> are </a:t>
            </a:r>
            <a:r>
              <a:rPr lang="it-IT" b="1" dirty="0" err="1" smtClean="0"/>
              <a:t>available</a:t>
            </a:r>
            <a:endParaRPr lang="it-IT" b="1" dirty="0"/>
          </a:p>
        </p:txBody>
      </p:sp>
      <p:pic>
        <p:nvPicPr>
          <p:cNvPr id="5" name="Immagine 4" descr="the_black_swan_taleb_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143000"/>
            <a:ext cx="2819400" cy="157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8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Exploitation</a:t>
            </a:r>
            <a:r>
              <a:rPr lang="it-IT" dirty="0" smtClean="0"/>
              <a:t> </a:t>
            </a:r>
            <a:r>
              <a:rPr lang="it-IT" dirty="0" err="1" smtClean="0"/>
              <a:t>paths</a:t>
            </a:r>
            <a:endParaRPr lang="it-IT" dirty="0"/>
          </a:p>
        </p:txBody>
      </p:sp>
      <p:pic>
        <p:nvPicPr>
          <p:cNvPr id="5" name="Immagine 4" descr="domina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302456"/>
            <a:ext cx="4572706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6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rational</a:t>
            </a:r>
            <a:r>
              <a:rPr lang="it-IT" dirty="0" smtClean="0"/>
              <a:t> </a:t>
            </a:r>
            <a:r>
              <a:rPr lang="it-IT" dirty="0" err="1" smtClean="0"/>
              <a:t>attacker</a:t>
            </a:r>
            <a:endParaRPr lang="it-IT" dirty="0"/>
          </a:p>
        </p:txBody>
      </p:sp>
      <p:pic>
        <p:nvPicPr>
          <p:cNvPr id="4" name="Immagine 3" descr="re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447800"/>
            <a:ext cx="1816100" cy="507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5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black</a:t>
            </a:r>
            <a:r>
              <a:rPr lang="it-IT" dirty="0" smtClean="0"/>
              <a:t> </a:t>
            </a:r>
            <a:r>
              <a:rPr lang="it-IT" dirty="0" err="1" smtClean="0"/>
              <a:t>swan</a:t>
            </a:r>
            <a:endParaRPr lang="it-IT" dirty="0"/>
          </a:p>
        </p:txBody>
      </p:sp>
      <p:pic>
        <p:nvPicPr>
          <p:cNvPr id="4" name="Immagine 3" descr="blacksw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143000"/>
            <a:ext cx="2260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3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Practical</a:t>
            </a:r>
            <a:r>
              <a:rPr lang="it-IT" dirty="0" smtClean="0"/>
              <a:t> </a:t>
            </a:r>
            <a:r>
              <a:rPr lang="it-IT" dirty="0" err="1" smtClean="0"/>
              <a:t>example</a:t>
            </a:r>
            <a:endParaRPr lang="it-IT" dirty="0"/>
          </a:p>
        </p:txBody>
      </p:sp>
      <p:pic>
        <p:nvPicPr>
          <p:cNvPr id="5" name="Immagine 4" descr="irrationa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267" y="4038600"/>
            <a:ext cx="7086600" cy="1140549"/>
          </a:xfrm>
          <a:prstGeom prst="rect">
            <a:avLst/>
          </a:prstGeom>
        </p:spPr>
      </p:pic>
      <p:pic>
        <p:nvPicPr>
          <p:cNvPr id="6" name="Immagine 5" descr="rational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6934200" cy="829388"/>
          </a:xfrm>
          <a:prstGeom prst="rect">
            <a:avLst/>
          </a:prstGeom>
        </p:spPr>
      </p:pic>
      <p:sp>
        <p:nvSpPr>
          <p:cNvPr id="7" name="Figura a mano libera 6"/>
          <p:cNvSpPr/>
          <p:nvPr/>
        </p:nvSpPr>
        <p:spPr>
          <a:xfrm>
            <a:off x="0" y="2438400"/>
            <a:ext cx="1524000" cy="381000"/>
          </a:xfrm>
          <a:custGeom>
            <a:avLst/>
            <a:gdLst>
              <a:gd name="connsiteX0" fmla="*/ 606778 w 719667"/>
              <a:gd name="connsiteY0" fmla="*/ 0 h 437445"/>
              <a:gd name="connsiteX1" fmla="*/ 141111 w 719667"/>
              <a:gd name="connsiteY1" fmla="*/ 14112 h 437445"/>
              <a:gd name="connsiteX2" fmla="*/ 56444 w 719667"/>
              <a:gd name="connsiteY2" fmla="*/ 42334 h 437445"/>
              <a:gd name="connsiteX3" fmla="*/ 28222 w 719667"/>
              <a:gd name="connsiteY3" fmla="*/ 197556 h 437445"/>
              <a:gd name="connsiteX4" fmla="*/ 0 w 719667"/>
              <a:gd name="connsiteY4" fmla="*/ 254000 h 437445"/>
              <a:gd name="connsiteX5" fmla="*/ 28222 w 719667"/>
              <a:gd name="connsiteY5" fmla="*/ 310445 h 437445"/>
              <a:gd name="connsiteX6" fmla="*/ 70556 w 719667"/>
              <a:gd name="connsiteY6" fmla="*/ 324556 h 437445"/>
              <a:gd name="connsiteX7" fmla="*/ 183444 w 719667"/>
              <a:gd name="connsiteY7" fmla="*/ 381000 h 437445"/>
              <a:gd name="connsiteX8" fmla="*/ 239889 w 719667"/>
              <a:gd name="connsiteY8" fmla="*/ 395112 h 437445"/>
              <a:gd name="connsiteX9" fmla="*/ 282222 w 719667"/>
              <a:gd name="connsiteY9" fmla="*/ 409223 h 437445"/>
              <a:gd name="connsiteX10" fmla="*/ 366889 w 719667"/>
              <a:gd name="connsiteY10" fmla="*/ 423334 h 437445"/>
              <a:gd name="connsiteX11" fmla="*/ 423333 w 719667"/>
              <a:gd name="connsiteY11" fmla="*/ 437445 h 437445"/>
              <a:gd name="connsiteX12" fmla="*/ 606778 w 719667"/>
              <a:gd name="connsiteY12" fmla="*/ 423334 h 437445"/>
              <a:gd name="connsiteX13" fmla="*/ 663222 w 719667"/>
              <a:gd name="connsiteY13" fmla="*/ 409223 h 437445"/>
              <a:gd name="connsiteX14" fmla="*/ 719667 w 719667"/>
              <a:gd name="connsiteY14" fmla="*/ 352778 h 437445"/>
              <a:gd name="connsiteX15" fmla="*/ 705556 w 719667"/>
              <a:gd name="connsiteY15" fmla="*/ 141112 h 437445"/>
              <a:gd name="connsiteX16" fmla="*/ 663222 w 719667"/>
              <a:gd name="connsiteY16" fmla="*/ 127000 h 437445"/>
              <a:gd name="connsiteX17" fmla="*/ 592667 w 719667"/>
              <a:gd name="connsiteY17" fmla="*/ 84667 h 437445"/>
              <a:gd name="connsiteX18" fmla="*/ 564444 w 719667"/>
              <a:gd name="connsiteY18" fmla="*/ 56445 h 437445"/>
              <a:gd name="connsiteX19" fmla="*/ 508000 w 719667"/>
              <a:gd name="connsiteY19" fmla="*/ 42334 h 43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19667" h="437445">
                <a:moveTo>
                  <a:pt x="606778" y="0"/>
                </a:moveTo>
                <a:cubicBezTo>
                  <a:pt x="451556" y="4704"/>
                  <a:pt x="295947" y="2201"/>
                  <a:pt x="141111" y="14112"/>
                </a:cubicBezTo>
                <a:cubicBezTo>
                  <a:pt x="111450" y="16394"/>
                  <a:pt x="56444" y="42334"/>
                  <a:pt x="56444" y="42334"/>
                </a:cubicBezTo>
                <a:cubicBezTo>
                  <a:pt x="54075" y="56548"/>
                  <a:pt x="34796" y="177835"/>
                  <a:pt x="28222" y="197556"/>
                </a:cubicBezTo>
                <a:cubicBezTo>
                  <a:pt x="21570" y="217512"/>
                  <a:pt x="9407" y="235185"/>
                  <a:pt x="0" y="254000"/>
                </a:cubicBezTo>
                <a:cubicBezTo>
                  <a:pt x="9407" y="272815"/>
                  <a:pt x="13347" y="295570"/>
                  <a:pt x="28222" y="310445"/>
                </a:cubicBezTo>
                <a:cubicBezTo>
                  <a:pt x="38740" y="320963"/>
                  <a:pt x="57015" y="318401"/>
                  <a:pt x="70556" y="324556"/>
                </a:cubicBezTo>
                <a:cubicBezTo>
                  <a:pt x="108856" y="341965"/>
                  <a:pt x="142629" y="370796"/>
                  <a:pt x="183444" y="381000"/>
                </a:cubicBezTo>
                <a:cubicBezTo>
                  <a:pt x="202259" y="385704"/>
                  <a:pt x="221241" y="389784"/>
                  <a:pt x="239889" y="395112"/>
                </a:cubicBezTo>
                <a:cubicBezTo>
                  <a:pt x="254191" y="399198"/>
                  <a:pt x="267702" y="405996"/>
                  <a:pt x="282222" y="409223"/>
                </a:cubicBezTo>
                <a:cubicBezTo>
                  <a:pt x="310152" y="415430"/>
                  <a:pt x="338833" y="417723"/>
                  <a:pt x="366889" y="423334"/>
                </a:cubicBezTo>
                <a:cubicBezTo>
                  <a:pt x="385906" y="427137"/>
                  <a:pt x="404518" y="432741"/>
                  <a:pt x="423333" y="437445"/>
                </a:cubicBezTo>
                <a:cubicBezTo>
                  <a:pt x="484481" y="432741"/>
                  <a:pt x="545869" y="430500"/>
                  <a:pt x="606778" y="423334"/>
                </a:cubicBezTo>
                <a:cubicBezTo>
                  <a:pt x="626039" y="421068"/>
                  <a:pt x="646776" y="419502"/>
                  <a:pt x="663222" y="409223"/>
                </a:cubicBezTo>
                <a:cubicBezTo>
                  <a:pt x="685786" y="395121"/>
                  <a:pt x="719667" y="352778"/>
                  <a:pt x="719667" y="352778"/>
                </a:cubicBezTo>
                <a:cubicBezTo>
                  <a:pt x="714963" y="282223"/>
                  <a:pt x="722706" y="209713"/>
                  <a:pt x="705556" y="141112"/>
                </a:cubicBezTo>
                <a:cubicBezTo>
                  <a:pt x="701948" y="126681"/>
                  <a:pt x="676526" y="133652"/>
                  <a:pt x="663222" y="127000"/>
                </a:cubicBezTo>
                <a:cubicBezTo>
                  <a:pt x="638691" y="114734"/>
                  <a:pt x="614985" y="100608"/>
                  <a:pt x="592667" y="84667"/>
                </a:cubicBezTo>
                <a:cubicBezTo>
                  <a:pt x="581841" y="76934"/>
                  <a:pt x="576344" y="62395"/>
                  <a:pt x="564444" y="56445"/>
                </a:cubicBezTo>
                <a:cubicBezTo>
                  <a:pt x="547098" y="47772"/>
                  <a:pt x="508000" y="42334"/>
                  <a:pt x="508000" y="42334"/>
                </a:cubicBezTo>
              </a:path>
            </a:pathLst>
          </a:custGeom>
          <a:ln w="57150" cmpd="sng">
            <a:solidFill>
              <a:srgbClr val="FF0000"/>
            </a:solidFill>
          </a:ln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igura a mano libera 7"/>
          <p:cNvSpPr/>
          <p:nvPr/>
        </p:nvSpPr>
        <p:spPr>
          <a:xfrm>
            <a:off x="2819400" y="4800600"/>
            <a:ext cx="1524000" cy="381000"/>
          </a:xfrm>
          <a:custGeom>
            <a:avLst/>
            <a:gdLst>
              <a:gd name="connsiteX0" fmla="*/ 606778 w 719667"/>
              <a:gd name="connsiteY0" fmla="*/ 0 h 437445"/>
              <a:gd name="connsiteX1" fmla="*/ 141111 w 719667"/>
              <a:gd name="connsiteY1" fmla="*/ 14112 h 437445"/>
              <a:gd name="connsiteX2" fmla="*/ 56444 w 719667"/>
              <a:gd name="connsiteY2" fmla="*/ 42334 h 437445"/>
              <a:gd name="connsiteX3" fmla="*/ 28222 w 719667"/>
              <a:gd name="connsiteY3" fmla="*/ 197556 h 437445"/>
              <a:gd name="connsiteX4" fmla="*/ 0 w 719667"/>
              <a:gd name="connsiteY4" fmla="*/ 254000 h 437445"/>
              <a:gd name="connsiteX5" fmla="*/ 28222 w 719667"/>
              <a:gd name="connsiteY5" fmla="*/ 310445 h 437445"/>
              <a:gd name="connsiteX6" fmla="*/ 70556 w 719667"/>
              <a:gd name="connsiteY6" fmla="*/ 324556 h 437445"/>
              <a:gd name="connsiteX7" fmla="*/ 183444 w 719667"/>
              <a:gd name="connsiteY7" fmla="*/ 381000 h 437445"/>
              <a:gd name="connsiteX8" fmla="*/ 239889 w 719667"/>
              <a:gd name="connsiteY8" fmla="*/ 395112 h 437445"/>
              <a:gd name="connsiteX9" fmla="*/ 282222 w 719667"/>
              <a:gd name="connsiteY9" fmla="*/ 409223 h 437445"/>
              <a:gd name="connsiteX10" fmla="*/ 366889 w 719667"/>
              <a:gd name="connsiteY10" fmla="*/ 423334 h 437445"/>
              <a:gd name="connsiteX11" fmla="*/ 423333 w 719667"/>
              <a:gd name="connsiteY11" fmla="*/ 437445 h 437445"/>
              <a:gd name="connsiteX12" fmla="*/ 606778 w 719667"/>
              <a:gd name="connsiteY12" fmla="*/ 423334 h 437445"/>
              <a:gd name="connsiteX13" fmla="*/ 663222 w 719667"/>
              <a:gd name="connsiteY13" fmla="*/ 409223 h 437445"/>
              <a:gd name="connsiteX14" fmla="*/ 719667 w 719667"/>
              <a:gd name="connsiteY14" fmla="*/ 352778 h 437445"/>
              <a:gd name="connsiteX15" fmla="*/ 705556 w 719667"/>
              <a:gd name="connsiteY15" fmla="*/ 141112 h 437445"/>
              <a:gd name="connsiteX16" fmla="*/ 663222 w 719667"/>
              <a:gd name="connsiteY16" fmla="*/ 127000 h 437445"/>
              <a:gd name="connsiteX17" fmla="*/ 592667 w 719667"/>
              <a:gd name="connsiteY17" fmla="*/ 84667 h 437445"/>
              <a:gd name="connsiteX18" fmla="*/ 564444 w 719667"/>
              <a:gd name="connsiteY18" fmla="*/ 56445 h 437445"/>
              <a:gd name="connsiteX19" fmla="*/ 508000 w 719667"/>
              <a:gd name="connsiteY19" fmla="*/ 42334 h 43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19667" h="437445">
                <a:moveTo>
                  <a:pt x="606778" y="0"/>
                </a:moveTo>
                <a:cubicBezTo>
                  <a:pt x="451556" y="4704"/>
                  <a:pt x="295947" y="2201"/>
                  <a:pt x="141111" y="14112"/>
                </a:cubicBezTo>
                <a:cubicBezTo>
                  <a:pt x="111450" y="16394"/>
                  <a:pt x="56444" y="42334"/>
                  <a:pt x="56444" y="42334"/>
                </a:cubicBezTo>
                <a:cubicBezTo>
                  <a:pt x="54075" y="56548"/>
                  <a:pt x="34796" y="177835"/>
                  <a:pt x="28222" y="197556"/>
                </a:cubicBezTo>
                <a:cubicBezTo>
                  <a:pt x="21570" y="217512"/>
                  <a:pt x="9407" y="235185"/>
                  <a:pt x="0" y="254000"/>
                </a:cubicBezTo>
                <a:cubicBezTo>
                  <a:pt x="9407" y="272815"/>
                  <a:pt x="13347" y="295570"/>
                  <a:pt x="28222" y="310445"/>
                </a:cubicBezTo>
                <a:cubicBezTo>
                  <a:pt x="38740" y="320963"/>
                  <a:pt x="57015" y="318401"/>
                  <a:pt x="70556" y="324556"/>
                </a:cubicBezTo>
                <a:cubicBezTo>
                  <a:pt x="108856" y="341965"/>
                  <a:pt x="142629" y="370796"/>
                  <a:pt x="183444" y="381000"/>
                </a:cubicBezTo>
                <a:cubicBezTo>
                  <a:pt x="202259" y="385704"/>
                  <a:pt x="221241" y="389784"/>
                  <a:pt x="239889" y="395112"/>
                </a:cubicBezTo>
                <a:cubicBezTo>
                  <a:pt x="254191" y="399198"/>
                  <a:pt x="267702" y="405996"/>
                  <a:pt x="282222" y="409223"/>
                </a:cubicBezTo>
                <a:cubicBezTo>
                  <a:pt x="310152" y="415430"/>
                  <a:pt x="338833" y="417723"/>
                  <a:pt x="366889" y="423334"/>
                </a:cubicBezTo>
                <a:cubicBezTo>
                  <a:pt x="385906" y="427137"/>
                  <a:pt x="404518" y="432741"/>
                  <a:pt x="423333" y="437445"/>
                </a:cubicBezTo>
                <a:cubicBezTo>
                  <a:pt x="484481" y="432741"/>
                  <a:pt x="545869" y="430500"/>
                  <a:pt x="606778" y="423334"/>
                </a:cubicBezTo>
                <a:cubicBezTo>
                  <a:pt x="626039" y="421068"/>
                  <a:pt x="646776" y="419502"/>
                  <a:pt x="663222" y="409223"/>
                </a:cubicBezTo>
                <a:cubicBezTo>
                  <a:pt x="685786" y="395121"/>
                  <a:pt x="719667" y="352778"/>
                  <a:pt x="719667" y="352778"/>
                </a:cubicBezTo>
                <a:cubicBezTo>
                  <a:pt x="714963" y="282223"/>
                  <a:pt x="722706" y="209713"/>
                  <a:pt x="705556" y="141112"/>
                </a:cubicBezTo>
                <a:cubicBezTo>
                  <a:pt x="701948" y="126681"/>
                  <a:pt x="676526" y="133652"/>
                  <a:pt x="663222" y="127000"/>
                </a:cubicBezTo>
                <a:cubicBezTo>
                  <a:pt x="638691" y="114734"/>
                  <a:pt x="614985" y="100608"/>
                  <a:pt x="592667" y="84667"/>
                </a:cubicBezTo>
                <a:cubicBezTo>
                  <a:pt x="581841" y="76934"/>
                  <a:pt x="576344" y="62395"/>
                  <a:pt x="564444" y="56445"/>
                </a:cubicBezTo>
                <a:cubicBezTo>
                  <a:pt x="547098" y="47772"/>
                  <a:pt x="508000" y="42334"/>
                  <a:pt x="508000" y="42334"/>
                </a:cubicBezTo>
              </a:path>
            </a:pathLst>
          </a:custGeom>
          <a:ln w="57150" cmpd="sng">
            <a:solidFill>
              <a:srgbClr val="FF0000"/>
            </a:solidFill>
          </a:ln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giù 8"/>
          <p:cNvSpPr/>
          <p:nvPr/>
        </p:nvSpPr>
        <p:spPr bwMode="auto">
          <a:xfrm rot="10800000">
            <a:off x="838200" y="2819400"/>
            <a:ext cx="228600" cy="609600"/>
          </a:xfrm>
          <a:prstGeom prst="downArrow">
            <a:avLst/>
          </a:prstGeom>
          <a:solidFill>
            <a:srgbClr val="333399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ccia giù 9"/>
          <p:cNvSpPr/>
          <p:nvPr/>
        </p:nvSpPr>
        <p:spPr bwMode="auto">
          <a:xfrm rot="10800000">
            <a:off x="3962400" y="5181600"/>
            <a:ext cx="228600" cy="609600"/>
          </a:xfrm>
          <a:prstGeom prst="downArrow">
            <a:avLst/>
          </a:prstGeom>
          <a:solidFill>
            <a:srgbClr val="333399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381000" y="3429000"/>
            <a:ext cx="2661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rational</a:t>
            </a:r>
            <a:r>
              <a:rPr lang="it-IT" dirty="0" smtClean="0"/>
              <a:t> </a:t>
            </a:r>
            <a:r>
              <a:rPr lang="it-IT" dirty="0" err="1" smtClean="0"/>
              <a:t>attacker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810000" y="5983111"/>
            <a:ext cx="493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black</a:t>
            </a:r>
            <a:r>
              <a:rPr lang="it-IT" dirty="0" smtClean="0"/>
              <a:t> </a:t>
            </a:r>
            <a:r>
              <a:rPr lang="it-IT" dirty="0" err="1" smtClean="0"/>
              <a:t>swan</a:t>
            </a:r>
            <a:r>
              <a:rPr lang="it-IT" dirty="0" smtClean="0"/>
              <a:t> (AKA: are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nuts</a:t>
            </a:r>
            <a:r>
              <a:rPr lang="it-IT" dirty="0" smtClean="0"/>
              <a:t>?)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285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So…</a:t>
            </a:r>
            <a:endParaRPr lang="it-IT" dirty="0"/>
          </a:p>
        </p:txBody>
      </p:sp>
      <p:pic>
        <p:nvPicPr>
          <p:cNvPr id="4" name="Immagine 3" descr="achrome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676400"/>
            <a:ext cx="2987040" cy="3749040"/>
          </a:xfrm>
          <a:prstGeom prst="rect">
            <a:avLst/>
          </a:prstGeom>
        </p:spPr>
      </p:pic>
      <p:pic>
        <p:nvPicPr>
          <p:cNvPr id="5" name="Immagine 4" descr="android_with_flash_logo_2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5000"/>
            <a:ext cx="4470400" cy="335280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4495800" y="3733800"/>
            <a:ext cx="595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VS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133600" y="12954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 flipH="1">
            <a:off x="6858000" y="1295400"/>
            <a:ext cx="423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323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Unless</a:t>
            </a:r>
            <a:r>
              <a:rPr lang="it-IT" dirty="0" smtClean="0"/>
              <a:t>..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The ROI on a </a:t>
            </a:r>
            <a:r>
              <a:rPr lang="it-IT" dirty="0" err="1" smtClean="0"/>
              <a:t>black</a:t>
            </a:r>
            <a:r>
              <a:rPr lang="it-IT" dirty="0" smtClean="0"/>
              <a:t> </a:t>
            </a:r>
            <a:r>
              <a:rPr lang="it-IT" dirty="0" err="1" smtClean="0"/>
              <a:t>swan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higher</a:t>
            </a:r>
            <a:r>
              <a:rPr lang="it-IT" dirty="0" smtClean="0"/>
              <a:t>, for some </a:t>
            </a:r>
            <a:r>
              <a:rPr lang="it-IT" dirty="0" err="1" smtClean="0"/>
              <a:t>definition</a:t>
            </a:r>
            <a:r>
              <a:rPr lang="it-IT" dirty="0" smtClean="0"/>
              <a:t> of “</a:t>
            </a:r>
            <a:r>
              <a:rPr lang="it-IT" dirty="0" err="1" smtClean="0"/>
              <a:t>return</a:t>
            </a:r>
            <a:r>
              <a:rPr lang="it-IT" dirty="0" smtClean="0"/>
              <a:t>”</a:t>
            </a:r>
          </a:p>
          <a:p>
            <a:endParaRPr lang="it-IT" dirty="0"/>
          </a:p>
          <a:p>
            <a:r>
              <a:rPr lang="it-IT" dirty="0" err="1" smtClean="0"/>
              <a:t>Flame</a:t>
            </a:r>
            <a:r>
              <a:rPr lang="it-IT" dirty="0" smtClean="0"/>
              <a:t> md5 </a:t>
            </a:r>
            <a:r>
              <a:rPr lang="it-IT" dirty="0" err="1" smtClean="0"/>
              <a:t>collision</a:t>
            </a:r>
            <a:r>
              <a:rPr lang="it-IT" dirty="0" smtClean="0"/>
              <a:t> </a:t>
            </a:r>
            <a:r>
              <a:rPr lang="it-IT" dirty="0" err="1" smtClean="0"/>
              <a:t>attack</a:t>
            </a:r>
            <a:r>
              <a:rPr lang="it-IT" dirty="0" smtClean="0"/>
              <a:t> </a:t>
            </a:r>
            <a:r>
              <a:rPr lang="it-IT" dirty="0" err="1" smtClean="0"/>
              <a:t>comes</a:t>
            </a:r>
            <a:r>
              <a:rPr lang="it-IT" dirty="0" smtClean="0"/>
              <a:t> to </a:t>
            </a:r>
            <a:r>
              <a:rPr lang="it-IT" dirty="0" err="1" smtClean="0"/>
              <a:t>mind</a:t>
            </a:r>
            <a:endParaRPr lang="it-IT" dirty="0" smtClean="0"/>
          </a:p>
          <a:p>
            <a:endParaRPr lang="it-IT" dirty="0"/>
          </a:p>
          <a:p>
            <a:r>
              <a:rPr lang="it-IT" dirty="0" err="1" smtClean="0"/>
              <a:t>Therefore</a:t>
            </a:r>
            <a:r>
              <a:rPr lang="it-IT" dirty="0" smtClean="0"/>
              <a:t> </a:t>
            </a: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graph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weighted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662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Weight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29000"/>
          </a:xfrm>
        </p:spPr>
        <p:txBody>
          <a:bodyPr/>
          <a:lstStyle/>
          <a:p>
            <a:r>
              <a:rPr lang="it-IT" sz="2400" dirty="0" err="1" smtClean="0"/>
              <a:t>That’s</a:t>
            </a:r>
            <a:r>
              <a:rPr lang="it-IT" sz="2400" dirty="0" smtClean="0"/>
              <a:t> </a:t>
            </a:r>
            <a:r>
              <a:rPr lang="it-IT" sz="2400" dirty="0" err="1" smtClean="0"/>
              <a:t>very</a:t>
            </a:r>
            <a:r>
              <a:rPr lang="it-IT" sz="2400" dirty="0" smtClean="0"/>
              <a:t> hard to </a:t>
            </a:r>
            <a:r>
              <a:rPr lang="it-IT" sz="2400" dirty="0" err="1" smtClean="0"/>
              <a:t>calculate</a:t>
            </a:r>
            <a:r>
              <a:rPr lang="it-IT" sz="2400" dirty="0" smtClean="0"/>
              <a:t> in the general case</a:t>
            </a:r>
          </a:p>
          <a:p>
            <a:endParaRPr lang="it-IT" sz="2400" dirty="0"/>
          </a:p>
          <a:p>
            <a:r>
              <a:rPr lang="it-IT" sz="2400" dirty="0" smtClean="0"/>
              <a:t>Some </a:t>
            </a:r>
            <a:r>
              <a:rPr lang="it-IT" sz="2400" dirty="0" err="1" smtClean="0"/>
              <a:t>examples</a:t>
            </a:r>
            <a:r>
              <a:rPr lang="it-IT" sz="2400" dirty="0" smtClean="0"/>
              <a:t> in “</a:t>
            </a:r>
            <a:r>
              <a:rPr lang="it-IT" sz="2400" dirty="0" err="1" smtClean="0"/>
              <a:t>Attacker</a:t>
            </a:r>
            <a:r>
              <a:rPr lang="it-IT" sz="2400" dirty="0" smtClean="0"/>
              <a:t> Math 101” (Dino Dai </a:t>
            </a:r>
            <a:r>
              <a:rPr lang="it-IT" sz="2400" dirty="0" err="1" smtClean="0"/>
              <a:t>Zovi</a:t>
            </a:r>
            <a:r>
              <a:rPr lang="it-IT" sz="2400" dirty="0" smtClean="0"/>
              <a:t>)</a:t>
            </a:r>
          </a:p>
          <a:p>
            <a:endParaRPr lang="it-IT" sz="2400" dirty="0"/>
          </a:p>
          <a:p>
            <a:r>
              <a:rPr lang="it-IT" sz="2400" dirty="0" smtClean="0"/>
              <a:t>A bit out of scope </a:t>
            </a:r>
            <a:r>
              <a:rPr lang="it-IT" sz="2400" dirty="0" err="1" smtClean="0"/>
              <a:t>here</a:t>
            </a:r>
            <a:endParaRPr lang="it-IT" sz="2400" dirty="0" smtClean="0"/>
          </a:p>
          <a:p>
            <a:endParaRPr lang="it-IT" sz="2400" dirty="0"/>
          </a:p>
          <a:p>
            <a:r>
              <a:rPr lang="it-IT" sz="2400" dirty="0" err="1" smtClean="0"/>
              <a:t>But</a:t>
            </a:r>
            <a:r>
              <a:rPr lang="it-IT" sz="2400" dirty="0" smtClean="0"/>
              <a:t> </a:t>
            </a:r>
            <a:r>
              <a:rPr lang="it-IT" sz="2400" dirty="0" err="1" smtClean="0"/>
              <a:t>we</a:t>
            </a:r>
            <a:r>
              <a:rPr lang="it-IT" sz="2400" dirty="0" smtClean="0"/>
              <a:t> can </a:t>
            </a:r>
            <a:r>
              <a:rPr lang="it-IT" sz="2400" dirty="0" err="1" smtClean="0"/>
              <a:t>usually</a:t>
            </a:r>
            <a:r>
              <a:rPr lang="it-IT" sz="2400" dirty="0" smtClean="0"/>
              <a:t> </a:t>
            </a:r>
            <a:r>
              <a:rPr lang="it-IT" sz="2400" dirty="0" err="1" smtClean="0"/>
              <a:t>draw</a:t>
            </a:r>
            <a:r>
              <a:rPr lang="it-IT" sz="2400" dirty="0" smtClean="0"/>
              <a:t> a line </a:t>
            </a:r>
            <a:r>
              <a:rPr lang="it-IT" sz="2400" dirty="0" err="1" smtClean="0"/>
              <a:t>easily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77666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209800"/>
            <a:ext cx="7772400" cy="1362075"/>
          </a:xfrm>
        </p:spPr>
        <p:txBody>
          <a:bodyPr/>
          <a:lstStyle/>
          <a:p>
            <a:r>
              <a:rPr lang="en-US" dirty="0" smtClean="0"/>
              <a:t>What if two paths are equally cost effective?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3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which I blame people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81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Gaining access..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pPr marL="0" indent="0"/>
            <a:r>
              <a:rPr lang="en-US" dirty="0" smtClean="0"/>
              <a:t>It’s all about programming a “weird machine” (</a:t>
            </a:r>
            <a:r>
              <a:rPr lang="en-US" dirty="0"/>
              <a:t>S</a:t>
            </a:r>
            <a:r>
              <a:rPr lang="en-US" dirty="0" smtClean="0"/>
              <a:t>ergey </a:t>
            </a:r>
            <a:r>
              <a:rPr lang="en-US" dirty="0" err="1" smtClean="0"/>
              <a:t>Bratus</a:t>
            </a:r>
            <a:r>
              <a:rPr lang="en-US" dirty="0" smtClean="0"/>
              <a:t> et al.)</a:t>
            </a:r>
          </a:p>
          <a:p>
            <a:pPr marL="0" indent="0"/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0" indent="0"/>
            <a:endParaRPr lang="en-US" dirty="0"/>
          </a:p>
        </p:txBody>
      </p:sp>
      <p:pic>
        <p:nvPicPr>
          <p:cNvPr id="4" name="Immagine 3" descr="numskull_lofi.jpe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895600"/>
            <a:ext cx="3810001" cy="365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weird machine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9812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	In short: “a machine that executes an 	unexpected series of instructions”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Immagine 3" descr="I SHOULDN'T EVEN BE DOING THIS!.jpe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429000"/>
            <a:ext cx="2062932" cy="301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1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examples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ROP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JIT Spraying – Dion </a:t>
            </a:r>
            <a:r>
              <a:rPr lang="en-US" dirty="0" err="1" smtClean="0"/>
              <a:t>Blazakis</a:t>
            </a:r>
            <a:r>
              <a:rPr lang="en-US" dirty="0" smtClean="0"/>
              <a:t> 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SpiderMonkey</a:t>
            </a:r>
            <a:r>
              <a:rPr lang="en-US" dirty="0" smtClean="0"/>
              <a:t> </a:t>
            </a:r>
            <a:r>
              <a:rPr lang="en-US" dirty="0" err="1" smtClean="0"/>
              <a:t>Bytecode</a:t>
            </a:r>
            <a:r>
              <a:rPr lang="en-US" dirty="0" smtClean="0"/>
              <a:t> Hijacking – Thomas </a:t>
            </a:r>
            <a:r>
              <a:rPr lang="en-US" dirty="0" err="1" smtClean="0"/>
              <a:t>Dullien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JIT code hijacking – Chris </a:t>
            </a:r>
            <a:r>
              <a:rPr lang="en-US" dirty="0" err="1" smtClean="0"/>
              <a:t>Rohlf</a:t>
            </a:r>
            <a:r>
              <a:rPr lang="en-US" dirty="0" smtClean="0"/>
              <a:t> </a:t>
            </a:r>
            <a:r>
              <a:rPr lang="en-US" dirty="0"/>
              <a:t>and Yan </a:t>
            </a:r>
            <a:r>
              <a:rPr lang="en-US" dirty="0" err="1"/>
              <a:t>Ivnitskiy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…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8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Exploitation is setting up, instantiating, and programming the weird </a:t>
            </a:r>
            <a:r>
              <a:rPr lang="en-US" dirty="0" smtClean="0"/>
              <a:t>machine - Thomas </a:t>
            </a:r>
            <a:r>
              <a:rPr lang="en-US" dirty="0" err="1" smtClean="0"/>
              <a:t>Dullien</a:t>
            </a:r>
            <a:endParaRPr lang="en-US" dirty="0" smtClean="0"/>
          </a:p>
          <a:p>
            <a:endParaRPr lang="en-US" dirty="0"/>
          </a:p>
          <a:p>
            <a:pPr marL="742950" lvl="2" indent="0">
              <a:buNone/>
            </a:pPr>
            <a:endParaRPr lang="en-US" dirty="0" smtClean="0"/>
          </a:p>
          <a:p>
            <a:pPr marL="1200150" lvl="2" indent="-457200">
              <a:buFont typeface="Arial"/>
              <a:buChar char="•"/>
            </a:pPr>
            <a:endParaRPr lang="en-US" dirty="0" smtClean="0"/>
          </a:p>
          <a:p>
            <a:pPr marL="1200150" lvl="2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machine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You need write primitives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You need </a:t>
            </a:r>
            <a:r>
              <a:rPr lang="en-US" dirty="0" err="1" smtClean="0"/>
              <a:t>infoleaks</a:t>
            </a:r>
            <a:r>
              <a:rPr lang="en-US" dirty="0" smtClean="0"/>
              <a:t>/</a:t>
            </a:r>
            <a:r>
              <a:rPr lang="en-US" dirty="0" err="1" smtClean="0"/>
              <a:t>memleaks</a:t>
            </a: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For both you need some degree of control over the application. 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It’s either pure data or you can directly influence the application state (</a:t>
            </a:r>
            <a:r>
              <a:rPr lang="en-US" dirty="0" err="1" smtClean="0"/>
              <a:t>eg</a:t>
            </a:r>
            <a:r>
              <a:rPr lang="en-US" dirty="0" smtClean="0"/>
              <a:t>: through </a:t>
            </a:r>
            <a:r>
              <a:rPr lang="en-US" dirty="0"/>
              <a:t>an interpreter of some kind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7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machine 2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data = most likely you need multiple bugs (</a:t>
            </a:r>
            <a:r>
              <a:rPr lang="en-US" dirty="0" err="1" smtClean="0"/>
              <a:t>infoleak</a:t>
            </a:r>
            <a:r>
              <a:rPr lang="en-US" dirty="0" smtClean="0"/>
              <a:t>, write primitive,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Through interpreter = most likely you just need one (see </a:t>
            </a:r>
            <a:r>
              <a:rPr lang="en-US" dirty="0" err="1" smtClean="0"/>
              <a:t>comex</a:t>
            </a:r>
            <a:r>
              <a:rPr lang="en-US" dirty="0" smtClean="0"/>
              <a:t> jailbreaks for example)</a:t>
            </a:r>
          </a:p>
          <a:p>
            <a:endParaRPr lang="en-US" dirty="0" smtClean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935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 no like exploits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process is challenged in a few ways: </a:t>
            </a:r>
          </a:p>
          <a:p>
            <a:pPr marL="1200150" lvl="2" indent="-457200">
              <a:buFont typeface="Arial"/>
              <a:buChar char="•"/>
            </a:pPr>
            <a:r>
              <a:rPr lang="en-US" dirty="0"/>
              <a:t>Negate the initialization (fix bugs)</a:t>
            </a:r>
          </a:p>
          <a:p>
            <a:pPr marL="1200150" lvl="2" indent="-457200">
              <a:buFont typeface="Arial"/>
              <a:buChar char="•"/>
            </a:pPr>
            <a:r>
              <a:rPr lang="en-US" dirty="0"/>
              <a:t>Make the setup hard (heap/stack mitigations, ASLR)</a:t>
            </a:r>
          </a:p>
          <a:p>
            <a:pPr marL="1200150" lvl="2" indent="-457200">
              <a:buFont typeface="Arial"/>
              <a:buChar char="•"/>
            </a:pPr>
            <a:r>
              <a:rPr lang="en-US" dirty="0"/>
              <a:t>Make it hard to put together ‘weird instructions’ (ASLR, DEP, JIT hardening)</a:t>
            </a:r>
          </a:p>
          <a:p>
            <a:pPr marL="1200150" lvl="2" indent="-457200">
              <a:buFont typeface="Arial"/>
              <a:buChar char="•"/>
            </a:pPr>
            <a:r>
              <a:rPr lang="en-US" dirty="0"/>
              <a:t>Reduce/Neutralize the effects of a running weird machine (sandboxing, code signing)</a:t>
            </a:r>
          </a:p>
          <a:p>
            <a:pPr marL="1200150" lvl="2" indent="-457200">
              <a:buFont typeface="Arial"/>
              <a:buChar char="•"/>
            </a:pPr>
            <a:r>
              <a:rPr lang="en-US" dirty="0"/>
              <a:t>More to come in the future..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1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to the data/persistence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How hard is to get your code on a target?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How far away is the data you care for from you?</a:t>
            </a:r>
            <a:endParaRPr lang="en-US" dirty="0"/>
          </a:p>
        </p:txBody>
      </p:sp>
      <p:pic>
        <p:nvPicPr>
          <p:cNvPr id="4" name="Immagine 3" descr="google_sandbox.jpe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429000"/>
            <a:ext cx="2997406" cy="2203450"/>
          </a:xfrm>
          <a:prstGeom prst="rect">
            <a:avLst/>
          </a:prstGeom>
        </p:spPr>
      </p:pic>
      <p:pic>
        <p:nvPicPr>
          <p:cNvPr id="5" name="Immagine 4" descr="cs-special-offer-bt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581400"/>
            <a:ext cx="158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0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future reference..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here’s the thing: </a:t>
            </a:r>
            <a:endParaRPr lang="en-US" dirty="0"/>
          </a:p>
          <a:p>
            <a:r>
              <a:rPr lang="en-US" dirty="0" smtClean="0"/>
              <a:t>	In a few years everything an attacker cares for will be inside a browser/mobile app</a:t>
            </a:r>
          </a:p>
          <a:p>
            <a:endParaRPr lang="en-US" dirty="0"/>
          </a:p>
          <a:p>
            <a:r>
              <a:rPr lang="en-US" dirty="0" smtClean="0"/>
              <a:t>Do sandboxes help with that? *NO*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7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wrap up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257800"/>
          </a:xfrm>
        </p:spPr>
        <p:txBody>
          <a:bodyPr/>
          <a:lstStyle/>
          <a:p>
            <a:r>
              <a:rPr lang="en-US" dirty="0" smtClean="0"/>
              <a:t>Attacker’s mindset: take the most cost-effective path</a:t>
            </a:r>
          </a:p>
          <a:p>
            <a:endParaRPr lang="en-US" dirty="0"/>
          </a:p>
          <a:p>
            <a:r>
              <a:rPr lang="en-US" dirty="0" smtClean="0"/>
              <a:t>When it comes to exploitation the most cost-effective path is:</a:t>
            </a:r>
          </a:p>
          <a:p>
            <a:r>
              <a:rPr lang="en-US" dirty="0"/>
              <a:t>	</a:t>
            </a:r>
            <a:r>
              <a:rPr lang="en-US" dirty="0" smtClean="0"/>
              <a:t>1) As close as possible to your data </a:t>
            </a:r>
          </a:p>
          <a:p>
            <a:r>
              <a:rPr lang="en-US" dirty="0"/>
              <a:t>	</a:t>
            </a:r>
            <a:r>
              <a:rPr lang="en-US" dirty="0" smtClean="0"/>
              <a:t>2) Reduces as much as possible the need for multiple bugs/exploits</a:t>
            </a:r>
          </a:p>
          <a:p>
            <a:r>
              <a:rPr lang="en-US" dirty="0" smtClean="0"/>
              <a:t>   3) Reduces maintenance cost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17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mobile?</a:t>
            </a:r>
            <a:endParaRPr lang="en-US" dirty="0"/>
          </a:p>
        </p:txBody>
      </p:sp>
      <p:grpSp>
        <p:nvGrpSpPr>
          <p:cNvPr id="7" name="Gruppo 6"/>
          <p:cNvGrpSpPr/>
          <p:nvPr/>
        </p:nvGrpSpPr>
        <p:grpSpPr>
          <a:xfrm>
            <a:off x="228601" y="1219200"/>
            <a:ext cx="4343400" cy="3886200"/>
            <a:chOff x="228600" y="1219200"/>
            <a:chExt cx="5043021" cy="4150554"/>
          </a:xfrm>
        </p:grpSpPr>
        <p:pic>
          <p:nvPicPr>
            <p:cNvPr id="4" name="Immagine 3" descr="stat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1219200"/>
              <a:ext cx="4876800" cy="4051300"/>
            </a:xfrm>
            <a:prstGeom prst="rect">
              <a:avLst/>
            </a:prstGeom>
          </p:spPr>
        </p:pic>
        <p:sp>
          <p:nvSpPr>
            <p:cNvPr id="5" name="Freccia su 4"/>
            <p:cNvSpPr/>
            <p:nvPr/>
          </p:nvSpPr>
          <p:spPr bwMode="auto">
            <a:xfrm rot="20722567">
              <a:off x="4890621" y="4607754"/>
              <a:ext cx="381000" cy="762000"/>
            </a:xfrm>
            <a:prstGeom prst="upArrow">
              <a:avLst/>
            </a:prstGeom>
            <a:solidFill>
              <a:srgbClr val="333399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Figura a mano libera 5"/>
            <p:cNvSpPr/>
            <p:nvPr/>
          </p:nvSpPr>
          <p:spPr>
            <a:xfrm>
              <a:off x="4419600" y="4191000"/>
              <a:ext cx="719667" cy="437445"/>
            </a:xfrm>
            <a:custGeom>
              <a:avLst/>
              <a:gdLst>
                <a:gd name="connsiteX0" fmla="*/ 606778 w 719667"/>
                <a:gd name="connsiteY0" fmla="*/ 0 h 437445"/>
                <a:gd name="connsiteX1" fmla="*/ 141111 w 719667"/>
                <a:gd name="connsiteY1" fmla="*/ 14112 h 437445"/>
                <a:gd name="connsiteX2" fmla="*/ 56444 w 719667"/>
                <a:gd name="connsiteY2" fmla="*/ 42334 h 437445"/>
                <a:gd name="connsiteX3" fmla="*/ 28222 w 719667"/>
                <a:gd name="connsiteY3" fmla="*/ 197556 h 437445"/>
                <a:gd name="connsiteX4" fmla="*/ 0 w 719667"/>
                <a:gd name="connsiteY4" fmla="*/ 254000 h 437445"/>
                <a:gd name="connsiteX5" fmla="*/ 28222 w 719667"/>
                <a:gd name="connsiteY5" fmla="*/ 310445 h 437445"/>
                <a:gd name="connsiteX6" fmla="*/ 70556 w 719667"/>
                <a:gd name="connsiteY6" fmla="*/ 324556 h 437445"/>
                <a:gd name="connsiteX7" fmla="*/ 183444 w 719667"/>
                <a:gd name="connsiteY7" fmla="*/ 381000 h 437445"/>
                <a:gd name="connsiteX8" fmla="*/ 239889 w 719667"/>
                <a:gd name="connsiteY8" fmla="*/ 395112 h 437445"/>
                <a:gd name="connsiteX9" fmla="*/ 282222 w 719667"/>
                <a:gd name="connsiteY9" fmla="*/ 409223 h 437445"/>
                <a:gd name="connsiteX10" fmla="*/ 366889 w 719667"/>
                <a:gd name="connsiteY10" fmla="*/ 423334 h 437445"/>
                <a:gd name="connsiteX11" fmla="*/ 423333 w 719667"/>
                <a:gd name="connsiteY11" fmla="*/ 437445 h 437445"/>
                <a:gd name="connsiteX12" fmla="*/ 606778 w 719667"/>
                <a:gd name="connsiteY12" fmla="*/ 423334 h 437445"/>
                <a:gd name="connsiteX13" fmla="*/ 663222 w 719667"/>
                <a:gd name="connsiteY13" fmla="*/ 409223 h 437445"/>
                <a:gd name="connsiteX14" fmla="*/ 719667 w 719667"/>
                <a:gd name="connsiteY14" fmla="*/ 352778 h 437445"/>
                <a:gd name="connsiteX15" fmla="*/ 705556 w 719667"/>
                <a:gd name="connsiteY15" fmla="*/ 141112 h 437445"/>
                <a:gd name="connsiteX16" fmla="*/ 663222 w 719667"/>
                <a:gd name="connsiteY16" fmla="*/ 127000 h 437445"/>
                <a:gd name="connsiteX17" fmla="*/ 592667 w 719667"/>
                <a:gd name="connsiteY17" fmla="*/ 84667 h 437445"/>
                <a:gd name="connsiteX18" fmla="*/ 564444 w 719667"/>
                <a:gd name="connsiteY18" fmla="*/ 56445 h 437445"/>
                <a:gd name="connsiteX19" fmla="*/ 508000 w 719667"/>
                <a:gd name="connsiteY19" fmla="*/ 42334 h 437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19667" h="437445">
                  <a:moveTo>
                    <a:pt x="606778" y="0"/>
                  </a:moveTo>
                  <a:cubicBezTo>
                    <a:pt x="451556" y="4704"/>
                    <a:pt x="295947" y="2201"/>
                    <a:pt x="141111" y="14112"/>
                  </a:cubicBezTo>
                  <a:cubicBezTo>
                    <a:pt x="111450" y="16394"/>
                    <a:pt x="56444" y="42334"/>
                    <a:pt x="56444" y="42334"/>
                  </a:cubicBezTo>
                  <a:cubicBezTo>
                    <a:pt x="54075" y="56548"/>
                    <a:pt x="34796" y="177835"/>
                    <a:pt x="28222" y="197556"/>
                  </a:cubicBezTo>
                  <a:cubicBezTo>
                    <a:pt x="21570" y="217512"/>
                    <a:pt x="9407" y="235185"/>
                    <a:pt x="0" y="254000"/>
                  </a:cubicBezTo>
                  <a:cubicBezTo>
                    <a:pt x="9407" y="272815"/>
                    <a:pt x="13347" y="295570"/>
                    <a:pt x="28222" y="310445"/>
                  </a:cubicBezTo>
                  <a:cubicBezTo>
                    <a:pt x="38740" y="320963"/>
                    <a:pt x="57015" y="318401"/>
                    <a:pt x="70556" y="324556"/>
                  </a:cubicBezTo>
                  <a:cubicBezTo>
                    <a:pt x="108856" y="341965"/>
                    <a:pt x="142629" y="370796"/>
                    <a:pt x="183444" y="381000"/>
                  </a:cubicBezTo>
                  <a:cubicBezTo>
                    <a:pt x="202259" y="385704"/>
                    <a:pt x="221241" y="389784"/>
                    <a:pt x="239889" y="395112"/>
                  </a:cubicBezTo>
                  <a:cubicBezTo>
                    <a:pt x="254191" y="399198"/>
                    <a:pt x="267702" y="405996"/>
                    <a:pt x="282222" y="409223"/>
                  </a:cubicBezTo>
                  <a:cubicBezTo>
                    <a:pt x="310152" y="415430"/>
                    <a:pt x="338833" y="417723"/>
                    <a:pt x="366889" y="423334"/>
                  </a:cubicBezTo>
                  <a:cubicBezTo>
                    <a:pt x="385906" y="427137"/>
                    <a:pt x="404518" y="432741"/>
                    <a:pt x="423333" y="437445"/>
                  </a:cubicBezTo>
                  <a:cubicBezTo>
                    <a:pt x="484481" y="432741"/>
                    <a:pt x="545869" y="430500"/>
                    <a:pt x="606778" y="423334"/>
                  </a:cubicBezTo>
                  <a:cubicBezTo>
                    <a:pt x="626039" y="421068"/>
                    <a:pt x="646776" y="419502"/>
                    <a:pt x="663222" y="409223"/>
                  </a:cubicBezTo>
                  <a:cubicBezTo>
                    <a:pt x="685786" y="395121"/>
                    <a:pt x="719667" y="352778"/>
                    <a:pt x="719667" y="352778"/>
                  </a:cubicBezTo>
                  <a:cubicBezTo>
                    <a:pt x="714963" y="282223"/>
                    <a:pt x="722706" y="209713"/>
                    <a:pt x="705556" y="141112"/>
                  </a:cubicBezTo>
                  <a:cubicBezTo>
                    <a:pt x="701948" y="126681"/>
                    <a:pt x="676526" y="133652"/>
                    <a:pt x="663222" y="127000"/>
                  </a:cubicBezTo>
                  <a:cubicBezTo>
                    <a:pt x="638691" y="114734"/>
                    <a:pt x="614985" y="100608"/>
                    <a:pt x="592667" y="84667"/>
                  </a:cubicBezTo>
                  <a:cubicBezTo>
                    <a:pt x="581841" y="76934"/>
                    <a:pt x="576344" y="62395"/>
                    <a:pt x="564444" y="56445"/>
                  </a:cubicBezTo>
                  <a:cubicBezTo>
                    <a:pt x="547098" y="47772"/>
                    <a:pt x="508000" y="42334"/>
                    <a:pt x="508000" y="42334"/>
                  </a:cubicBezTo>
                </a:path>
              </a:pathLst>
            </a:custGeom>
            <a:ln w="57150" cmpd="sng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pic>
        <p:nvPicPr>
          <p:cNvPr id="8" name="Immagine 7" descr="stats-mobil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4114800" cy="3983967"/>
          </a:xfrm>
          <a:prstGeom prst="rect">
            <a:avLst/>
          </a:prstGeom>
        </p:spPr>
      </p:pic>
      <p:sp>
        <p:nvSpPr>
          <p:cNvPr id="9" name="Freccia su 8"/>
          <p:cNvSpPr/>
          <p:nvPr/>
        </p:nvSpPr>
        <p:spPr bwMode="auto">
          <a:xfrm rot="10000176">
            <a:off x="6328218" y="4912979"/>
            <a:ext cx="400197" cy="739137"/>
          </a:xfrm>
          <a:prstGeom prst="upArrow">
            <a:avLst/>
          </a:prstGeom>
          <a:solidFill>
            <a:srgbClr val="333399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705600" y="5486400"/>
            <a:ext cx="202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11% </a:t>
            </a:r>
            <a:r>
              <a:rPr lang="it-IT" dirty="0" err="1" smtClean="0"/>
              <a:t>increase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28601" y="5181600"/>
            <a:ext cx="510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 smtClean="0"/>
              <a:t>“Total </a:t>
            </a:r>
            <a:r>
              <a:rPr lang="it-IT" sz="2000" i="1" dirty="0" err="1"/>
              <a:t>smartphone</a:t>
            </a:r>
            <a:r>
              <a:rPr lang="it-IT" sz="2000" i="1" dirty="0"/>
              <a:t> sales in 2011 </a:t>
            </a:r>
            <a:r>
              <a:rPr lang="it-IT" sz="2000" i="1" dirty="0" err="1"/>
              <a:t>reached</a:t>
            </a:r>
            <a:r>
              <a:rPr lang="it-IT" sz="2000" i="1" dirty="0"/>
              <a:t> 472 </a:t>
            </a:r>
            <a:r>
              <a:rPr lang="it-IT" sz="2000" i="1" dirty="0" err="1"/>
              <a:t>million</a:t>
            </a:r>
            <a:r>
              <a:rPr lang="it-IT" sz="2000" i="1" dirty="0"/>
              <a:t> </a:t>
            </a:r>
            <a:r>
              <a:rPr lang="it-IT" sz="2000" i="1" dirty="0" err="1"/>
              <a:t>units</a:t>
            </a:r>
            <a:r>
              <a:rPr lang="it-IT" sz="2000" i="1" dirty="0"/>
              <a:t> and </a:t>
            </a:r>
            <a:r>
              <a:rPr lang="it-IT" sz="2000" i="1" dirty="0" err="1"/>
              <a:t>accounted</a:t>
            </a:r>
            <a:r>
              <a:rPr lang="it-IT" sz="2000" i="1" dirty="0"/>
              <a:t> for 31 </a:t>
            </a:r>
            <a:r>
              <a:rPr lang="it-IT" sz="2000" i="1" dirty="0" err="1"/>
              <a:t>percent</a:t>
            </a:r>
            <a:r>
              <a:rPr lang="it-IT" sz="2000" i="1" dirty="0"/>
              <a:t> of </a:t>
            </a:r>
            <a:r>
              <a:rPr lang="en-GB" sz="2000" i="1" dirty="0" smtClean="0"/>
              <a:t>all</a:t>
            </a:r>
            <a:r>
              <a:rPr lang="it-IT" sz="2000" i="1" dirty="0" smtClean="0"/>
              <a:t> </a:t>
            </a:r>
            <a:r>
              <a:rPr lang="it-IT" sz="2000" i="1" dirty="0"/>
              <a:t>mobile </a:t>
            </a:r>
            <a:r>
              <a:rPr lang="it-IT" sz="2000" i="1" dirty="0" err="1"/>
              <a:t>devices</a:t>
            </a:r>
            <a:r>
              <a:rPr lang="it-IT" sz="2000" i="1" dirty="0"/>
              <a:t> sales, up 58 </a:t>
            </a:r>
            <a:r>
              <a:rPr lang="it-IT" sz="2000" i="1" dirty="0" err="1"/>
              <a:t>percent</a:t>
            </a:r>
            <a:r>
              <a:rPr lang="it-IT" sz="2000" i="1" dirty="0"/>
              <a:t> from 2010</a:t>
            </a:r>
            <a:r>
              <a:rPr lang="it-IT" sz="2000" i="1" dirty="0" smtClean="0"/>
              <a:t>.” - </a:t>
            </a:r>
            <a:r>
              <a:rPr lang="it-IT" sz="2000" i="1" dirty="0" err="1" smtClean="0"/>
              <a:t>Gartner</a:t>
            </a:r>
            <a:endParaRPr lang="it-IT" sz="2000" i="1" dirty="0"/>
          </a:p>
        </p:txBody>
      </p:sp>
      <p:sp>
        <p:nvSpPr>
          <p:cNvPr id="12" name="Figura a mano libera 11"/>
          <p:cNvSpPr/>
          <p:nvPr/>
        </p:nvSpPr>
        <p:spPr>
          <a:xfrm>
            <a:off x="5791200" y="4495800"/>
            <a:ext cx="762000" cy="409584"/>
          </a:xfrm>
          <a:custGeom>
            <a:avLst/>
            <a:gdLst>
              <a:gd name="connsiteX0" fmla="*/ 606778 w 719667"/>
              <a:gd name="connsiteY0" fmla="*/ 0 h 437445"/>
              <a:gd name="connsiteX1" fmla="*/ 141111 w 719667"/>
              <a:gd name="connsiteY1" fmla="*/ 14112 h 437445"/>
              <a:gd name="connsiteX2" fmla="*/ 56444 w 719667"/>
              <a:gd name="connsiteY2" fmla="*/ 42334 h 437445"/>
              <a:gd name="connsiteX3" fmla="*/ 28222 w 719667"/>
              <a:gd name="connsiteY3" fmla="*/ 197556 h 437445"/>
              <a:gd name="connsiteX4" fmla="*/ 0 w 719667"/>
              <a:gd name="connsiteY4" fmla="*/ 254000 h 437445"/>
              <a:gd name="connsiteX5" fmla="*/ 28222 w 719667"/>
              <a:gd name="connsiteY5" fmla="*/ 310445 h 437445"/>
              <a:gd name="connsiteX6" fmla="*/ 70556 w 719667"/>
              <a:gd name="connsiteY6" fmla="*/ 324556 h 437445"/>
              <a:gd name="connsiteX7" fmla="*/ 183444 w 719667"/>
              <a:gd name="connsiteY7" fmla="*/ 381000 h 437445"/>
              <a:gd name="connsiteX8" fmla="*/ 239889 w 719667"/>
              <a:gd name="connsiteY8" fmla="*/ 395112 h 437445"/>
              <a:gd name="connsiteX9" fmla="*/ 282222 w 719667"/>
              <a:gd name="connsiteY9" fmla="*/ 409223 h 437445"/>
              <a:gd name="connsiteX10" fmla="*/ 366889 w 719667"/>
              <a:gd name="connsiteY10" fmla="*/ 423334 h 437445"/>
              <a:gd name="connsiteX11" fmla="*/ 423333 w 719667"/>
              <a:gd name="connsiteY11" fmla="*/ 437445 h 437445"/>
              <a:gd name="connsiteX12" fmla="*/ 606778 w 719667"/>
              <a:gd name="connsiteY12" fmla="*/ 423334 h 437445"/>
              <a:gd name="connsiteX13" fmla="*/ 663222 w 719667"/>
              <a:gd name="connsiteY13" fmla="*/ 409223 h 437445"/>
              <a:gd name="connsiteX14" fmla="*/ 719667 w 719667"/>
              <a:gd name="connsiteY14" fmla="*/ 352778 h 437445"/>
              <a:gd name="connsiteX15" fmla="*/ 705556 w 719667"/>
              <a:gd name="connsiteY15" fmla="*/ 141112 h 437445"/>
              <a:gd name="connsiteX16" fmla="*/ 663222 w 719667"/>
              <a:gd name="connsiteY16" fmla="*/ 127000 h 437445"/>
              <a:gd name="connsiteX17" fmla="*/ 592667 w 719667"/>
              <a:gd name="connsiteY17" fmla="*/ 84667 h 437445"/>
              <a:gd name="connsiteX18" fmla="*/ 564444 w 719667"/>
              <a:gd name="connsiteY18" fmla="*/ 56445 h 437445"/>
              <a:gd name="connsiteX19" fmla="*/ 508000 w 719667"/>
              <a:gd name="connsiteY19" fmla="*/ 42334 h 43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19667" h="437445">
                <a:moveTo>
                  <a:pt x="606778" y="0"/>
                </a:moveTo>
                <a:cubicBezTo>
                  <a:pt x="451556" y="4704"/>
                  <a:pt x="295947" y="2201"/>
                  <a:pt x="141111" y="14112"/>
                </a:cubicBezTo>
                <a:cubicBezTo>
                  <a:pt x="111450" y="16394"/>
                  <a:pt x="56444" y="42334"/>
                  <a:pt x="56444" y="42334"/>
                </a:cubicBezTo>
                <a:cubicBezTo>
                  <a:pt x="54075" y="56548"/>
                  <a:pt x="34796" y="177835"/>
                  <a:pt x="28222" y="197556"/>
                </a:cubicBezTo>
                <a:cubicBezTo>
                  <a:pt x="21570" y="217512"/>
                  <a:pt x="9407" y="235185"/>
                  <a:pt x="0" y="254000"/>
                </a:cubicBezTo>
                <a:cubicBezTo>
                  <a:pt x="9407" y="272815"/>
                  <a:pt x="13347" y="295570"/>
                  <a:pt x="28222" y="310445"/>
                </a:cubicBezTo>
                <a:cubicBezTo>
                  <a:pt x="38740" y="320963"/>
                  <a:pt x="57015" y="318401"/>
                  <a:pt x="70556" y="324556"/>
                </a:cubicBezTo>
                <a:cubicBezTo>
                  <a:pt x="108856" y="341965"/>
                  <a:pt x="142629" y="370796"/>
                  <a:pt x="183444" y="381000"/>
                </a:cubicBezTo>
                <a:cubicBezTo>
                  <a:pt x="202259" y="385704"/>
                  <a:pt x="221241" y="389784"/>
                  <a:pt x="239889" y="395112"/>
                </a:cubicBezTo>
                <a:cubicBezTo>
                  <a:pt x="254191" y="399198"/>
                  <a:pt x="267702" y="405996"/>
                  <a:pt x="282222" y="409223"/>
                </a:cubicBezTo>
                <a:cubicBezTo>
                  <a:pt x="310152" y="415430"/>
                  <a:pt x="338833" y="417723"/>
                  <a:pt x="366889" y="423334"/>
                </a:cubicBezTo>
                <a:cubicBezTo>
                  <a:pt x="385906" y="427137"/>
                  <a:pt x="404518" y="432741"/>
                  <a:pt x="423333" y="437445"/>
                </a:cubicBezTo>
                <a:cubicBezTo>
                  <a:pt x="484481" y="432741"/>
                  <a:pt x="545869" y="430500"/>
                  <a:pt x="606778" y="423334"/>
                </a:cubicBezTo>
                <a:cubicBezTo>
                  <a:pt x="626039" y="421068"/>
                  <a:pt x="646776" y="419502"/>
                  <a:pt x="663222" y="409223"/>
                </a:cubicBezTo>
                <a:cubicBezTo>
                  <a:pt x="685786" y="395121"/>
                  <a:pt x="719667" y="352778"/>
                  <a:pt x="719667" y="352778"/>
                </a:cubicBezTo>
                <a:cubicBezTo>
                  <a:pt x="714963" y="282223"/>
                  <a:pt x="722706" y="209713"/>
                  <a:pt x="705556" y="141112"/>
                </a:cubicBezTo>
                <a:cubicBezTo>
                  <a:pt x="701948" y="126681"/>
                  <a:pt x="676526" y="133652"/>
                  <a:pt x="663222" y="127000"/>
                </a:cubicBezTo>
                <a:cubicBezTo>
                  <a:pt x="638691" y="114734"/>
                  <a:pt x="614985" y="100608"/>
                  <a:pt x="592667" y="84667"/>
                </a:cubicBezTo>
                <a:cubicBezTo>
                  <a:pt x="581841" y="76934"/>
                  <a:pt x="576344" y="62395"/>
                  <a:pt x="564444" y="56445"/>
                </a:cubicBezTo>
                <a:cubicBezTo>
                  <a:pt x="547098" y="47772"/>
                  <a:pt x="508000" y="42334"/>
                  <a:pt x="508000" y="42334"/>
                </a:cubicBezTo>
              </a:path>
            </a:pathLst>
          </a:custGeom>
          <a:ln w="57150" cmpd="sng">
            <a:solidFill>
              <a:srgbClr val="FF0000"/>
            </a:solidFill>
          </a:ln>
        </p:spPr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715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which I actually talk about mobile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0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Drive-</a:t>
            </a:r>
            <a:r>
              <a:rPr lang="en-US" dirty="0" err="1" smtClean="0"/>
              <a:t>bys</a:t>
            </a:r>
            <a:endParaRPr lang="en-US" dirty="0"/>
          </a:p>
        </p:txBody>
      </p:sp>
      <p:sp>
        <p:nvSpPr>
          <p:cNvPr id="4" name="TextBox 2"/>
          <p:cNvSpPr txBox="1"/>
          <p:nvPr/>
        </p:nvSpPr>
        <p:spPr>
          <a:xfrm>
            <a:off x="1400508" y="5334000"/>
            <a:ext cx="179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rbel"/>
                <a:cs typeface="Corbel"/>
              </a:rPr>
              <a:t>Mobile Town</a:t>
            </a:r>
            <a:endParaRPr lang="en-US" sz="2400" dirty="0">
              <a:latin typeface="Corbel"/>
              <a:cs typeface="Corbel"/>
            </a:endParaRPr>
          </a:p>
        </p:txBody>
      </p:sp>
      <p:pic>
        <p:nvPicPr>
          <p:cNvPr id="5" name="Picture 5" descr="traffic_on_a_busy_street_ingseyfs0543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62200"/>
            <a:ext cx="4373812" cy="30480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019800" y="5334000"/>
            <a:ext cx="180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rbel"/>
                <a:cs typeface="Corbel"/>
              </a:rPr>
              <a:t>Desktop City</a:t>
            </a:r>
            <a:endParaRPr lang="en-US" sz="2400" dirty="0">
              <a:latin typeface="Corbel"/>
              <a:cs typeface="Corbel"/>
            </a:endParaRPr>
          </a:p>
        </p:txBody>
      </p:sp>
      <p:pic>
        <p:nvPicPr>
          <p:cNvPr id="7" name="Picture 1" descr="33740105.tk019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9" y="2438400"/>
            <a:ext cx="4321791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2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few and too many</a:t>
            </a:r>
            <a:endParaRPr lang="en-US" dirty="0"/>
          </a:p>
        </p:txBody>
      </p:sp>
      <p:pic>
        <p:nvPicPr>
          <p:cNvPr id="4" name="Picture 5" descr="image1_egoodman_blog_03.05.1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33600"/>
            <a:ext cx="3915428" cy="2362200"/>
          </a:xfrm>
          <a:prstGeom prst="rect">
            <a:avLst/>
          </a:prstGeom>
        </p:spPr>
      </p:pic>
      <p:pic>
        <p:nvPicPr>
          <p:cNvPr id="5" name="Picture 6" descr="cha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09800"/>
            <a:ext cx="3959577" cy="2151944"/>
          </a:xfrm>
          <a:prstGeom prst="rect">
            <a:avLst/>
          </a:prstGeom>
        </p:spPr>
      </p:pic>
      <p:sp>
        <p:nvSpPr>
          <p:cNvPr id="6" name="TextBox 8"/>
          <p:cNvSpPr txBox="1"/>
          <p:nvPr/>
        </p:nvSpPr>
        <p:spPr>
          <a:xfrm>
            <a:off x="457200" y="4648200"/>
            <a:ext cx="36436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Corbel"/>
                <a:cs typeface="Corbel"/>
              </a:rPr>
              <a:t>~8% of total web traffic</a:t>
            </a:r>
          </a:p>
          <a:p>
            <a:pPr algn="ctr"/>
            <a:r>
              <a:rPr lang="en-US" sz="2400" dirty="0">
                <a:latin typeface="Corbel"/>
                <a:cs typeface="Corbel"/>
              </a:rPr>
              <a:t>c</a:t>
            </a:r>
            <a:r>
              <a:rPr lang="en-US" sz="2400" dirty="0" smtClean="0">
                <a:latin typeface="Corbel"/>
                <a:cs typeface="Corbel"/>
              </a:rPr>
              <a:t>omes from mobile devices</a:t>
            </a:r>
            <a:endParaRPr lang="en-US" sz="2400" dirty="0">
              <a:latin typeface="Corbel"/>
              <a:cs typeface="Corbel"/>
            </a:endParaRPr>
          </a:p>
        </p:txBody>
      </p:sp>
      <p:cxnSp>
        <p:nvCxnSpPr>
          <p:cNvPr id="7" name="Straight Connector 7"/>
          <p:cNvCxnSpPr/>
          <p:nvPr/>
        </p:nvCxnSpPr>
        <p:spPr>
          <a:xfrm>
            <a:off x="4572000" y="1600200"/>
            <a:ext cx="0" cy="464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9"/>
          <p:cNvSpPr txBox="1"/>
          <p:nvPr/>
        </p:nvSpPr>
        <p:spPr>
          <a:xfrm>
            <a:off x="4572000" y="4648200"/>
            <a:ext cx="4584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Corbel"/>
                <a:cs typeface="Corbel"/>
              </a:rPr>
              <a:t>Breakdown by version / features</a:t>
            </a:r>
          </a:p>
          <a:p>
            <a:pPr algn="ctr"/>
            <a:r>
              <a:rPr lang="en-US" sz="2400" dirty="0" smtClean="0">
                <a:latin typeface="Corbel"/>
                <a:cs typeface="Corbel"/>
              </a:rPr>
              <a:t>(+ varying rates of feature support)</a:t>
            </a:r>
            <a:endParaRPr lang="en-US" sz="24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3054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 Facebook..</a:t>
            </a:r>
            <a:endParaRPr lang="en-US" dirty="0"/>
          </a:p>
        </p:txBody>
      </p:sp>
      <p:pic>
        <p:nvPicPr>
          <p:cNvPr id="4" name="Picture 3" descr="090110181105cbs_sports_site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22" y="1219200"/>
            <a:ext cx="8264878" cy="523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0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r>
              <a:rPr lang="en-US" dirty="0" smtClean="0"/>
              <a:t>Drive-</a:t>
            </a:r>
            <a:r>
              <a:rPr lang="en-US" dirty="0" err="1" smtClean="0"/>
              <a:t>bys</a:t>
            </a:r>
            <a:r>
              <a:rPr lang="en-US" dirty="0" smtClean="0"/>
              <a:t> don’t matter and realistically never will</a:t>
            </a:r>
          </a:p>
          <a:p>
            <a:endParaRPr lang="en-US" dirty="0"/>
          </a:p>
          <a:p>
            <a:r>
              <a:rPr lang="en-US" dirty="0" smtClean="0"/>
              <a:t>Hard to get anything useful (contrary to </a:t>
            </a:r>
            <a:r>
              <a:rPr lang="en-US" dirty="0" err="1" smtClean="0"/>
              <a:t>dekstops</a:t>
            </a:r>
            <a:r>
              <a:rPr lang="en-US" dirty="0" smtClean="0"/>
              <a:t>) out of them</a:t>
            </a:r>
          </a:p>
          <a:p>
            <a:endParaRPr lang="en-US" dirty="0"/>
          </a:p>
          <a:p>
            <a:r>
              <a:rPr lang="en-US" dirty="0" smtClean="0"/>
              <a:t>Hard to run the attack in the first place</a:t>
            </a:r>
          </a:p>
          <a:p>
            <a:endParaRPr lang="en-US" dirty="0" smtClean="0"/>
          </a:p>
          <a:p>
            <a:r>
              <a:rPr lang="en-US" dirty="0" smtClean="0"/>
              <a:t>The web is the future of the desktop, apps are the future of mobile = attackers behave accordingly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9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1524000"/>
            <a:ext cx="2057400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99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rbel"/>
                <a:cs typeface="Corbel"/>
              </a:rPr>
              <a:t>1</a:t>
            </a:r>
            <a:endParaRPr lang="en-US" sz="36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rbel"/>
              <a:cs typeface="Corbe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7754" y="4503003"/>
            <a:ext cx="225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Corbel"/>
                <a:cs typeface="Corbel"/>
              </a:rPr>
              <a:t>Apple App Store</a:t>
            </a:r>
            <a:endParaRPr lang="en-US" sz="2400" dirty="0">
              <a:latin typeface="Corbel"/>
              <a:cs typeface="Corbel"/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4953000" y="1219200"/>
            <a:ext cx="3657600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99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rbel"/>
                <a:cs typeface="Corbel"/>
              </a:rPr>
              <a:t>31</a:t>
            </a:r>
            <a:endParaRPr lang="en-US" sz="36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rbel"/>
              <a:cs typeface="Corbel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5410200" y="4572000"/>
            <a:ext cx="275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rbel"/>
                <a:cs typeface="Corbel"/>
              </a:rPr>
              <a:t>Google Marketplace</a:t>
            </a:r>
            <a:endParaRPr lang="en-US" sz="2400" dirty="0">
              <a:latin typeface="Corbel"/>
              <a:cs typeface="Corbel"/>
            </a:endParaRPr>
          </a:p>
        </p:txBody>
      </p:sp>
      <p:cxnSp>
        <p:nvCxnSpPr>
          <p:cNvPr id="8" name="Straight Connector 11"/>
          <p:cNvCxnSpPr/>
          <p:nvPr/>
        </p:nvCxnSpPr>
        <p:spPr>
          <a:xfrm>
            <a:off x="4572000" y="1447800"/>
            <a:ext cx="0" cy="441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of </a:t>
            </a:r>
            <a:r>
              <a:rPr lang="en-US" smtClean="0"/>
              <a:t>the reasons</a:t>
            </a:r>
            <a:endParaRPr lang="en-US" dirty="0"/>
          </a:p>
        </p:txBody>
      </p:sp>
      <p:pic>
        <p:nvPicPr>
          <p:cNvPr id="3" name="Immagine 2" descr="accountability-savage-chicken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371600"/>
            <a:ext cx="5035463" cy="51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1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lasts long on Android</a:t>
            </a:r>
            <a:endParaRPr lang="en-US" dirty="0"/>
          </a:p>
        </p:txBody>
      </p:sp>
      <p:graphicFrame>
        <p:nvGraphicFramePr>
          <p:cNvPr id="3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0358317"/>
              </p:ext>
            </p:extLst>
          </p:nvPr>
        </p:nvGraphicFramePr>
        <p:xfrm>
          <a:off x="1295400" y="1066800"/>
          <a:ext cx="6927850" cy="4105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154725"/>
              </p:ext>
            </p:extLst>
          </p:nvPr>
        </p:nvGraphicFramePr>
        <p:xfrm>
          <a:off x="1295400" y="5181600"/>
          <a:ext cx="6934200" cy="12954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3467100"/>
                <a:gridCol w="3467100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orbel" pitchFamily="34" charset="0"/>
                        </a:rPr>
                        <a:t>Android Exploit</a:t>
                      </a:r>
                      <a:endParaRPr lang="en-US" sz="2000" b="1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rbel" pitchFamily="34" charset="0"/>
                        </a:rPr>
                        <a:t>Time to Patch 50%</a:t>
                      </a:r>
                    </a:p>
                  </a:txBody>
                  <a:tcPr anchor="ctr"/>
                </a:tc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Corbel" pitchFamily="34" charset="0"/>
                        </a:rPr>
                        <a:t>Exploid</a:t>
                      </a:r>
                      <a:r>
                        <a:rPr lang="en-US" sz="2000" dirty="0" smtClean="0">
                          <a:latin typeface="Corbel" pitchFamily="34" charset="0"/>
                        </a:rPr>
                        <a:t> (2.1)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rbel" pitchFamily="34" charset="0"/>
                        </a:rPr>
                        <a:t>294 days</a:t>
                      </a:r>
                    </a:p>
                  </a:txBody>
                  <a:tcPr anchor="ctr"/>
                </a:tc>
              </a:tr>
              <a:tr h="431800"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orbel" pitchFamily="34" charset="0"/>
                        </a:rPr>
                        <a:t>RageAgainstTheCage</a:t>
                      </a:r>
                      <a:r>
                        <a:rPr lang="en-US" sz="2000" dirty="0" smtClean="0">
                          <a:latin typeface="Corbel" pitchFamily="34" charset="0"/>
                        </a:rPr>
                        <a:t> (2.2.1)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rbel" pitchFamily="34" charset="0"/>
                        </a:rPr>
                        <a:t>&gt; 240 days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9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so much on </a:t>
            </a:r>
            <a:r>
              <a:rPr lang="en-US" dirty="0" err="1" smtClean="0"/>
              <a:t>iOS</a:t>
            </a:r>
            <a:endParaRPr lang="en-US" dirty="0"/>
          </a:p>
        </p:txBody>
      </p:sp>
      <p:pic>
        <p:nvPicPr>
          <p:cNvPr id="3" name="Picture 6" descr="ios51_cropp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6800"/>
            <a:ext cx="7721977" cy="35814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467677"/>
              </p:ext>
            </p:extLst>
          </p:nvPr>
        </p:nvGraphicFramePr>
        <p:xfrm>
          <a:off x="838200" y="4953000"/>
          <a:ext cx="7696200" cy="1341121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514600"/>
                <a:gridCol w="2951860"/>
                <a:gridCol w="2229740"/>
              </a:tblGrid>
              <a:tr h="43857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orbel" pitchFamily="34" charset="0"/>
                        </a:rPr>
                        <a:t>Vulnerability</a:t>
                      </a:r>
                      <a:endParaRPr lang="en-US" sz="2000" b="1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orbel" pitchFamily="34" charset="0"/>
                        </a:rPr>
                        <a:t>Exploit</a:t>
                      </a:r>
                      <a:endParaRPr lang="en-US" sz="2000" b="1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orbel" pitchFamily="34" charset="0"/>
                        </a:rPr>
                        <a:t>Patch</a:t>
                      </a:r>
                      <a:r>
                        <a:rPr lang="en-US" sz="2000" b="1" baseline="0" dirty="0" smtClean="0">
                          <a:latin typeface="Corbel" pitchFamily="34" charset="0"/>
                        </a:rPr>
                        <a:t> Availability</a:t>
                      </a:r>
                      <a:endParaRPr lang="en-US" sz="2000" b="1" dirty="0">
                        <a:latin typeface="Corbel" pitchFamily="34" charset="0"/>
                      </a:endParaRPr>
                    </a:p>
                  </a:txBody>
                  <a:tcPr anchor="ctr"/>
                </a:tc>
              </a:tr>
              <a:tr h="4512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rbel" pitchFamily="34" charset="0"/>
                        </a:rPr>
                        <a:t>Malformed CFF</a:t>
                      </a:r>
                      <a:endParaRPr lang="en-US" sz="2000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Corbel" pitchFamily="34" charset="0"/>
                        </a:rPr>
                        <a:t>Star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latin typeface="Corbel" pitchFamily="34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Corbel" pitchFamily="34" charset="0"/>
                        </a:rPr>
                        <a:t>(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latin typeface="Corbel" pitchFamily="34" charset="0"/>
                        </a:rPr>
                        <a:t>JailbreakMe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Corbel" pitchFamily="34" charset="0"/>
                        </a:rPr>
                        <a:t> 2.0)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Corbel" pitchFamily="34" charset="0"/>
                        </a:rPr>
                        <a:t>10 days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</a:tr>
              <a:tr h="451275"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rbel" pitchFamily="34" charset="0"/>
                        </a:rPr>
                        <a:t>T1 Font </a:t>
                      </a:r>
                      <a:r>
                        <a:rPr lang="en-US" sz="2000" dirty="0" err="1" smtClean="0">
                          <a:latin typeface="Corbel" pitchFamily="34" charset="0"/>
                        </a:rPr>
                        <a:t>Int</a:t>
                      </a:r>
                      <a:r>
                        <a:rPr lang="en-US" sz="2000" dirty="0" smtClean="0">
                          <a:latin typeface="Corbel" pitchFamily="34" charset="0"/>
                        </a:rPr>
                        <a:t>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Corbel" pitchFamily="34" charset="0"/>
                        </a:rPr>
                        <a:t>Saffron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latin typeface="Corbel" pitchFamily="34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Corbel" pitchFamily="34" charset="0"/>
                        </a:rPr>
                        <a:t>(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latin typeface="Corbel" pitchFamily="34" charset="0"/>
                        </a:rPr>
                        <a:t>JailbreakMe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Corbel" pitchFamily="34" charset="0"/>
                        </a:rPr>
                        <a:t> 3.0)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Corbel" pitchFamily="34" charset="0"/>
                        </a:rPr>
                        <a:t>9 days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4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AppStore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Google Play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257800"/>
          </a:xfrm>
        </p:spPr>
        <p:txBody>
          <a:bodyPr/>
          <a:lstStyle/>
          <a:p>
            <a:r>
              <a:rPr lang="en-US" dirty="0" smtClean="0"/>
              <a:t>Apple enforces accountability</a:t>
            </a:r>
          </a:p>
          <a:p>
            <a:endParaRPr lang="en-US" dirty="0"/>
          </a:p>
          <a:p>
            <a:r>
              <a:rPr lang="en-US" dirty="0" smtClean="0"/>
              <a:t>Sandbox escape: Android &gt; </a:t>
            </a:r>
            <a:r>
              <a:rPr lang="en-US" dirty="0" err="1" smtClean="0"/>
              <a:t>iOS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Fragmented user-base = the investment lasts</a:t>
            </a:r>
          </a:p>
          <a:p>
            <a:r>
              <a:rPr lang="en-US" dirty="0" smtClean="0"/>
              <a:t>longer</a:t>
            </a:r>
          </a:p>
          <a:p>
            <a:endParaRPr lang="en-US" dirty="0"/>
          </a:p>
          <a:p>
            <a:r>
              <a:rPr lang="en-US" dirty="0" smtClean="0"/>
              <a:t>On Android </a:t>
            </a:r>
            <a:r>
              <a:rPr lang="en-US" dirty="0" err="1" smtClean="0"/>
              <a:t>privesc</a:t>
            </a:r>
            <a:r>
              <a:rPr lang="en-US" dirty="0" smtClean="0"/>
              <a:t> are enough to cause  troubles</a:t>
            </a:r>
          </a:p>
          <a:p>
            <a:endParaRPr lang="en-US" dirty="0" smtClean="0"/>
          </a:p>
          <a:p>
            <a:r>
              <a:rPr lang="en-US" dirty="0" smtClean="0"/>
              <a:t>That being said: </a:t>
            </a:r>
            <a:r>
              <a:rPr lang="en-US" dirty="0" err="1" smtClean="0"/>
              <a:t>jailbroken</a:t>
            </a:r>
            <a:r>
              <a:rPr lang="en-US" dirty="0" smtClean="0"/>
              <a:t> </a:t>
            </a:r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= Android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4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That’s</a:t>
            </a:r>
            <a:r>
              <a:rPr lang="it-IT" dirty="0" smtClean="0"/>
              <a:t> </a:t>
            </a:r>
            <a:r>
              <a:rPr lang="it-IT" dirty="0" err="1" smtClean="0"/>
              <a:t>how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deal with mobile</a:t>
            </a:r>
            <a:endParaRPr lang="it-IT" dirty="0"/>
          </a:p>
        </p:txBody>
      </p:sp>
      <p:pic>
        <p:nvPicPr>
          <p:cNvPr id="6" name="Immagine 5" descr="il_570xN.330158249[1]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09800"/>
            <a:ext cx="44958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9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- takeaway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Does only matter on Android and </a:t>
            </a:r>
            <a:r>
              <a:rPr lang="en-US" dirty="0" err="1" smtClean="0"/>
              <a:t>jailbroken</a:t>
            </a:r>
            <a:r>
              <a:rPr lang="en-US" dirty="0" smtClean="0"/>
              <a:t> </a:t>
            </a:r>
            <a:r>
              <a:rPr lang="en-US" dirty="0" err="1" smtClean="0"/>
              <a:t>iOS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It scales, it’s easy and it lasts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Can this be fixed? Yes, Apple did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specific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NDK can open up this attack surface a lot</a:t>
            </a:r>
          </a:p>
          <a:p>
            <a:endParaRPr lang="en-US" dirty="0" smtClean="0"/>
          </a:p>
          <a:p>
            <a:r>
              <a:rPr lang="en-US" dirty="0" smtClean="0"/>
              <a:t>Interesting because applications are likely less audited than system code</a:t>
            </a:r>
          </a:p>
          <a:p>
            <a:endParaRPr lang="en-US" dirty="0" smtClean="0"/>
          </a:p>
          <a:p>
            <a:r>
              <a:rPr lang="en-US" dirty="0" smtClean="0"/>
              <a:t>But more importantly: interesting data will be inside the app. Why go anywhere else? </a:t>
            </a:r>
          </a:p>
          <a:p>
            <a:endParaRPr lang="en-US" dirty="0"/>
          </a:p>
          <a:p>
            <a:r>
              <a:rPr lang="en-US" dirty="0" smtClean="0"/>
              <a:t>Expect them in the future!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“smart” in phone?</a:t>
            </a:r>
            <a:endParaRPr lang="en-US" dirty="0"/>
          </a:p>
        </p:txBody>
      </p:sp>
      <p:pic>
        <p:nvPicPr>
          <p:cNvPr id="3" name="Immagine 2" descr="computer_says_n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209800"/>
            <a:ext cx="3200400" cy="234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6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baseband</a:t>
            </a:r>
            <a:endParaRPr lang="en-US" dirty="0"/>
          </a:p>
        </p:txBody>
      </p:sp>
      <p:pic>
        <p:nvPicPr>
          <p:cNvPr id="3" name="Immagine 2" descr="qc_inf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828800"/>
            <a:ext cx="45466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words on it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Most of the code in there is old (1990 old)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Based on the assumption that the actors are trusted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Most of the research has been done by Ralf Philipp </a:t>
            </a:r>
            <a:r>
              <a:rPr lang="en-US" dirty="0" err="1" smtClean="0"/>
              <a:t>Weinmann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His research led to bug fixing and some mitigations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6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Separate processor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Customized RTOS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Mostly closed-source 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Most of them run on ARM (notable exception Hexagon)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Separated (mostly) from the App processor</a:t>
            </a:r>
          </a:p>
        </p:txBody>
      </p:sp>
    </p:spTree>
    <p:extLst>
      <p:ext uri="{BB962C8B-B14F-4D97-AF65-F5344CB8AC3E}">
        <p14:creationId xmlns:p14="http://schemas.microsoft.com/office/powerpoint/2010/main" val="162117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Baseband weird machines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Increased attention being paid to bugs in there</a:t>
            </a:r>
          </a:p>
          <a:p>
            <a:endParaRPr lang="en-US" dirty="0"/>
          </a:p>
          <a:p>
            <a:r>
              <a:rPr lang="en-US" dirty="0" smtClean="0"/>
              <a:t>Still a very big surface with few (known) actors</a:t>
            </a:r>
          </a:p>
          <a:p>
            <a:endParaRPr lang="en-US" dirty="0"/>
          </a:p>
          <a:p>
            <a:r>
              <a:rPr lang="en-US" dirty="0" smtClean="0"/>
              <a:t>Big state machine based on a giant interface, so hard to fuzz</a:t>
            </a:r>
          </a:p>
          <a:p>
            <a:endParaRPr lang="en-US" dirty="0"/>
          </a:p>
          <a:p>
            <a:r>
              <a:rPr lang="en-US" dirty="0" smtClean="0"/>
              <a:t>Need profound knowledge to find certain bugs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1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Baseband weird machine 2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/>
          <a:lstStyle/>
          <a:p>
            <a:r>
              <a:rPr lang="en-US" dirty="0" smtClean="0"/>
              <a:t>Very few mitigations in place </a:t>
            </a:r>
          </a:p>
          <a:p>
            <a:endParaRPr lang="en-US" dirty="0"/>
          </a:p>
          <a:p>
            <a:r>
              <a:rPr lang="en-US" dirty="0" smtClean="0"/>
              <a:t>Still most of the heap metadata exploitation is possible (</a:t>
            </a:r>
            <a:r>
              <a:rPr lang="en-US" dirty="0" err="1" smtClean="0"/>
              <a:t>eg</a:t>
            </a:r>
            <a:r>
              <a:rPr lang="en-US" dirty="0" smtClean="0"/>
              <a:t>: write4 primitives on </a:t>
            </a:r>
            <a:r>
              <a:rPr lang="en-US" dirty="0"/>
              <a:t>I</a:t>
            </a:r>
            <a:r>
              <a:rPr lang="en-US" dirty="0" smtClean="0"/>
              <a:t>nfineon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 ASLR, no “sandboxes”</a:t>
            </a:r>
          </a:p>
          <a:p>
            <a:endParaRPr lang="en-US" dirty="0"/>
          </a:p>
          <a:p>
            <a:r>
              <a:rPr lang="en-US" dirty="0" smtClean="0"/>
              <a:t>Remote: control through data only</a:t>
            </a:r>
          </a:p>
          <a:p>
            <a:endParaRPr lang="en-US" dirty="0"/>
          </a:p>
          <a:p>
            <a:r>
              <a:rPr lang="en-US" dirty="0" smtClean="0"/>
              <a:t>Local: “interpreter” (AT commands)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4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Baseband - persistence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luck with forensics/IR</a:t>
            </a:r>
          </a:p>
          <a:p>
            <a:endParaRPr lang="en-US" dirty="0"/>
          </a:p>
          <a:p>
            <a:r>
              <a:rPr lang="en-US" dirty="0" smtClean="0"/>
              <a:t>Depending on how the App processor interacts with the BB it might lead to full-device compromise</a:t>
            </a:r>
          </a:p>
          <a:p>
            <a:endParaRPr lang="en-US" dirty="0"/>
          </a:p>
          <a:p>
            <a:r>
              <a:rPr lang="en-US" dirty="0" smtClean="0"/>
              <a:t>Regardless: access to phone calls, SMS and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scenarios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Remote exploit to steal/alter/make  </a:t>
            </a:r>
            <a:r>
              <a:rPr lang="en-US" dirty="0" err="1" smtClean="0"/>
              <a:t>sms</a:t>
            </a:r>
            <a:r>
              <a:rPr lang="en-US" dirty="0" smtClean="0"/>
              <a:t>/data/phone calls</a:t>
            </a:r>
          </a:p>
          <a:p>
            <a:pPr marL="0" indent="0"/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App remote-&gt; BB local rootkit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BB remote -&gt; BB local  rootkit</a:t>
            </a:r>
          </a:p>
          <a:p>
            <a:pPr marL="0" indent="0"/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DDos</a:t>
            </a:r>
            <a:r>
              <a:rPr lang="en-US" dirty="0" smtClean="0"/>
              <a:t> in case of crisis?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1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2371819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81200"/>
            <a:ext cx="4038600" cy="262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4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..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/>
              <a:t>H</a:t>
            </a:r>
            <a:r>
              <a:rPr lang="en-US" smtClean="0"/>
              <a:t>igh </a:t>
            </a:r>
            <a:r>
              <a:rPr lang="en-US" dirty="0" smtClean="0"/>
              <a:t>ROI </a:t>
            </a:r>
          </a:p>
          <a:p>
            <a:pPr marL="0" indent="0"/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Very few mitigations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 smtClean="0"/>
              <a:t>Detection is hard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Great target for motivated attackers!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5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NFC</a:t>
            </a:r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124200" y="3048000"/>
            <a:ext cx="305278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That’s complicated…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NFC - capabilities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marL="0" indent="0"/>
            <a:r>
              <a:rPr lang="en-US" dirty="0" smtClean="0"/>
              <a:t>Can potentially lead to device compromise through malformed packets at protocol level – device proximity</a:t>
            </a:r>
          </a:p>
          <a:p>
            <a:pPr marL="0" indent="0"/>
            <a:r>
              <a:rPr lang="en-US" dirty="0" smtClean="0"/>
              <a:t> </a:t>
            </a:r>
          </a:p>
          <a:p>
            <a:pPr marL="0" indent="0"/>
            <a:r>
              <a:rPr lang="en-US" dirty="0" smtClean="0"/>
              <a:t>Can lead to device compromise at ‘application level’ – tag proximity</a:t>
            </a:r>
          </a:p>
          <a:p>
            <a:pPr marL="514350" indent="-514350">
              <a:buAutoNum type="arabicParenR"/>
            </a:pPr>
            <a:endParaRPr lang="en-US" dirty="0" smtClean="0"/>
          </a:p>
          <a:p>
            <a:pPr marL="0" indent="0"/>
            <a:r>
              <a:rPr lang="en-US" dirty="0" smtClean="0"/>
              <a:t>Steal data – roughly 1.5 meters with custom hardware 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err="1" smtClean="0"/>
              <a:t>Auth</a:t>
            </a:r>
            <a:r>
              <a:rPr lang="en-US" dirty="0" smtClean="0"/>
              <a:t> bypass issues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92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case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very viable..</a:t>
            </a:r>
          </a:p>
          <a:p>
            <a:endParaRPr lang="en-US" dirty="0"/>
          </a:p>
          <a:p>
            <a:r>
              <a:rPr lang="en-US" dirty="0" smtClean="0"/>
              <a:t>On the flipside, you can potentially get huge access to the device</a:t>
            </a:r>
          </a:p>
          <a:p>
            <a:endParaRPr lang="en-US" dirty="0"/>
          </a:p>
          <a:p>
            <a:r>
              <a:rPr lang="en-US" dirty="0" smtClean="0"/>
              <a:t>Most likely a black swan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4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case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r>
              <a:rPr lang="en-US" dirty="0" smtClean="0"/>
              <a:t>You can compromise the device by using tags (simple stickers) -&gt; do not need proximity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magine 3" descr="20120611153214_4258750.jpe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514600"/>
            <a:ext cx="5461000" cy="418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1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case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either run your exploit for browser and stuff (might require some kind of permission)</a:t>
            </a:r>
          </a:p>
          <a:p>
            <a:endParaRPr lang="en-US" dirty="0"/>
          </a:p>
          <a:p>
            <a:r>
              <a:rPr lang="en-US" dirty="0"/>
              <a:t> Compromise through tag parsing!</a:t>
            </a:r>
          </a:p>
          <a:p>
            <a:endParaRPr lang="en-US" dirty="0" smtClean="0"/>
          </a:p>
          <a:p>
            <a:r>
              <a:rPr lang="en-US" dirty="0" smtClean="0"/>
              <a:t>Mobile Pwn2own 2012 was won using this approach</a:t>
            </a:r>
          </a:p>
          <a:p>
            <a:endParaRPr lang="en-US" dirty="0"/>
          </a:p>
          <a:p>
            <a:r>
              <a:rPr lang="en-US" dirty="0"/>
              <a:t>This is more interesting! Rational black swan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which I give advices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vendors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Put in place the mitigations that *matter* 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0" indent="0"/>
            <a:r>
              <a:rPr lang="en-US" dirty="0" smtClean="0"/>
              <a:t>Hire full-time exploit writers (just a few) and design mitigations based on them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smtClean="0"/>
              <a:t>Reduce </a:t>
            </a:r>
            <a:r>
              <a:rPr lang="en-US" dirty="0" smtClean="0"/>
              <a:t>attacker’s control over your product (why does WinRAR need an x86 interpreter?)</a:t>
            </a:r>
          </a:p>
        </p:txBody>
      </p:sp>
    </p:spTree>
    <p:extLst>
      <p:ext uri="{BB962C8B-B14F-4D97-AF65-F5344CB8AC3E}">
        <p14:creationId xmlns:p14="http://schemas.microsoft.com/office/powerpoint/2010/main" val="416895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Realize where the important data is and segregate it 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0" indent="0"/>
            <a:r>
              <a:rPr lang="en-US" dirty="0" smtClean="0"/>
              <a:t>I know Java sucks but don’t write your own C/C++ service for your Android app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0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makers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for the threats that are hard to spot (</a:t>
            </a:r>
            <a:r>
              <a:rPr lang="en-US" dirty="0" err="1" smtClean="0"/>
              <a:t>eg</a:t>
            </a:r>
            <a:r>
              <a:rPr lang="en-US" dirty="0" smtClean="0"/>
              <a:t>: baseband). Enforce encryption for company data  on employees devices</a:t>
            </a:r>
          </a:p>
          <a:p>
            <a:endParaRPr lang="en-US" dirty="0"/>
          </a:p>
          <a:p>
            <a:r>
              <a:rPr lang="en-US" dirty="0" smtClean="0"/>
              <a:t>Do not allow jailbreaks of any kind </a:t>
            </a:r>
          </a:p>
          <a:p>
            <a:endParaRPr lang="en-US" dirty="0"/>
          </a:p>
          <a:p>
            <a:r>
              <a:rPr lang="en-US" dirty="0" smtClean="0"/>
              <a:t>Segregate mobile devices from the rest of your company network (treat them as “untrusted”)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offense work?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Attacker’s mindset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Gaining access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Keeping access/stealing data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634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which I make provocative statements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9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 smtClean="0"/>
              <a:t>If you don’t know </a:t>
            </a:r>
            <a:r>
              <a:rPr lang="en-US" dirty="0"/>
              <a:t>*</a:t>
            </a:r>
            <a:r>
              <a:rPr lang="en-US" dirty="0" smtClean="0"/>
              <a:t>what* you’re protecting, you’ll fail </a:t>
            </a:r>
          </a:p>
          <a:p>
            <a:endParaRPr lang="en-US" dirty="0"/>
          </a:p>
          <a:p>
            <a:r>
              <a:rPr lang="en-US" dirty="0" smtClean="0"/>
              <a:t>Likewise if you don’t know what you’re protecting *against*, you’ll fail</a:t>
            </a:r>
          </a:p>
          <a:p>
            <a:endParaRPr lang="en-US" dirty="0"/>
          </a:p>
          <a:p>
            <a:r>
              <a:rPr lang="en-US" dirty="0"/>
              <a:t>You don’t need a horde of code </a:t>
            </a:r>
            <a:r>
              <a:rPr lang="en-US" dirty="0" smtClean="0"/>
              <a:t>auditors &amp; policy people, </a:t>
            </a:r>
            <a:r>
              <a:rPr lang="en-US" dirty="0"/>
              <a:t>you need a CEO (chief exploitation officer)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to mobile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orry more about the “phone” than the “computer”</a:t>
            </a:r>
          </a:p>
          <a:p>
            <a:endParaRPr lang="en-US" dirty="0"/>
          </a:p>
          <a:p>
            <a:r>
              <a:rPr lang="en-US" dirty="0" smtClean="0"/>
              <a:t>App sandboxes are great to make persistence hard, way less so for data exfiltration</a:t>
            </a:r>
          </a:p>
          <a:p>
            <a:endParaRPr lang="en-US" dirty="0"/>
          </a:p>
          <a:p>
            <a:r>
              <a:rPr lang="en-US" dirty="0" smtClean="0"/>
              <a:t>Android is bad, you don’t want that in your company</a:t>
            </a:r>
          </a:p>
          <a:p>
            <a:endParaRPr lang="en-US" dirty="0" smtClean="0"/>
          </a:p>
          <a:p>
            <a:r>
              <a:rPr lang="en-US" dirty="0" smtClean="0"/>
              <a:t>NFC is/will be more a “physical” security issue than an </a:t>
            </a:r>
            <a:r>
              <a:rPr lang="en-US" dirty="0" err="1" smtClean="0"/>
              <a:t>Infosec</a:t>
            </a:r>
            <a:r>
              <a:rPr lang="en-US" dirty="0" smtClean="0"/>
              <a:t> 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4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which you can ask questions or</a:t>
            </a:r>
            <a:r>
              <a:rPr lang="en-US" sz="1400" dirty="0" smtClean="0"/>
              <a:t>  insult me</a:t>
            </a:r>
            <a:endParaRPr lang="en-US" sz="14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3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2590800"/>
            <a:ext cx="7772400" cy="1362075"/>
          </a:xfrm>
        </p:spPr>
        <p:txBody>
          <a:bodyPr/>
          <a:lstStyle/>
          <a:p>
            <a:r>
              <a:rPr lang="it-IT" sz="4400" dirty="0" smtClean="0"/>
              <a:t>			</a:t>
            </a:r>
            <a:r>
              <a:rPr lang="it-IT" sz="4400" dirty="0" err="1" smtClean="0"/>
              <a:t>Thanks</a:t>
            </a:r>
            <a:r>
              <a:rPr lang="it-IT" sz="4400" dirty="0" smtClean="0"/>
              <a:t>!</a:t>
            </a:r>
            <a:br>
              <a:rPr lang="it-IT" sz="4400" dirty="0" smtClean="0"/>
            </a:br>
            <a:r>
              <a:rPr lang="it-IT" sz="4400" dirty="0" smtClean="0"/>
              <a:t>		    </a:t>
            </a:r>
            <a:r>
              <a:rPr lang="it-IT" sz="4400" dirty="0" err="1" smtClean="0"/>
              <a:t>Questions</a:t>
            </a:r>
            <a:r>
              <a:rPr lang="it-IT" sz="4400" dirty="0" smtClean="0"/>
              <a:t>?</a:t>
            </a:r>
            <a:endParaRPr lang="it-IT" sz="44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0" y="4114800"/>
            <a:ext cx="7772400" cy="522287"/>
          </a:xfrm>
        </p:spPr>
        <p:txBody>
          <a:bodyPr/>
          <a:lstStyle/>
          <a:p>
            <a:r>
              <a:rPr lang="it-IT" dirty="0" smtClean="0"/>
              <a:t>		       </a:t>
            </a:r>
            <a:r>
              <a:rPr lang="it-IT" dirty="0" err="1" smtClean="0"/>
              <a:t>vincenzo@trailofbits.com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099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1524000"/>
            <a:ext cx="7696200" cy="1295400"/>
          </a:xfrm>
        </p:spPr>
        <p:txBody>
          <a:bodyPr/>
          <a:lstStyle/>
          <a:p>
            <a:pPr algn="l"/>
            <a:r>
              <a:rPr lang="en-US" dirty="0" smtClean="0"/>
              <a:t>We currently fail badly at the understanding the first two</a:t>
            </a:r>
            <a:endParaRPr lang="en-US" dirty="0"/>
          </a:p>
        </p:txBody>
      </p:sp>
      <p:pic>
        <p:nvPicPr>
          <p:cNvPr id="3" name="Immagine 2" descr="28112689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124200"/>
            <a:ext cx="29622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problem: spot the difference</a:t>
            </a:r>
            <a:endParaRPr lang="en-US" dirty="0"/>
          </a:p>
        </p:txBody>
      </p:sp>
      <p:pic>
        <p:nvPicPr>
          <p:cNvPr id="4" name="Immagine 3" descr="spot-the-difference-a-police-officer-holds-up-a-fake-gun-left-and-a-real-one-45834380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787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Black </a:t>
            </a:r>
            <a:r>
              <a:rPr lang="it-IT" dirty="0" err="1" smtClean="0"/>
              <a:t>swans</a:t>
            </a:r>
            <a:r>
              <a:rPr lang="it-IT" dirty="0" smtClean="0"/>
              <a:t>? </a:t>
            </a:r>
            <a:r>
              <a:rPr lang="it-IT" dirty="0" err="1" smtClean="0"/>
              <a:t>What’s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371600"/>
          </a:xfrm>
        </p:spPr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very</a:t>
            </a:r>
            <a:r>
              <a:rPr lang="it-IT" dirty="0" smtClean="0"/>
              <a:t> </a:t>
            </a:r>
            <a:r>
              <a:rPr lang="it-IT" dirty="0" err="1" smtClean="0"/>
              <a:t>interesting</a:t>
            </a:r>
            <a:r>
              <a:rPr lang="it-IT" dirty="0" smtClean="0"/>
              <a:t> </a:t>
            </a:r>
            <a:r>
              <a:rPr lang="it-IT" dirty="0" err="1" smtClean="0"/>
              <a:t>research</a:t>
            </a:r>
            <a:r>
              <a:rPr lang="it-IT" dirty="0" smtClean="0"/>
              <a:t> </a:t>
            </a:r>
            <a:r>
              <a:rPr lang="it-IT" dirty="0" err="1" smtClean="0"/>
              <a:t>result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unlikely</a:t>
            </a:r>
            <a:r>
              <a:rPr lang="it-IT" dirty="0" smtClean="0"/>
              <a:t> to </a:t>
            </a:r>
            <a:r>
              <a:rPr lang="it-IT" dirty="0" err="1" smtClean="0"/>
              <a:t>happen</a:t>
            </a:r>
            <a:r>
              <a:rPr lang="it-IT" dirty="0" smtClean="0"/>
              <a:t> in </a:t>
            </a:r>
            <a:r>
              <a:rPr lang="it-IT" dirty="0" err="1" smtClean="0"/>
              <a:t>real</a:t>
            </a:r>
            <a:r>
              <a:rPr lang="it-IT" dirty="0" smtClean="0"/>
              <a:t> life</a:t>
            </a:r>
            <a:endParaRPr lang="it-IT" dirty="0"/>
          </a:p>
        </p:txBody>
      </p:sp>
      <p:pic>
        <p:nvPicPr>
          <p:cNvPr id="4" name="Immagine 3" descr="5465512497_f426a166b2_z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048000"/>
            <a:ext cx="4190999" cy="33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1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ilofbits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trailofbits.potx</Template>
  <TotalTime>13751</TotalTime>
  <Words>1454</Words>
  <Application>Microsoft Office PowerPoint</Application>
  <PresentationFormat>On-screen Show (4:3)</PresentationFormat>
  <Paragraphs>314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ＭＳ Ｐゴシック</vt:lpstr>
      <vt:lpstr>Arial</vt:lpstr>
      <vt:lpstr>Century Gothic</vt:lpstr>
      <vt:lpstr>Corbel</vt:lpstr>
      <vt:lpstr>Verdana</vt:lpstr>
      <vt:lpstr>trailofbits</vt:lpstr>
      <vt:lpstr>A Tale of Mobile Threats</vt:lpstr>
      <vt:lpstr>In which I blame people</vt:lpstr>
      <vt:lpstr>Why mobile?</vt:lpstr>
      <vt:lpstr>That’s how we deal with mobile</vt:lpstr>
      <vt:lpstr>PowerPoint Presentation</vt:lpstr>
      <vt:lpstr>How does offense work?</vt:lpstr>
      <vt:lpstr>We currently fail badly at the understanding the first two</vt:lpstr>
      <vt:lpstr>First problem: spot the difference</vt:lpstr>
      <vt:lpstr>Black swans? What’s that?</vt:lpstr>
      <vt:lpstr>Why black swans exist?</vt:lpstr>
      <vt:lpstr>Black swans and attacker math</vt:lpstr>
      <vt:lpstr>Exploitation paths</vt:lpstr>
      <vt:lpstr>A rational attacker</vt:lpstr>
      <vt:lpstr>A black swan</vt:lpstr>
      <vt:lpstr>Practical example</vt:lpstr>
      <vt:lpstr>So…</vt:lpstr>
      <vt:lpstr>Unless.. </vt:lpstr>
      <vt:lpstr>Weight function</vt:lpstr>
      <vt:lpstr>What if two paths are equally cost effective?</vt:lpstr>
      <vt:lpstr>Gaining access..</vt:lpstr>
      <vt:lpstr>The weird machine</vt:lpstr>
      <vt:lpstr>By examples</vt:lpstr>
      <vt:lpstr>Exploitation</vt:lpstr>
      <vt:lpstr>Controlling the machine</vt:lpstr>
      <vt:lpstr>Controlling the machine 2</vt:lpstr>
      <vt:lpstr>Me no like exploits</vt:lpstr>
      <vt:lpstr>Get to the data/persistence</vt:lpstr>
      <vt:lpstr>For future reference..</vt:lpstr>
      <vt:lpstr>Let’s wrap up</vt:lpstr>
      <vt:lpstr>In which I actually talk about mobile</vt:lpstr>
      <vt:lpstr>Drive-bys</vt:lpstr>
      <vt:lpstr>Too few and too many</vt:lpstr>
      <vt:lpstr>Like Facebook..</vt:lpstr>
      <vt:lpstr>Takeaway</vt:lpstr>
      <vt:lpstr>Malware</vt:lpstr>
      <vt:lpstr>One of the reasons</vt:lpstr>
      <vt:lpstr>Malware lasts long on Android</vt:lpstr>
      <vt:lpstr>Not so much on iOS</vt:lpstr>
      <vt:lpstr>AppStore vs Google Play</vt:lpstr>
      <vt:lpstr>Malware - takeaway</vt:lpstr>
      <vt:lpstr>App specific</vt:lpstr>
      <vt:lpstr>More “smart” in phone?</vt:lpstr>
      <vt:lpstr>Enter baseband</vt:lpstr>
      <vt:lpstr>A few words on it</vt:lpstr>
      <vt:lpstr>Infrastructure</vt:lpstr>
      <vt:lpstr>Baseband weird machines</vt:lpstr>
      <vt:lpstr>Baseband weird machine 2</vt:lpstr>
      <vt:lpstr>Baseband - persistence</vt:lpstr>
      <vt:lpstr>Attack scenarios</vt:lpstr>
      <vt:lpstr>So ..</vt:lpstr>
      <vt:lpstr>NFC</vt:lpstr>
      <vt:lpstr>NFC - capabilities</vt:lpstr>
      <vt:lpstr>First case</vt:lpstr>
      <vt:lpstr>Second case</vt:lpstr>
      <vt:lpstr>Second case</vt:lpstr>
      <vt:lpstr>In which I give advices</vt:lpstr>
      <vt:lpstr>Software vendors</vt:lpstr>
      <vt:lpstr>Developers</vt:lpstr>
      <vt:lpstr>Policy makers</vt:lpstr>
      <vt:lpstr>In which I make provocative statements</vt:lpstr>
      <vt:lpstr>Conclusion</vt:lpstr>
      <vt:lpstr>Specific to mobile</vt:lpstr>
      <vt:lpstr>In which you can ask questions or  insult me</vt:lpstr>
      <vt:lpstr>   Thanks!       Questions?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</dc:creator>
  <cp:keywords/>
  <dc:description/>
  <cp:lastModifiedBy>Dan Guido</cp:lastModifiedBy>
  <cp:revision>469</cp:revision>
  <dcterms:created xsi:type="dcterms:W3CDTF">2008-12-29T17:30:14Z</dcterms:created>
  <dcterms:modified xsi:type="dcterms:W3CDTF">2012-11-27T03:31:29Z</dcterms:modified>
  <cp:category/>
</cp:coreProperties>
</file>