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1" r:id="rId5"/>
    <p:sldId id="282" r:id="rId6"/>
    <p:sldId id="262" r:id="rId7"/>
    <p:sldId id="288" r:id="rId8"/>
    <p:sldId id="296" r:id="rId9"/>
    <p:sldId id="297" r:id="rId10"/>
    <p:sldId id="300" r:id="rId11"/>
    <p:sldId id="290" r:id="rId12"/>
    <p:sldId id="301" r:id="rId13"/>
    <p:sldId id="310" r:id="rId14"/>
    <p:sldId id="302" r:id="rId15"/>
    <p:sldId id="303" r:id="rId16"/>
    <p:sldId id="304" r:id="rId17"/>
    <p:sldId id="285" r:id="rId18"/>
    <p:sldId id="287" r:id="rId19"/>
    <p:sldId id="274" r:id="rId20"/>
    <p:sldId id="305" r:id="rId21"/>
    <p:sldId id="280" r:id="rId22"/>
    <p:sldId id="307" r:id="rId23"/>
    <p:sldId id="306" r:id="rId24"/>
    <p:sldId id="312" r:id="rId25"/>
    <p:sldId id="308" r:id="rId26"/>
    <p:sldId id="281" r:id="rId27"/>
    <p:sldId id="3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75"/>
    <a:srgbClr val="EB7F41"/>
    <a:srgbClr val="F0A775"/>
    <a:srgbClr val="ED9056"/>
    <a:srgbClr val="FFFEFB"/>
    <a:srgbClr val="3D4751"/>
    <a:srgbClr val="86949D"/>
    <a:srgbClr val="3E4B56"/>
    <a:srgbClr val="165E0C"/>
    <a:srgbClr val="A58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82" autoAdjust="0"/>
  </p:normalViewPr>
  <p:slideViewPr>
    <p:cSldViewPr snapToObjects="1">
      <p:cViewPr>
        <p:scale>
          <a:sx n="90" d="100"/>
          <a:sy n="90" d="100"/>
        </p:scale>
        <p:origin x="-6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4632D8-7031-424E-9E52-47FE61C16E57}" type="datetime1">
              <a:rPr lang="en-US"/>
              <a:pPr/>
              <a:t>6/8/12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377C34-6676-EA4C-9F05-89B3FB4F5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8BD61-AF50-7341-B9D8-A43F5DCDE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7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371600" y="4114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422628"/>
            <a:ext cx="229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14787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3604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36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4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81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65630"/>
            <a:ext cx="1213111" cy="722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3" r:id="rId6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400">
          <a:solidFill>
            <a:srgbClr val="3D4751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40005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○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the MD5 collision in Flame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Sotirov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524000" y="42672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Co-Founder and Chief Scientist</a:t>
            </a:r>
          </a:p>
          <a:p>
            <a:r>
              <a:rPr lang="en-US" sz="2000" dirty="0" smtClean="0"/>
              <a:t>Trail of Bits, </a:t>
            </a:r>
            <a:r>
              <a:rPr lang="en-US" sz="2000" dirty="0" err="1" smtClean="0"/>
              <a:t>Inc</a:t>
            </a:r>
            <a:endParaRPr lang="en-US" sz="20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5867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 smtClean="0"/>
              <a:t>SummerCon</a:t>
            </a:r>
            <a:r>
              <a:rPr lang="en-US" sz="2000" dirty="0" smtClean="0"/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23478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activation</a:t>
            </a:r>
            <a:endParaRPr lang="en-US" dirty="0"/>
          </a:p>
        </p:txBody>
      </p:sp>
      <p:pic>
        <p:nvPicPr>
          <p:cNvPr id="7" name="Picture 6" descr="ls-wiz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356081"/>
            <a:ext cx="7099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Licensing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44" y="6229290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RDP client</a:t>
            </a:r>
            <a:endParaRPr lang="en-US" sz="16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511224"/>
            <a:ext cx="185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Terminal Services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5406" y="5486400"/>
            <a:ext cx="18572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Terminal Services</a:t>
            </a:r>
          </a:p>
          <a:p>
            <a:pPr algn="ctr"/>
            <a:r>
              <a:rPr lang="en-US" sz="1600" dirty="0" smtClean="0">
                <a:latin typeface="+mn-lt"/>
              </a:rPr>
              <a:t>License Server</a:t>
            </a:r>
            <a:endParaRPr lang="en-US" sz="16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05" y="1371600"/>
            <a:ext cx="1943100" cy="1231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05" y="4191000"/>
            <a:ext cx="914400" cy="123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121" y="4215824"/>
            <a:ext cx="914400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010090"/>
            <a:ext cx="1219200" cy="11938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 bwMode="auto">
          <a:xfrm>
            <a:off x="6492105" y="2667000"/>
            <a:ext cx="0" cy="14478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4315220" y="4876800"/>
            <a:ext cx="1567285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10" idx="3"/>
          </p:cNvCxnSpPr>
          <p:nvPr/>
        </p:nvCxnSpPr>
        <p:spPr bwMode="auto">
          <a:xfrm flipH="1">
            <a:off x="1752600" y="5101166"/>
            <a:ext cx="1371600" cy="5058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358505" y="3505200"/>
            <a:ext cx="15831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CN=Terminal Services LS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332" y="3818466"/>
            <a:ext cx="457200" cy="5969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358505" y="1447800"/>
            <a:ext cx="15831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CN=Microsoft LSRA PA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332" y="1761066"/>
            <a:ext cx="457200" cy="5969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57200" y="4191000"/>
            <a:ext cx="15831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CN=computer name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27" y="4504266"/>
            <a:ext cx="457200" cy="596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6720705" y="2667000"/>
            <a:ext cx="0" cy="14386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720705" y="32736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Certificate Signing </a:t>
            </a:r>
            <a:r>
              <a:rPr lang="en-US" sz="1400" dirty="0" smtClean="0">
                <a:latin typeface="Calibri"/>
                <a:cs typeface="Calibri"/>
              </a:rPr>
              <a:t>Request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60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s-certific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1" y="1116711"/>
            <a:ext cx="8812298" cy="55719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Subject is CN=Terminal Services LS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Valid until Feb 19, 2012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 other identifying information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No Extended Key Usage </a:t>
            </a:r>
            <a:r>
              <a:rPr lang="en-US" dirty="0" smtClean="0">
                <a:solidFill>
                  <a:srgbClr val="FF0000"/>
                </a:solidFill>
              </a:rPr>
              <a:t>restrictions</a:t>
            </a:r>
          </a:p>
          <a:p>
            <a:pPr lvl="2">
              <a:buFont typeface="Courier New"/>
              <a:buChar char="o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nherited from the CA certificate, which allows code signing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Microsoft </a:t>
            </a:r>
            <a:r>
              <a:rPr lang="en-US" dirty="0"/>
              <a:t>Hydra </a:t>
            </a:r>
            <a:r>
              <a:rPr lang="en-US" dirty="0" smtClean="0"/>
              <a:t>extension</a:t>
            </a:r>
          </a:p>
          <a:p>
            <a:pPr lvl="2">
              <a:buFont typeface="Courier New"/>
              <a:buChar char="o"/>
            </a:pPr>
            <a:r>
              <a:rPr lang="en-US" dirty="0"/>
              <a:t>c</a:t>
            </a:r>
            <a:r>
              <a:rPr lang="en-US" dirty="0" smtClean="0"/>
              <a:t>ertificate fails validation on Vista and Win7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2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collisions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RapidSSL</a:t>
            </a:r>
            <a:r>
              <a:rPr lang="en-US" dirty="0"/>
              <a:t> </a:t>
            </a:r>
            <a:r>
              <a:rPr lang="en-US" dirty="0" smtClean="0"/>
              <a:t>attack in 2008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Collaboration of hackers and academics led by Marc Stevens and me</a:t>
            </a:r>
          </a:p>
          <a:p>
            <a:pPr lvl="1"/>
            <a:r>
              <a:rPr lang="en-US" dirty="0" smtClean="0"/>
              <a:t>Demonstrated a practical MD5 collision attack against the </a:t>
            </a:r>
            <a:r>
              <a:rPr lang="en-US" dirty="0" err="1" smtClean="0"/>
              <a:t>RapidSSL</a:t>
            </a:r>
            <a:r>
              <a:rPr lang="en-US" dirty="0" smtClean="0"/>
              <a:t> CA:</a:t>
            </a:r>
          </a:p>
          <a:p>
            <a:pPr lvl="2"/>
            <a:r>
              <a:rPr lang="en-US" dirty="0" smtClean="0"/>
              <a:t>Resulted in a rogue SSL certificate authority trusted by all browsers</a:t>
            </a:r>
          </a:p>
          <a:p>
            <a:pPr lvl="2"/>
            <a:r>
              <a:rPr lang="en-US" dirty="0" smtClean="0"/>
              <a:t>Allows man-in-the-middle attacks on SSL</a:t>
            </a:r>
          </a:p>
          <a:p>
            <a:pPr lvl="1"/>
            <a:r>
              <a:rPr lang="en-US" dirty="0"/>
              <a:t>Presented at the CCC in </a:t>
            </a:r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3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About 2 days on a cluster of 200 PS3s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Equivalent to about $20k on Amazon EC2</a:t>
            </a:r>
          </a:p>
        </p:txBody>
      </p:sp>
      <p:pic>
        <p:nvPicPr>
          <p:cNvPr id="4" name="Picture 6" descr="ps3clu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9433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15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Chosen-prefix MD5 </a:t>
            </a:r>
            <a:r>
              <a:rPr lang="en-US" dirty="0" smtClean="0"/>
              <a:t>collisions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6625" y="6477000"/>
            <a:ext cx="205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smtClean="0">
                <a:latin typeface="+mn-lt"/>
              </a:rPr>
              <a:t>Marc Stevens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930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Colliding certificates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19200" y="15240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Calibri"/>
                <a:cs typeface="Calibri"/>
              </a:rPr>
              <a:t>serial number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19812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validity period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2438400"/>
            <a:ext cx="2286000" cy="9906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real cert</a:t>
            </a:r>
            <a:br>
              <a:rPr lang="en-US" sz="1800">
                <a:latin typeface="Calibri"/>
                <a:cs typeface="Calibri"/>
              </a:rPr>
            </a:br>
            <a:r>
              <a:rPr lang="en-US" sz="1800">
                <a:latin typeface="Calibri"/>
                <a:cs typeface="Calibri"/>
              </a:rPr>
              <a:t>domain name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9200" y="3429000"/>
            <a:ext cx="2286000" cy="1981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real cert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RSA key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19200" y="54102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X.509 extensions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19200" y="58674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signature</a:t>
            </a:r>
          </a:p>
        </p:txBody>
      </p:sp>
      <p:cxnSp>
        <p:nvCxnSpPr>
          <p:cNvPr id="9" name="Straight Connector 17"/>
          <p:cNvCxnSpPr>
            <a:cxnSpLocks noChangeShapeType="1"/>
          </p:cNvCxnSpPr>
          <p:nvPr/>
        </p:nvCxnSpPr>
        <p:spPr bwMode="auto">
          <a:xfrm>
            <a:off x="3505200" y="3429000"/>
            <a:ext cx="2362200" cy="1588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8"/>
          <p:cNvCxnSpPr>
            <a:cxnSpLocks noChangeShapeType="1"/>
          </p:cNvCxnSpPr>
          <p:nvPr/>
        </p:nvCxnSpPr>
        <p:spPr bwMode="auto">
          <a:xfrm>
            <a:off x="3505200" y="5410200"/>
            <a:ext cx="2362200" cy="1588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9"/>
          <p:cNvCxnSpPr>
            <a:cxnSpLocks noChangeShapeType="1"/>
          </p:cNvCxnSpPr>
          <p:nvPr/>
        </p:nvCxnSpPr>
        <p:spPr bwMode="auto">
          <a:xfrm>
            <a:off x="3505200" y="6323013"/>
            <a:ext cx="2362200" cy="1587"/>
          </a:xfrm>
          <a:prstGeom prst="line">
            <a:avLst/>
          </a:prstGeom>
          <a:noFill/>
          <a:ln w="635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642881" y="5588000"/>
            <a:ext cx="209795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165E0C"/>
                </a:solidFill>
                <a:latin typeface="Calibri"/>
                <a:cs typeface="Calibri"/>
              </a:rPr>
              <a:t>identical bytes</a:t>
            </a:r>
          </a:p>
          <a:p>
            <a:pPr eaLnBrk="1" hangingPunct="1"/>
            <a:r>
              <a:rPr lang="en-US" sz="1600" b="1">
                <a:solidFill>
                  <a:srgbClr val="165E0C"/>
                </a:solidFill>
                <a:latin typeface="Calibri"/>
                <a:cs typeface="Calibri"/>
              </a:rPr>
              <a:t>(copied from real cert)</a:t>
            </a: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4059262" y="4572000"/>
            <a:ext cx="124455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8029"/>
                </a:solidFill>
                <a:latin typeface="Calibri"/>
                <a:cs typeface="Calibri"/>
              </a:rPr>
              <a:t>collision bits</a:t>
            </a:r>
          </a:p>
          <a:p>
            <a:pPr eaLnBrk="1" hangingPunct="1"/>
            <a:r>
              <a:rPr lang="en-US" sz="1600" b="1">
                <a:solidFill>
                  <a:srgbClr val="FF8029"/>
                </a:solidFill>
                <a:latin typeface="Calibri"/>
                <a:cs typeface="Calibri"/>
              </a:rPr>
              <a:t>(computed)</a:t>
            </a: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063328" y="2209800"/>
            <a:ext cx="132690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algn="ctr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  <a:latin typeface="Calibri"/>
                <a:cs typeface="Calibri"/>
              </a:rPr>
              <a:t>chosen prefix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alibri"/>
                <a:cs typeface="Calibri"/>
              </a:rPr>
              <a:t>(difference)</a:t>
            </a:r>
          </a:p>
        </p:txBody>
      </p:sp>
      <p:cxnSp>
        <p:nvCxnSpPr>
          <p:cNvPr id="15" name="Straight Connector 25"/>
          <p:cNvCxnSpPr>
            <a:cxnSpLocks noChangeShapeType="1"/>
          </p:cNvCxnSpPr>
          <p:nvPr/>
        </p:nvCxnSpPr>
        <p:spPr bwMode="auto">
          <a:xfrm>
            <a:off x="3505200" y="1524000"/>
            <a:ext cx="2362200" cy="1588"/>
          </a:xfrm>
          <a:prstGeom prst="lin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5867400" y="15240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serial number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867400" y="19812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validity period</a:t>
            </a: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867400" y="2438400"/>
            <a:ext cx="2286000" cy="9906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0000"/>
                </a:solidFill>
                <a:latin typeface="Calibri"/>
                <a:cs typeface="Calibri"/>
              </a:rPr>
              <a:t>rogue cert</a:t>
            </a:r>
            <a:br>
              <a:rPr lang="en-US" sz="180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>
                <a:solidFill>
                  <a:srgbClr val="FF0000"/>
                </a:solidFill>
                <a:latin typeface="Calibri"/>
                <a:cs typeface="Calibri"/>
              </a:rPr>
              <a:t>domain name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5867400" y="3429000"/>
            <a:ext cx="2286000" cy="1981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real cert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RSA key</a:t>
            </a: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5867400" y="54102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X.509 extensions</a:t>
            </a: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867400" y="5867400"/>
            <a:ext cx="2286000" cy="4572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alibri"/>
                <a:cs typeface="Calibri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9666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Challanges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chosen prefix must be known before we can generate the collision bits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Collision generation took about 2 </a:t>
            </a:r>
            <a:r>
              <a:rPr lang="en-US" dirty="0" smtClean="0"/>
              <a:t>days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 we predict the serial number and validity period of our certificate?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Flame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Discovered sometime in 2012</a:t>
            </a:r>
          </a:p>
          <a:p>
            <a:pPr lvl="1"/>
            <a:r>
              <a:rPr lang="en-US" dirty="0" smtClean="0"/>
              <a:t>Active since at least 2010</a:t>
            </a:r>
          </a:p>
          <a:p>
            <a:pPr lvl="1"/>
            <a:r>
              <a:rPr lang="en-US" dirty="0" smtClean="0"/>
              <a:t>Complex malware</a:t>
            </a:r>
          </a:p>
          <a:p>
            <a:pPr lvl="2"/>
            <a:r>
              <a:rPr lang="en-US" dirty="0" smtClean="0"/>
              <a:t>almost </a:t>
            </a:r>
            <a:r>
              <a:rPr lang="en-US" dirty="0" smtClean="0"/>
              <a:t>20MB in </a:t>
            </a:r>
            <a:r>
              <a:rPr lang="en-US" dirty="0" smtClean="0"/>
              <a:t>size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ultiple components</a:t>
            </a:r>
            <a:endParaRPr lang="en-US" dirty="0" smtClean="0"/>
          </a:p>
          <a:p>
            <a:pPr lvl="1"/>
            <a:r>
              <a:rPr lang="en-US" dirty="0" smtClean="0"/>
              <a:t>Very limited targeted attacks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collision in Flame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2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Colliding certificates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3581400"/>
            <a:ext cx="2514600" cy="25908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err="1" smtClean="0">
                <a:latin typeface="Calibri"/>
                <a:cs typeface="Calibri"/>
              </a:rPr>
              <a:t>issuerUniqueID</a:t>
            </a:r>
            <a:r>
              <a:rPr lang="en-US" sz="1800" dirty="0" smtClean="0">
                <a:latin typeface="Calibri"/>
                <a:cs typeface="Calibri"/>
              </a:rPr>
              <a:t> data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29000" y="3747910"/>
            <a:ext cx="2246550" cy="290689"/>
          </a:xfrm>
          <a:prstGeom prst="rect">
            <a:avLst/>
          </a:prstGeom>
          <a:noFill/>
          <a:ln w="15875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  <a:latin typeface="Calibri"/>
                <a:cs typeface="Calibri"/>
              </a:rPr>
              <a:t>birthday bits</a:t>
            </a:r>
            <a:endParaRPr lang="en-US" sz="1600" b="1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75550" y="2895600"/>
            <a:ext cx="2514600" cy="25908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RSA key (509 bytes?)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3284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+229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75550" y="5486400"/>
            <a:ext cx="2514600" cy="6858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X509 extensions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75550" y="6172200"/>
            <a:ext cx="2514600" cy="381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MD5 signature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429000" y="4038600"/>
            <a:ext cx="2246550" cy="1205089"/>
          </a:xfrm>
          <a:prstGeom prst="rect">
            <a:avLst/>
          </a:prstGeom>
          <a:noFill/>
          <a:ln w="15875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  <a:latin typeface="Calibri"/>
                <a:cs typeface="Calibri"/>
              </a:rPr>
              <a:t>4 near collisions blocks</a:t>
            </a:r>
          </a:p>
          <a:p>
            <a:pPr algn="ctr"/>
            <a:r>
              <a:rPr lang="en-US" sz="1600" b="1" dirty="0" smtClean="0">
                <a:solidFill>
                  <a:srgbClr val="FF6600"/>
                </a:solidFill>
                <a:latin typeface="Calibri"/>
                <a:cs typeface="Calibri"/>
              </a:rPr>
              <a:t>(computed)</a:t>
            </a:r>
            <a:endParaRPr lang="en-US" sz="1600" b="1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4400" y="6172200"/>
            <a:ext cx="2514600" cy="381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MD5 signature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14400" y="2514600"/>
            <a:ext cx="2514600" cy="10668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2048-bit RSA key</a:t>
            </a:r>
            <a:br>
              <a:rPr lang="en-US" sz="1800" dirty="0" smtClean="0">
                <a:latin typeface="Calibri"/>
                <a:cs typeface="Calibri"/>
              </a:rPr>
            </a:br>
            <a:r>
              <a:rPr lang="en-US" sz="1800" dirty="0" smtClean="0">
                <a:latin typeface="Calibri"/>
                <a:cs typeface="Calibri"/>
              </a:rPr>
              <a:t>(271 bytes)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3367024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+500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59860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+1392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14400" y="2133600"/>
            <a:ext cx="2514600" cy="381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Calibri"/>
                <a:cs typeface="Calibri"/>
              </a:rPr>
              <a:t>CN=MS</a:t>
            </a: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14400" y="1752600"/>
            <a:ext cx="2514600" cy="381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Serial number, validity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75550" y="2133600"/>
            <a:ext cx="2514600" cy="762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CN=Terminal Services LS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675550" y="1752600"/>
            <a:ext cx="2514600" cy="381000"/>
          </a:xfrm>
          <a:prstGeom prst="rect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Serial number, validity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90150" y="53002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+786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90150" y="59860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+1392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0150" y="27094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+259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911517" y="3733801"/>
            <a:ext cx="7278633" cy="14110"/>
          </a:xfrm>
          <a:prstGeom prst="line">
            <a:avLst/>
          </a:prstGeom>
          <a:noFill/>
          <a:ln w="6350" cap="flat" cmpd="sng" algn="ctr">
            <a:solidFill>
              <a:srgbClr val="EB7F4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911517" y="4038599"/>
            <a:ext cx="7278633" cy="1"/>
          </a:xfrm>
          <a:prstGeom prst="line">
            <a:avLst/>
          </a:prstGeom>
          <a:noFill/>
          <a:ln w="6350" cap="flat" cmpd="sng" algn="ctr">
            <a:solidFill>
              <a:srgbClr val="EB7F4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914400" y="5243689"/>
            <a:ext cx="7275750" cy="14111"/>
          </a:xfrm>
          <a:prstGeom prst="line">
            <a:avLst/>
          </a:prstGeom>
          <a:noFill/>
          <a:ln w="6350" cap="flat" cmpd="sng" algn="ctr">
            <a:solidFill>
              <a:srgbClr val="EB7F4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8190150" y="3561757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+504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90150" y="3852446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+512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90150" y="5043424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+768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11517" y="1219200"/>
            <a:ext cx="2514600" cy="381000"/>
          </a:xfrm>
          <a:prstGeom prst="rect">
            <a:avLst/>
          </a:prstGeom>
          <a:noFill/>
          <a:ln w="1587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latin typeface="+mn-lt"/>
                <a:cs typeface="Calibri"/>
              </a:rPr>
              <a:t>Flame certificate</a:t>
            </a:r>
            <a:endParaRPr lang="en-US" sz="1800" dirty="0">
              <a:latin typeface="+mn-lt"/>
              <a:cs typeface="Calibri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1219200"/>
            <a:ext cx="3200400" cy="381000"/>
          </a:xfrm>
          <a:prstGeom prst="rect">
            <a:avLst/>
          </a:prstGeom>
          <a:noFill/>
          <a:ln w="1587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latin typeface="+mn-lt"/>
                <a:cs typeface="Calibri"/>
              </a:rPr>
              <a:t>Certificate signed by Microsoft</a:t>
            </a:r>
            <a:endParaRPr lang="en-US" sz="1800" dirty="0">
              <a:latin typeface="+mn-lt"/>
              <a:cs typeface="Calibri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29000" y="5257800"/>
            <a:ext cx="2246550" cy="1295400"/>
          </a:xfrm>
          <a:prstGeom prst="rect">
            <a:avLst/>
          </a:prstGeom>
          <a:noFill/>
          <a:ln w="15875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/>
                <a:cs typeface="Calibri"/>
              </a:rPr>
              <a:t>Identical bytes</a:t>
            </a:r>
          </a:p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Calibri"/>
                <a:cs typeface="Calibri"/>
              </a:rPr>
              <a:t>(copied from signed cert)</a:t>
            </a: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3429000" y="6553200"/>
            <a:ext cx="2246550" cy="0"/>
          </a:xfrm>
          <a:prstGeom prst="line">
            <a:avLst/>
          </a:prstGeom>
          <a:noFill/>
          <a:ln w="6350" cap="flat" cmpd="sng" algn="ctr">
            <a:solidFill>
              <a:srgbClr val="008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429000" y="1752600"/>
            <a:ext cx="2246550" cy="1981200"/>
          </a:xfrm>
          <a:prstGeom prst="rect">
            <a:avLst/>
          </a:prstGeom>
          <a:noFill/>
          <a:ln w="15875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4572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  <a:t>Chosen prefix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alibri"/>
                <a:cs typeface="Calibri"/>
              </a:rPr>
              <a:t>(difference)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3429000" y="1752600"/>
            <a:ext cx="2246550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152400" y="3547533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+504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2400" y="3838222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+512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2400" y="5029200"/>
            <a:ext cx="72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6600"/>
                </a:solidFill>
                <a:latin typeface="Calibri"/>
                <a:cs typeface="Calibri"/>
              </a:rPr>
              <a:t>+768</a:t>
            </a:r>
            <a:endParaRPr lang="en-US" sz="16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50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Predicting the validity period</a:t>
            </a:r>
          </a:p>
          <a:p>
            <a:pPr marL="1200150" lvl="2" indent="-457200">
              <a:buFont typeface="Courier New"/>
              <a:buChar char="o"/>
            </a:pPr>
            <a:r>
              <a:rPr lang="en-US" dirty="0" smtClean="0"/>
              <a:t>fully automated CA operation</a:t>
            </a:r>
          </a:p>
          <a:p>
            <a:pPr marL="1200150" lvl="2" indent="-457200">
              <a:buFont typeface="Courier New"/>
              <a:buChar char="o"/>
            </a:pPr>
            <a:r>
              <a:rPr lang="en-US" dirty="0" smtClean="0"/>
              <a:t>validity period determined by time of request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dirty="0"/>
              <a:t>Predicting the serial number</a:t>
            </a:r>
          </a:p>
          <a:p>
            <a:pPr marL="1200150" lvl="2" indent="-457200">
              <a:buFont typeface="Courier New"/>
              <a:buChar char="o"/>
            </a:pPr>
            <a:r>
              <a:rPr lang="en-US" dirty="0" err="1"/>
              <a:t>RapidSSL</a:t>
            </a:r>
            <a:r>
              <a:rPr lang="en-US" dirty="0"/>
              <a:t> used sequential serial numbers, incremented by 1 for each certificate</a:t>
            </a:r>
          </a:p>
          <a:p>
            <a:pPr marL="1200150" lvl="2" indent="-457200">
              <a:buFont typeface="Courier New"/>
              <a:buChar char="o"/>
            </a:pPr>
            <a:r>
              <a:rPr lang="en-US" dirty="0"/>
              <a:t>Microsoft LSRA PA uses a different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334" y="5131043"/>
            <a:ext cx="7620000" cy="92333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Jul </a:t>
            </a:r>
            <a:r>
              <a:rPr lang="en-US" sz="1800" dirty="0">
                <a:latin typeface="Consolas"/>
                <a:cs typeface="Consolas"/>
              </a:rPr>
              <a:t>19 13:41:52 2010 GMT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33:f3:59:ca</a:t>
            </a:r>
            <a:r>
              <a:rPr lang="en-US" sz="1800" dirty="0">
                <a:latin typeface="Consolas"/>
                <a:cs typeface="Consolas"/>
              </a:rPr>
              <a:t>:00:00:00: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05:25:e0</a:t>
            </a:r>
          </a:p>
          <a:p>
            <a:pPr marL="22860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Jan  </a:t>
            </a:r>
            <a:r>
              <a:rPr lang="en-US" sz="1800" dirty="0">
                <a:latin typeface="Consolas"/>
                <a:cs typeface="Consolas"/>
              </a:rPr>
              <a:t>9 20:48:22 2011 GMT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47:67:04:39</a:t>
            </a:r>
            <a:r>
              <a:rPr lang="en-US" sz="1800" dirty="0">
                <a:latin typeface="Consolas"/>
                <a:cs typeface="Consolas"/>
              </a:rPr>
              <a:t>:00:00:00: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0e:a2:e3</a:t>
            </a:r>
          </a:p>
          <a:p>
            <a:pPr marL="22860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Jun  </a:t>
            </a:r>
            <a:r>
              <a:rPr lang="en-US" sz="1800" dirty="0">
                <a:latin typeface="Consolas"/>
                <a:cs typeface="Consolas"/>
              </a:rPr>
              <a:t>7 01:24:51 2011 GMT  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40:96:0b:b2</a:t>
            </a:r>
            <a:r>
              <a:rPr lang="en-US" sz="1800" dirty="0">
                <a:latin typeface="Consolas"/>
                <a:cs typeface="Consolas"/>
              </a:rPr>
              <a:t>:00:00:00: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01:0c: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55101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buFont typeface="Arial"/>
              <a:buChar char="•"/>
            </a:pPr>
            <a:r>
              <a:rPr lang="en-US" dirty="0" smtClean="0"/>
              <a:t>64 birthday bits, 4 near collision blocks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imilar complexity to the </a:t>
            </a:r>
            <a:r>
              <a:rPr lang="en-US" dirty="0" err="1" smtClean="0"/>
              <a:t>RapidSSL</a:t>
            </a:r>
            <a:r>
              <a:rPr lang="en-US" dirty="0" smtClean="0"/>
              <a:t> attack</a:t>
            </a:r>
          </a:p>
          <a:p>
            <a:pPr marL="685800" lvl="1" indent="-457200">
              <a:buFont typeface="Arial"/>
              <a:buChar char="•"/>
            </a:pPr>
            <a:r>
              <a:rPr lang="en-US" dirty="0" smtClean="0"/>
              <a:t>About $20k on Amazon EC2 in 2008, or cheaper if you have a large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1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forensics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889" y="1752600"/>
            <a:ext cx="8170331" cy="2646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37160" rIns="182880" bIns="137160" rtlCol="0">
            <a:spAutoFit/>
          </a:bodyPr>
          <a:lstStyle/>
          <a:p>
            <a:r>
              <a:rPr lang="en-US" sz="2200" dirty="0">
                <a:latin typeface="+mn-lt"/>
              </a:rPr>
              <a:t>Using our forensic tool, we have indeed verified that a chosen-prefix collision attack against MD5 has been used for Flame. More interestingly, the results have shown that not our published chosen-prefix collision attack was used, but an entirely new and unknown </a:t>
            </a:r>
            <a:r>
              <a:rPr lang="en-US" sz="2200" dirty="0" smtClean="0">
                <a:latin typeface="+mn-lt"/>
              </a:rPr>
              <a:t>variant. This </a:t>
            </a:r>
            <a:r>
              <a:rPr lang="en-US" sz="2200" dirty="0">
                <a:latin typeface="+mn-lt"/>
              </a:rPr>
              <a:t>has led to our conclusion that the design of Flame is partly based on world-class </a:t>
            </a:r>
            <a:r>
              <a:rPr lang="en-US" sz="2200" dirty="0" smtClean="0">
                <a:latin typeface="+mn-lt"/>
              </a:rPr>
              <a:t>cryptanalysis.</a:t>
            </a:r>
            <a:endParaRPr lang="en-US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659491"/>
            <a:ext cx="349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Marc Stevens, </a:t>
            </a:r>
            <a:r>
              <a:rPr lang="en-US" dirty="0" err="1" smtClean="0">
                <a:latin typeface="+mn-lt"/>
              </a:rPr>
              <a:t>CWI.nl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7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Was the collision generated with the open-source </a:t>
            </a:r>
            <a:r>
              <a:rPr lang="en-US" dirty="0" err="1" smtClean="0"/>
              <a:t>HashClash</a:t>
            </a:r>
            <a:r>
              <a:rPr lang="en-US" dirty="0" smtClean="0"/>
              <a:t> tool or developed </a:t>
            </a:r>
            <a:r>
              <a:rPr lang="en-US" dirty="0" err="1" smtClean="0"/>
              <a:t>independetly</a:t>
            </a:r>
            <a:r>
              <a:rPr lang="en-US" dirty="0" smtClean="0"/>
              <a:t>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did they predict the serial number?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did Flame do TLS when spoofing the Windows Update webserver?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533400"/>
            <a:ext cx="8890000" cy="577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6625" y="6477000"/>
            <a:ext cx="211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Source: Kaspersky Lab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2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700" dirty="0" smtClean="0"/>
              <a:t>WPAD</a:t>
            </a:r>
            <a:r>
              <a:rPr lang="en-US" dirty="0" smtClean="0"/>
              <a:t> (Web Proxy Auto-Discovery Protocol)</a:t>
            </a:r>
          </a:p>
          <a:p>
            <a:pPr lvl="1"/>
            <a:r>
              <a:rPr lang="en-US" dirty="0" smtClean="0"/>
              <a:t>Flame registers itself as a proxy server for </a:t>
            </a:r>
            <a:r>
              <a:rPr lang="en-US" dirty="0" err="1" smtClean="0">
                <a:latin typeface="Consolas"/>
                <a:cs typeface="Consolas"/>
              </a:rPr>
              <a:t>update.microsoft.com</a:t>
            </a:r>
            <a:r>
              <a:rPr lang="en-US" dirty="0" smtClean="0"/>
              <a:t> and other domains</a:t>
            </a:r>
          </a:p>
          <a:p>
            <a:pPr lvl="1"/>
            <a:r>
              <a:rPr lang="en-US" dirty="0" smtClean="0"/>
              <a:t>Serves a file called </a:t>
            </a:r>
            <a:r>
              <a:rPr lang="en-US" dirty="0" err="1" smtClean="0">
                <a:latin typeface="Consolas"/>
                <a:cs typeface="Consolas"/>
              </a:rPr>
              <a:t>WuSetupV.exe</a:t>
            </a:r>
            <a:r>
              <a:rPr lang="en-US" dirty="0" smtClean="0"/>
              <a:t>, signed with a Microsoft code-signing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3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me-wusetup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41300"/>
            <a:ext cx="51943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me-certificate-pa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406400"/>
            <a:ext cx="51943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58" y="4270756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37936"/>
            <a:ext cx="28023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Root Certificate Authority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78" y="2299095"/>
            <a:ext cx="28023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Windows Verification PCA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078" y="3276600"/>
            <a:ext cx="28023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Windows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2299095"/>
            <a:ext cx="28023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Enforced Licensing Intermediate PCA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270306"/>
            <a:ext cx="2802360" cy="60045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Enforced Licensing Registration Authority CA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493" y="4241517"/>
            <a:ext cx="2192974" cy="45296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 smtClean="0">
                <a:latin typeface="Lucida Calligraphy"/>
                <a:cs typeface="Lucida Calligraphy"/>
              </a:rPr>
              <a:t>Microsoft LSRA PA</a:t>
            </a:r>
            <a:endParaRPr lang="en-US" sz="1200" dirty="0" smtClean="0">
              <a:latin typeface="Lucida Calligraphy"/>
              <a:cs typeface="Lucida Calligraphy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80" y="5888960"/>
            <a:ext cx="685800" cy="685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80955" y="6047194"/>
            <a:ext cx="180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WuSetupV.exe</a:t>
            </a:r>
            <a:endParaRPr lang="en-US" sz="1800" dirty="0">
              <a:latin typeface="+mn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39" y="6122837"/>
            <a:ext cx="234232" cy="359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55" y="6277015"/>
            <a:ext cx="386644" cy="5047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813" y="4516966"/>
            <a:ext cx="340360" cy="30480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2"/>
            <a:endCxn id="8" idx="0"/>
          </p:cNvCxnSpPr>
          <p:nvPr/>
        </p:nvCxnSpPr>
        <p:spPr bwMode="auto">
          <a:xfrm flipH="1">
            <a:off x="1935258" y="1838392"/>
            <a:ext cx="2361522" cy="46070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4" idx="2"/>
            <a:endCxn id="12" idx="0"/>
          </p:cNvCxnSpPr>
          <p:nvPr/>
        </p:nvCxnSpPr>
        <p:spPr bwMode="auto">
          <a:xfrm>
            <a:off x="4296780" y="1838392"/>
            <a:ext cx="2362200" cy="46070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 bwMode="auto">
          <a:xfrm>
            <a:off x="1935258" y="2899551"/>
            <a:ext cx="0" cy="37704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2" idx="2"/>
            <a:endCxn id="14" idx="0"/>
          </p:cNvCxnSpPr>
          <p:nvPr/>
        </p:nvCxnSpPr>
        <p:spPr bwMode="auto">
          <a:xfrm>
            <a:off x="6658980" y="2899551"/>
            <a:ext cx="0" cy="3707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4" idx="2"/>
            <a:endCxn id="16" idx="0"/>
          </p:cNvCxnSpPr>
          <p:nvPr/>
        </p:nvCxnSpPr>
        <p:spPr bwMode="auto">
          <a:xfrm>
            <a:off x="6658980" y="3870762"/>
            <a:ext cx="0" cy="3707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0" idx="2"/>
            <a:endCxn id="46" idx="0"/>
          </p:cNvCxnSpPr>
          <p:nvPr/>
        </p:nvCxnSpPr>
        <p:spPr bwMode="auto">
          <a:xfrm>
            <a:off x="1935258" y="3877056"/>
            <a:ext cx="0" cy="3937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353680" y="4428990"/>
            <a:ext cx="96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n</a:t>
            </a:r>
            <a:r>
              <a:rPr lang="en-US" sz="1800" dirty="0" err="1" smtClean="0">
                <a:latin typeface="+mn-lt"/>
              </a:rPr>
              <a:t>tdll.dll</a:t>
            </a:r>
            <a:endParaRPr lang="en-US" sz="1800" dirty="0">
              <a:latin typeface="+mn-l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80" y="4658811"/>
            <a:ext cx="386644" cy="504785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78" idx="2"/>
            <a:endCxn id="20" idx="0"/>
          </p:cNvCxnSpPr>
          <p:nvPr/>
        </p:nvCxnSpPr>
        <p:spPr bwMode="auto">
          <a:xfrm>
            <a:off x="6658980" y="5518204"/>
            <a:ext cx="0" cy="3707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11" y="4467578"/>
            <a:ext cx="386644" cy="50478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562493" y="5065238"/>
            <a:ext cx="2192974" cy="452966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MS ?!?!?</a:t>
            </a:r>
            <a:endParaRPr lang="en-US" sz="1600" b="1" dirty="0" smtClean="0">
              <a:solidFill>
                <a:srgbClr val="FF0000"/>
              </a:solidFill>
              <a:latin typeface="Lucida Calligraphy"/>
              <a:cs typeface="Lucida Calligraphy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11" y="5292060"/>
            <a:ext cx="386644" cy="5047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255" y="3619500"/>
            <a:ext cx="386644" cy="50478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255" y="2616200"/>
            <a:ext cx="386644" cy="50478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616200"/>
            <a:ext cx="386644" cy="50478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619500"/>
            <a:ext cx="386644" cy="504785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stCxn id="16" idx="2"/>
            <a:endCxn id="78" idx="0"/>
          </p:cNvCxnSpPr>
          <p:nvPr/>
        </p:nvCxnSpPr>
        <p:spPr bwMode="auto">
          <a:xfrm>
            <a:off x="6658980" y="4694483"/>
            <a:ext cx="0" cy="3707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507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Licensing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s-activ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1497891"/>
            <a:ext cx="7835900" cy="4737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Services License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ailofbit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trailofbits.potx</Template>
  <TotalTime>2130</TotalTime>
  <Words>742</Words>
  <Application>Microsoft Macintosh PowerPoint</Application>
  <PresentationFormat>On-screen Show (4:3)</PresentationFormat>
  <Paragraphs>143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trailofbits</vt:lpstr>
      <vt:lpstr>Analyzing the MD5 collision in Flame</vt:lpstr>
      <vt:lpstr>Overview of Flame</vt:lpstr>
      <vt:lpstr>PowerPoint Presentation</vt:lpstr>
      <vt:lpstr>Flame propagation</vt:lpstr>
      <vt:lpstr>PowerPoint Presentation</vt:lpstr>
      <vt:lpstr>PowerPoint Presentation</vt:lpstr>
      <vt:lpstr>Certificate hierarchy</vt:lpstr>
      <vt:lpstr>Terminal Services Licensing</vt:lpstr>
      <vt:lpstr>Terminal Services License Server</vt:lpstr>
      <vt:lpstr>Terminal Services activation</vt:lpstr>
      <vt:lpstr>Terminal Services Licensing</vt:lpstr>
      <vt:lpstr>Terminal Services certificate</vt:lpstr>
      <vt:lpstr>Terminal Services certificates</vt:lpstr>
      <vt:lpstr>MD5 collisions</vt:lpstr>
      <vt:lpstr>RapidSSL attack in 2008</vt:lpstr>
      <vt:lpstr>Collision generation</vt:lpstr>
      <vt:lpstr>Chosen-prefix MD5 collisions</vt:lpstr>
      <vt:lpstr>Colliding certificates</vt:lpstr>
      <vt:lpstr>Challanges</vt:lpstr>
      <vt:lpstr>MD5 collision in Flame</vt:lpstr>
      <vt:lpstr>Colliding certificates</vt:lpstr>
      <vt:lpstr>Challenges</vt:lpstr>
      <vt:lpstr>Cryptographic complexity</vt:lpstr>
      <vt:lpstr>PowerPoint Presentation</vt:lpstr>
      <vt:lpstr>Cryptographic forensics</vt:lpstr>
      <vt:lpstr>Remaining Questions</vt:lpstr>
      <vt:lpstr>Questions?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Alexander Sotirov</cp:lastModifiedBy>
  <cp:revision>91</cp:revision>
  <dcterms:created xsi:type="dcterms:W3CDTF">2008-12-29T17:30:14Z</dcterms:created>
  <dcterms:modified xsi:type="dcterms:W3CDTF">2012-06-09T17:30:06Z</dcterms:modified>
  <cp:category/>
</cp:coreProperties>
</file>