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41"/>
  </p:notesMasterIdLst>
  <p:handoutMasterIdLst>
    <p:handoutMasterId r:id="rId42"/>
  </p:handoutMasterIdLst>
  <p:sldIdLst>
    <p:sldId id="257" r:id="rId2"/>
    <p:sldId id="525" r:id="rId3"/>
    <p:sldId id="526" r:id="rId4"/>
    <p:sldId id="468" r:id="rId5"/>
    <p:sldId id="469" r:id="rId6"/>
    <p:sldId id="471" r:id="rId7"/>
    <p:sldId id="472" r:id="rId8"/>
    <p:sldId id="473" r:id="rId9"/>
    <p:sldId id="470" r:id="rId10"/>
    <p:sldId id="474" r:id="rId11"/>
    <p:sldId id="495" r:id="rId12"/>
    <p:sldId id="476" r:id="rId13"/>
    <p:sldId id="478" r:id="rId14"/>
    <p:sldId id="497" r:id="rId15"/>
    <p:sldId id="479" r:id="rId16"/>
    <p:sldId id="502" r:id="rId17"/>
    <p:sldId id="501" r:id="rId18"/>
    <p:sldId id="503" r:id="rId19"/>
    <p:sldId id="504" r:id="rId20"/>
    <p:sldId id="516" r:id="rId21"/>
    <p:sldId id="505" r:id="rId22"/>
    <p:sldId id="485" r:id="rId23"/>
    <p:sldId id="514" r:id="rId24"/>
    <p:sldId id="515" r:id="rId25"/>
    <p:sldId id="507" r:id="rId26"/>
    <p:sldId id="508" r:id="rId27"/>
    <p:sldId id="509" r:id="rId28"/>
    <p:sldId id="517" r:id="rId29"/>
    <p:sldId id="510" r:id="rId30"/>
    <p:sldId id="519" r:id="rId31"/>
    <p:sldId id="520" r:id="rId32"/>
    <p:sldId id="511" r:id="rId33"/>
    <p:sldId id="512" r:id="rId34"/>
    <p:sldId id="518" r:id="rId35"/>
    <p:sldId id="521" r:id="rId36"/>
    <p:sldId id="522" r:id="rId37"/>
    <p:sldId id="523" r:id="rId38"/>
    <p:sldId id="524" r:id="rId39"/>
    <p:sldId id="467" r:id="rId4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A675"/>
    <a:srgbClr val="EB7F41"/>
    <a:srgbClr val="F0A775"/>
    <a:srgbClr val="ED9056"/>
    <a:srgbClr val="FFFEFB"/>
    <a:srgbClr val="3D4751"/>
    <a:srgbClr val="86949D"/>
    <a:srgbClr val="3E4B56"/>
    <a:srgbClr val="165E0C"/>
    <a:srgbClr val="A5891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2682" autoAdjust="0"/>
  </p:normalViewPr>
  <p:slideViewPr>
    <p:cSldViewPr>
      <p:cViewPr>
        <p:scale>
          <a:sx n="90" d="100"/>
          <a:sy n="90" d="100"/>
        </p:scale>
        <p:origin x="-864" y="-80"/>
      </p:cViewPr>
      <p:guideLst>
        <p:guide orient="horz" pos="2160"/>
        <p:guide pos="2880"/>
      </p:guideLst>
    </p:cSldViewPr>
  </p:slideViewPr>
  <p:outlineViewPr>
    <p:cViewPr>
      <p:scale>
        <a:sx n="33" d="100"/>
        <a:sy n="33" d="100"/>
      </p:scale>
      <p:origin x="0" y="362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C4632D8-7031-424E-9E52-47FE61C16E57}" type="datetime1">
              <a:rPr lang="en-US"/>
              <a:pPr/>
              <a:t>22/11/13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C377C34-6676-EA4C-9F05-89B3FB4F5136}" type="slidenum">
              <a:rPr lang="en-US"/>
              <a:pPr/>
              <a:t>‹n.›</a:t>
            </a:fld>
            <a:endParaRPr lang="en-US"/>
          </a:p>
        </p:txBody>
      </p:sp>
    </p:spTree>
    <p:extLst>
      <p:ext uri="{BB962C8B-B14F-4D97-AF65-F5344CB8AC3E}">
        <p14:creationId xmlns:p14="http://schemas.microsoft.com/office/powerpoint/2010/main" val="22230697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468BD61-AF50-7341-B9D8-A43F5DCDE3FF}" type="slidenum">
              <a:rPr lang="en-US"/>
              <a:pPr/>
              <a:t>‹n.›</a:t>
            </a:fld>
            <a:endParaRPr lang="en-US"/>
          </a:p>
        </p:txBody>
      </p:sp>
    </p:spTree>
    <p:extLst>
      <p:ext uri="{BB962C8B-B14F-4D97-AF65-F5344CB8AC3E}">
        <p14:creationId xmlns:p14="http://schemas.microsoft.com/office/powerpoint/2010/main" val="10619871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Goals </a:t>
            </a:r>
            <a:r>
              <a:rPr lang="en-US" dirty="0" smtClean="0"/>
              <a:t>of the talk </a:t>
            </a:r>
            <a:r>
              <a:rPr lang="en-US" dirty="0" smtClean="0"/>
              <a:t>are:</a:t>
            </a:r>
            <a:r>
              <a:rPr lang="en-US" baseline="0" dirty="0" smtClean="0"/>
              <a:t> </a:t>
            </a:r>
          </a:p>
          <a:p>
            <a:r>
              <a:rPr lang="en-US" baseline="0" dirty="0" smtClean="0"/>
              <a:t>1)analyze </a:t>
            </a:r>
            <a:r>
              <a:rPr lang="en-US" baseline="0" dirty="0" smtClean="0"/>
              <a:t>the current state of affairs and reasons on why </a:t>
            </a:r>
            <a:r>
              <a:rPr lang="en-US" baseline="0" dirty="0" err="1" smtClean="0"/>
              <a:t>AppSec</a:t>
            </a:r>
            <a:r>
              <a:rPr lang="en-US" baseline="0" dirty="0" smtClean="0"/>
              <a:t> is still a cost-center rather than a profit-</a:t>
            </a:r>
            <a:r>
              <a:rPr lang="en-US" baseline="0" dirty="0" smtClean="0"/>
              <a:t>center. </a:t>
            </a:r>
          </a:p>
          <a:p>
            <a:r>
              <a:rPr lang="en-US" dirty="0" smtClean="0"/>
              <a:t>2) Make </a:t>
            </a:r>
            <a:r>
              <a:rPr lang="en-US" dirty="0" err="1" smtClean="0"/>
              <a:t>AppSec</a:t>
            </a:r>
            <a:r>
              <a:rPr lang="en-US" dirty="0" smtClean="0"/>
              <a:t> understandable to the lay-person</a:t>
            </a:r>
          </a:p>
          <a:p>
            <a:r>
              <a:rPr lang="en-US" dirty="0" smtClean="0"/>
              <a:t>3)</a:t>
            </a:r>
            <a:r>
              <a:rPr lang="en-US" baseline="0" dirty="0" smtClean="0"/>
              <a:t> Force accountability in </a:t>
            </a:r>
            <a:r>
              <a:rPr lang="en-US" baseline="0" dirty="0" err="1" smtClean="0"/>
              <a:t>AppSec</a:t>
            </a:r>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1</a:t>
            </a:fld>
            <a:endParaRPr lang="en-US"/>
          </a:p>
        </p:txBody>
      </p:sp>
    </p:spTree>
    <p:extLst>
      <p:ext uri="{BB962C8B-B14F-4D97-AF65-F5344CB8AC3E}">
        <p14:creationId xmlns:p14="http://schemas.microsoft.com/office/powerpoint/2010/main" val="2859808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Most people have no idea</a:t>
            </a:r>
            <a:r>
              <a:rPr lang="en-US" baseline="0" dirty="0" smtClean="0"/>
              <a:t> of what or who is after them. </a:t>
            </a:r>
          </a:p>
          <a:p>
            <a:endParaRPr lang="en-US" baseline="0" dirty="0" smtClean="0"/>
          </a:p>
          <a:p>
            <a:r>
              <a:rPr lang="en-US" baseline="0" dirty="0" smtClean="0"/>
              <a:t>Due to the weakest link problem the profile of the attack can change wildly </a:t>
            </a:r>
          </a:p>
          <a:p>
            <a:endParaRPr lang="en-US" baseline="0" dirty="0" smtClean="0"/>
          </a:p>
          <a:p>
            <a:r>
              <a:rPr lang="en-US" baseline="0" dirty="0" smtClean="0"/>
              <a:t>This creates the perfect opportunity for selling useless security solutions (see for instance the AV industry </a:t>
            </a:r>
            <a:r>
              <a:rPr lang="en-US" baseline="0" dirty="0" err="1" smtClean="0"/>
              <a:t>vs</a:t>
            </a:r>
            <a:r>
              <a:rPr lang="en-US" baseline="0" dirty="0" smtClean="0"/>
              <a:t> </a:t>
            </a:r>
            <a:r>
              <a:rPr lang="en-US" baseline="0" dirty="0" err="1" smtClean="0"/>
              <a:t>Stuxnet</a:t>
            </a:r>
            <a:r>
              <a:rPr lang="en-US" baseline="0" dirty="0" smtClean="0"/>
              <a:t>/Flame/</a:t>
            </a:r>
            <a:r>
              <a:rPr lang="en-US" baseline="0" dirty="0" err="1" smtClean="0"/>
              <a:t>etc</a:t>
            </a:r>
            <a:r>
              <a:rPr lang="en-US" baseline="0" dirty="0" smtClean="0"/>
              <a:t>)</a:t>
            </a:r>
          </a:p>
          <a:p>
            <a:endParaRPr lang="en-US" baseline="0" dirty="0" smtClean="0"/>
          </a:p>
          <a:p>
            <a:r>
              <a:rPr lang="en-US" baseline="0" dirty="0" smtClean="0"/>
              <a:t>The lack of data on the buyer’s side makes it almost impossible to evaluate the effectiveness of the acquired product</a:t>
            </a:r>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12</a:t>
            </a:fld>
            <a:endParaRPr lang="en-US"/>
          </a:p>
        </p:txBody>
      </p:sp>
    </p:spTree>
    <p:extLst>
      <p:ext uri="{BB962C8B-B14F-4D97-AF65-F5344CB8AC3E}">
        <p14:creationId xmlns:p14="http://schemas.microsoft.com/office/powerpoint/2010/main" val="4151293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Again, the risk in InfoSec</a:t>
            </a:r>
            <a:r>
              <a:rPr lang="en-US" baseline="0" dirty="0" smtClean="0"/>
              <a:t> is interdependent. </a:t>
            </a:r>
            <a:endParaRPr lang="en-US" dirty="0" smtClean="0"/>
          </a:p>
          <a:p>
            <a:r>
              <a:rPr lang="en-US" dirty="0" smtClean="0"/>
              <a:t>If</a:t>
            </a:r>
            <a:r>
              <a:rPr lang="en-US" baseline="0" dirty="0" smtClean="0"/>
              <a:t> we perceive confidentiality and security as a ‘common resource’ (see tragedy of the commons), the entity that has the highest benefit-cost ration is the one who is going to pay the most. </a:t>
            </a:r>
          </a:p>
          <a:p>
            <a:endParaRPr lang="en-US" baseline="0" dirty="0" smtClean="0"/>
          </a:p>
          <a:p>
            <a:r>
              <a:rPr lang="en-US" baseline="0" dirty="0" smtClean="0"/>
              <a:t>Result: InfoSec naturally exposes itself to significant free-riding behavior.</a:t>
            </a:r>
          </a:p>
        </p:txBody>
      </p:sp>
      <p:sp>
        <p:nvSpPr>
          <p:cNvPr id="4" name="Segnaposto numero diapositiva 3"/>
          <p:cNvSpPr>
            <a:spLocks noGrp="1"/>
          </p:cNvSpPr>
          <p:nvPr>
            <p:ph type="sldNum" sz="quarter" idx="10"/>
          </p:nvPr>
        </p:nvSpPr>
        <p:spPr/>
        <p:txBody>
          <a:bodyPr/>
          <a:lstStyle/>
          <a:p>
            <a:fld id="{4468BD61-AF50-7341-B9D8-A43F5DCDE3FF}" type="slidenum">
              <a:rPr lang="en-US" smtClean="0"/>
              <a:pPr/>
              <a:t>13</a:t>
            </a:fld>
            <a:endParaRPr lang="en-US"/>
          </a:p>
        </p:txBody>
      </p:sp>
    </p:spTree>
    <p:extLst>
      <p:ext uri="{BB962C8B-B14F-4D97-AF65-F5344CB8AC3E}">
        <p14:creationId xmlns:p14="http://schemas.microsoft.com/office/powerpoint/2010/main" val="4168626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Unfortunately</a:t>
            </a:r>
            <a:r>
              <a:rPr lang="en-US" baseline="0" dirty="0" smtClean="0"/>
              <a:t> the inability to properly disentangle interconnected risks makes it very easy to perceive security (or lack of thereof) as an externality. </a:t>
            </a:r>
          </a:p>
          <a:p>
            <a:endParaRPr lang="en-US" baseline="0" dirty="0" smtClean="0"/>
          </a:p>
          <a:p>
            <a:r>
              <a:rPr lang="en-US" baseline="0" dirty="0" smtClean="0"/>
              <a:t>People are extremely adverse where it comes to losing, this also implies that good externalities are often overlooked and bad externalities are magnified</a:t>
            </a:r>
          </a:p>
          <a:p>
            <a:endParaRPr lang="en-US" baseline="0" dirty="0" smtClean="0"/>
          </a:p>
          <a:p>
            <a:r>
              <a:rPr lang="en-US" baseline="0" dirty="0" smtClean="0"/>
              <a:t>Either way: as long as security remains an externality it will never play a significant role within the market or a company for that matters</a:t>
            </a:r>
          </a:p>
          <a:p>
            <a:endParaRPr lang="en-US" baseline="0" dirty="0" smtClean="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14</a:t>
            </a:fld>
            <a:endParaRPr lang="en-US"/>
          </a:p>
        </p:txBody>
      </p:sp>
    </p:spTree>
    <p:extLst>
      <p:ext uri="{BB962C8B-B14F-4D97-AF65-F5344CB8AC3E}">
        <p14:creationId xmlns:p14="http://schemas.microsoft.com/office/powerpoint/2010/main" val="3601318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It can be said that </a:t>
            </a:r>
            <a:r>
              <a:rPr lang="en-US" dirty="0" err="1" smtClean="0"/>
              <a:t>AppSec</a:t>
            </a:r>
            <a:r>
              <a:rPr lang="en-US" baseline="0" dirty="0" smtClean="0"/>
              <a:t> is the poster-child of security-as-an-externality </a:t>
            </a:r>
          </a:p>
          <a:p>
            <a:endParaRPr lang="en-US" baseline="0" dirty="0" smtClean="0"/>
          </a:p>
          <a:p>
            <a:r>
              <a:rPr lang="en-US" baseline="0" dirty="0" smtClean="0"/>
              <a:t>Besides </a:t>
            </a:r>
            <a:r>
              <a:rPr lang="en-US" baseline="0" dirty="0" err="1" smtClean="0"/>
              <a:t>AppSec</a:t>
            </a:r>
            <a:r>
              <a:rPr lang="en-US" baseline="0" dirty="0" smtClean="0"/>
              <a:t> is a totally obscure field to people outside the industry (often, unfortunately, to people inside the industry as well)</a:t>
            </a:r>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15</a:t>
            </a:fld>
            <a:endParaRPr lang="en-US"/>
          </a:p>
        </p:txBody>
      </p:sp>
    </p:spTree>
    <p:extLst>
      <p:ext uri="{BB962C8B-B14F-4D97-AF65-F5344CB8AC3E}">
        <p14:creationId xmlns:p14="http://schemas.microsoft.com/office/powerpoint/2010/main" val="2628949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The</a:t>
            </a:r>
            <a:r>
              <a:rPr lang="en-US" baseline="0" dirty="0" smtClean="0"/>
              <a:t> vast majority of work done in </a:t>
            </a:r>
            <a:r>
              <a:rPr lang="en-US" baseline="0" dirty="0" err="1" smtClean="0"/>
              <a:t>AppSec</a:t>
            </a:r>
            <a:r>
              <a:rPr lang="en-US" baseline="0" dirty="0" smtClean="0"/>
              <a:t> is commendable but useless. It serves more as a PR strategy than anything else</a:t>
            </a:r>
          </a:p>
          <a:p>
            <a:endParaRPr lang="en-US" baseline="0" dirty="0" smtClean="0"/>
          </a:p>
          <a:p>
            <a:r>
              <a:rPr lang="en-US" baseline="0" dirty="0" smtClean="0"/>
              <a:t>Also a case of: “nobody got fired for buying IBM”</a:t>
            </a:r>
          </a:p>
        </p:txBody>
      </p:sp>
      <p:sp>
        <p:nvSpPr>
          <p:cNvPr id="4" name="Segnaposto numero diapositiva 3"/>
          <p:cNvSpPr>
            <a:spLocks noGrp="1"/>
          </p:cNvSpPr>
          <p:nvPr>
            <p:ph type="sldNum" sz="quarter" idx="10"/>
          </p:nvPr>
        </p:nvSpPr>
        <p:spPr/>
        <p:txBody>
          <a:bodyPr/>
          <a:lstStyle/>
          <a:p>
            <a:fld id="{4468BD61-AF50-7341-B9D8-A43F5DCDE3FF}" type="slidenum">
              <a:rPr lang="en-US" smtClean="0"/>
              <a:pPr/>
              <a:t>16</a:t>
            </a:fld>
            <a:endParaRPr lang="en-US"/>
          </a:p>
        </p:txBody>
      </p:sp>
    </p:spTree>
    <p:extLst>
      <p:ext uri="{BB962C8B-B14F-4D97-AF65-F5344CB8AC3E}">
        <p14:creationId xmlns:p14="http://schemas.microsoft.com/office/powerpoint/2010/main" val="4290833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Bounties</a:t>
            </a:r>
            <a:r>
              <a:rPr lang="en-US" baseline="0" dirty="0" smtClean="0"/>
              <a:t>, under certain circumstances, can </a:t>
            </a:r>
            <a:r>
              <a:rPr lang="en-US" baseline="0" dirty="0" smtClean="0"/>
              <a:t>be useful to some for a short period of time. </a:t>
            </a:r>
          </a:p>
          <a:p>
            <a:endParaRPr lang="en-US" dirty="0" smtClean="0"/>
          </a:p>
          <a:p>
            <a:r>
              <a:rPr lang="en-US" dirty="0" smtClean="0"/>
              <a:t>In the long run, the</a:t>
            </a:r>
            <a:r>
              <a:rPr lang="en-US" baseline="0" dirty="0" smtClean="0"/>
              <a:t> general trend is for a small group of people to be the most active bug-finders, that’s because they use </a:t>
            </a:r>
            <a:r>
              <a:rPr lang="en-US" baseline="0" dirty="0" err="1" smtClean="0"/>
              <a:t>fuzzers</a:t>
            </a:r>
            <a:endParaRPr lang="en-US" baseline="0" dirty="0" smtClean="0"/>
          </a:p>
          <a:p>
            <a:endParaRPr lang="en-US" baseline="0" dirty="0" smtClean="0"/>
          </a:p>
          <a:p>
            <a:r>
              <a:rPr lang="en-US" baseline="0" dirty="0" err="1" smtClean="0"/>
              <a:t>Fuzzers</a:t>
            </a:r>
            <a:r>
              <a:rPr lang="en-US" baseline="0" dirty="0" smtClean="0"/>
              <a:t> are known to return very ‘localized’ results, essentially reducing the value of each bug sent to the vendor over time </a:t>
            </a:r>
          </a:p>
          <a:p>
            <a:endParaRPr lang="en-US" baseline="0" dirty="0" smtClean="0"/>
          </a:p>
          <a:p>
            <a:r>
              <a:rPr lang="en-US" baseline="0" dirty="0" smtClean="0"/>
              <a:t>This is currently a market for lemons, even though it shouldn’t be since both vendors and bug finders know the problem (hence the miracle work I mentioned)</a:t>
            </a:r>
          </a:p>
          <a:p>
            <a:endParaRPr lang="en-US" baseline="0" dirty="0" smtClean="0"/>
          </a:p>
          <a:p>
            <a:r>
              <a:rPr lang="en-US" baseline="0" dirty="0" smtClean="0"/>
              <a:t>On the top of that, bounties stress the internal system by pushing developers/sec-people to fix bugs as fast as possible. </a:t>
            </a:r>
            <a:r>
              <a:rPr lang="en-US" baseline="0" dirty="0" err="1" smtClean="0"/>
              <a:t>Def</a:t>
            </a:r>
            <a:r>
              <a:rPr lang="en-US" baseline="0" dirty="0" smtClean="0"/>
              <a:t>, a bad externality</a:t>
            </a:r>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17</a:t>
            </a:fld>
            <a:endParaRPr lang="en-US"/>
          </a:p>
        </p:txBody>
      </p:sp>
    </p:spTree>
    <p:extLst>
      <p:ext uri="{BB962C8B-B14F-4D97-AF65-F5344CB8AC3E}">
        <p14:creationId xmlns:p14="http://schemas.microsoft.com/office/powerpoint/2010/main" val="3155911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Again: “The entity with the highest benefit-cost</a:t>
            </a:r>
            <a:r>
              <a:rPr lang="en-US" baseline="0" dirty="0" smtClean="0"/>
              <a:t> ratio”..</a:t>
            </a:r>
          </a:p>
          <a:p>
            <a:endParaRPr lang="en-US" dirty="0" smtClean="0"/>
          </a:p>
          <a:p>
            <a:r>
              <a:rPr lang="en-US" dirty="0" smtClean="0"/>
              <a:t>Although a noble intent it</a:t>
            </a:r>
            <a:r>
              <a:rPr lang="en-US" baseline="0" dirty="0" smtClean="0"/>
              <a:t> really attracts free-riding behavior </a:t>
            </a:r>
          </a:p>
          <a:p>
            <a:endParaRPr lang="en-US" baseline="0" dirty="0" smtClean="0"/>
          </a:p>
          <a:p>
            <a:r>
              <a:rPr lang="en-US" baseline="0" dirty="0" smtClean="0"/>
              <a:t>Besides, most of the times is actually not very productive/useful (look what happened after the flash allocator patch in Chrome </a:t>
            </a:r>
            <a:r>
              <a:rPr lang="en-US" baseline="0" dirty="0" smtClean="0">
                <a:sym typeface="Wingdings"/>
              </a:rPr>
              <a:t> tons of people complaining about their flash crashing)</a:t>
            </a:r>
            <a:endParaRPr lang="en-US" dirty="0" smtClean="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18</a:t>
            </a:fld>
            <a:endParaRPr lang="en-US"/>
          </a:p>
        </p:txBody>
      </p:sp>
    </p:spTree>
    <p:extLst>
      <p:ext uri="{BB962C8B-B14F-4D97-AF65-F5344CB8AC3E}">
        <p14:creationId xmlns:p14="http://schemas.microsoft.com/office/powerpoint/2010/main" val="3350341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Reactive security</a:t>
            </a:r>
            <a:r>
              <a:rPr lang="en-US" baseline="0" dirty="0" smtClean="0"/>
              <a:t>, especially in enterprise settings, represents a significant bad externality that has long lasting consequences. </a:t>
            </a:r>
          </a:p>
          <a:p>
            <a:endParaRPr lang="en-US" baseline="0" dirty="0" smtClean="0"/>
          </a:p>
          <a:p>
            <a:r>
              <a:rPr lang="en-US" baseline="0" dirty="0" smtClean="0"/>
              <a:t>Think Java and IE6 and how hard it is for enterprises to get rid of those two. </a:t>
            </a:r>
          </a:p>
          <a:p>
            <a:endParaRPr lang="en-US" baseline="0" dirty="0" smtClean="0"/>
          </a:p>
          <a:p>
            <a:r>
              <a:rPr lang="en-US" baseline="0" dirty="0" smtClean="0"/>
              <a:t>Again, a case of bad externality</a:t>
            </a:r>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19</a:t>
            </a:fld>
            <a:endParaRPr lang="en-US"/>
          </a:p>
        </p:txBody>
      </p:sp>
    </p:spTree>
    <p:extLst>
      <p:ext uri="{BB962C8B-B14F-4D97-AF65-F5344CB8AC3E}">
        <p14:creationId xmlns:p14="http://schemas.microsoft.com/office/powerpoint/2010/main" val="2285027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This is another case of completely misaligned incentives</a:t>
            </a:r>
          </a:p>
          <a:p>
            <a:endParaRPr lang="en-US" dirty="0" smtClean="0"/>
          </a:p>
          <a:p>
            <a:r>
              <a:rPr lang="en-US" dirty="0" smtClean="0"/>
              <a:t>How many companies tie</a:t>
            </a:r>
            <a:r>
              <a:rPr lang="en-US" baseline="0" dirty="0" smtClean="0"/>
              <a:t> their developers’ bonuses to the bonuses of their </a:t>
            </a:r>
            <a:r>
              <a:rPr lang="en-US" baseline="0" dirty="0" err="1" smtClean="0"/>
              <a:t>AppSec</a:t>
            </a:r>
            <a:r>
              <a:rPr lang="en-US" baseline="0" dirty="0" smtClean="0"/>
              <a:t> people? </a:t>
            </a:r>
          </a:p>
          <a:p>
            <a:endParaRPr lang="en-US" baseline="0" dirty="0" smtClean="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20</a:t>
            </a:fld>
            <a:endParaRPr lang="en-US"/>
          </a:p>
        </p:txBody>
      </p:sp>
    </p:spTree>
    <p:extLst>
      <p:ext uri="{BB962C8B-B14F-4D97-AF65-F5344CB8AC3E}">
        <p14:creationId xmlns:p14="http://schemas.microsoft.com/office/powerpoint/2010/main" val="709498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It’s not all bad, we actually have good stuff happening too</a:t>
            </a:r>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21</a:t>
            </a:fld>
            <a:endParaRPr lang="en-US"/>
          </a:p>
        </p:txBody>
      </p:sp>
    </p:spTree>
    <p:extLst>
      <p:ext uri="{BB962C8B-B14F-4D97-AF65-F5344CB8AC3E}">
        <p14:creationId xmlns:p14="http://schemas.microsoft.com/office/powerpoint/2010/main" val="291250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Let’s see why</a:t>
            </a:r>
            <a:r>
              <a:rPr lang="en-US" baseline="0" dirty="0" smtClean="0"/>
              <a:t> we haven’t fixed yet the two problems above</a:t>
            </a:r>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4</a:t>
            </a:fld>
            <a:endParaRPr lang="en-US"/>
          </a:p>
        </p:txBody>
      </p:sp>
    </p:spTree>
    <p:extLst>
      <p:ext uri="{BB962C8B-B14F-4D97-AF65-F5344CB8AC3E}">
        <p14:creationId xmlns:p14="http://schemas.microsoft.com/office/powerpoint/2010/main" val="1971272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Automated solutions,</a:t>
            </a:r>
            <a:r>
              <a:rPr lang="en-US" baseline="0" dirty="0" smtClean="0"/>
              <a:t> geared towards finding specific sub-classes of bugs. The goal should be to make bug-finding a commodity </a:t>
            </a:r>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22</a:t>
            </a:fld>
            <a:endParaRPr lang="en-US"/>
          </a:p>
        </p:txBody>
      </p:sp>
    </p:spTree>
    <p:extLst>
      <p:ext uri="{BB962C8B-B14F-4D97-AF65-F5344CB8AC3E}">
        <p14:creationId xmlns:p14="http://schemas.microsoft.com/office/powerpoint/2010/main" val="1868960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All</a:t>
            </a:r>
            <a:r>
              <a:rPr lang="en-US" baseline="0" dirty="0" smtClean="0"/>
              <a:t> these contests allow companies to gain insight. </a:t>
            </a:r>
          </a:p>
          <a:p>
            <a:endParaRPr lang="en-US" baseline="0" dirty="0" smtClean="0"/>
          </a:p>
          <a:p>
            <a:r>
              <a:rPr lang="en-US" baseline="0" dirty="0" smtClean="0"/>
              <a:t>These are also great ways to cut on personnel and R&amp;D costs </a:t>
            </a:r>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23</a:t>
            </a:fld>
            <a:endParaRPr lang="en-US"/>
          </a:p>
        </p:txBody>
      </p:sp>
    </p:spTree>
    <p:extLst>
      <p:ext uri="{BB962C8B-B14F-4D97-AF65-F5344CB8AC3E}">
        <p14:creationId xmlns:p14="http://schemas.microsoft.com/office/powerpoint/2010/main" val="1563304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Effective</a:t>
            </a:r>
            <a:r>
              <a:rPr lang="en-US" baseline="0" dirty="0" smtClean="0"/>
              <a:t>, cheap and real-world oriented tools like EMET. We need more of these</a:t>
            </a:r>
          </a:p>
          <a:p>
            <a:endParaRPr lang="en-US" baseline="0" dirty="0" smtClean="0"/>
          </a:p>
          <a:p>
            <a:r>
              <a:rPr lang="en-US" baseline="0" dirty="0" smtClean="0"/>
              <a:t>EMET and the like create a good externality for enterprises </a:t>
            </a:r>
            <a:r>
              <a:rPr lang="en-US" baseline="0" dirty="0" smtClean="0"/>
              <a:t>and vendors alike</a:t>
            </a:r>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24</a:t>
            </a:fld>
            <a:endParaRPr lang="en-US"/>
          </a:p>
        </p:txBody>
      </p:sp>
    </p:spTree>
    <p:extLst>
      <p:ext uri="{BB962C8B-B14F-4D97-AF65-F5344CB8AC3E}">
        <p14:creationId xmlns:p14="http://schemas.microsoft.com/office/powerpoint/2010/main" val="955722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25</a:t>
            </a:fld>
            <a:endParaRPr lang="en-US"/>
          </a:p>
        </p:txBody>
      </p:sp>
    </p:spTree>
    <p:extLst>
      <p:ext uri="{BB962C8B-B14F-4D97-AF65-F5344CB8AC3E}">
        <p14:creationId xmlns:p14="http://schemas.microsoft.com/office/powerpoint/2010/main" val="2445071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Regardless of who</a:t>
            </a:r>
            <a:r>
              <a:rPr lang="en-US" baseline="0" dirty="0" smtClean="0"/>
              <a:t> the actor is, the sophistication the industry is ready to tackle today is nowhere where it should be. </a:t>
            </a:r>
          </a:p>
          <a:p>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26</a:t>
            </a:fld>
            <a:endParaRPr lang="en-US"/>
          </a:p>
        </p:txBody>
      </p:sp>
    </p:spTree>
    <p:extLst>
      <p:ext uri="{BB962C8B-B14F-4D97-AF65-F5344CB8AC3E}">
        <p14:creationId xmlns:p14="http://schemas.microsoft.com/office/powerpoint/2010/main" val="1876278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If the goal</a:t>
            </a:r>
            <a:r>
              <a:rPr lang="en-US" baseline="0" dirty="0" smtClean="0"/>
              <a:t> is to actually tackle sophisticated attackers (</a:t>
            </a:r>
            <a:r>
              <a:rPr lang="en-US" baseline="0" dirty="0" err="1" smtClean="0"/>
              <a:t>eg</a:t>
            </a:r>
            <a:r>
              <a:rPr lang="en-US" baseline="0" dirty="0" smtClean="0"/>
              <a:t>: it’s not just a </a:t>
            </a:r>
            <a:r>
              <a:rPr lang="en-US" baseline="0" dirty="0" smtClean="0"/>
              <a:t>PR campaign</a:t>
            </a:r>
            <a:r>
              <a:rPr lang="en-US" baseline="0" dirty="0" smtClean="0"/>
              <a:t>) then the basic/lame APTs need to become somebody else’s problem.</a:t>
            </a:r>
            <a:endParaRPr lang="en-US" dirty="0" smtClean="0"/>
          </a:p>
          <a:p>
            <a:endParaRPr lang="en-US" dirty="0" smtClean="0"/>
          </a:p>
          <a:p>
            <a:r>
              <a:rPr lang="en-US" dirty="0" smtClean="0"/>
              <a:t>As</a:t>
            </a:r>
            <a:r>
              <a:rPr lang="en-US" baseline="0" dirty="0" smtClean="0"/>
              <a:t> long as vendors spend time trying to cover for free-riders in the industry, they will never be able to tackle sophisticated attackers. </a:t>
            </a:r>
          </a:p>
          <a:p>
            <a:endParaRPr lang="en-US" baseline="0" dirty="0" smtClean="0"/>
          </a:p>
          <a:p>
            <a:r>
              <a:rPr lang="en-US" baseline="0" dirty="0" smtClean="0"/>
              <a:t>there’s very little vendors can do to help negligent companies besides taking the blame and doing more ‘miracle’ work</a:t>
            </a:r>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27</a:t>
            </a:fld>
            <a:endParaRPr lang="en-US"/>
          </a:p>
        </p:txBody>
      </p:sp>
    </p:spTree>
    <p:extLst>
      <p:ext uri="{BB962C8B-B14F-4D97-AF65-F5344CB8AC3E}">
        <p14:creationId xmlns:p14="http://schemas.microsoft.com/office/powerpoint/2010/main" val="7030736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28</a:t>
            </a:fld>
            <a:endParaRPr lang="en-US"/>
          </a:p>
        </p:txBody>
      </p:sp>
    </p:spTree>
    <p:extLst>
      <p:ext uri="{BB962C8B-B14F-4D97-AF65-F5344CB8AC3E}">
        <p14:creationId xmlns:p14="http://schemas.microsoft.com/office/powerpoint/2010/main" val="1389803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As long</a:t>
            </a:r>
            <a:r>
              <a:rPr lang="en-US" baseline="0" dirty="0" smtClean="0"/>
              <a:t> as investors don’t understand the field, </a:t>
            </a:r>
            <a:r>
              <a:rPr lang="en-US" baseline="0" dirty="0" err="1" smtClean="0"/>
              <a:t>AppSec</a:t>
            </a:r>
            <a:r>
              <a:rPr lang="en-US" baseline="0" dirty="0" smtClean="0"/>
              <a:t> will always be perceived as an externality and there will be no effect whatsoever on the market (and on newspapers) whenever a breach is discovered. </a:t>
            </a:r>
          </a:p>
          <a:p>
            <a:endParaRPr lang="en-US" baseline="0" dirty="0" smtClean="0"/>
          </a:p>
          <a:p>
            <a:r>
              <a:rPr lang="en-US" baseline="0" dirty="0" smtClean="0"/>
              <a:t>Really 99% of the breaches discovered were very basic, that’s in my book negligence on the breached company side. Also if such lame hack attempts succeeded</a:t>
            </a:r>
          </a:p>
          <a:p>
            <a:r>
              <a:rPr lang="en-US" baseline="0" dirty="0" smtClean="0"/>
              <a:t> you should give for granted that more sophisticated actors have already breached the company (and potentially maintained persistence on their network). </a:t>
            </a:r>
          </a:p>
          <a:p>
            <a:r>
              <a:rPr lang="en-US" baseline="0" dirty="0" smtClean="0"/>
              <a:t>This should be a red-herring sign for investors, but nobody explained this to them</a:t>
            </a:r>
          </a:p>
          <a:p>
            <a:endParaRPr lang="en-US" baseline="0" dirty="0" smtClean="0"/>
          </a:p>
          <a:p>
            <a:endParaRPr lang="en-US" baseline="0" dirty="0" smtClean="0"/>
          </a:p>
          <a:p>
            <a:r>
              <a:rPr lang="en-US" baseline="0" dirty="0" smtClean="0"/>
              <a:t>For the longest time people hide behind the complexity of quantifying data in this field, these days we have significantly more data</a:t>
            </a:r>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29</a:t>
            </a:fld>
            <a:endParaRPr lang="en-US"/>
          </a:p>
        </p:txBody>
      </p:sp>
    </p:spTree>
    <p:extLst>
      <p:ext uri="{BB962C8B-B14F-4D97-AF65-F5344CB8AC3E}">
        <p14:creationId xmlns:p14="http://schemas.microsoft.com/office/powerpoint/2010/main" val="2684877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If </a:t>
            </a:r>
            <a:r>
              <a:rPr lang="en-US" dirty="0" err="1" smtClean="0"/>
              <a:t>elderwood</a:t>
            </a:r>
            <a:r>
              <a:rPr lang="en-US" baseline="0" dirty="0" smtClean="0"/>
              <a:t> attacks you, really you have no excuses to call this a sophisticated hack</a:t>
            </a:r>
          </a:p>
          <a:p>
            <a:endParaRPr lang="en-US" baseline="0" dirty="0" smtClean="0"/>
          </a:p>
          <a:p>
            <a:r>
              <a:rPr lang="en-US" baseline="0" dirty="0" smtClean="0"/>
              <a:t>The sophistication of most of the exploits used by some APT groups is replicable by </a:t>
            </a:r>
            <a:r>
              <a:rPr lang="en-US" baseline="0" dirty="0" err="1" smtClean="0"/>
              <a:t>ComSci</a:t>
            </a:r>
            <a:r>
              <a:rPr lang="en-US" baseline="0" dirty="0" smtClean="0"/>
              <a:t> folks w/ no prior experience in a very short period of time. </a:t>
            </a:r>
          </a:p>
          <a:p>
            <a:endParaRPr lang="en-US" baseline="0" dirty="0" smtClean="0"/>
          </a:p>
          <a:p>
            <a:r>
              <a:rPr lang="en-US" baseline="0" dirty="0" smtClean="0"/>
              <a:t>How’s that for a ‘complexity’ benchmark?</a:t>
            </a:r>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30</a:t>
            </a:fld>
            <a:endParaRPr lang="en-US"/>
          </a:p>
        </p:txBody>
      </p:sp>
    </p:spTree>
    <p:extLst>
      <p:ext uri="{BB962C8B-B14F-4D97-AF65-F5344CB8AC3E}">
        <p14:creationId xmlns:p14="http://schemas.microsoft.com/office/powerpoint/2010/main" val="147595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“People with a clue” can produce 4/6 exploits of similar quality in less than 2 days,</a:t>
            </a:r>
            <a:r>
              <a:rPr lang="en-US" baseline="0" dirty="0" smtClean="0"/>
              <a:t> again how’s that for sophistication?</a:t>
            </a:r>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31</a:t>
            </a:fld>
            <a:endParaRPr lang="en-US"/>
          </a:p>
        </p:txBody>
      </p:sp>
    </p:spTree>
    <p:extLst>
      <p:ext uri="{BB962C8B-B14F-4D97-AF65-F5344CB8AC3E}">
        <p14:creationId xmlns:p14="http://schemas.microsoft.com/office/powerpoint/2010/main" val="1648570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The</a:t>
            </a:r>
            <a:r>
              <a:rPr lang="en-US" baseline="0" dirty="0" smtClean="0"/>
              <a:t> complexity of both offensive capabilities and defensive abilities is completely lost on most people (especially outside of the industry) </a:t>
            </a:r>
          </a:p>
          <a:p>
            <a:endParaRPr lang="en-US" baseline="0" dirty="0" smtClean="0"/>
          </a:p>
          <a:p>
            <a:r>
              <a:rPr lang="en-US" baseline="0" dirty="0" smtClean="0"/>
              <a:t>Attacks against sophisticated entities should be used as benchmark for what is hard</a:t>
            </a:r>
          </a:p>
          <a:p>
            <a:endParaRPr lang="en-US" baseline="0" dirty="0" smtClean="0"/>
          </a:p>
          <a:p>
            <a:r>
              <a:rPr lang="en-US" baseline="0" dirty="0" smtClean="0"/>
              <a:t>More sophisticated attacks are not just advanced versions of the the bread and butter hacks</a:t>
            </a:r>
          </a:p>
        </p:txBody>
      </p:sp>
      <p:sp>
        <p:nvSpPr>
          <p:cNvPr id="4" name="Segnaposto numero diapositiva 3"/>
          <p:cNvSpPr>
            <a:spLocks noGrp="1"/>
          </p:cNvSpPr>
          <p:nvPr>
            <p:ph type="sldNum" sz="quarter" idx="10"/>
          </p:nvPr>
        </p:nvSpPr>
        <p:spPr/>
        <p:txBody>
          <a:bodyPr/>
          <a:lstStyle/>
          <a:p>
            <a:fld id="{4468BD61-AF50-7341-B9D8-A43F5DCDE3FF}" type="slidenum">
              <a:rPr lang="en-US" smtClean="0"/>
              <a:pPr/>
              <a:t>5</a:t>
            </a:fld>
            <a:endParaRPr lang="en-US"/>
          </a:p>
        </p:txBody>
      </p:sp>
    </p:spTree>
    <p:extLst>
      <p:ext uri="{BB962C8B-B14F-4D97-AF65-F5344CB8AC3E}">
        <p14:creationId xmlns:p14="http://schemas.microsoft.com/office/powerpoint/2010/main" val="579984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A lot of companies are over-staffed</a:t>
            </a:r>
            <a:r>
              <a:rPr lang="en-US" baseline="0" dirty="0" smtClean="0"/>
              <a:t> with code auditors, that’s a waste of resources. They should focus on specific bug patterns and then come up with automated solutions to spot them</a:t>
            </a:r>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32</a:t>
            </a:fld>
            <a:endParaRPr lang="en-US"/>
          </a:p>
        </p:txBody>
      </p:sp>
    </p:spTree>
    <p:extLst>
      <p:ext uri="{BB962C8B-B14F-4D97-AF65-F5344CB8AC3E}">
        <p14:creationId xmlns:p14="http://schemas.microsoft.com/office/powerpoint/2010/main" val="12401170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A lot of the actual ‘advanced’ problems are very hard to solve</a:t>
            </a:r>
            <a:r>
              <a:rPr lang="en-US" baseline="0" dirty="0" smtClean="0"/>
              <a:t>. Engaging firms in CFT-like ways gives you the ability to fund research that you only end up paying if the consultant delivers on a monthly basis.</a:t>
            </a:r>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33</a:t>
            </a:fld>
            <a:endParaRPr lang="en-US"/>
          </a:p>
        </p:txBody>
      </p:sp>
    </p:spTree>
    <p:extLst>
      <p:ext uri="{BB962C8B-B14F-4D97-AF65-F5344CB8AC3E}">
        <p14:creationId xmlns:p14="http://schemas.microsoft.com/office/powerpoint/2010/main" val="15820931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Yup.</a:t>
            </a:r>
            <a:r>
              <a:rPr lang="en-US" baseline="0" dirty="0" smtClean="0"/>
              <a:t> 6-months before the code is on par</a:t>
            </a:r>
            <a:endParaRPr lang="en-US" dirty="0" smtClean="0"/>
          </a:p>
          <a:p>
            <a:endParaRPr lang="en-US" dirty="0" smtClean="0"/>
          </a:p>
          <a:p>
            <a:r>
              <a:rPr lang="en-US" dirty="0" smtClean="0"/>
              <a:t>According to a EY’s survey only 21%</a:t>
            </a:r>
            <a:r>
              <a:rPr lang="en-US" baseline="0" dirty="0" smtClean="0"/>
              <a:t> of M&amp;A had an IT due diligence process in place. Let alone security</a:t>
            </a:r>
          </a:p>
          <a:p>
            <a:endParaRPr lang="en-US" baseline="0" dirty="0" smtClean="0"/>
          </a:p>
          <a:p>
            <a:r>
              <a:rPr lang="en-US" baseline="0" dirty="0" smtClean="0"/>
              <a:t>Imagine a world where one of the factors to set the acquisition price is code-quality </a:t>
            </a:r>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34</a:t>
            </a:fld>
            <a:endParaRPr lang="en-US"/>
          </a:p>
        </p:txBody>
      </p:sp>
    </p:spTree>
    <p:extLst>
      <p:ext uri="{BB962C8B-B14F-4D97-AF65-F5344CB8AC3E}">
        <p14:creationId xmlns:p14="http://schemas.microsoft.com/office/powerpoint/2010/main" val="42562174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Intel for instance is trying to get there with the new addition to its instruction</a:t>
            </a:r>
            <a:r>
              <a:rPr lang="en-US" baseline="0" dirty="0" smtClean="0"/>
              <a:t> set. </a:t>
            </a:r>
          </a:p>
          <a:p>
            <a:endParaRPr lang="en-US" baseline="0" dirty="0" smtClean="0"/>
          </a:p>
          <a:p>
            <a:r>
              <a:rPr lang="en-US" baseline="0" dirty="0" smtClean="0"/>
              <a:t>Outside of </a:t>
            </a:r>
            <a:r>
              <a:rPr lang="en-US" baseline="0" dirty="0" err="1" smtClean="0"/>
              <a:t>AppSec</a:t>
            </a:r>
            <a:r>
              <a:rPr lang="en-US" baseline="0" dirty="0" smtClean="0"/>
              <a:t> security is perceived as a potential profit-center (see for instance Cisco acquisition of </a:t>
            </a:r>
            <a:r>
              <a:rPr lang="en-US" baseline="0" dirty="0" err="1" smtClean="0"/>
              <a:t>SourceFire</a:t>
            </a:r>
            <a:r>
              <a:rPr lang="en-US" baseline="0" dirty="0" smtClean="0"/>
              <a:t>) </a:t>
            </a:r>
          </a:p>
          <a:p>
            <a:endParaRPr lang="en-US" baseline="0" dirty="0" smtClean="0"/>
          </a:p>
          <a:p>
            <a:r>
              <a:rPr lang="en-US" baseline="0" dirty="0" smtClean="0"/>
              <a:t>The ‘standard’ solution to the market for lemons and to free-riders is regulation.</a:t>
            </a:r>
          </a:p>
          <a:p>
            <a:r>
              <a:rPr lang="en-US" baseline="0" dirty="0" smtClean="0"/>
              <a:t>Ask the financial sector how well regulation worked for me. Really that’s the worst possible outcome. Also the propaganda on China and their attacks doesn’t help at all in that direction</a:t>
            </a:r>
          </a:p>
          <a:p>
            <a:endParaRPr lang="en-US" baseline="0" dirty="0" smtClean="0"/>
          </a:p>
          <a:p>
            <a:r>
              <a:rPr lang="en-US" baseline="0" dirty="0" smtClean="0"/>
              <a:t>Investors are more and more interested in security, on the other hand they often invest in very lame products. The risk there is that InfoSec becomes a market for lemons for them and they’ll get out</a:t>
            </a:r>
          </a:p>
          <a:p>
            <a:endParaRPr lang="en-US" baseline="0" dirty="0" smtClean="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37</a:t>
            </a:fld>
            <a:endParaRPr lang="en-US"/>
          </a:p>
        </p:txBody>
      </p:sp>
    </p:spTree>
    <p:extLst>
      <p:ext uri="{BB962C8B-B14F-4D97-AF65-F5344CB8AC3E}">
        <p14:creationId xmlns:p14="http://schemas.microsoft.com/office/powerpoint/2010/main" val="158754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We’ve been selling software for decades now, that’s enough time to reach ‘maturity’. Now it’s really time to sell security</a:t>
            </a:r>
            <a:r>
              <a:rPr lang="en-US" baseline="0" dirty="0" smtClean="0"/>
              <a:t> and safety</a:t>
            </a:r>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38</a:t>
            </a:fld>
            <a:endParaRPr lang="en-US"/>
          </a:p>
        </p:txBody>
      </p:sp>
    </p:spTree>
    <p:extLst>
      <p:ext uri="{BB962C8B-B14F-4D97-AF65-F5344CB8AC3E}">
        <p14:creationId xmlns:p14="http://schemas.microsoft.com/office/powerpoint/2010/main" val="3508648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aseline="0" dirty="0" smtClean="0"/>
              <a:t>Far too often we forget that the sophistication of certain attacks is on a totally different level compared to the means available to casual attackers.</a:t>
            </a:r>
          </a:p>
          <a:p>
            <a:endParaRPr lang="en-US" baseline="0" dirty="0" smtClean="0"/>
          </a:p>
          <a:p>
            <a:r>
              <a:rPr lang="en-US" baseline="0" dirty="0" smtClean="0"/>
              <a:t>Exploits kits have very lame </a:t>
            </a:r>
            <a:r>
              <a:rPr lang="en-US" baseline="0" dirty="0" err="1" smtClean="0"/>
              <a:t>mem</a:t>
            </a:r>
            <a:r>
              <a:rPr lang="en-US" baseline="0" dirty="0" smtClean="0"/>
              <a:t>-corruption bugs that only work for Win XP and Java logic bugs. That’s it.</a:t>
            </a:r>
          </a:p>
        </p:txBody>
      </p:sp>
      <p:sp>
        <p:nvSpPr>
          <p:cNvPr id="4" name="Segnaposto numero diapositiva 3"/>
          <p:cNvSpPr>
            <a:spLocks noGrp="1"/>
          </p:cNvSpPr>
          <p:nvPr>
            <p:ph type="sldNum" sz="quarter" idx="10"/>
          </p:nvPr>
        </p:nvSpPr>
        <p:spPr/>
        <p:txBody>
          <a:bodyPr/>
          <a:lstStyle/>
          <a:p>
            <a:fld id="{4468BD61-AF50-7341-B9D8-A43F5DCDE3FF}" type="slidenum">
              <a:rPr lang="en-US" smtClean="0"/>
              <a:pPr/>
              <a:t>6</a:t>
            </a:fld>
            <a:endParaRPr lang="en-US"/>
          </a:p>
        </p:txBody>
      </p:sp>
    </p:spTree>
    <p:extLst>
      <p:ext uri="{BB962C8B-B14F-4D97-AF65-F5344CB8AC3E}">
        <p14:creationId xmlns:p14="http://schemas.microsoft.com/office/powerpoint/2010/main" val="3734439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NYU professor asked </a:t>
            </a:r>
            <a:r>
              <a:rPr lang="en-US" dirty="0" err="1" smtClean="0"/>
              <a:t>SpiderLabs</a:t>
            </a:r>
            <a:r>
              <a:rPr lang="en-US" dirty="0" smtClean="0"/>
              <a:t> to</a:t>
            </a:r>
            <a:r>
              <a:rPr lang="en-US" baseline="0" dirty="0" smtClean="0"/>
              <a:t> show their ability to hack him. </a:t>
            </a:r>
          </a:p>
          <a:p>
            <a:endParaRPr lang="en-US" baseline="0" dirty="0" smtClean="0"/>
          </a:p>
          <a:p>
            <a:r>
              <a:rPr lang="en-US" baseline="0" dirty="0" smtClean="0"/>
              <a:t>The attack was successful due to a very basic phishing attack, this is not dissimilar from a lot of real-world scenarios </a:t>
            </a:r>
          </a:p>
          <a:p>
            <a:endParaRPr lang="en-US" baseline="0" dirty="0" smtClean="0"/>
          </a:p>
          <a:p>
            <a:r>
              <a:rPr lang="en-US" baseline="0" dirty="0" smtClean="0"/>
              <a:t>As an aside, Maybe time to reconsider all the money spent on security awareness training? (it won’t work anyway, incentives for employees are just not there)</a:t>
            </a:r>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7</a:t>
            </a:fld>
            <a:endParaRPr lang="en-US"/>
          </a:p>
        </p:txBody>
      </p:sp>
    </p:spTree>
    <p:extLst>
      <p:ext uri="{BB962C8B-B14F-4D97-AF65-F5344CB8AC3E}">
        <p14:creationId xmlns:p14="http://schemas.microsoft.com/office/powerpoint/2010/main" val="473820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It’s not just cool toys toys/exploits it’s also about very different attack vectors.</a:t>
            </a:r>
            <a:r>
              <a:rPr lang="en-US" baseline="0" dirty="0" smtClean="0"/>
              <a:t> </a:t>
            </a:r>
          </a:p>
          <a:p>
            <a:endParaRPr lang="en-US" baseline="0" dirty="0" smtClean="0"/>
          </a:p>
          <a:p>
            <a:r>
              <a:rPr lang="en-US" baseline="0" dirty="0" smtClean="0"/>
              <a:t>What’s your plan to protect against these attack vectors?</a:t>
            </a:r>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8</a:t>
            </a:fld>
            <a:endParaRPr lang="en-US"/>
          </a:p>
        </p:txBody>
      </p:sp>
    </p:spTree>
    <p:extLst>
      <p:ext uri="{BB962C8B-B14F-4D97-AF65-F5344CB8AC3E}">
        <p14:creationId xmlns:p14="http://schemas.microsoft.com/office/powerpoint/2010/main" val="2829888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The other plague of</a:t>
            </a:r>
            <a:r>
              <a:rPr lang="en-US" baseline="0" dirty="0" smtClean="0"/>
              <a:t> InfoSec</a:t>
            </a:r>
          </a:p>
          <a:p>
            <a:endParaRPr lang="en-US" baseline="0" dirty="0" smtClean="0"/>
          </a:p>
          <a:p>
            <a:r>
              <a:rPr lang="en-US" baseline="0" dirty="0" smtClean="0"/>
              <a:t>Essentially, due to the natural interdependence of risk in the field the weakest link can be a dramatic problem for more advanced &amp; savvy actors as well</a:t>
            </a:r>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9</a:t>
            </a:fld>
            <a:endParaRPr lang="en-US"/>
          </a:p>
        </p:txBody>
      </p:sp>
    </p:spTree>
    <p:extLst>
      <p:ext uri="{BB962C8B-B14F-4D97-AF65-F5344CB8AC3E}">
        <p14:creationId xmlns:p14="http://schemas.microsoft.com/office/powerpoint/2010/main" val="2973333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RSA and</a:t>
            </a:r>
            <a:r>
              <a:rPr lang="en-US" baseline="0" dirty="0" smtClean="0"/>
              <a:t> Bit9 were compromised through very basic phishing emails. </a:t>
            </a:r>
          </a:p>
          <a:p>
            <a:endParaRPr lang="en-US" baseline="0" dirty="0" smtClean="0"/>
          </a:p>
          <a:p>
            <a:r>
              <a:rPr lang="en-US" baseline="0" dirty="0" smtClean="0"/>
              <a:t>Consequence: ask any competent CISO to deploy your own security product on their network and look at their face.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This happens at all levels, e.g. AVs plugins for browsers were the last to be ASLR-enabled. </a:t>
            </a:r>
            <a:endParaRPr lang="en-US" dirty="0" smtClean="0"/>
          </a:p>
          <a:p>
            <a:endParaRPr lang="en-US" baseline="0" dirty="0" smtClean="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10</a:t>
            </a:fld>
            <a:endParaRPr lang="en-US"/>
          </a:p>
        </p:txBody>
      </p:sp>
    </p:spTree>
    <p:extLst>
      <p:ext uri="{BB962C8B-B14F-4D97-AF65-F5344CB8AC3E}">
        <p14:creationId xmlns:p14="http://schemas.microsoft.com/office/powerpoint/2010/main" val="2755082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It makes sense to use a more rigorous</a:t>
            </a:r>
            <a:r>
              <a:rPr lang="en-US" baseline="0" dirty="0" smtClean="0"/>
              <a:t> framework to analyze these phenomena as it provides a better analytical option to tackle some of the issues </a:t>
            </a:r>
            <a:endParaRPr lang="en-US" dirty="0"/>
          </a:p>
        </p:txBody>
      </p:sp>
      <p:sp>
        <p:nvSpPr>
          <p:cNvPr id="4" name="Segnaposto numero diapositiva 3"/>
          <p:cNvSpPr>
            <a:spLocks noGrp="1"/>
          </p:cNvSpPr>
          <p:nvPr>
            <p:ph type="sldNum" sz="quarter" idx="10"/>
          </p:nvPr>
        </p:nvSpPr>
        <p:spPr/>
        <p:txBody>
          <a:bodyPr/>
          <a:lstStyle/>
          <a:p>
            <a:fld id="{4468BD61-AF50-7341-B9D8-A43F5DCDE3FF}" type="slidenum">
              <a:rPr lang="en-US" smtClean="0"/>
              <a:pPr/>
              <a:t>11</a:t>
            </a:fld>
            <a:endParaRPr lang="en-US"/>
          </a:p>
        </p:txBody>
      </p:sp>
    </p:spTree>
    <p:extLst>
      <p:ext uri="{BB962C8B-B14F-4D97-AF65-F5344CB8AC3E}">
        <p14:creationId xmlns:p14="http://schemas.microsoft.com/office/powerpoint/2010/main" val="2278058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lstStyle>
            <a:lvl1pPr algn="ctr">
              <a:defRPr/>
            </a:lvl1pPr>
          </a:lstStyle>
          <a:p>
            <a:r>
              <a:rPr lang="en-US" smtClean="0"/>
              <a:t>Click to edit Master title style</a:t>
            </a:r>
            <a:endParaRPr lang="en-US" dirty="0"/>
          </a:p>
        </p:txBody>
      </p:sp>
      <p:sp>
        <p:nvSpPr>
          <p:cNvPr id="7" name="Subtitle 2"/>
          <p:cNvSpPr txBox="1">
            <a:spLocks/>
          </p:cNvSpPr>
          <p:nvPr userDrawn="1"/>
        </p:nvSpPr>
        <p:spPr bwMode="auto">
          <a:xfrm>
            <a:off x="1371600" y="4114800"/>
            <a:ext cx="6400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sz="2800">
                <a:solidFill>
                  <a:schemeClr val="tx1"/>
                </a:solidFill>
                <a:latin typeface="+mn-lt"/>
                <a:ea typeface="ＭＳ Ｐゴシック" charset="0"/>
                <a:cs typeface="ＭＳ Ｐゴシック" charset="0"/>
              </a:defRPr>
            </a:lvl1pPr>
            <a:lvl2pPr marL="457200" indent="0" algn="ctr" rtl="0" eaLnBrk="1" fontAlgn="base" hangingPunct="1">
              <a:spcBef>
                <a:spcPct val="20000"/>
              </a:spcBef>
              <a:spcAft>
                <a:spcPct val="0"/>
              </a:spcAft>
              <a:buSzPct val="90000"/>
              <a:buNone/>
              <a:defRPr sz="2800">
                <a:solidFill>
                  <a:schemeClr val="tx1"/>
                </a:solidFill>
                <a:latin typeface="+mn-lt"/>
                <a:ea typeface="ＭＳ Ｐゴシック" charset="0"/>
              </a:defRPr>
            </a:lvl2pPr>
            <a:lvl3pPr marL="914400" indent="0" algn="ctr" rtl="0" eaLnBrk="1" fontAlgn="base" hangingPunct="1">
              <a:spcBef>
                <a:spcPct val="20000"/>
              </a:spcBef>
              <a:spcAft>
                <a:spcPct val="0"/>
              </a:spcAft>
              <a:buSzPct val="90000"/>
              <a:buFont typeface="Arial" charset="0"/>
              <a:buNone/>
              <a:defRPr sz="2400">
                <a:solidFill>
                  <a:schemeClr val="tx1"/>
                </a:solidFill>
                <a:latin typeface="+mn-lt"/>
                <a:ea typeface="ＭＳ Ｐゴシック" charset="0"/>
              </a:defRPr>
            </a:lvl3pPr>
            <a:lvl4pPr marL="1371600" indent="0" algn="ctr" rtl="0" eaLnBrk="1" fontAlgn="base" hangingPunct="1">
              <a:spcBef>
                <a:spcPct val="20000"/>
              </a:spcBef>
              <a:spcAft>
                <a:spcPct val="0"/>
              </a:spcAft>
              <a:buNone/>
              <a:defRPr sz="2000">
                <a:solidFill>
                  <a:schemeClr val="tx1"/>
                </a:solidFill>
                <a:latin typeface="+mn-lt"/>
                <a:ea typeface="ＭＳ Ｐゴシック" charset="0"/>
              </a:defRPr>
            </a:lvl4pPr>
            <a:lvl5pPr marL="1828800" indent="0" algn="ctr" rtl="0" eaLnBrk="1" fontAlgn="base" hangingPunct="1">
              <a:spcBef>
                <a:spcPct val="20000"/>
              </a:spcBef>
              <a:spcAft>
                <a:spcPct val="0"/>
              </a:spcAft>
              <a:buNone/>
              <a:defRPr sz="2000">
                <a:solidFill>
                  <a:schemeClr val="tx1"/>
                </a:solidFill>
                <a:latin typeface="+mn-lt"/>
                <a:ea typeface="ＭＳ Ｐゴシック" charset="0"/>
              </a:defRPr>
            </a:lvl5pPr>
            <a:lvl6pPr marL="2286000" indent="0" algn="ctr" rtl="0" eaLnBrk="1" fontAlgn="base" hangingPunct="1">
              <a:spcBef>
                <a:spcPct val="20000"/>
              </a:spcBef>
              <a:spcAft>
                <a:spcPct val="0"/>
              </a:spcAft>
              <a:buNone/>
              <a:defRPr sz="2000">
                <a:solidFill>
                  <a:schemeClr val="tx1"/>
                </a:solidFill>
                <a:latin typeface="+mn-lt"/>
              </a:defRPr>
            </a:lvl6pPr>
            <a:lvl7pPr marL="2743200" indent="0" algn="ctr" rtl="0" eaLnBrk="1" fontAlgn="base" hangingPunct="1">
              <a:spcBef>
                <a:spcPct val="20000"/>
              </a:spcBef>
              <a:spcAft>
                <a:spcPct val="0"/>
              </a:spcAft>
              <a:buNone/>
              <a:defRPr sz="2000">
                <a:solidFill>
                  <a:schemeClr val="tx1"/>
                </a:solidFill>
                <a:latin typeface="+mn-lt"/>
              </a:defRPr>
            </a:lvl7pPr>
            <a:lvl8pPr marL="3200400" indent="0" algn="ctr" rtl="0" eaLnBrk="1" fontAlgn="base" hangingPunct="1">
              <a:spcBef>
                <a:spcPct val="20000"/>
              </a:spcBef>
              <a:spcAft>
                <a:spcPct val="0"/>
              </a:spcAft>
              <a:buNone/>
              <a:defRPr sz="2000">
                <a:solidFill>
                  <a:schemeClr val="tx1"/>
                </a:solidFill>
                <a:latin typeface="+mn-lt"/>
              </a:defRPr>
            </a:lvl8pPr>
            <a:lvl9pPr marL="3657600" indent="0" algn="ctr" rtl="0" eaLnBrk="1" fontAlgn="base" hangingPunct="1">
              <a:spcBef>
                <a:spcPct val="20000"/>
              </a:spcBef>
              <a:spcAft>
                <a:spcPct val="0"/>
              </a:spcAft>
              <a:buNone/>
              <a:defRPr sz="2000">
                <a:solidFill>
                  <a:schemeClr val="tx1"/>
                </a:solidFill>
                <a:latin typeface="+mn-lt"/>
              </a:defRPr>
            </a:lvl9pPr>
          </a:lstStyle>
          <a:p>
            <a:endParaRPr lang="en-US" sz="2000" dirty="0" smtClean="0"/>
          </a:p>
        </p:txBody>
      </p:sp>
      <p:sp>
        <p:nvSpPr>
          <p:cNvPr id="10" name="Subtitle 2"/>
          <p:cNvSpPr>
            <a:spLocks noGrp="1"/>
          </p:cNvSpPr>
          <p:nvPr>
            <p:ph type="subTitle" idx="1"/>
          </p:nvPr>
        </p:nvSpPr>
        <p:spPr>
          <a:xfrm>
            <a:off x="1524000" y="3581400"/>
            <a:ext cx="6400800" cy="609600"/>
          </a:xfrm>
        </p:spPr>
        <p:txBody>
          <a:bodyPr/>
          <a:lstStyle>
            <a:lvl1pPr algn="ctr">
              <a:defRPr/>
            </a:lvl1pPr>
          </a:lstStyle>
          <a:p>
            <a:r>
              <a:rPr lang="en-US" smtClean="0"/>
              <a:t>Click to edit Master subtitle style</a:t>
            </a:r>
            <a:endParaRPr lang="en-US" dirty="0" smtClean="0"/>
          </a:p>
        </p:txBody>
      </p:sp>
      <p:pic>
        <p:nvPicPr>
          <p:cNvPr id="14" name="Picture 13"/>
          <p:cNvPicPr>
            <a:picLocks noChangeAspect="1"/>
          </p:cNvPicPr>
          <p:nvPr userDrawn="1"/>
        </p:nvPicPr>
        <p:blipFill>
          <a:blip r:embed="rId2"/>
          <a:stretch>
            <a:fillRect/>
          </a:stretch>
        </p:blipFill>
        <p:spPr>
          <a:xfrm>
            <a:off x="1524000" y="422628"/>
            <a:ext cx="2298700" cy="190500"/>
          </a:xfrm>
          <a:prstGeom prst="rect">
            <a:avLst/>
          </a:prstGeom>
        </p:spPr>
      </p:pic>
    </p:spTree>
    <p:extLst>
      <p:ext uri="{BB962C8B-B14F-4D97-AF65-F5344CB8AC3E}">
        <p14:creationId xmlns:p14="http://schemas.microsoft.com/office/powerpoint/2010/main" val="276307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218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014787"/>
            <a:ext cx="7772400" cy="1362075"/>
          </a:xfrm>
        </p:spPr>
        <p:txBody>
          <a:bodyPr anchor="t"/>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514600"/>
            <a:ext cx="7772400" cy="13604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87365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6216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8405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4539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0" y="381000"/>
            <a:ext cx="716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7" name="Rectangle 3"/>
          <p:cNvSpPr>
            <a:spLocks noGrp="1" noChangeArrowheads="1"/>
          </p:cNvSpPr>
          <p:nvPr>
            <p:ph type="body" idx="1"/>
          </p:nvPr>
        </p:nvSpPr>
        <p:spPr bwMode="auto">
          <a:xfrm>
            <a:off x="457200" y="16002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pic>
        <p:nvPicPr>
          <p:cNvPr id="2" name="Picture 1"/>
          <p:cNvPicPr>
            <a:picLocks noChangeAspect="1"/>
          </p:cNvPicPr>
          <p:nvPr/>
        </p:nvPicPr>
        <p:blipFill>
          <a:blip r:embed="rId8"/>
          <a:stretch>
            <a:fillRect/>
          </a:stretch>
        </p:blipFill>
        <p:spPr>
          <a:xfrm>
            <a:off x="152400" y="165630"/>
            <a:ext cx="1213111" cy="722310"/>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2" r:id="rId5"/>
    <p:sldLayoutId id="2147483703" r:id="rId6"/>
  </p:sldLayoutIdLst>
  <p:txStyles>
    <p:titleStyle>
      <a:lvl1pPr algn="r" rtl="0" eaLnBrk="1" fontAlgn="base" hangingPunct="1">
        <a:spcBef>
          <a:spcPct val="0"/>
        </a:spcBef>
        <a:spcAft>
          <a:spcPct val="0"/>
        </a:spcAft>
        <a:defRPr sz="3400">
          <a:solidFill>
            <a:srgbClr val="3D4751"/>
          </a:solidFill>
          <a:latin typeface="+mj-lt"/>
          <a:ea typeface="ＭＳ Ｐゴシック" charset="0"/>
          <a:cs typeface="ＭＳ Ｐゴシック" charset="0"/>
        </a:defRPr>
      </a:lvl1pPr>
      <a:lvl2pPr algn="r" rtl="0" eaLnBrk="1" fontAlgn="base" hangingPunct="1">
        <a:spcBef>
          <a:spcPct val="0"/>
        </a:spcBef>
        <a:spcAft>
          <a:spcPct val="0"/>
        </a:spcAft>
        <a:defRPr sz="3400">
          <a:solidFill>
            <a:schemeClr val="tx2"/>
          </a:solidFill>
          <a:latin typeface="Verdana" pitchFamily="34" charset="0"/>
          <a:ea typeface="ＭＳ Ｐゴシック" charset="0"/>
          <a:cs typeface="ＭＳ Ｐゴシック" charset="0"/>
        </a:defRPr>
      </a:lvl2pPr>
      <a:lvl3pPr algn="r" rtl="0" eaLnBrk="1" fontAlgn="base" hangingPunct="1">
        <a:spcBef>
          <a:spcPct val="0"/>
        </a:spcBef>
        <a:spcAft>
          <a:spcPct val="0"/>
        </a:spcAft>
        <a:defRPr sz="3400">
          <a:solidFill>
            <a:schemeClr val="tx2"/>
          </a:solidFill>
          <a:latin typeface="Verdana" pitchFamily="34" charset="0"/>
          <a:ea typeface="ＭＳ Ｐゴシック" charset="0"/>
          <a:cs typeface="ＭＳ Ｐゴシック" charset="0"/>
        </a:defRPr>
      </a:lvl3pPr>
      <a:lvl4pPr algn="r" rtl="0" eaLnBrk="1" fontAlgn="base" hangingPunct="1">
        <a:spcBef>
          <a:spcPct val="0"/>
        </a:spcBef>
        <a:spcAft>
          <a:spcPct val="0"/>
        </a:spcAft>
        <a:defRPr sz="3400">
          <a:solidFill>
            <a:schemeClr val="tx2"/>
          </a:solidFill>
          <a:latin typeface="Verdana" pitchFamily="34" charset="0"/>
          <a:ea typeface="ＭＳ Ｐゴシック" charset="0"/>
          <a:cs typeface="ＭＳ Ｐゴシック" charset="0"/>
        </a:defRPr>
      </a:lvl4pPr>
      <a:lvl5pPr algn="r" rtl="0" eaLnBrk="1" fontAlgn="base" hangingPunct="1">
        <a:spcBef>
          <a:spcPct val="0"/>
        </a:spcBef>
        <a:spcAft>
          <a:spcPct val="0"/>
        </a:spcAft>
        <a:defRPr sz="3400">
          <a:solidFill>
            <a:schemeClr val="tx2"/>
          </a:solidFill>
          <a:latin typeface="Verdana" pitchFamily="34" charset="0"/>
          <a:ea typeface="ＭＳ Ｐゴシック" charset="0"/>
          <a:cs typeface="ＭＳ Ｐゴシック" charset="0"/>
        </a:defRPr>
      </a:lvl5pPr>
      <a:lvl6pPr marL="457200" algn="r" rtl="0" eaLnBrk="1" fontAlgn="base" hangingPunct="1">
        <a:spcBef>
          <a:spcPct val="0"/>
        </a:spcBef>
        <a:spcAft>
          <a:spcPct val="0"/>
        </a:spcAft>
        <a:defRPr sz="3400">
          <a:solidFill>
            <a:schemeClr val="tx2"/>
          </a:solidFill>
          <a:latin typeface="Verdana" pitchFamily="34" charset="0"/>
        </a:defRPr>
      </a:lvl6pPr>
      <a:lvl7pPr marL="914400" algn="r" rtl="0" eaLnBrk="1" fontAlgn="base" hangingPunct="1">
        <a:spcBef>
          <a:spcPct val="0"/>
        </a:spcBef>
        <a:spcAft>
          <a:spcPct val="0"/>
        </a:spcAft>
        <a:defRPr sz="3400">
          <a:solidFill>
            <a:schemeClr val="tx2"/>
          </a:solidFill>
          <a:latin typeface="Verdana" pitchFamily="34" charset="0"/>
        </a:defRPr>
      </a:lvl7pPr>
      <a:lvl8pPr marL="1371600" algn="r" rtl="0" eaLnBrk="1" fontAlgn="base" hangingPunct="1">
        <a:spcBef>
          <a:spcPct val="0"/>
        </a:spcBef>
        <a:spcAft>
          <a:spcPct val="0"/>
        </a:spcAft>
        <a:defRPr sz="3400">
          <a:solidFill>
            <a:schemeClr val="tx2"/>
          </a:solidFill>
          <a:latin typeface="Verdana" pitchFamily="34" charset="0"/>
        </a:defRPr>
      </a:lvl8pPr>
      <a:lvl9pPr marL="1828800" algn="r" rtl="0" eaLnBrk="1" fontAlgn="base" hangingPunct="1">
        <a:spcBef>
          <a:spcPct val="0"/>
        </a:spcBef>
        <a:spcAft>
          <a:spcPct val="0"/>
        </a:spcAft>
        <a:defRPr sz="3400">
          <a:solidFill>
            <a:schemeClr val="tx2"/>
          </a:solidFill>
          <a:latin typeface="Verdana" pitchFamily="34" charset="0"/>
        </a:defRPr>
      </a:lvl9pPr>
    </p:titleStyle>
    <p:bodyStyle>
      <a:lvl1pPr marL="342900" indent="-342900" algn="l" rtl="0" eaLnBrk="1" fontAlgn="base" hangingPunct="1">
        <a:spcBef>
          <a:spcPct val="20000"/>
        </a:spcBef>
        <a:spcAft>
          <a:spcPct val="0"/>
        </a:spcAft>
        <a:defRPr sz="2800">
          <a:solidFill>
            <a:schemeClr val="tx1"/>
          </a:solidFill>
          <a:latin typeface="+mn-lt"/>
          <a:ea typeface="ＭＳ Ｐゴシック" charset="0"/>
          <a:cs typeface="ＭＳ Ｐゴシック" charset="0"/>
        </a:defRPr>
      </a:lvl1pPr>
      <a:lvl2pPr marL="571500" indent="-400050" algn="l" rtl="0" eaLnBrk="1" fontAlgn="base" hangingPunct="1">
        <a:spcBef>
          <a:spcPct val="20000"/>
        </a:spcBef>
        <a:spcAft>
          <a:spcPct val="0"/>
        </a:spcAft>
        <a:buSzPct val="90000"/>
        <a:buChar char="•"/>
        <a:defRPr sz="2800">
          <a:solidFill>
            <a:schemeClr val="tx1"/>
          </a:solidFill>
          <a:latin typeface="+mn-lt"/>
          <a:ea typeface="ＭＳ Ｐゴシック" charset="0"/>
        </a:defRPr>
      </a:lvl2pPr>
      <a:lvl3pPr marL="1085850" indent="-342900" algn="l" rtl="0" eaLnBrk="1" fontAlgn="base" hangingPunct="1">
        <a:spcBef>
          <a:spcPct val="20000"/>
        </a:spcBef>
        <a:spcAft>
          <a:spcPct val="0"/>
        </a:spcAft>
        <a:buSzPct val="90000"/>
        <a:buFont typeface="Arial" charset="0"/>
        <a:buChar char="○"/>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0"/>
        </a:defRPr>
      </a:lvl4pPr>
      <a:lvl5pPr marL="2057400" indent="-228600" algn="l" rtl="0" eaLnBrk="1" fontAlgn="base" hangingPunct="1">
        <a:spcBef>
          <a:spcPct val="20000"/>
        </a:spcBef>
        <a:spcAft>
          <a:spcPct val="0"/>
        </a:spcAft>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defRPr sz="2000">
          <a:solidFill>
            <a:schemeClr val="tx1"/>
          </a:solidFill>
          <a:latin typeface="+mn-lt"/>
        </a:defRPr>
      </a:lvl6pPr>
      <a:lvl7pPr marL="2971800" indent="-228600" algn="l" rtl="0" eaLnBrk="1" fontAlgn="base" hangingPunct="1">
        <a:spcBef>
          <a:spcPct val="20000"/>
        </a:spcBef>
        <a:spcAft>
          <a:spcPct val="0"/>
        </a:spcAft>
        <a:defRPr sz="2000">
          <a:solidFill>
            <a:schemeClr val="tx1"/>
          </a:solidFill>
          <a:latin typeface="+mn-lt"/>
        </a:defRPr>
      </a:lvl7pPr>
      <a:lvl8pPr marL="3429000" indent="-228600" algn="l" rtl="0" eaLnBrk="1" fontAlgn="base" hangingPunct="1">
        <a:spcBef>
          <a:spcPct val="20000"/>
        </a:spcBef>
        <a:spcAft>
          <a:spcPct val="0"/>
        </a:spcAft>
        <a:defRPr sz="2000">
          <a:solidFill>
            <a:schemeClr val="tx1"/>
          </a:solidFill>
          <a:latin typeface="+mn-lt"/>
        </a:defRPr>
      </a:lvl8pPr>
      <a:lvl9pPr marL="3886200" indent="-228600" algn="l" rtl="0" eaLnBrk="1" fontAlgn="base" hangingPunct="1">
        <a:spcBef>
          <a:spcPct val="2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jpeg"/><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g"/><Relationship Id="rId4"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2.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tiff"/></Relationships>
</file>

<file path=ppt/slides/_rels/slide6.xml.rels><?xml version="1.0" encoding="UTF-8" standalone="yes"?>
<Relationships xmlns="http://schemas.openxmlformats.org/package/2006/relationships"><Relationship Id="rId3" Type="http://schemas.openxmlformats.org/officeDocument/2006/relationships/image" Target="../media/image4.tiff"/><Relationship Id="rId4" Type="http://schemas.openxmlformats.org/officeDocument/2006/relationships/image" Target="../media/image5.png"/><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Bringing nothing to the party</a:t>
            </a:r>
            <a:endParaRPr lang="en-US" dirty="0"/>
          </a:p>
        </p:txBody>
      </p:sp>
      <p:sp>
        <p:nvSpPr>
          <p:cNvPr id="3" name="Subtitle 2"/>
          <p:cNvSpPr>
            <a:spLocks noGrp="1"/>
          </p:cNvSpPr>
          <p:nvPr>
            <p:ph type="subTitle" idx="1"/>
          </p:nvPr>
        </p:nvSpPr>
        <p:spPr>
          <a:xfrm>
            <a:off x="1371600" y="3581400"/>
            <a:ext cx="6400800" cy="609600"/>
          </a:xfrm>
        </p:spPr>
        <p:txBody>
          <a:bodyPr/>
          <a:lstStyle/>
          <a:p>
            <a:r>
              <a:rPr lang="en-US" dirty="0" smtClean="0"/>
              <a:t>Vincenzo </a:t>
            </a:r>
            <a:r>
              <a:rPr lang="en-US" dirty="0" err="1" smtClean="0"/>
              <a:t>Iozzo</a:t>
            </a:r>
            <a:endParaRPr lang="en-US" dirty="0"/>
          </a:p>
        </p:txBody>
      </p:sp>
      <p:sp>
        <p:nvSpPr>
          <p:cNvPr id="5" name="Subtitle 2"/>
          <p:cNvSpPr txBox="1">
            <a:spLocks/>
          </p:cNvSpPr>
          <p:nvPr/>
        </p:nvSpPr>
        <p:spPr bwMode="auto">
          <a:xfrm>
            <a:off x="1371600" y="4267200"/>
            <a:ext cx="6400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sz="2800">
                <a:solidFill>
                  <a:schemeClr val="tx1"/>
                </a:solidFill>
                <a:latin typeface="+mn-lt"/>
                <a:ea typeface="ＭＳ Ｐゴシック" charset="0"/>
                <a:cs typeface="ＭＳ Ｐゴシック" charset="0"/>
              </a:defRPr>
            </a:lvl1pPr>
            <a:lvl2pPr marL="457200" indent="0" algn="ctr" rtl="0" eaLnBrk="1" fontAlgn="base" hangingPunct="1">
              <a:spcBef>
                <a:spcPct val="20000"/>
              </a:spcBef>
              <a:spcAft>
                <a:spcPct val="0"/>
              </a:spcAft>
              <a:buSzPct val="90000"/>
              <a:buNone/>
              <a:defRPr sz="2800">
                <a:solidFill>
                  <a:schemeClr val="tx1"/>
                </a:solidFill>
                <a:latin typeface="+mn-lt"/>
                <a:ea typeface="ＭＳ Ｐゴシック" charset="0"/>
              </a:defRPr>
            </a:lvl2pPr>
            <a:lvl3pPr marL="914400" indent="0" algn="ctr" rtl="0" eaLnBrk="1" fontAlgn="base" hangingPunct="1">
              <a:spcBef>
                <a:spcPct val="20000"/>
              </a:spcBef>
              <a:spcAft>
                <a:spcPct val="0"/>
              </a:spcAft>
              <a:buSzPct val="90000"/>
              <a:buFont typeface="Arial" charset="0"/>
              <a:buNone/>
              <a:defRPr sz="2400">
                <a:solidFill>
                  <a:schemeClr val="tx1"/>
                </a:solidFill>
                <a:latin typeface="+mn-lt"/>
                <a:ea typeface="ＭＳ Ｐゴシック" charset="0"/>
              </a:defRPr>
            </a:lvl3pPr>
            <a:lvl4pPr marL="1371600" indent="0" algn="ctr" rtl="0" eaLnBrk="1" fontAlgn="base" hangingPunct="1">
              <a:spcBef>
                <a:spcPct val="20000"/>
              </a:spcBef>
              <a:spcAft>
                <a:spcPct val="0"/>
              </a:spcAft>
              <a:buNone/>
              <a:defRPr sz="2000">
                <a:solidFill>
                  <a:schemeClr val="tx1"/>
                </a:solidFill>
                <a:latin typeface="+mn-lt"/>
                <a:ea typeface="ＭＳ Ｐゴシック" charset="0"/>
              </a:defRPr>
            </a:lvl4pPr>
            <a:lvl5pPr marL="1828800" indent="0" algn="ctr" rtl="0" eaLnBrk="1" fontAlgn="base" hangingPunct="1">
              <a:spcBef>
                <a:spcPct val="20000"/>
              </a:spcBef>
              <a:spcAft>
                <a:spcPct val="0"/>
              </a:spcAft>
              <a:buNone/>
              <a:defRPr sz="2000">
                <a:solidFill>
                  <a:schemeClr val="tx1"/>
                </a:solidFill>
                <a:latin typeface="+mn-lt"/>
                <a:ea typeface="ＭＳ Ｐゴシック" charset="0"/>
              </a:defRPr>
            </a:lvl5pPr>
            <a:lvl6pPr marL="2286000" indent="0" algn="ctr" rtl="0" eaLnBrk="1" fontAlgn="base" hangingPunct="1">
              <a:spcBef>
                <a:spcPct val="20000"/>
              </a:spcBef>
              <a:spcAft>
                <a:spcPct val="0"/>
              </a:spcAft>
              <a:buNone/>
              <a:defRPr sz="2000">
                <a:solidFill>
                  <a:schemeClr val="tx1"/>
                </a:solidFill>
                <a:latin typeface="+mn-lt"/>
              </a:defRPr>
            </a:lvl6pPr>
            <a:lvl7pPr marL="2743200" indent="0" algn="ctr" rtl="0" eaLnBrk="1" fontAlgn="base" hangingPunct="1">
              <a:spcBef>
                <a:spcPct val="20000"/>
              </a:spcBef>
              <a:spcAft>
                <a:spcPct val="0"/>
              </a:spcAft>
              <a:buNone/>
              <a:defRPr sz="2000">
                <a:solidFill>
                  <a:schemeClr val="tx1"/>
                </a:solidFill>
                <a:latin typeface="+mn-lt"/>
              </a:defRPr>
            </a:lvl7pPr>
            <a:lvl8pPr marL="3200400" indent="0" algn="ctr" rtl="0" eaLnBrk="1" fontAlgn="base" hangingPunct="1">
              <a:spcBef>
                <a:spcPct val="20000"/>
              </a:spcBef>
              <a:spcAft>
                <a:spcPct val="0"/>
              </a:spcAft>
              <a:buNone/>
              <a:defRPr sz="2000">
                <a:solidFill>
                  <a:schemeClr val="tx1"/>
                </a:solidFill>
                <a:latin typeface="+mn-lt"/>
              </a:defRPr>
            </a:lvl8pPr>
            <a:lvl9pPr marL="3657600" indent="0" algn="ctr" rtl="0" eaLnBrk="1" fontAlgn="base" hangingPunct="1">
              <a:spcBef>
                <a:spcPct val="20000"/>
              </a:spcBef>
              <a:spcAft>
                <a:spcPct val="0"/>
              </a:spcAft>
              <a:buNone/>
              <a:defRPr sz="2000">
                <a:solidFill>
                  <a:schemeClr val="tx1"/>
                </a:solidFill>
                <a:latin typeface="+mn-lt"/>
              </a:defRPr>
            </a:lvl9pPr>
          </a:lstStyle>
          <a:p>
            <a:r>
              <a:rPr lang="en-US" sz="2000" dirty="0" smtClean="0"/>
              <a:t>Director of Security Engineering</a:t>
            </a:r>
            <a:endParaRPr lang="en-US" sz="2000" dirty="0"/>
          </a:p>
          <a:p>
            <a:r>
              <a:rPr lang="en-US" sz="2000" dirty="0" smtClean="0"/>
              <a:t>Trail of Bits, </a:t>
            </a:r>
            <a:r>
              <a:rPr lang="en-US" sz="2000" dirty="0" err="1" smtClean="0"/>
              <a:t>Inc</a:t>
            </a:r>
            <a:endParaRPr lang="en-US" sz="2000" dirty="0" smtClean="0"/>
          </a:p>
        </p:txBody>
      </p:sp>
      <p:sp>
        <p:nvSpPr>
          <p:cNvPr id="6" name="Subtitle 2"/>
          <p:cNvSpPr txBox="1">
            <a:spLocks/>
          </p:cNvSpPr>
          <p:nvPr/>
        </p:nvSpPr>
        <p:spPr bwMode="auto">
          <a:xfrm>
            <a:off x="1524000" y="58674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sz="2800">
                <a:solidFill>
                  <a:schemeClr val="tx1"/>
                </a:solidFill>
                <a:latin typeface="+mn-lt"/>
                <a:ea typeface="ＭＳ Ｐゴシック" charset="0"/>
                <a:cs typeface="ＭＳ Ｐゴシック" charset="0"/>
              </a:defRPr>
            </a:lvl1pPr>
            <a:lvl2pPr marL="457200" indent="0" algn="ctr" rtl="0" eaLnBrk="1" fontAlgn="base" hangingPunct="1">
              <a:spcBef>
                <a:spcPct val="20000"/>
              </a:spcBef>
              <a:spcAft>
                <a:spcPct val="0"/>
              </a:spcAft>
              <a:buSzPct val="90000"/>
              <a:buNone/>
              <a:defRPr sz="2800">
                <a:solidFill>
                  <a:schemeClr val="tx1"/>
                </a:solidFill>
                <a:latin typeface="+mn-lt"/>
                <a:ea typeface="ＭＳ Ｐゴシック" charset="0"/>
              </a:defRPr>
            </a:lvl2pPr>
            <a:lvl3pPr marL="914400" indent="0" algn="ctr" rtl="0" eaLnBrk="1" fontAlgn="base" hangingPunct="1">
              <a:spcBef>
                <a:spcPct val="20000"/>
              </a:spcBef>
              <a:spcAft>
                <a:spcPct val="0"/>
              </a:spcAft>
              <a:buSzPct val="90000"/>
              <a:buFont typeface="Arial" charset="0"/>
              <a:buNone/>
              <a:defRPr sz="2400">
                <a:solidFill>
                  <a:schemeClr val="tx1"/>
                </a:solidFill>
                <a:latin typeface="+mn-lt"/>
                <a:ea typeface="ＭＳ Ｐゴシック" charset="0"/>
              </a:defRPr>
            </a:lvl3pPr>
            <a:lvl4pPr marL="1371600" indent="0" algn="ctr" rtl="0" eaLnBrk="1" fontAlgn="base" hangingPunct="1">
              <a:spcBef>
                <a:spcPct val="20000"/>
              </a:spcBef>
              <a:spcAft>
                <a:spcPct val="0"/>
              </a:spcAft>
              <a:buNone/>
              <a:defRPr sz="2000">
                <a:solidFill>
                  <a:schemeClr val="tx1"/>
                </a:solidFill>
                <a:latin typeface="+mn-lt"/>
                <a:ea typeface="ＭＳ Ｐゴシック" charset="0"/>
              </a:defRPr>
            </a:lvl4pPr>
            <a:lvl5pPr marL="1828800" indent="0" algn="ctr" rtl="0" eaLnBrk="1" fontAlgn="base" hangingPunct="1">
              <a:spcBef>
                <a:spcPct val="20000"/>
              </a:spcBef>
              <a:spcAft>
                <a:spcPct val="0"/>
              </a:spcAft>
              <a:buNone/>
              <a:defRPr sz="2000">
                <a:solidFill>
                  <a:schemeClr val="tx1"/>
                </a:solidFill>
                <a:latin typeface="+mn-lt"/>
                <a:ea typeface="ＭＳ Ｐゴシック" charset="0"/>
              </a:defRPr>
            </a:lvl5pPr>
            <a:lvl6pPr marL="2286000" indent="0" algn="ctr" rtl="0" eaLnBrk="1" fontAlgn="base" hangingPunct="1">
              <a:spcBef>
                <a:spcPct val="20000"/>
              </a:spcBef>
              <a:spcAft>
                <a:spcPct val="0"/>
              </a:spcAft>
              <a:buNone/>
              <a:defRPr sz="2000">
                <a:solidFill>
                  <a:schemeClr val="tx1"/>
                </a:solidFill>
                <a:latin typeface="+mn-lt"/>
              </a:defRPr>
            </a:lvl6pPr>
            <a:lvl7pPr marL="2743200" indent="0" algn="ctr" rtl="0" eaLnBrk="1" fontAlgn="base" hangingPunct="1">
              <a:spcBef>
                <a:spcPct val="20000"/>
              </a:spcBef>
              <a:spcAft>
                <a:spcPct val="0"/>
              </a:spcAft>
              <a:buNone/>
              <a:defRPr sz="2000">
                <a:solidFill>
                  <a:schemeClr val="tx1"/>
                </a:solidFill>
                <a:latin typeface="+mn-lt"/>
              </a:defRPr>
            </a:lvl7pPr>
            <a:lvl8pPr marL="3200400" indent="0" algn="ctr" rtl="0" eaLnBrk="1" fontAlgn="base" hangingPunct="1">
              <a:spcBef>
                <a:spcPct val="20000"/>
              </a:spcBef>
              <a:spcAft>
                <a:spcPct val="0"/>
              </a:spcAft>
              <a:buNone/>
              <a:defRPr sz="2000">
                <a:solidFill>
                  <a:schemeClr val="tx1"/>
                </a:solidFill>
                <a:latin typeface="+mn-lt"/>
              </a:defRPr>
            </a:lvl8pPr>
            <a:lvl9pPr marL="3657600" indent="0" algn="ctr" rtl="0" eaLnBrk="1" fontAlgn="base" hangingPunct="1">
              <a:spcBef>
                <a:spcPct val="20000"/>
              </a:spcBef>
              <a:spcAft>
                <a:spcPct val="0"/>
              </a:spcAft>
              <a:buNone/>
              <a:defRPr sz="2000">
                <a:solidFill>
                  <a:schemeClr val="tx1"/>
                </a:solidFill>
                <a:latin typeface="+mn-lt"/>
              </a:defRPr>
            </a:lvl9pPr>
          </a:lstStyle>
          <a:p>
            <a:endParaRPr lang="en-US" sz="2000" dirty="0" smtClean="0"/>
          </a:p>
        </p:txBody>
      </p:sp>
    </p:spTree>
    <p:extLst>
      <p:ext uri="{BB962C8B-B14F-4D97-AF65-F5344CB8AC3E}">
        <p14:creationId xmlns:p14="http://schemas.microsoft.com/office/powerpoint/2010/main" val="234787632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Macro-level example</a:t>
            </a:r>
            <a:endParaRPr lang="en-US" dirty="0"/>
          </a:p>
        </p:txBody>
      </p:sp>
      <p:pic>
        <p:nvPicPr>
          <p:cNvPr id="3" name="Immagine 2" descr="RSA.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590800"/>
            <a:ext cx="8585200" cy="1587500"/>
          </a:xfrm>
          <a:prstGeom prst="rect">
            <a:avLst/>
          </a:prstGeom>
        </p:spPr>
      </p:pic>
    </p:spTree>
    <p:extLst>
      <p:ext uri="{BB962C8B-B14F-4D97-AF65-F5344CB8AC3E}">
        <p14:creationId xmlns:p14="http://schemas.microsoft.com/office/powerpoint/2010/main" val="3200930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Eco101</a:t>
            </a:r>
            <a:endParaRPr lang="en-US" dirty="0"/>
          </a:p>
        </p:txBody>
      </p:sp>
    </p:spTree>
    <p:extLst>
      <p:ext uri="{BB962C8B-B14F-4D97-AF65-F5344CB8AC3E}">
        <p14:creationId xmlns:p14="http://schemas.microsoft.com/office/powerpoint/2010/main" val="261534842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market for lemons</a:t>
            </a:r>
            <a:endParaRPr lang="en-US" dirty="0"/>
          </a:p>
        </p:txBody>
      </p:sp>
      <p:sp>
        <p:nvSpPr>
          <p:cNvPr id="4" name="Segnaposto contenuto 3"/>
          <p:cNvSpPr>
            <a:spLocks noGrp="1"/>
          </p:cNvSpPr>
          <p:nvPr>
            <p:ph idx="1"/>
          </p:nvPr>
        </p:nvSpPr>
        <p:spPr>
          <a:xfrm>
            <a:off x="457200" y="2971800"/>
            <a:ext cx="8229600" cy="1600200"/>
          </a:xfrm>
        </p:spPr>
        <p:txBody>
          <a:bodyPr/>
          <a:lstStyle/>
          <a:p>
            <a:endParaRPr lang="en-US" dirty="0" smtClean="0"/>
          </a:p>
          <a:p>
            <a:endParaRPr lang="en-US" dirty="0" smtClean="0"/>
          </a:p>
          <a:p>
            <a:endParaRPr lang="en-US" dirty="0" smtClean="0"/>
          </a:p>
          <a:p>
            <a:r>
              <a:rPr lang="en-US" dirty="0" smtClean="0"/>
              <a:t>Improper threat analysis and quality control leads to a market for lemons scenario </a:t>
            </a:r>
            <a:endParaRPr lang="en-US" dirty="0"/>
          </a:p>
        </p:txBody>
      </p:sp>
      <p:pic>
        <p:nvPicPr>
          <p:cNvPr id="5" name="Immagine 4" descr="computer-lemon-law.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1219200"/>
            <a:ext cx="3048000" cy="3200400"/>
          </a:xfrm>
          <a:prstGeom prst="rect">
            <a:avLst/>
          </a:prstGeom>
        </p:spPr>
      </p:pic>
    </p:spTree>
    <p:extLst>
      <p:ext uri="{BB962C8B-B14F-4D97-AF65-F5344CB8AC3E}">
        <p14:creationId xmlns:p14="http://schemas.microsoft.com/office/powerpoint/2010/main" val="355911209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Free riders!</a:t>
            </a:r>
            <a:endParaRPr lang="en-US" dirty="0"/>
          </a:p>
        </p:txBody>
      </p:sp>
      <p:sp>
        <p:nvSpPr>
          <p:cNvPr id="3" name="Segnaposto contenuto 2"/>
          <p:cNvSpPr>
            <a:spLocks noGrp="1"/>
          </p:cNvSpPr>
          <p:nvPr>
            <p:ph idx="1"/>
          </p:nvPr>
        </p:nvSpPr>
        <p:spPr>
          <a:xfrm>
            <a:off x="228600" y="457200"/>
            <a:ext cx="8229600" cy="1524000"/>
          </a:xfrm>
        </p:spPr>
        <p:txBody>
          <a:bodyPr/>
          <a:lstStyle/>
          <a:p>
            <a:endParaRPr lang="en-US" dirty="0" smtClean="0"/>
          </a:p>
          <a:p>
            <a:endParaRPr lang="en-US" dirty="0"/>
          </a:p>
          <a:p>
            <a:endParaRPr lang="en-US" dirty="0" smtClean="0"/>
          </a:p>
          <a:p>
            <a:r>
              <a:rPr lang="en-US" dirty="0" smtClean="0"/>
              <a:t>The careless employee/company is free-riding on somebody else’s security investment</a:t>
            </a:r>
            <a:endParaRPr lang="en-US" dirty="0"/>
          </a:p>
        </p:txBody>
      </p:sp>
      <p:pic>
        <p:nvPicPr>
          <p:cNvPr id="6" name="Immagine 5" descr="images (1).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3429000"/>
            <a:ext cx="3594100" cy="2692106"/>
          </a:xfrm>
          <a:prstGeom prst="rect">
            <a:avLst/>
          </a:prstGeom>
        </p:spPr>
      </p:pic>
    </p:spTree>
    <p:extLst>
      <p:ext uri="{BB962C8B-B14F-4D97-AF65-F5344CB8AC3E}">
        <p14:creationId xmlns:p14="http://schemas.microsoft.com/office/powerpoint/2010/main" val="12978804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Externality</a:t>
            </a:r>
            <a:endParaRPr lang="en-US" dirty="0"/>
          </a:p>
        </p:txBody>
      </p:sp>
      <p:sp>
        <p:nvSpPr>
          <p:cNvPr id="3" name="Segnaposto contenuto 2"/>
          <p:cNvSpPr>
            <a:spLocks noGrp="1"/>
          </p:cNvSpPr>
          <p:nvPr>
            <p:ph idx="1"/>
          </p:nvPr>
        </p:nvSpPr>
        <p:spPr/>
        <p:txBody>
          <a:bodyPr/>
          <a:lstStyle/>
          <a:p>
            <a:endParaRPr lang="en-US" dirty="0" smtClean="0"/>
          </a:p>
          <a:p>
            <a:endParaRPr lang="en-US" dirty="0" smtClean="0"/>
          </a:p>
          <a:p>
            <a:endParaRPr lang="en-US" dirty="0"/>
          </a:p>
          <a:p>
            <a:r>
              <a:rPr lang="en-US" dirty="0" smtClean="0"/>
              <a:t>Both internally and externally security is far too often an (</a:t>
            </a:r>
            <a:r>
              <a:rPr lang="en-US" dirty="0" err="1" smtClean="0"/>
              <a:t>good|bad</a:t>
            </a:r>
            <a:r>
              <a:rPr lang="en-US" dirty="0" smtClean="0"/>
              <a:t>) externality</a:t>
            </a:r>
            <a:endParaRPr lang="en-US" dirty="0"/>
          </a:p>
        </p:txBody>
      </p:sp>
    </p:spTree>
    <p:extLst>
      <p:ext uri="{BB962C8B-B14F-4D97-AF65-F5344CB8AC3E}">
        <p14:creationId xmlns:p14="http://schemas.microsoft.com/office/powerpoint/2010/main" val="189405434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What has any of this to do with </a:t>
            </a:r>
            <a:r>
              <a:rPr lang="en-US" dirty="0" err="1" smtClean="0"/>
              <a:t>AppSec</a:t>
            </a:r>
            <a:r>
              <a:rPr lang="en-US" dirty="0"/>
              <a:t>?</a:t>
            </a:r>
          </a:p>
        </p:txBody>
      </p:sp>
    </p:spTree>
    <p:extLst>
      <p:ext uri="{BB962C8B-B14F-4D97-AF65-F5344CB8AC3E}">
        <p14:creationId xmlns:p14="http://schemas.microsoft.com/office/powerpoint/2010/main" val="176092223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smtClean="0"/>
              <a:t>		     A lot of </a:t>
            </a:r>
            <a:r>
              <a:rPr lang="en-US" dirty="0" err="1" smtClean="0"/>
              <a:t>AppSec</a:t>
            </a:r>
            <a:r>
              <a:rPr lang="en-US" dirty="0" smtClean="0"/>
              <a:t> is “miracle work”</a:t>
            </a:r>
            <a:endParaRPr lang="en-US" dirty="0"/>
          </a:p>
        </p:txBody>
      </p:sp>
      <p:pic>
        <p:nvPicPr>
          <p:cNvPr id="4" name="Immagine 3" descr="9780830837649_p0_v1_s260x42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438400"/>
            <a:ext cx="2786854" cy="4191000"/>
          </a:xfrm>
          <a:prstGeom prst="rect">
            <a:avLst/>
          </a:prstGeom>
        </p:spPr>
      </p:pic>
    </p:spTree>
    <p:extLst>
      <p:ext uri="{BB962C8B-B14F-4D97-AF65-F5344CB8AC3E}">
        <p14:creationId xmlns:p14="http://schemas.microsoft.com/office/powerpoint/2010/main" val="175829673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Bounties</a:t>
            </a:r>
            <a:endParaRPr lang="en-US" dirty="0"/>
          </a:p>
        </p:txBody>
      </p:sp>
      <p:sp>
        <p:nvSpPr>
          <p:cNvPr id="3" name="Segnaposto contenuto 2"/>
          <p:cNvSpPr>
            <a:spLocks noGrp="1"/>
          </p:cNvSpPr>
          <p:nvPr>
            <p:ph idx="1"/>
          </p:nvPr>
        </p:nvSpPr>
        <p:spPr/>
        <p:txBody>
          <a:bodyPr/>
          <a:lstStyle/>
          <a:p>
            <a:r>
              <a:rPr lang="en-US" dirty="0" smtClean="0"/>
              <a:t>They don’t attract “professionals”</a:t>
            </a:r>
          </a:p>
          <a:p>
            <a:endParaRPr lang="en-US" dirty="0"/>
          </a:p>
          <a:p>
            <a:r>
              <a:rPr lang="en-US" dirty="0" smtClean="0"/>
              <a:t>They attract weak automation (</a:t>
            </a:r>
            <a:r>
              <a:rPr lang="en-US" dirty="0" err="1" smtClean="0"/>
              <a:t>fuzzers</a:t>
            </a:r>
            <a:r>
              <a:rPr lang="en-US" dirty="0" smtClean="0"/>
              <a:t>)</a:t>
            </a:r>
          </a:p>
          <a:p>
            <a:endParaRPr lang="en-US" dirty="0"/>
          </a:p>
          <a:p>
            <a:r>
              <a:rPr lang="en-US" dirty="0" smtClean="0"/>
              <a:t>They don’t solve the big-picture problem</a:t>
            </a:r>
          </a:p>
          <a:p>
            <a:endParaRPr lang="en-US" dirty="0"/>
          </a:p>
          <a:p>
            <a:r>
              <a:rPr lang="en-US" dirty="0" smtClean="0"/>
              <a:t>They are taxing for developers and security people alike</a:t>
            </a:r>
          </a:p>
          <a:p>
            <a:endParaRPr lang="en-US" dirty="0"/>
          </a:p>
        </p:txBody>
      </p:sp>
    </p:spTree>
    <p:extLst>
      <p:ext uri="{BB962C8B-B14F-4D97-AF65-F5344CB8AC3E}">
        <p14:creationId xmlns:p14="http://schemas.microsoft.com/office/powerpoint/2010/main" val="30807532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sz="2800" dirty="0" smtClean="0"/>
              <a:t>Do somebody else’s work</a:t>
            </a:r>
            <a:endParaRPr lang="en-US" sz="2800" dirty="0"/>
          </a:p>
        </p:txBody>
      </p:sp>
      <p:pic>
        <p:nvPicPr>
          <p:cNvPr id="5" name="Immagine 4" descr="Screen Shot 2013-11-01 at 18.48.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438400"/>
            <a:ext cx="6248400" cy="2565400"/>
          </a:xfrm>
          <a:prstGeom prst="rect">
            <a:avLst/>
          </a:prstGeom>
        </p:spPr>
      </p:pic>
    </p:spTree>
    <p:extLst>
      <p:ext uri="{BB962C8B-B14F-4D97-AF65-F5344CB8AC3E}">
        <p14:creationId xmlns:p14="http://schemas.microsoft.com/office/powerpoint/2010/main" val="418420479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“Reactive security”</a:t>
            </a:r>
            <a:endParaRPr lang="en-US" dirty="0"/>
          </a:p>
        </p:txBody>
      </p:sp>
      <p:sp>
        <p:nvSpPr>
          <p:cNvPr id="3" name="Segnaposto contenuto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err="1" smtClean="0"/>
              <a:t>iOS</a:t>
            </a:r>
            <a:r>
              <a:rPr lang="en-US" dirty="0" smtClean="0"/>
              <a:t> </a:t>
            </a:r>
            <a:r>
              <a:rPr lang="en-US" dirty="0" err="1" smtClean="0"/>
              <a:t>jailbreaking</a:t>
            </a:r>
            <a:r>
              <a:rPr lang="en-US" dirty="0" smtClean="0"/>
              <a:t> saga has a primary example</a:t>
            </a:r>
            <a:endParaRPr lang="en-US" dirty="0"/>
          </a:p>
        </p:txBody>
      </p:sp>
    </p:spTree>
    <p:extLst>
      <p:ext uri="{BB962C8B-B14F-4D97-AF65-F5344CB8AC3E}">
        <p14:creationId xmlns:p14="http://schemas.microsoft.com/office/powerpoint/2010/main" val="589841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endParaRPr lang="en-US" dirty="0" smtClean="0"/>
          </a:p>
          <a:p>
            <a:endParaRPr lang="en-US" dirty="0"/>
          </a:p>
          <a:p>
            <a:r>
              <a:rPr lang="en-US" dirty="0" smtClean="0"/>
              <a:t>It’s about time we make </a:t>
            </a:r>
            <a:r>
              <a:rPr lang="en-US" dirty="0" err="1" smtClean="0"/>
              <a:t>AppSec</a:t>
            </a:r>
            <a:r>
              <a:rPr lang="en-US" dirty="0" smtClean="0"/>
              <a:t> understandable to the lay person (read: your executives)</a:t>
            </a:r>
            <a:endParaRPr lang="en-US" dirty="0"/>
          </a:p>
        </p:txBody>
      </p:sp>
    </p:spTree>
    <p:extLst>
      <p:ext uri="{BB962C8B-B14F-4D97-AF65-F5344CB8AC3E}">
        <p14:creationId xmlns:p14="http://schemas.microsoft.com/office/powerpoint/2010/main" val="2565328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Lack of </a:t>
            </a:r>
            <a:r>
              <a:rPr lang="en-US" dirty="0" err="1" smtClean="0"/>
              <a:t>devs</a:t>
            </a:r>
            <a:r>
              <a:rPr lang="en-US" dirty="0"/>
              <a:t> </a:t>
            </a:r>
            <a:r>
              <a:rPr lang="en-US" dirty="0" smtClean="0"/>
              <a:t>accountability</a:t>
            </a:r>
            <a:endParaRPr lang="en-US" dirty="0"/>
          </a:p>
        </p:txBody>
      </p:sp>
      <p:pic>
        <p:nvPicPr>
          <p:cNvPr id="3" name="Immagine 2" descr="Screen Shot 2013-11-01 at 20.28.5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133600"/>
            <a:ext cx="7543800" cy="3035300"/>
          </a:xfrm>
          <a:prstGeom prst="rect">
            <a:avLst/>
          </a:prstGeom>
        </p:spPr>
      </p:pic>
    </p:spTree>
    <p:extLst>
      <p:ext uri="{BB962C8B-B14F-4D97-AF65-F5344CB8AC3E}">
        <p14:creationId xmlns:p14="http://schemas.microsoft.com/office/powerpoint/2010/main" val="371243528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Stuff that works today</a:t>
            </a:r>
            <a:endParaRPr lang="en-US" dirty="0"/>
          </a:p>
        </p:txBody>
      </p:sp>
    </p:spTree>
    <p:extLst>
      <p:ext uri="{BB962C8B-B14F-4D97-AF65-F5344CB8AC3E}">
        <p14:creationId xmlns:p14="http://schemas.microsoft.com/office/powerpoint/2010/main" val="337250395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Bug hunting</a:t>
            </a:r>
            <a:endParaRPr lang="en-US" dirty="0"/>
          </a:p>
        </p:txBody>
      </p:sp>
      <p:sp>
        <p:nvSpPr>
          <p:cNvPr id="3" name="Segnaposto contenuto 2"/>
          <p:cNvSpPr>
            <a:spLocks noGrp="1"/>
          </p:cNvSpPr>
          <p:nvPr>
            <p:ph idx="1"/>
          </p:nvPr>
        </p:nvSpPr>
        <p:spPr/>
        <p:txBody>
          <a:bodyPr/>
          <a:lstStyle/>
          <a:p>
            <a:endParaRPr lang="en-US" dirty="0"/>
          </a:p>
          <a:p>
            <a:endParaRPr lang="en-US" dirty="0" smtClean="0"/>
          </a:p>
          <a:p>
            <a:r>
              <a:rPr lang="en-US" dirty="0" smtClean="0"/>
              <a:t>HAVOC/HAVOC-LITE (</a:t>
            </a:r>
            <a:r>
              <a:rPr lang="en-US" dirty="0" err="1" smtClean="0"/>
              <a:t>Julien</a:t>
            </a:r>
            <a:r>
              <a:rPr lang="en-US" dirty="0" smtClean="0"/>
              <a:t> </a:t>
            </a:r>
            <a:r>
              <a:rPr lang="en-US" dirty="0" err="1" smtClean="0"/>
              <a:t>Vanegue</a:t>
            </a:r>
            <a:r>
              <a:rPr lang="en-US" dirty="0" smtClean="0"/>
              <a:t> et al)</a:t>
            </a:r>
          </a:p>
          <a:p>
            <a:endParaRPr lang="en-US" dirty="0"/>
          </a:p>
          <a:p>
            <a:r>
              <a:rPr lang="en-US" dirty="0" err="1" smtClean="0"/>
              <a:t>Bochspwn</a:t>
            </a:r>
            <a:r>
              <a:rPr lang="en-US" dirty="0"/>
              <a:t> (</a:t>
            </a:r>
            <a:r>
              <a:rPr lang="en-US" dirty="0" err="1" smtClean="0"/>
              <a:t>Jurczyk</a:t>
            </a:r>
            <a:r>
              <a:rPr lang="en-US" dirty="0" smtClean="0"/>
              <a:t> et al)</a:t>
            </a:r>
          </a:p>
          <a:p>
            <a:endParaRPr lang="en-US" dirty="0"/>
          </a:p>
          <a:p>
            <a:endParaRPr lang="en-US" dirty="0"/>
          </a:p>
        </p:txBody>
      </p:sp>
    </p:spTree>
    <p:extLst>
      <p:ext uri="{BB962C8B-B14F-4D97-AF65-F5344CB8AC3E}">
        <p14:creationId xmlns:p14="http://schemas.microsoft.com/office/powerpoint/2010/main" val="398611852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err="1" smtClean="0"/>
              <a:t>BlueHat</a:t>
            </a:r>
            <a:r>
              <a:rPr lang="en-US" dirty="0" smtClean="0"/>
              <a:t> prize/</a:t>
            </a:r>
            <a:r>
              <a:rPr lang="en-US" dirty="0" err="1" smtClean="0"/>
              <a:t>Pwnium</a:t>
            </a:r>
            <a:r>
              <a:rPr lang="en-US" dirty="0" smtClean="0"/>
              <a:t>/Pwn2Own</a:t>
            </a:r>
            <a:endParaRPr lang="en-US" dirty="0"/>
          </a:p>
        </p:txBody>
      </p:sp>
      <p:sp>
        <p:nvSpPr>
          <p:cNvPr id="4" name="Segnaposto contenuto 3"/>
          <p:cNvSpPr>
            <a:spLocks noGrp="1"/>
          </p:cNvSpPr>
          <p:nvPr>
            <p:ph sz="half" idx="1"/>
          </p:nvPr>
        </p:nvSpPr>
        <p:spPr/>
        <p:txBody>
          <a:bodyPr/>
          <a:lstStyle/>
          <a:p>
            <a:r>
              <a:rPr lang="en-US" dirty="0" smtClean="0"/>
              <a:t>Bugs</a:t>
            </a:r>
            <a:endParaRPr lang="en-US" dirty="0"/>
          </a:p>
        </p:txBody>
      </p:sp>
      <p:sp>
        <p:nvSpPr>
          <p:cNvPr id="5" name="Segnaposto contenuto 4"/>
          <p:cNvSpPr>
            <a:spLocks noGrp="1"/>
          </p:cNvSpPr>
          <p:nvPr>
            <p:ph sz="half" idx="2"/>
          </p:nvPr>
        </p:nvSpPr>
        <p:spPr/>
        <p:txBody>
          <a:bodyPr/>
          <a:lstStyle/>
          <a:p>
            <a:r>
              <a:rPr lang="en-US" dirty="0" smtClean="0"/>
              <a:t>Techniques</a:t>
            </a:r>
            <a:endParaRPr lang="en-US" dirty="0"/>
          </a:p>
        </p:txBody>
      </p:sp>
      <p:pic>
        <p:nvPicPr>
          <p:cNvPr id="6" name="Immagine 5" descr="bird-flock.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438400"/>
            <a:ext cx="3810000" cy="3827417"/>
          </a:xfrm>
          <a:prstGeom prst="rect">
            <a:avLst/>
          </a:prstGeom>
        </p:spPr>
      </p:pic>
      <p:pic>
        <p:nvPicPr>
          <p:cNvPr id="7" name="Immagine 6" descr="lone-bird.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200" y="2438400"/>
            <a:ext cx="3764044" cy="3810000"/>
          </a:xfrm>
          <a:prstGeom prst="rect">
            <a:avLst/>
          </a:prstGeom>
        </p:spPr>
      </p:pic>
    </p:spTree>
    <p:extLst>
      <p:ext uri="{BB962C8B-B14F-4D97-AF65-F5344CB8AC3E}">
        <p14:creationId xmlns:p14="http://schemas.microsoft.com/office/powerpoint/2010/main" val="261647669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Some tools</a:t>
            </a:r>
            <a:endParaRPr lang="en-US" dirty="0"/>
          </a:p>
        </p:txBody>
      </p:sp>
      <p:sp>
        <p:nvSpPr>
          <p:cNvPr id="3" name="Segnaposto contenuto 2"/>
          <p:cNvSpPr>
            <a:spLocks noGrp="1"/>
          </p:cNvSpPr>
          <p:nvPr>
            <p:ph idx="1"/>
          </p:nvPr>
        </p:nvSpPr>
        <p:spPr/>
        <p:txBody>
          <a:bodyPr/>
          <a:lstStyle/>
          <a:p>
            <a:endParaRPr lang="en-US" dirty="0" smtClean="0"/>
          </a:p>
          <a:p>
            <a:r>
              <a:rPr lang="en-US" dirty="0"/>
              <a:t>	</a:t>
            </a:r>
            <a:r>
              <a:rPr lang="en-US" dirty="0" smtClean="0"/>
              <a:t>				</a:t>
            </a:r>
          </a:p>
          <a:p>
            <a:r>
              <a:rPr lang="en-US" dirty="0" smtClean="0"/>
              <a:t>				       EMET</a:t>
            </a:r>
          </a:p>
          <a:p>
            <a:r>
              <a:rPr lang="en-US" dirty="0"/>
              <a:t>	</a:t>
            </a:r>
            <a:r>
              <a:rPr lang="en-US" dirty="0" smtClean="0"/>
              <a:t>				…</a:t>
            </a:r>
          </a:p>
          <a:p>
            <a:r>
              <a:rPr lang="en-US" dirty="0" smtClean="0"/>
              <a:t>					 ?</a:t>
            </a:r>
          </a:p>
          <a:p>
            <a:r>
              <a:rPr lang="en-US" dirty="0"/>
              <a:t>	</a:t>
            </a:r>
            <a:r>
              <a:rPr lang="en-US" dirty="0" smtClean="0"/>
              <a:t>				 ?</a:t>
            </a:r>
          </a:p>
          <a:p>
            <a:r>
              <a:rPr lang="en-US" dirty="0"/>
              <a:t>	</a:t>
            </a:r>
            <a:r>
              <a:rPr lang="en-US" dirty="0" smtClean="0"/>
              <a:t>				 ?</a:t>
            </a:r>
            <a:endParaRPr lang="en-US" dirty="0"/>
          </a:p>
        </p:txBody>
      </p:sp>
    </p:spTree>
    <p:extLst>
      <p:ext uri="{BB962C8B-B14F-4D97-AF65-F5344CB8AC3E}">
        <p14:creationId xmlns:p14="http://schemas.microsoft.com/office/powerpoint/2010/main" val="302174928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Let’s talk about tomorrow</a:t>
            </a:r>
            <a:endParaRPr lang="en-US" dirty="0"/>
          </a:p>
        </p:txBody>
      </p:sp>
    </p:spTree>
    <p:extLst>
      <p:ext uri="{BB962C8B-B14F-4D97-AF65-F5344CB8AC3E}">
        <p14:creationId xmlns:p14="http://schemas.microsoft.com/office/powerpoint/2010/main" val="291488260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Meditation interlude</a:t>
            </a:r>
            <a:endParaRPr lang="en-US" dirty="0"/>
          </a:p>
        </p:txBody>
      </p:sp>
      <p:sp>
        <p:nvSpPr>
          <p:cNvPr id="3" name="Segnaposto contenuto 2"/>
          <p:cNvSpPr>
            <a:spLocks noGrp="1"/>
          </p:cNvSpPr>
          <p:nvPr>
            <p:ph idx="1"/>
          </p:nvPr>
        </p:nvSpPr>
        <p:spPr/>
        <p:txBody>
          <a:bodyPr/>
          <a:lstStyle/>
          <a:p>
            <a:endParaRPr lang="en-US" dirty="0" smtClean="0"/>
          </a:p>
          <a:p>
            <a:endParaRPr lang="en-US" dirty="0"/>
          </a:p>
          <a:p>
            <a:r>
              <a:rPr lang="en-US" dirty="0" smtClean="0"/>
              <a:t>Please pause for a second and contemplate what it means from a </a:t>
            </a:r>
            <a:r>
              <a:rPr lang="en-US" b="1" dirty="0" smtClean="0"/>
              <a:t>technical and sophistication</a:t>
            </a:r>
            <a:r>
              <a:rPr lang="en-US" dirty="0" smtClean="0"/>
              <a:t> POV for someone to backdoor NIST standards</a:t>
            </a:r>
            <a:endParaRPr lang="en-US" dirty="0"/>
          </a:p>
        </p:txBody>
      </p:sp>
    </p:spTree>
    <p:extLst>
      <p:ext uri="{BB962C8B-B14F-4D97-AF65-F5344CB8AC3E}">
        <p14:creationId xmlns:p14="http://schemas.microsoft.com/office/powerpoint/2010/main" val="353553566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A line in the sand</a:t>
            </a:r>
            <a:endParaRPr lang="en-US" dirty="0"/>
          </a:p>
        </p:txBody>
      </p:sp>
      <p:sp>
        <p:nvSpPr>
          <p:cNvPr id="3" name="Segnaposto contenuto 2"/>
          <p:cNvSpPr>
            <a:spLocks noGrp="1"/>
          </p:cNvSpPr>
          <p:nvPr>
            <p:ph sz="half" idx="1"/>
          </p:nvPr>
        </p:nvSpPr>
        <p:spPr/>
        <p:txBody>
          <a:bodyPr/>
          <a:lstStyle/>
          <a:p>
            <a:r>
              <a:rPr lang="en-US" dirty="0" smtClean="0"/>
              <a:t>If you want to fight this…</a:t>
            </a:r>
            <a:endParaRPr lang="en-US" dirty="0"/>
          </a:p>
        </p:txBody>
      </p:sp>
      <p:sp>
        <p:nvSpPr>
          <p:cNvPr id="4" name="Segnaposto contenuto 3"/>
          <p:cNvSpPr>
            <a:spLocks noGrp="1"/>
          </p:cNvSpPr>
          <p:nvPr>
            <p:ph sz="half" idx="2"/>
          </p:nvPr>
        </p:nvSpPr>
        <p:spPr/>
        <p:txBody>
          <a:bodyPr/>
          <a:lstStyle/>
          <a:p>
            <a:r>
              <a:rPr lang="en-US" dirty="0" smtClean="0"/>
              <a:t>This has to go…</a:t>
            </a:r>
            <a:endParaRPr lang="en-US" dirty="0"/>
          </a:p>
        </p:txBody>
      </p:sp>
      <p:pic>
        <p:nvPicPr>
          <p:cNvPr id="5" name="Immagine 4" descr="cute_ninja_infant_bodysui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819400"/>
            <a:ext cx="3352800" cy="3581400"/>
          </a:xfrm>
          <a:prstGeom prst="rect">
            <a:avLst/>
          </a:prstGeom>
        </p:spPr>
      </p:pic>
      <p:pic>
        <p:nvPicPr>
          <p:cNvPr id="6" name="Immagine 5" descr="Screen Shot 2013-11-01 at 19.37.3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200" y="2362200"/>
            <a:ext cx="3990806" cy="4038600"/>
          </a:xfrm>
          <a:prstGeom prst="rect">
            <a:avLst/>
          </a:prstGeom>
        </p:spPr>
      </p:pic>
    </p:spTree>
    <p:extLst>
      <p:ext uri="{BB962C8B-B14F-4D97-AF65-F5344CB8AC3E}">
        <p14:creationId xmlns:p14="http://schemas.microsoft.com/office/powerpoint/2010/main" val="297515596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Warning</a:t>
            </a:r>
            <a:endParaRPr lang="en-US" dirty="0"/>
          </a:p>
        </p:txBody>
      </p:sp>
      <p:pic>
        <p:nvPicPr>
          <p:cNvPr id="4" name="Immagine 3" descr="images (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905000"/>
            <a:ext cx="5291146" cy="3553178"/>
          </a:xfrm>
          <a:prstGeom prst="rect">
            <a:avLst/>
          </a:prstGeom>
        </p:spPr>
      </p:pic>
    </p:spTree>
    <p:extLst>
      <p:ext uri="{BB962C8B-B14F-4D97-AF65-F5344CB8AC3E}">
        <p14:creationId xmlns:p14="http://schemas.microsoft.com/office/powerpoint/2010/main" val="255250683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Proposal 1</a:t>
            </a:r>
            <a:endParaRPr lang="en-US" dirty="0"/>
          </a:p>
        </p:txBody>
      </p:sp>
      <p:sp>
        <p:nvSpPr>
          <p:cNvPr id="3" name="Segnaposto contenuto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Make </a:t>
            </a:r>
            <a:r>
              <a:rPr lang="en-US" dirty="0" err="1" smtClean="0"/>
              <a:t>AppSec</a:t>
            </a:r>
            <a:r>
              <a:rPr lang="en-US" dirty="0" smtClean="0"/>
              <a:t> risk understandable by non-</a:t>
            </a:r>
            <a:r>
              <a:rPr lang="en-US" dirty="0" err="1" smtClean="0"/>
              <a:t>infosec</a:t>
            </a:r>
            <a:r>
              <a:rPr lang="en-US" dirty="0" smtClean="0"/>
              <a:t> people/investors </a:t>
            </a:r>
            <a:endParaRPr lang="en-US" dirty="0"/>
          </a:p>
        </p:txBody>
      </p:sp>
      <p:pic>
        <p:nvPicPr>
          <p:cNvPr id="4" name="Picture 3" descr="hdmooreslaw_single_v2.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143000"/>
            <a:ext cx="7797800" cy="4114800"/>
          </a:xfrm>
          <a:prstGeom prst="rect">
            <a:avLst/>
          </a:prstGeom>
        </p:spPr>
      </p:pic>
    </p:spTree>
    <p:extLst>
      <p:ext uri="{BB962C8B-B14F-4D97-AF65-F5344CB8AC3E}">
        <p14:creationId xmlns:p14="http://schemas.microsoft.com/office/powerpoint/2010/main" val="22020040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endParaRPr lang="en-US" dirty="0" smtClean="0"/>
          </a:p>
          <a:p>
            <a:endParaRPr lang="en-US" dirty="0"/>
          </a:p>
          <a:p>
            <a:r>
              <a:rPr lang="en-US" dirty="0" smtClean="0"/>
              <a:t>There’s no real accountability at company-wide level for </a:t>
            </a:r>
            <a:r>
              <a:rPr lang="en-US" dirty="0" err="1" smtClean="0"/>
              <a:t>AppSec</a:t>
            </a:r>
            <a:r>
              <a:rPr lang="en-US" dirty="0" smtClean="0"/>
              <a:t>, this has to change</a:t>
            </a:r>
            <a:endParaRPr lang="en-US" dirty="0"/>
          </a:p>
        </p:txBody>
      </p:sp>
    </p:spTree>
    <p:extLst>
      <p:ext uri="{BB962C8B-B14F-4D97-AF65-F5344CB8AC3E}">
        <p14:creationId xmlns:p14="http://schemas.microsoft.com/office/powerpoint/2010/main" val="3195432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You can start from this</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1871249094"/>
              </p:ext>
            </p:extLst>
          </p:nvPr>
        </p:nvGraphicFramePr>
        <p:xfrm>
          <a:off x="838200" y="1752600"/>
          <a:ext cx="7770812" cy="4402080"/>
        </p:xfrm>
        <a:graphic>
          <a:graphicData uri="http://schemas.openxmlformats.org/drawingml/2006/table">
            <a:tbl>
              <a:tblPr firstRow="1" bandRow="1">
                <a:tableStyleId>{073A0DAA-6AF3-43AB-8588-CEC1D06C72B9}</a:tableStyleId>
              </a:tblPr>
              <a:tblGrid>
                <a:gridCol w="1866295"/>
                <a:gridCol w="2019111"/>
                <a:gridCol w="1942703"/>
                <a:gridCol w="1942703"/>
              </a:tblGrid>
              <a:tr h="613920">
                <a:tc>
                  <a:txBody>
                    <a:bodyPr/>
                    <a:lstStyle/>
                    <a:p>
                      <a:endParaRPr lang="en-US" dirty="0"/>
                    </a:p>
                  </a:txBody>
                  <a:tcPr/>
                </a:tc>
                <a:tc>
                  <a:txBody>
                    <a:bodyPr/>
                    <a:lstStyle/>
                    <a:p>
                      <a:r>
                        <a:rPr lang="en-US" dirty="0" err="1" smtClean="0"/>
                        <a:t>Elderwood</a:t>
                      </a:r>
                      <a:endParaRPr lang="en-US" dirty="0"/>
                    </a:p>
                  </a:txBody>
                  <a:tcPr/>
                </a:tc>
                <a:tc>
                  <a:txBody>
                    <a:bodyPr/>
                    <a:lstStyle/>
                    <a:p>
                      <a:r>
                        <a:rPr lang="en-US" dirty="0" smtClean="0"/>
                        <a:t>NYU-Poly</a:t>
                      </a:r>
                      <a:endParaRPr lang="en-US" dirty="0"/>
                    </a:p>
                  </a:txBody>
                  <a:tcPr/>
                </a:tc>
                <a:tc>
                  <a:txBody>
                    <a:bodyPr/>
                    <a:lstStyle/>
                    <a:p>
                      <a:r>
                        <a:rPr lang="en-US" dirty="0" smtClean="0"/>
                        <a:t>Davis</a:t>
                      </a:r>
                      <a:endParaRPr lang="en-US" dirty="0"/>
                    </a:p>
                  </a:txBody>
                  <a:tcPr/>
                </a:tc>
              </a:tr>
              <a:tr h="613920">
                <a:tc>
                  <a:txBody>
                    <a:bodyPr/>
                    <a:lstStyle/>
                    <a:p>
                      <a:r>
                        <a:rPr lang="en-US" dirty="0" smtClean="0"/>
                        <a:t>Plugins Required</a:t>
                      </a:r>
                      <a:endParaRPr lang="en-US" dirty="0"/>
                    </a:p>
                  </a:txBody>
                  <a:tcPr/>
                </a:tc>
                <a:tc>
                  <a:txBody>
                    <a:bodyPr/>
                    <a:lstStyle/>
                    <a:p>
                      <a:r>
                        <a:rPr lang="en-US" dirty="0" smtClean="0"/>
                        <a:t>Flash,</a:t>
                      </a:r>
                      <a:r>
                        <a:rPr lang="en-US" baseline="0" dirty="0" smtClean="0"/>
                        <a:t> Office, Java</a:t>
                      </a:r>
                      <a:endParaRPr lang="en-US" dirty="0"/>
                    </a:p>
                  </a:txBody>
                  <a:tcPr/>
                </a:tc>
                <a:tc>
                  <a:txBody>
                    <a:bodyPr/>
                    <a:lstStyle/>
                    <a:p>
                      <a:r>
                        <a:rPr lang="en-US" dirty="0" smtClean="0"/>
                        <a:t>.NET</a:t>
                      </a:r>
                      <a:endParaRPr lang="en-US" dirty="0"/>
                    </a:p>
                  </a:txBody>
                  <a:tcPr/>
                </a:tc>
                <a:tc>
                  <a:txBody>
                    <a:bodyPr/>
                    <a:lstStyle/>
                    <a:p>
                      <a:r>
                        <a:rPr lang="en-US" dirty="0" smtClean="0"/>
                        <a:t>None</a:t>
                      </a:r>
                      <a:endParaRPr lang="en-US" dirty="0"/>
                    </a:p>
                  </a:txBody>
                  <a:tcPr/>
                </a:tc>
              </a:tr>
              <a:tr h="613920">
                <a:tc>
                  <a:txBody>
                    <a:bodyPr/>
                    <a:lstStyle/>
                    <a:p>
                      <a:r>
                        <a:rPr lang="en-US" dirty="0" smtClean="0"/>
                        <a:t>Version</a:t>
                      </a:r>
                      <a:r>
                        <a:rPr lang="en-US" baseline="0" dirty="0" smtClean="0"/>
                        <a:t> Support</a:t>
                      </a:r>
                      <a:endParaRPr lang="en-US" dirty="0"/>
                    </a:p>
                  </a:txBody>
                  <a:tcPr/>
                </a:tc>
                <a:tc>
                  <a:txBody>
                    <a:bodyPr/>
                    <a:lstStyle/>
                    <a:p>
                      <a:r>
                        <a:rPr lang="en-US" dirty="0" smtClean="0"/>
                        <a:t>IE8 / Win</a:t>
                      </a:r>
                      <a:r>
                        <a:rPr lang="en-US" baseline="0" dirty="0" smtClean="0"/>
                        <a:t> XP</a:t>
                      </a:r>
                      <a:endParaRPr lang="en-US" dirty="0"/>
                    </a:p>
                  </a:txBody>
                  <a:tcPr/>
                </a:tc>
                <a:tc>
                  <a:txBody>
                    <a:bodyPr/>
                    <a:lstStyle/>
                    <a:p>
                      <a:r>
                        <a:rPr lang="en-US" dirty="0" smtClean="0"/>
                        <a:t>IE8</a:t>
                      </a:r>
                      <a:r>
                        <a:rPr lang="en-US" baseline="0" dirty="0" smtClean="0"/>
                        <a:t> / Win7</a:t>
                      </a:r>
                      <a:endParaRPr lang="en-US" dirty="0"/>
                    </a:p>
                  </a:txBody>
                  <a:tcPr/>
                </a:tc>
                <a:tc>
                  <a:txBody>
                    <a:bodyPr/>
                    <a:lstStyle/>
                    <a:p>
                      <a:r>
                        <a:rPr lang="en-US" dirty="0" smtClean="0"/>
                        <a:t>IE9 / Win7</a:t>
                      </a:r>
                      <a:endParaRPr lang="en-US" dirty="0"/>
                    </a:p>
                  </a:txBody>
                  <a:tcPr/>
                </a:tc>
              </a:tr>
              <a:tr h="613920">
                <a:tc>
                  <a:txBody>
                    <a:bodyPr/>
                    <a:lstStyle/>
                    <a:p>
                      <a:r>
                        <a:rPr lang="en-US" dirty="0" smtClean="0"/>
                        <a:t>Reliability</a:t>
                      </a:r>
                      <a:endParaRPr lang="en-US" dirty="0"/>
                    </a:p>
                  </a:txBody>
                  <a:tcPr/>
                </a:tc>
                <a:tc>
                  <a:txBody>
                    <a:bodyPr/>
                    <a:lstStyle/>
                    <a:p>
                      <a:r>
                        <a:rPr lang="en-US" dirty="0" smtClean="0"/>
                        <a:t>~50%</a:t>
                      </a:r>
                      <a:endParaRPr lang="en-US" dirty="0"/>
                    </a:p>
                  </a:txBody>
                  <a:tcPr/>
                </a:tc>
                <a:tc>
                  <a:txBody>
                    <a:bodyPr/>
                    <a:lstStyle/>
                    <a:p>
                      <a:r>
                        <a:rPr lang="en-US" dirty="0" smtClean="0"/>
                        <a:t>~95%</a:t>
                      </a:r>
                      <a:endParaRPr lang="en-US" dirty="0"/>
                    </a:p>
                  </a:txBody>
                  <a:tcPr/>
                </a:tc>
                <a:tc>
                  <a:txBody>
                    <a:bodyPr/>
                    <a:lstStyle/>
                    <a:p>
                      <a:r>
                        <a:rPr lang="en-US" dirty="0" smtClean="0"/>
                        <a:t>~99%</a:t>
                      </a:r>
                      <a:endParaRPr lang="en-US" dirty="0"/>
                    </a:p>
                  </a:txBody>
                  <a:tcPr/>
                </a:tc>
              </a:tr>
              <a:tr h="613920">
                <a:tc>
                  <a:txBody>
                    <a:bodyPr/>
                    <a:lstStyle/>
                    <a:p>
                      <a:r>
                        <a:rPr lang="en-US" dirty="0" smtClean="0"/>
                        <a:t>Features</a:t>
                      </a:r>
                      <a:endParaRPr lang="en-US" dirty="0"/>
                    </a:p>
                  </a:txBody>
                  <a:tcPr/>
                </a:tc>
                <a:tc>
                  <a:txBody>
                    <a:bodyPr/>
                    <a:lstStyle/>
                    <a:p>
                      <a:r>
                        <a:rPr lang="en-US" dirty="0" smtClean="0"/>
                        <a:t>Hardcoded</a:t>
                      </a:r>
                      <a:r>
                        <a:rPr lang="en-US" baseline="0" dirty="0" smtClean="0"/>
                        <a:t> </a:t>
                      </a:r>
                      <a:r>
                        <a:rPr lang="en-US" dirty="0" smtClean="0"/>
                        <a:t>ROP</a:t>
                      </a:r>
                      <a:endParaRPr lang="en-US" dirty="0"/>
                    </a:p>
                  </a:txBody>
                  <a:tcPr/>
                </a:tc>
                <a:tc>
                  <a:txBody>
                    <a:bodyPr/>
                    <a:lstStyle/>
                    <a:p>
                      <a:r>
                        <a:rPr lang="en-US" dirty="0" smtClean="0"/>
                        <a:t>Hardcoded ROP</a:t>
                      </a:r>
                    </a:p>
                  </a:txBody>
                  <a:tcPr/>
                </a:tc>
                <a:tc>
                  <a:txBody>
                    <a:bodyPr/>
                    <a:lstStyle/>
                    <a:p>
                      <a:r>
                        <a:rPr lang="en-US" dirty="0" smtClean="0"/>
                        <a:t>Dynamic ROP</a:t>
                      </a:r>
                    </a:p>
                  </a:txBody>
                  <a:tcPr/>
                </a:tc>
              </a:tr>
              <a:tr h="613920">
                <a:tc>
                  <a:txBody>
                    <a:bodyPr/>
                    <a:lstStyle/>
                    <a:p>
                      <a:r>
                        <a:rPr lang="en-US" dirty="0" smtClean="0"/>
                        <a:t>Time</a:t>
                      </a:r>
                      <a:r>
                        <a:rPr lang="en-US" baseline="0" dirty="0" smtClean="0"/>
                        <a:t> to Develop</a:t>
                      </a:r>
                      <a:endParaRPr lang="en-US" dirty="0"/>
                    </a:p>
                  </a:txBody>
                  <a:tcPr/>
                </a:tc>
                <a:tc>
                  <a:txBody>
                    <a:bodyPr/>
                    <a:lstStyle/>
                    <a:p>
                      <a:r>
                        <a:rPr lang="en-US" dirty="0" smtClean="0"/>
                        <a:t>? (probably 8 </a:t>
                      </a:r>
                      <a:r>
                        <a:rPr lang="en-US" dirty="0" err="1" smtClean="0"/>
                        <a:t>hrs</a:t>
                      </a:r>
                      <a:r>
                        <a:rPr lang="en-US" dirty="0" smtClean="0"/>
                        <a:t>)</a:t>
                      </a:r>
                      <a:endParaRPr lang="en-US" dirty="0"/>
                    </a:p>
                  </a:txBody>
                  <a:tcPr/>
                </a:tc>
                <a:tc>
                  <a:txBody>
                    <a:bodyPr/>
                    <a:lstStyle/>
                    <a:p>
                      <a:r>
                        <a:rPr lang="en-US" dirty="0" smtClean="0"/>
                        <a:t>~5 days</a:t>
                      </a:r>
                      <a:endParaRPr lang="en-US" dirty="0"/>
                    </a:p>
                  </a:txBody>
                  <a:tcPr/>
                </a:tc>
                <a:tc>
                  <a:txBody>
                    <a:bodyPr/>
                    <a:lstStyle/>
                    <a:p>
                      <a:r>
                        <a:rPr lang="en-US" dirty="0" smtClean="0"/>
                        <a:t>~10 days</a:t>
                      </a:r>
                      <a:endParaRPr lang="en-US" dirty="0"/>
                    </a:p>
                  </a:txBody>
                  <a:tcPr/>
                </a:tc>
              </a:tr>
              <a:tr h="613920">
                <a:tc>
                  <a:txBody>
                    <a:bodyPr/>
                    <a:lstStyle/>
                    <a:p>
                      <a:r>
                        <a:rPr lang="en-US" dirty="0" smtClean="0"/>
                        <a:t>Experience</a:t>
                      </a:r>
                      <a:endParaRPr lang="en-US" dirty="0"/>
                    </a:p>
                  </a:txBody>
                  <a:tcPr/>
                </a:tc>
                <a:tc>
                  <a:txBody>
                    <a:bodyPr/>
                    <a:lstStyle/>
                    <a:p>
                      <a:r>
                        <a:rPr lang="en-US" dirty="0" smtClean="0"/>
                        <a:t>Professional</a:t>
                      </a:r>
                      <a:endParaRPr lang="en-US" dirty="0"/>
                    </a:p>
                  </a:txBody>
                  <a:tcPr/>
                </a:tc>
                <a:tc>
                  <a:txBody>
                    <a:bodyPr/>
                    <a:lstStyle/>
                    <a:p>
                      <a:r>
                        <a:rPr lang="en-US" dirty="0" smtClean="0"/>
                        <a:t>Amateur</a:t>
                      </a:r>
                      <a:endParaRPr lang="en-US" dirty="0"/>
                    </a:p>
                  </a:txBody>
                  <a:tcPr/>
                </a:tc>
                <a:tc>
                  <a:txBody>
                    <a:bodyPr/>
                    <a:lstStyle/>
                    <a:p>
                      <a:r>
                        <a:rPr lang="en-US" dirty="0" smtClean="0"/>
                        <a:t>Amateur</a:t>
                      </a:r>
                      <a:endParaRPr lang="en-US" dirty="0"/>
                    </a:p>
                  </a:txBody>
                  <a:tcPr/>
                </a:tc>
              </a:tr>
            </a:tbl>
          </a:graphicData>
        </a:graphic>
      </p:graphicFrame>
    </p:spTree>
    <p:extLst>
      <p:ext uri="{BB962C8B-B14F-4D97-AF65-F5344CB8AC3E}">
        <p14:creationId xmlns:p14="http://schemas.microsoft.com/office/powerpoint/2010/main" val="340985093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And this</a:t>
            </a:r>
            <a:endParaRPr lang="en-US" dirty="0"/>
          </a:p>
        </p:txBody>
      </p:sp>
      <p:pic>
        <p:nvPicPr>
          <p:cNvPr id="4" name="Immagine 3" descr="Screen Shot 2013-11-01 at 20.53.1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143000"/>
            <a:ext cx="6864445" cy="5715000"/>
          </a:xfrm>
          <a:prstGeom prst="rect">
            <a:avLst/>
          </a:prstGeom>
        </p:spPr>
      </p:pic>
    </p:spTree>
    <p:extLst>
      <p:ext uri="{BB962C8B-B14F-4D97-AF65-F5344CB8AC3E}">
        <p14:creationId xmlns:p14="http://schemas.microsoft.com/office/powerpoint/2010/main" val="309543622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Proposal 2</a:t>
            </a:r>
            <a:endParaRPr lang="en-US" dirty="0"/>
          </a:p>
        </p:txBody>
      </p:sp>
      <p:sp>
        <p:nvSpPr>
          <p:cNvPr id="3" name="Segnaposto contenuto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Make bug-hunting a commodity by creating appropriate tools. Focus on the errors </a:t>
            </a:r>
            <a:r>
              <a:rPr lang="en-US" b="1" dirty="0" smtClean="0"/>
              <a:t>your</a:t>
            </a:r>
            <a:r>
              <a:rPr lang="en-US" dirty="0" smtClean="0"/>
              <a:t> developers make</a:t>
            </a:r>
            <a:endParaRPr lang="en-US" dirty="0"/>
          </a:p>
        </p:txBody>
      </p:sp>
      <p:pic>
        <p:nvPicPr>
          <p:cNvPr id="4" name="Immagine 3" descr="counting.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752600"/>
            <a:ext cx="7708900" cy="2679700"/>
          </a:xfrm>
          <a:prstGeom prst="rect">
            <a:avLst/>
          </a:prstGeom>
        </p:spPr>
      </p:pic>
    </p:spTree>
    <p:extLst>
      <p:ext uri="{BB962C8B-B14F-4D97-AF65-F5344CB8AC3E}">
        <p14:creationId xmlns:p14="http://schemas.microsoft.com/office/powerpoint/2010/main" val="306045377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Proposal 3</a:t>
            </a:r>
            <a:endParaRPr lang="en-US" dirty="0"/>
          </a:p>
        </p:txBody>
      </p:sp>
      <p:sp>
        <p:nvSpPr>
          <p:cNvPr id="3" name="Segnaposto contenuto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Engage researchers/firms in DARPA CFT-like ways</a:t>
            </a:r>
          </a:p>
        </p:txBody>
      </p:sp>
      <p:pic>
        <p:nvPicPr>
          <p:cNvPr id="4" name="Immagine 3" descr="consultingdemotivato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143000"/>
            <a:ext cx="6159500" cy="4342597"/>
          </a:xfrm>
          <a:prstGeom prst="rect">
            <a:avLst/>
          </a:prstGeom>
        </p:spPr>
      </p:pic>
    </p:spTree>
    <p:extLst>
      <p:ext uri="{BB962C8B-B14F-4D97-AF65-F5344CB8AC3E}">
        <p14:creationId xmlns:p14="http://schemas.microsoft.com/office/powerpoint/2010/main" val="283036193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Proposal 4</a:t>
            </a:r>
            <a:endParaRPr lang="en-US" dirty="0"/>
          </a:p>
        </p:txBody>
      </p:sp>
      <p:sp>
        <p:nvSpPr>
          <p:cNvPr id="3" name="Segnaposto contenuto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Talk to your CFO and make security an integral factor in M&amp;A activities</a:t>
            </a:r>
            <a:endParaRPr lang="en-US" dirty="0"/>
          </a:p>
        </p:txBody>
      </p:sp>
      <p:pic>
        <p:nvPicPr>
          <p:cNvPr id="5" name="Immagine 4" descr="Screen Shot 2013-11-01 at 20.38.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89" y="1676400"/>
            <a:ext cx="9144000" cy="2870071"/>
          </a:xfrm>
          <a:prstGeom prst="rect">
            <a:avLst/>
          </a:prstGeom>
        </p:spPr>
      </p:pic>
    </p:spTree>
    <p:extLst>
      <p:ext uri="{BB962C8B-B14F-4D97-AF65-F5344CB8AC3E}">
        <p14:creationId xmlns:p14="http://schemas.microsoft.com/office/powerpoint/2010/main" val="118104041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Proposal 5</a:t>
            </a:r>
            <a:endParaRPr lang="en-US" dirty="0"/>
          </a:p>
        </p:txBody>
      </p:sp>
      <p:sp>
        <p:nvSpPr>
          <p:cNvPr id="3" name="Segnaposto contenuto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Do your own internal offensive research, it builds intuition and it makes for great ‘pro-active’ mitigations</a:t>
            </a:r>
            <a:endParaRPr lang="en-US" dirty="0"/>
          </a:p>
        </p:txBody>
      </p:sp>
    </p:spTree>
    <p:extLst>
      <p:ext uri="{BB962C8B-B14F-4D97-AF65-F5344CB8AC3E}">
        <p14:creationId xmlns:p14="http://schemas.microsoft.com/office/powerpoint/2010/main" val="14239316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5800" y="4267200"/>
            <a:ext cx="7772400" cy="1362075"/>
          </a:xfrm>
        </p:spPr>
        <p:txBody>
          <a:bodyPr/>
          <a:lstStyle/>
          <a:p>
            <a:r>
              <a:rPr lang="en-US" smtClean="0"/>
              <a:t>Conclusions</a:t>
            </a:r>
            <a:endParaRPr lang="en-US" dirty="0"/>
          </a:p>
        </p:txBody>
      </p:sp>
      <p:pic>
        <p:nvPicPr>
          <p:cNvPr id="4" name="Immagine 3" descr="Screen Shot 2013-11-01 at 21.18.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19200"/>
            <a:ext cx="7962900" cy="2692400"/>
          </a:xfrm>
          <a:prstGeom prst="rect">
            <a:avLst/>
          </a:prstGeom>
        </p:spPr>
      </p:pic>
    </p:spTree>
    <p:extLst>
      <p:ext uri="{BB962C8B-B14F-4D97-AF65-F5344CB8AC3E}">
        <p14:creationId xmlns:p14="http://schemas.microsoft.com/office/powerpoint/2010/main" val="74609920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219200"/>
            <a:ext cx="8229600" cy="5257800"/>
          </a:xfrm>
        </p:spPr>
        <p:txBody>
          <a:bodyPr/>
          <a:lstStyle/>
          <a:p>
            <a:r>
              <a:rPr lang="en-US" dirty="0" err="1" smtClean="0"/>
              <a:t>AppSec</a:t>
            </a:r>
            <a:r>
              <a:rPr lang="en-US" dirty="0" smtClean="0"/>
              <a:t> can and should become a profit-center </a:t>
            </a:r>
          </a:p>
          <a:p>
            <a:endParaRPr lang="en-US" dirty="0"/>
          </a:p>
          <a:p>
            <a:r>
              <a:rPr lang="en-US" dirty="0" smtClean="0"/>
              <a:t>If we don’t do anything policy-makers will and we’re not going to like it</a:t>
            </a:r>
          </a:p>
          <a:p>
            <a:endParaRPr lang="en-US" dirty="0"/>
          </a:p>
          <a:p>
            <a:r>
              <a:rPr lang="en-US" dirty="0" smtClean="0"/>
              <a:t>Insane amount of money is being poured in InfoSec, let’s not ruin this by fostering lemons</a:t>
            </a:r>
          </a:p>
          <a:p>
            <a:endParaRPr lang="en-US" dirty="0"/>
          </a:p>
          <a:p>
            <a:r>
              <a:rPr lang="en-US" dirty="0" smtClean="0"/>
              <a:t>Freeriding is why we can’t have nice things</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88626413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Final quote</a:t>
            </a:r>
            <a:endParaRPr lang="en-US" dirty="0"/>
          </a:p>
        </p:txBody>
      </p:sp>
      <p:sp>
        <p:nvSpPr>
          <p:cNvPr id="3" name="Segnaposto contenuto 2"/>
          <p:cNvSpPr>
            <a:spLocks noGrp="1"/>
          </p:cNvSpPr>
          <p:nvPr>
            <p:ph idx="1"/>
          </p:nvPr>
        </p:nvSpPr>
        <p:spPr/>
        <p:txBody>
          <a:bodyPr/>
          <a:lstStyle/>
          <a:p>
            <a:r>
              <a:rPr lang="en-US" b="1" dirty="0"/>
              <a:t>"Mass markets demand security, along with safety and reliability, only after the product becomes commoditized."</a:t>
            </a:r>
          </a:p>
          <a:p>
            <a:r>
              <a:rPr lang="en-US" dirty="0" smtClean="0"/>
              <a:t>						- Alex </a:t>
            </a:r>
            <a:r>
              <a:rPr lang="en-US" dirty="0" err="1" smtClean="0"/>
              <a:t>Gantman</a:t>
            </a:r>
            <a:endParaRPr lang="en-US" dirty="0"/>
          </a:p>
        </p:txBody>
      </p:sp>
    </p:spTree>
    <p:extLst>
      <p:ext uri="{BB962C8B-B14F-4D97-AF65-F5344CB8AC3E}">
        <p14:creationId xmlns:p14="http://schemas.microsoft.com/office/powerpoint/2010/main" val="259987176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5800" y="2590800"/>
            <a:ext cx="7772400" cy="1362075"/>
          </a:xfrm>
        </p:spPr>
        <p:txBody>
          <a:bodyPr/>
          <a:lstStyle/>
          <a:p>
            <a:r>
              <a:rPr lang="it-IT" sz="4400" dirty="0" smtClean="0"/>
              <a:t>			</a:t>
            </a:r>
            <a:r>
              <a:rPr lang="it-IT" sz="4400" dirty="0" err="1" smtClean="0"/>
              <a:t>Thanks</a:t>
            </a:r>
            <a:r>
              <a:rPr lang="it-IT" sz="4400" dirty="0" smtClean="0"/>
              <a:t>!</a:t>
            </a:r>
            <a:br>
              <a:rPr lang="it-IT" sz="4400" dirty="0" smtClean="0"/>
            </a:br>
            <a:r>
              <a:rPr lang="it-IT" sz="4400" dirty="0" smtClean="0"/>
              <a:t>		    </a:t>
            </a:r>
            <a:r>
              <a:rPr lang="it-IT" sz="4400" dirty="0" err="1" smtClean="0"/>
              <a:t>Questions</a:t>
            </a:r>
            <a:r>
              <a:rPr lang="it-IT" sz="4400" dirty="0" smtClean="0"/>
              <a:t>?</a:t>
            </a:r>
            <a:endParaRPr lang="it-IT" sz="4400" dirty="0"/>
          </a:p>
        </p:txBody>
      </p:sp>
      <p:sp>
        <p:nvSpPr>
          <p:cNvPr id="3" name="Segnaposto testo 2"/>
          <p:cNvSpPr>
            <a:spLocks noGrp="1"/>
          </p:cNvSpPr>
          <p:nvPr>
            <p:ph type="body" idx="1"/>
          </p:nvPr>
        </p:nvSpPr>
        <p:spPr>
          <a:xfrm>
            <a:off x="685800" y="4114800"/>
            <a:ext cx="7772400" cy="522287"/>
          </a:xfrm>
        </p:spPr>
        <p:txBody>
          <a:bodyPr/>
          <a:lstStyle/>
          <a:p>
            <a:r>
              <a:rPr lang="it-IT" dirty="0" smtClean="0"/>
              <a:t>		       </a:t>
            </a:r>
            <a:r>
              <a:rPr lang="it-IT" dirty="0" err="1" smtClean="0"/>
              <a:t>vincenzo@trailofbits.com</a:t>
            </a:r>
            <a:endParaRPr lang="it-IT" dirty="0"/>
          </a:p>
        </p:txBody>
      </p:sp>
    </p:spTree>
    <p:extLst>
      <p:ext uri="{BB962C8B-B14F-4D97-AF65-F5344CB8AC3E}">
        <p14:creationId xmlns:p14="http://schemas.microsoft.com/office/powerpoint/2010/main" val="14176965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Games we play these days..</a:t>
            </a:r>
            <a:endParaRPr lang="en-US" dirty="0"/>
          </a:p>
        </p:txBody>
      </p:sp>
    </p:spTree>
    <p:extLst>
      <p:ext uri="{BB962C8B-B14F-4D97-AF65-F5344CB8AC3E}">
        <p14:creationId xmlns:p14="http://schemas.microsoft.com/office/powerpoint/2010/main" val="400917082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Fail to separate threats</a:t>
            </a:r>
            <a:endParaRPr lang="en-US" dirty="0"/>
          </a:p>
        </p:txBody>
      </p:sp>
      <p:pic>
        <p:nvPicPr>
          <p:cNvPr id="3" name="Immagine 2" descr="partial-hierarchy.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1447800"/>
            <a:ext cx="4267200" cy="4584700"/>
          </a:xfrm>
          <a:prstGeom prst="rect">
            <a:avLst/>
          </a:prstGeom>
        </p:spPr>
      </p:pic>
    </p:spTree>
    <p:extLst>
      <p:ext uri="{BB962C8B-B14F-4D97-AF65-F5344CB8AC3E}">
        <p14:creationId xmlns:p14="http://schemas.microsoft.com/office/powerpoint/2010/main" val="261943901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Compare and contrast</a:t>
            </a:r>
            <a:endParaRPr lang="en-US" dirty="0"/>
          </a:p>
        </p:txBody>
      </p:sp>
      <p:pic>
        <p:nvPicPr>
          <p:cNvPr id="4" name="Immagine 3" descr="flame.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133600"/>
            <a:ext cx="8084634" cy="914400"/>
          </a:xfrm>
          <a:prstGeom prst="rect">
            <a:avLst/>
          </a:prstGeom>
        </p:spPr>
      </p:pic>
      <p:pic>
        <p:nvPicPr>
          <p:cNvPr id="5" name="Immagine 4" descr="Screen Shot 2013-10-31 at 18.50.0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572000"/>
            <a:ext cx="7137400" cy="825500"/>
          </a:xfrm>
          <a:prstGeom prst="rect">
            <a:avLst/>
          </a:prstGeom>
        </p:spPr>
      </p:pic>
      <p:sp>
        <p:nvSpPr>
          <p:cNvPr id="17" name="Figura a mano libera 16"/>
          <p:cNvSpPr/>
          <p:nvPr/>
        </p:nvSpPr>
        <p:spPr>
          <a:xfrm>
            <a:off x="338667" y="4205111"/>
            <a:ext cx="3344333" cy="0"/>
          </a:xfrm>
          <a:custGeom>
            <a:avLst/>
            <a:gdLst>
              <a:gd name="connsiteX0" fmla="*/ 0 w 3344333"/>
              <a:gd name="connsiteY0" fmla="*/ 0 h 0"/>
              <a:gd name="connsiteX1" fmla="*/ 3344333 w 3344333"/>
              <a:gd name="connsiteY1" fmla="*/ 0 h 0"/>
            </a:gdLst>
            <a:ahLst/>
            <a:cxnLst>
              <a:cxn ang="0">
                <a:pos x="connsiteX0" y="connsiteY0"/>
              </a:cxn>
              <a:cxn ang="0">
                <a:pos x="connsiteX1" y="connsiteY1"/>
              </a:cxn>
            </a:cxnLst>
            <a:rect l="l" t="t" r="r" b="b"/>
            <a:pathLst>
              <a:path w="3344333">
                <a:moveTo>
                  <a:pt x="0" y="0"/>
                </a:moveTo>
                <a:lnTo>
                  <a:pt x="3344333" y="0"/>
                </a:lnTo>
              </a:path>
            </a:pathLst>
          </a:custGeom>
        </p:spPr>
        <p:txBody>
          <a:bodyPr rtlCol="0" anchor="ctr"/>
          <a:lstStyle/>
          <a:p>
            <a:pPr algn="ctr"/>
            <a:endParaRPr lang="en-US"/>
          </a:p>
        </p:txBody>
      </p:sp>
      <p:cxnSp>
        <p:nvCxnSpPr>
          <p:cNvPr id="22" name="Connettore 1 21"/>
          <p:cNvCxnSpPr/>
          <p:nvPr/>
        </p:nvCxnSpPr>
        <p:spPr bwMode="auto">
          <a:xfrm>
            <a:off x="0" y="3733800"/>
            <a:ext cx="9144000" cy="76200"/>
          </a:xfrm>
          <a:prstGeom prst="line">
            <a:avLst/>
          </a:prstGeom>
          <a:noFill/>
          <a:ln w="28575" cap="flat" cmpd="sng" algn="ctr">
            <a:solidFill>
              <a:schemeClr val="tx1"/>
            </a:solidFill>
            <a:prstDash val="solid"/>
            <a:round/>
            <a:headEnd type="none" w="med" len="med"/>
            <a:tailEnd type="none"/>
          </a:ln>
          <a:effectLst/>
        </p:spPr>
      </p:cxnSp>
    </p:spTree>
    <p:extLst>
      <p:ext uri="{BB962C8B-B14F-4D97-AF65-F5344CB8AC3E}">
        <p14:creationId xmlns:p14="http://schemas.microsoft.com/office/powerpoint/2010/main" val="18906777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And this..</a:t>
            </a:r>
            <a:endParaRPr lang="en-US" dirty="0"/>
          </a:p>
        </p:txBody>
      </p:sp>
      <p:pic>
        <p:nvPicPr>
          <p:cNvPr id="3" name="Immagine 2" descr="Screen Shot 2013-10-31 at 19.03.4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143000"/>
            <a:ext cx="5257800" cy="4871906"/>
          </a:xfrm>
          <a:prstGeom prst="rect">
            <a:avLst/>
          </a:prstGeom>
        </p:spPr>
      </p:pic>
    </p:spTree>
    <p:extLst>
      <p:ext uri="{BB962C8B-B14F-4D97-AF65-F5344CB8AC3E}">
        <p14:creationId xmlns:p14="http://schemas.microsoft.com/office/powerpoint/2010/main" val="231455595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With this</a:t>
            </a:r>
            <a:endParaRPr lang="en-US" dirty="0"/>
          </a:p>
        </p:txBody>
      </p:sp>
      <p:pic>
        <p:nvPicPr>
          <p:cNvPr id="3" name="Immagine 2" descr="goal.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5600"/>
            <a:ext cx="9032161" cy="1057314"/>
          </a:xfrm>
          <a:prstGeom prst="rect">
            <a:avLst/>
          </a:prstGeom>
        </p:spPr>
      </p:pic>
    </p:spTree>
    <p:extLst>
      <p:ext uri="{BB962C8B-B14F-4D97-AF65-F5344CB8AC3E}">
        <p14:creationId xmlns:p14="http://schemas.microsoft.com/office/powerpoint/2010/main" val="1903495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Forget the good </a:t>
            </a:r>
            <a:r>
              <a:rPr lang="en-US" dirty="0" err="1" smtClean="0"/>
              <a:t>ol’weak</a:t>
            </a:r>
            <a:r>
              <a:rPr lang="en-US" dirty="0" smtClean="0"/>
              <a:t> links</a:t>
            </a:r>
            <a:endParaRPr lang="en-US" dirty="0"/>
          </a:p>
        </p:txBody>
      </p:sp>
      <p:pic>
        <p:nvPicPr>
          <p:cNvPr id="3" name="Immagine 2" descr="536775_51024_fron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143001"/>
            <a:ext cx="5181600" cy="5197792"/>
          </a:xfrm>
          <a:prstGeom prst="rect">
            <a:avLst/>
          </a:prstGeom>
        </p:spPr>
      </p:pic>
    </p:spTree>
    <p:extLst>
      <p:ext uri="{BB962C8B-B14F-4D97-AF65-F5344CB8AC3E}">
        <p14:creationId xmlns:p14="http://schemas.microsoft.com/office/powerpoint/2010/main" val="203393208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railofbits">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58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noFill/>
        <a:ln w="6350" cap="flat" cmpd="sng" algn="ctr">
          <a:solidFill>
            <a:schemeClr val="tx1"/>
          </a:solidFill>
          <a:prstDash val="solid"/>
          <a:round/>
          <a:headEnd type="none" w="med" len="med"/>
          <a:tailEnd type="arrow"/>
        </a:ln>
        <a:effectLst/>
      </a:spPr>
      <a:body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trailofbits.potx</Template>
  <TotalTime>27680</TotalTime>
  <Words>2133</Words>
  <Application>Microsoft Macintosh PowerPoint</Application>
  <PresentationFormat>Presentazione su schermo (4:3)</PresentationFormat>
  <Paragraphs>317</Paragraphs>
  <Slides>39</Slides>
  <Notes>34</Notes>
  <HiddenSlides>0</HiddenSlides>
  <MMClips>0</MMClips>
  <ScaleCrop>false</ScaleCrop>
  <HeadingPairs>
    <vt:vector size="4" baseType="variant">
      <vt:variant>
        <vt:lpstr>Tema</vt:lpstr>
      </vt:variant>
      <vt:variant>
        <vt:i4>1</vt:i4>
      </vt:variant>
      <vt:variant>
        <vt:lpstr>Titoli diapositive</vt:lpstr>
      </vt:variant>
      <vt:variant>
        <vt:i4>39</vt:i4>
      </vt:variant>
    </vt:vector>
  </HeadingPairs>
  <TitlesOfParts>
    <vt:vector size="40" baseType="lpstr">
      <vt:lpstr>trailofbits</vt:lpstr>
      <vt:lpstr>Bringing nothing to the party</vt:lpstr>
      <vt:lpstr>Presentazione di PowerPoint</vt:lpstr>
      <vt:lpstr>Presentazione di PowerPoint</vt:lpstr>
      <vt:lpstr>Games we play these days..</vt:lpstr>
      <vt:lpstr>Fail to separate threats</vt:lpstr>
      <vt:lpstr>Compare and contrast</vt:lpstr>
      <vt:lpstr>And this..</vt:lpstr>
      <vt:lpstr>With this</vt:lpstr>
      <vt:lpstr>Forget the good ol’weak links</vt:lpstr>
      <vt:lpstr>Macro-level example</vt:lpstr>
      <vt:lpstr>Eco101</vt:lpstr>
      <vt:lpstr>The market for lemons</vt:lpstr>
      <vt:lpstr>Free riders!</vt:lpstr>
      <vt:lpstr>Externality</vt:lpstr>
      <vt:lpstr>What has any of this to do with AppSec?</vt:lpstr>
      <vt:lpstr>Presentazione di PowerPoint</vt:lpstr>
      <vt:lpstr>Bounties</vt:lpstr>
      <vt:lpstr>Do somebody else’s work</vt:lpstr>
      <vt:lpstr>“Reactive security”</vt:lpstr>
      <vt:lpstr>Lack of devs accountability</vt:lpstr>
      <vt:lpstr>Stuff that works today</vt:lpstr>
      <vt:lpstr>Bug hunting</vt:lpstr>
      <vt:lpstr>BlueHat prize/Pwnium/Pwn2Own</vt:lpstr>
      <vt:lpstr>Some tools</vt:lpstr>
      <vt:lpstr>Let’s talk about tomorrow</vt:lpstr>
      <vt:lpstr>Meditation interlude</vt:lpstr>
      <vt:lpstr>A line in the sand</vt:lpstr>
      <vt:lpstr>Warning</vt:lpstr>
      <vt:lpstr>Proposal 1</vt:lpstr>
      <vt:lpstr>You can start from this</vt:lpstr>
      <vt:lpstr>And this</vt:lpstr>
      <vt:lpstr>Proposal 2</vt:lpstr>
      <vt:lpstr>Proposal 3</vt:lpstr>
      <vt:lpstr>Proposal 4</vt:lpstr>
      <vt:lpstr>Proposal 5</vt:lpstr>
      <vt:lpstr>Conclusions</vt:lpstr>
      <vt:lpstr>Presentazione di PowerPoint</vt:lpstr>
      <vt:lpstr>Final quote</vt:lpstr>
      <vt:lpstr>   Thanks!       Questions?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Vincenzo Iozzo</cp:lastModifiedBy>
  <cp:revision>849</cp:revision>
  <dcterms:created xsi:type="dcterms:W3CDTF">2008-12-29T17:30:14Z</dcterms:created>
  <dcterms:modified xsi:type="dcterms:W3CDTF">2013-11-21T23:50:59Z</dcterms:modified>
  <cp:category/>
</cp:coreProperties>
</file>