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56"/>
  </p:notesMasterIdLst>
  <p:sldIdLst>
    <p:sldId id="416" r:id="rId2"/>
    <p:sldId id="417" r:id="rId3"/>
    <p:sldId id="258" r:id="rId4"/>
    <p:sldId id="259" r:id="rId5"/>
    <p:sldId id="260" r:id="rId6"/>
    <p:sldId id="261" r:id="rId7"/>
    <p:sldId id="262" r:id="rId8"/>
    <p:sldId id="263" r:id="rId9"/>
    <p:sldId id="264" r:id="rId10"/>
    <p:sldId id="265" r:id="rId11"/>
    <p:sldId id="273" r:id="rId12"/>
    <p:sldId id="272" r:id="rId13"/>
    <p:sldId id="274" r:id="rId14"/>
    <p:sldId id="275" r:id="rId15"/>
    <p:sldId id="276" r:id="rId16"/>
    <p:sldId id="277" r:id="rId17"/>
    <p:sldId id="285" r:id="rId18"/>
    <p:sldId id="320" r:id="rId19"/>
    <p:sldId id="317" r:id="rId20"/>
    <p:sldId id="390" r:id="rId21"/>
    <p:sldId id="291" r:id="rId22"/>
    <p:sldId id="292" r:id="rId23"/>
    <p:sldId id="336" r:id="rId24"/>
    <p:sldId id="293" r:id="rId25"/>
    <p:sldId id="395" r:id="rId26"/>
    <p:sldId id="396" r:id="rId27"/>
    <p:sldId id="397" r:id="rId28"/>
    <p:sldId id="398" r:id="rId29"/>
    <p:sldId id="401" r:id="rId30"/>
    <p:sldId id="402" r:id="rId31"/>
    <p:sldId id="403" r:id="rId32"/>
    <p:sldId id="337" r:id="rId33"/>
    <p:sldId id="392" r:id="rId34"/>
    <p:sldId id="394" r:id="rId35"/>
    <p:sldId id="393" r:id="rId36"/>
    <p:sldId id="267" r:id="rId37"/>
    <p:sldId id="266" r:id="rId38"/>
    <p:sldId id="286" r:id="rId39"/>
    <p:sldId id="287" r:id="rId40"/>
    <p:sldId id="288" r:id="rId41"/>
    <p:sldId id="409" r:id="rId42"/>
    <p:sldId id="289" r:id="rId43"/>
    <p:sldId id="290" r:id="rId44"/>
    <p:sldId id="338" r:id="rId45"/>
    <p:sldId id="339" r:id="rId46"/>
    <p:sldId id="340" r:id="rId47"/>
    <p:sldId id="405" r:id="rId48"/>
    <p:sldId id="341" r:id="rId49"/>
    <p:sldId id="343" r:id="rId50"/>
    <p:sldId id="342" r:id="rId51"/>
    <p:sldId id="346" r:id="rId52"/>
    <p:sldId id="347" r:id="rId53"/>
    <p:sldId id="348" r:id="rId54"/>
    <p:sldId id="352" r:id="rId55"/>
    <p:sldId id="353" r:id="rId56"/>
    <p:sldId id="345" r:id="rId57"/>
    <p:sldId id="349" r:id="rId58"/>
    <p:sldId id="399" r:id="rId59"/>
    <p:sldId id="412" r:id="rId60"/>
    <p:sldId id="350" r:id="rId61"/>
    <p:sldId id="381" r:id="rId62"/>
    <p:sldId id="383" r:id="rId63"/>
    <p:sldId id="384" r:id="rId64"/>
    <p:sldId id="385" r:id="rId65"/>
    <p:sldId id="386" r:id="rId66"/>
    <p:sldId id="387" r:id="rId67"/>
    <p:sldId id="388" r:id="rId68"/>
    <p:sldId id="284" r:id="rId69"/>
    <p:sldId id="344" r:id="rId70"/>
    <p:sldId id="268" r:id="rId71"/>
    <p:sldId id="419" r:id="rId72"/>
    <p:sldId id="278" r:id="rId73"/>
    <p:sldId id="295" r:id="rId74"/>
    <p:sldId id="296" r:id="rId75"/>
    <p:sldId id="297" r:id="rId76"/>
    <p:sldId id="298" r:id="rId77"/>
    <p:sldId id="299" r:id="rId78"/>
    <p:sldId id="300" r:id="rId79"/>
    <p:sldId id="301" r:id="rId80"/>
    <p:sldId id="302" r:id="rId81"/>
    <p:sldId id="303" r:id="rId82"/>
    <p:sldId id="304" r:id="rId83"/>
    <p:sldId id="305" r:id="rId84"/>
    <p:sldId id="306" r:id="rId85"/>
    <p:sldId id="307" r:id="rId86"/>
    <p:sldId id="308" r:id="rId87"/>
    <p:sldId id="309" r:id="rId88"/>
    <p:sldId id="310" r:id="rId89"/>
    <p:sldId id="311" r:id="rId90"/>
    <p:sldId id="312" r:id="rId91"/>
    <p:sldId id="313" r:id="rId92"/>
    <p:sldId id="314" r:id="rId93"/>
    <p:sldId id="315" r:id="rId94"/>
    <p:sldId id="316"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54" r:id="rId110"/>
    <p:sldId id="355" r:id="rId111"/>
    <p:sldId id="356" r:id="rId112"/>
    <p:sldId id="335" r:id="rId113"/>
    <p:sldId id="269" r:id="rId114"/>
    <p:sldId id="271" r:id="rId115"/>
    <p:sldId id="351" r:id="rId116"/>
    <p:sldId id="358" r:id="rId117"/>
    <p:sldId id="373" r:id="rId118"/>
    <p:sldId id="374" r:id="rId119"/>
    <p:sldId id="375" r:id="rId120"/>
    <p:sldId id="376" r:id="rId121"/>
    <p:sldId id="377" r:id="rId122"/>
    <p:sldId id="378" r:id="rId123"/>
    <p:sldId id="379" r:id="rId124"/>
    <p:sldId id="270" r:id="rId125"/>
    <p:sldId id="280" r:id="rId126"/>
    <p:sldId id="360" r:id="rId127"/>
    <p:sldId id="361" r:id="rId128"/>
    <p:sldId id="282" r:id="rId129"/>
    <p:sldId id="283" r:id="rId130"/>
    <p:sldId id="359" r:id="rId131"/>
    <p:sldId id="363" r:id="rId132"/>
    <p:sldId id="364" r:id="rId133"/>
    <p:sldId id="365" r:id="rId134"/>
    <p:sldId id="366" r:id="rId135"/>
    <p:sldId id="368" r:id="rId136"/>
    <p:sldId id="380" r:id="rId137"/>
    <p:sldId id="369" r:id="rId138"/>
    <p:sldId id="367" r:id="rId139"/>
    <p:sldId id="281" r:id="rId140"/>
    <p:sldId id="362" r:id="rId141"/>
    <p:sldId id="370" r:id="rId142"/>
    <p:sldId id="371" r:id="rId143"/>
    <p:sldId id="372" r:id="rId144"/>
    <p:sldId id="279" r:id="rId145"/>
    <p:sldId id="357" r:id="rId146"/>
    <p:sldId id="382" r:id="rId147"/>
    <p:sldId id="389" r:id="rId148"/>
    <p:sldId id="421" r:id="rId149"/>
    <p:sldId id="404" r:id="rId150"/>
    <p:sldId id="406" r:id="rId151"/>
    <p:sldId id="407" r:id="rId152"/>
    <p:sldId id="408" r:id="rId153"/>
    <p:sldId id="418" r:id="rId154"/>
    <p:sldId id="420" r:id="rId1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4522DA1-2490-F844-A186-F0C2D74CA20C}">
          <p14:sldIdLst>
            <p14:sldId id="416"/>
            <p14:sldId id="417"/>
            <p14:sldId id="258"/>
            <p14:sldId id="259"/>
            <p14:sldId id="260"/>
            <p14:sldId id="261"/>
            <p14:sldId id="262"/>
            <p14:sldId id="263"/>
            <p14:sldId id="264"/>
            <p14:sldId id="265"/>
          </p14:sldIdLst>
        </p14:section>
        <p14:section name="Prepare Your Mindset" id="{AAA98CB7-F46A-174F-8CBD-7A30F0768C46}">
          <p14:sldIdLst>
            <p14:sldId id="273"/>
            <p14:sldId id="272"/>
            <p14:sldId id="274"/>
            <p14:sldId id="275"/>
            <p14:sldId id="276"/>
            <p14:sldId id="277"/>
            <p14:sldId id="285"/>
            <p14:sldId id="320"/>
            <p14:sldId id="317"/>
            <p14:sldId id="390"/>
          </p14:sldIdLst>
        </p14:section>
        <p14:section name="Forensics" id="{B807379F-5DB8-7C46-8763-E02B7F0CBE4C}">
          <p14:sldIdLst>
            <p14:sldId id="291"/>
            <p14:sldId id="292"/>
            <p14:sldId id="336"/>
            <p14:sldId id="293"/>
            <p14:sldId id="395"/>
            <p14:sldId id="396"/>
            <p14:sldId id="397"/>
            <p14:sldId id="398"/>
            <p14:sldId id="401"/>
            <p14:sldId id="402"/>
            <p14:sldId id="403"/>
            <p14:sldId id="337"/>
            <p14:sldId id="392"/>
            <p14:sldId id="394"/>
            <p14:sldId id="393"/>
          </p14:sldIdLst>
        </p14:section>
        <p14:section name="Vulnerability Discovery" id="{D22AEE09-D574-5141-A289-DD6B7E3174DC}">
          <p14:sldIdLst>
            <p14:sldId id="267"/>
            <p14:sldId id="266"/>
            <p14:sldId id="286"/>
            <p14:sldId id="287"/>
            <p14:sldId id="288"/>
            <p14:sldId id="409"/>
            <p14:sldId id="289"/>
            <p14:sldId id="290"/>
            <p14:sldId id="338"/>
            <p14:sldId id="339"/>
            <p14:sldId id="340"/>
            <p14:sldId id="405"/>
            <p14:sldId id="341"/>
            <p14:sldId id="343"/>
            <p14:sldId id="342"/>
            <p14:sldId id="346"/>
            <p14:sldId id="347"/>
            <p14:sldId id="348"/>
            <p14:sldId id="352"/>
            <p14:sldId id="353"/>
            <p14:sldId id="345"/>
            <p14:sldId id="349"/>
            <p14:sldId id="399"/>
            <p14:sldId id="412"/>
            <p14:sldId id="350"/>
            <p14:sldId id="381"/>
            <p14:sldId id="383"/>
            <p14:sldId id="384"/>
            <p14:sldId id="385"/>
            <p14:sldId id="386"/>
            <p14:sldId id="387"/>
            <p14:sldId id="388"/>
            <p14:sldId id="284"/>
            <p14:sldId id="344"/>
          </p14:sldIdLst>
        </p14:section>
        <p14:section name="Exploit Development" id="{47B83209-1F06-C445-8C70-B93D31EFE7FF}">
          <p14:sldIdLst>
            <p14:sldId id="268"/>
            <p14:sldId id="419"/>
            <p14:sldId id="278"/>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21"/>
            <p14:sldId id="322"/>
            <p14:sldId id="323"/>
            <p14:sldId id="324"/>
            <p14:sldId id="325"/>
            <p14:sldId id="326"/>
            <p14:sldId id="327"/>
            <p14:sldId id="328"/>
            <p14:sldId id="329"/>
            <p14:sldId id="330"/>
            <p14:sldId id="331"/>
            <p14:sldId id="332"/>
            <p14:sldId id="333"/>
            <p14:sldId id="334"/>
            <p14:sldId id="354"/>
            <p14:sldId id="355"/>
            <p14:sldId id="356"/>
            <p14:sldId id="335"/>
          </p14:sldIdLst>
        </p14:section>
        <p14:section name="Tool Creation" id="{CEB31A48-29A0-2148-9343-6BA9EC24775B}">
          <p14:sldIdLst>
            <p14:sldId id="269"/>
            <p14:sldId id="271"/>
            <p14:sldId id="351"/>
            <p14:sldId id="358"/>
            <p14:sldId id="373"/>
            <p14:sldId id="374"/>
            <p14:sldId id="375"/>
            <p14:sldId id="376"/>
            <p14:sldId id="377"/>
            <p14:sldId id="378"/>
            <p14:sldId id="379"/>
          </p14:sldIdLst>
        </p14:section>
        <p14:section name="Using OPC" id="{F8945714-4C1D-2544-9734-AE2C3EEC76F8}">
          <p14:sldIdLst>
            <p14:sldId id="270"/>
            <p14:sldId id="280"/>
            <p14:sldId id="360"/>
            <p14:sldId id="361"/>
            <p14:sldId id="282"/>
            <p14:sldId id="283"/>
            <p14:sldId id="359"/>
            <p14:sldId id="363"/>
            <p14:sldId id="364"/>
            <p14:sldId id="365"/>
            <p14:sldId id="366"/>
            <p14:sldId id="368"/>
            <p14:sldId id="380"/>
            <p14:sldId id="369"/>
            <p14:sldId id="367"/>
            <p14:sldId id="281"/>
            <p14:sldId id="362"/>
            <p14:sldId id="370"/>
            <p14:sldId id="371"/>
            <p14:sldId id="372"/>
          </p14:sldIdLst>
        </p14:section>
        <p14:section name="Conclusion" id="{9ED6B12A-9640-CC4F-A3F2-E087F16AC966}">
          <p14:sldIdLst>
            <p14:sldId id="279"/>
            <p14:sldId id="357"/>
            <p14:sldId id="382"/>
            <p14:sldId id="389"/>
          </p14:sldIdLst>
        </p14:section>
        <p14:section name="Solutions" id="{9D900E30-ACCA-2643-B3BA-B3351980FBD7}">
          <p14:sldIdLst>
            <p14:sldId id="421"/>
            <p14:sldId id="404"/>
            <p14:sldId id="406"/>
            <p14:sldId id="407"/>
            <p14:sldId id="408"/>
            <p14:sldId id="418"/>
            <p14:sldId id="42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32" autoAdjust="0"/>
    <p:restoredTop sz="91486" autoAdjust="0"/>
  </p:normalViewPr>
  <p:slideViewPr>
    <p:cSldViewPr snapToGrid="0" snapToObjects="1">
      <p:cViewPr varScale="1">
        <p:scale>
          <a:sx n="114" d="100"/>
          <a:sy n="114" d="100"/>
        </p:scale>
        <p:origin x="-104" y="-240"/>
      </p:cViewPr>
      <p:guideLst>
        <p:guide orient="horz" pos="2160"/>
        <p:guide pos="2880"/>
      </p:guideLst>
    </p:cSldViewPr>
  </p:slideViewPr>
  <p:outlineViewPr>
    <p:cViewPr>
      <p:scale>
        <a:sx n="33" d="100"/>
        <a:sy n="33" d="100"/>
      </p:scale>
      <p:origin x="0" y="157680"/>
    </p:cViewPr>
  </p:outlineViewPr>
  <p:notesTextViewPr>
    <p:cViewPr>
      <p:scale>
        <a:sx n="100" d="100"/>
        <a:sy n="100" d="100"/>
      </p:scale>
      <p:origin x="0" y="0"/>
    </p:cViewPr>
  </p:notesTextViewPr>
  <p:sorterViewPr>
    <p:cViewPr>
      <p:scale>
        <a:sx n="66" d="100"/>
        <a:sy n="66" d="100"/>
      </p:scale>
      <p:origin x="0" y="9704"/>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notesMaster" Target="notesMasters/notesMaster1.xml"/><Relationship Id="rId157" Type="http://schemas.openxmlformats.org/officeDocument/2006/relationships/printerSettings" Target="printerSettings/printerSettings1.bin"/><Relationship Id="rId158" Type="http://schemas.openxmlformats.org/officeDocument/2006/relationships/presProps" Target="presProps.xml"/><Relationship Id="rId15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theme" Target="theme/theme1.xml"/><Relationship Id="rId16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D9BEB-A7E0-9B40-9621-B833CAB4558A}" type="doc">
      <dgm:prSet loTypeId="urn:microsoft.com/office/officeart/2005/8/layout/process1" loCatId="" qsTypeId="urn:microsoft.com/office/officeart/2005/8/quickstyle/simple1" qsCatId="simple" csTypeId="urn:microsoft.com/office/officeart/2005/8/colors/accent1_2" csCatId="accent1" phldr="1"/>
      <dgm:spPr/>
    </dgm:pt>
    <dgm:pt modelId="{DB55FCC9-C166-4E43-ADA6-15606F389FE1}">
      <dgm:prSet phldrT="[Text]"/>
      <dgm:spPr/>
      <dgm:t>
        <a:bodyPr/>
        <a:lstStyle/>
        <a:p>
          <a:pPr algn="ctr"/>
          <a:r>
            <a:rPr lang="en-US" dirty="0" smtClean="0"/>
            <a:t>Overwrite Return Address</a:t>
          </a:r>
          <a:endParaRPr lang="en-US" dirty="0"/>
        </a:p>
      </dgm:t>
    </dgm:pt>
    <dgm:pt modelId="{B7D3D93B-5C0A-0443-84E4-FE4A306301B7}" type="parTrans" cxnId="{E6123D6A-433B-E947-85C4-9EAC9145F435}">
      <dgm:prSet/>
      <dgm:spPr/>
      <dgm:t>
        <a:bodyPr/>
        <a:lstStyle/>
        <a:p>
          <a:pPr algn="ctr"/>
          <a:endParaRPr lang="en-US"/>
        </a:p>
      </dgm:t>
    </dgm:pt>
    <dgm:pt modelId="{E14FCC86-0690-CC40-821A-09271C2562CB}" type="sibTrans" cxnId="{E6123D6A-433B-E947-85C4-9EAC9145F435}">
      <dgm:prSet/>
      <dgm:spPr/>
      <dgm:t>
        <a:bodyPr/>
        <a:lstStyle/>
        <a:p>
          <a:pPr algn="ctr"/>
          <a:endParaRPr lang="en-US"/>
        </a:p>
      </dgm:t>
    </dgm:pt>
    <dgm:pt modelId="{375D41C1-85FA-0146-B2DA-3B3DFB79B16B}">
      <dgm:prSet phldrT="[Text]"/>
      <dgm:spPr/>
      <dgm:t>
        <a:bodyPr/>
        <a:lstStyle/>
        <a:p>
          <a:pPr algn="ctr"/>
          <a:r>
            <a:rPr lang="en-US" dirty="0" smtClean="0"/>
            <a:t>Execute </a:t>
          </a:r>
          <a:r>
            <a:rPr lang="en-US" dirty="0" err="1" smtClean="0"/>
            <a:t>Shellcode</a:t>
          </a:r>
          <a:endParaRPr lang="en-US" dirty="0"/>
        </a:p>
      </dgm:t>
    </dgm:pt>
    <dgm:pt modelId="{76318803-B7BB-F149-A476-50D87628728E}" type="parTrans" cxnId="{0304B963-8746-C946-A549-84B57878FE37}">
      <dgm:prSet/>
      <dgm:spPr/>
      <dgm:t>
        <a:bodyPr/>
        <a:lstStyle/>
        <a:p>
          <a:pPr algn="ctr"/>
          <a:endParaRPr lang="en-US"/>
        </a:p>
      </dgm:t>
    </dgm:pt>
    <dgm:pt modelId="{940A2897-451D-2D4C-A8CC-54861EFEFFDE}" type="sibTrans" cxnId="{0304B963-8746-C946-A549-84B57878FE37}">
      <dgm:prSet/>
      <dgm:spPr/>
      <dgm:t>
        <a:bodyPr/>
        <a:lstStyle/>
        <a:p>
          <a:pPr algn="ctr"/>
          <a:endParaRPr lang="en-US"/>
        </a:p>
      </dgm:t>
    </dgm:pt>
    <dgm:pt modelId="{68AF25AF-BD7C-7245-9114-1C352B023293}">
      <dgm:prSet phldrT="[Text]"/>
      <dgm:spPr/>
      <dgm:t>
        <a:bodyPr/>
        <a:lstStyle/>
        <a:p>
          <a:pPr algn="ctr"/>
          <a:r>
            <a:rPr lang="en-US" dirty="0" smtClean="0"/>
            <a:t>Complete Compromise</a:t>
          </a:r>
          <a:endParaRPr lang="en-US" dirty="0"/>
        </a:p>
      </dgm:t>
    </dgm:pt>
    <dgm:pt modelId="{6C8D9597-7634-1D48-99B4-E7B5D8597111}" type="parTrans" cxnId="{793D0DBD-747C-2C4F-ADB7-C8281BB482CD}">
      <dgm:prSet/>
      <dgm:spPr/>
      <dgm:t>
        <a:bodyPr/>
        <a:lstStyle/>
        <a:p>
          <a:pPr algn="ctr"/>
          <a:endParaRPr lang="en-US"/>
        </a:p>
      </dgm:t>
    </dgm:pt>
    <dgm:pt modelId="{37E60324-691F-FD41-BC2E-C38558759900}" type="sibTrans" cxnId="{793D0DBD-747C-2C4F-ADB7-C8281BB482CD}">
      <dgm:prSet/>
      <dgm:spPr/>
      <dgm:t>
        <a:bodyPr/>
        <a:lstStyle/>
        <a:p>
          <a:pPr algn="ctr"/>
          <a:endParaRPr lang="en-US"/>
        </a:p>
      </dgm:t>
    </dgm:pt>
    <dgm:pt modelId="{B0D5B899-7482-B44A-996A-41F5C78F5820}" type="pres">
      <dgm:prSet presAssocID="{AD8D9BEB-A7E0-9B40-9621-B833CAB4558A}" presName="Name0" presStyleCnt="0">
        <dgm:presLayoutVars>
          <dgm:dir/>
          <dgm:resizeHandles val="exact"/>
        </dgm:presLayoutVars>
      </dgm:prSet>
      <dgm:spPr/>
    </dgm:pt>
    <dgm:pt modelId="{AF699CC4-BC6E-F642-A7E9-FA866A396F2A}" type="pres">
      <dgm:prSet presAssocID="{DB55FCC9-C166-4E43-ADA6-15606F389FE1}" presName="node" presStyleLbl="node1" presStyleIdx="0" presStyleCnt="3">
        <dgm:presLayoutVars>
          <dgm:bulletEnabled val="1"/>
        </dgm:presLayoutVars>
      </dgm:prSet>
      <dgm:spPr/>
      <dgm:t>
        <a:bodyPr/>
        <a:lstStyle/>
        <a:p>
          <a:endParaRPr lang="en-US"/>
        </a:p>
      </dgm:t>
    </dgm:pt>
    <dgm:pt modelId="{586F1228-B1D0-584F-B22A-F917ACBF81AB}" type="pres">
      <dgm:prSet presAssocID="{E14FCC86-0690-CC40-821A-09271C2562CB}" presName="sibTrans" presStyleLbl="sibTrans2D1" presStyleIdx="0" presStyleCnt="2"/>
      <dgm:spPr/>
      <dgm:t>
        <a:bodyPr/>
        <a:lstStyle/>
        <a:p>
          <a:endParaRPr lang="en-US"/>
        </a:p>
      </dgm:t>
    </dgm:pt>
    <dgm:pt modelId="{003DDC48-77D9-E242-9A6B-7978D8C5F200}" type="pres">
      <dgm:prSet presAssocID="{E14FCC86-0690-CC40-821A-09271C2562CB}" presName="connectorText" presStyleLbl="sibTrans2D1" presStyleIdx="0" presStyleCnt="2"/>
      <dgm:spPr/>
      <dgm:t>
        <a:bodyPr/>
        <a:lstStyle/>
        <a:p>
          <a:endParaRPr lang="en-US"/>
        </a:p>
      </dgm:t>
    </dgm:pt>
    <dgm:pt modelId="{9B08DD57-3109-3643-BE38-78CA669F9F1E}" type="pres">
      <dgm:prSet presAssocID="{375D41C1-85FA-0146-B2DA-3B3DFB79B16B}" presName="node" presStyleLbl="node1" presStyleIdx="1" presStyleCnt="3">
        <dgm:presLayoutVars>
          <dgm:bulletEnabled val="1"/>
        </dgm:presLayoutVars>
      </dgm:prSet>
      <dgm:spPr/>
      <dgm:t>
        <a:bodyPr/>
        <a:lstStyle/>
        <a:p>
          <a:endParaRPr lang="en-US"/>
        </a:p>
      </dgm:t>
    </dgm:pt>
    <dgm:pt modelId="{D1D54895-8980-A046-85B4-72FA6B6469C5}" type="pres">
      <dgm:prSet presAssocID="{940A2897-451D-2D4C-A8CC-54861EFEFFDE}" presName="sibTrans" presStyleLbl="sibTrans2D1" presStyleIdx="1" presStyleCnt="2"/>
      <dgm:spPr/>
      <dgm:t>
        <a:bodyPr/>
        <a:lstStyle/>
        <a:p>
          <a:endParaRPr lang="en-US"/>
        </a:p>
      </dgm:t>
    </dgm:pt>
    <dgm:pt modelId="{526BE3FD-9D3B-CD46-A65D-F9308B430916}" type="pres">
      <dgm:prSet presAssocID="{940A2897-451D-2D4C-A8CC-54861EFEFFDE}" presName="connectorText" presStyleLbl="sibTrans2D1" presStyleIdx="1" presStyleCnt="2"/>
      <dgm:spPr/>
      <dgm:t>
        <a:bodyPr/>
        <a:lstStyle/>
        <a:p>
          <a:endParaRPr lang="en-US"/>
        </a:p>
      </dgm:t>
    </dgm:pt>
    <dgm:pt modelId="{596EE9B6-60AD-F145-A52D-A1F70AE553BC}" type="pres">
      <dgm:prSet presAssocID="{68AF25AF-BD7C-7245-9114-1C352B023293}" presName="node" presStyleLbl="node1" presStyleIdx="2" presStyleCnt="3">
        <dgm:presLayoutVars>
          <dgm:bulletEnabled val="1"/>
        </dgm:presLayoutVars>
      </dgm:prSet>
      <dgm:spPr/>
      <dgm:t>
        <a:bodyPr/>
        <a:lstStyle/>
        <a:p>
          <a:endParaRPr lang="en-US"/>
        </a:p>
      </dgm:t>
    </dgm:pt>
  </dgm:ptLst>
  <dgm:cxnLst>
    <dgm:cxn modelId="{96DF2B32-19F5-6942-8635-508F37DF92E3}" type="presOf" srcId="{940A2897-451D-2D4C-A8CC-54861EFEFFDE}" destId="{526BE3FD-9D3B-CD46-A65D-F9308B430916}" srcOrd="1" destOrd="0" presId="urn:microsoft.com/office/officeart/2005/8/layout/process1"/>
    <dgm:cxn modelId="{9C0DB30B-42D4-BD4B-8A92-FA99EE1F633C}" type="presOf" srcId="{68AF25AF-BD7C-7245-9114-1C352B023293}" destId="{596EE9B6-60AD-F145-A52D-A1F70AE553BC}" srcOrd="0" destOrd="0" presId="urn:microsoft.com/office/officeart/2005/8/layout/process1"/>
    <dgm:cxn modelId="{4A692E66-27BD-FC46-B95E-2442B6181D04}" type="presOf" srcId="{940A2897-451D-2D4C-A8CC-54861EFEFFDE}" destId="{D1D54895-8980-A046-85B4-72FA6B6469C5}" srcOrd="0" destOrd="0" presId="urn:microsoft.com/office/officeart/2005/8/layout/process1"/>
    <dgm:cxn modelId="{0304B963-8746-C946-A549-84B57878FE37}" srcId="{AD8D9BEB-A7E0-9B40-9621-B833CAB4558A}" destId="{375D41C1-85FA-0146-B2DA-3B3DFB79B16B}" srcOrd="1" destOrd="0" parTransId="{76318803-B7BB-F149-A476-50D87628728E}" sibTransId="{940A2897-451D-2D4C-A8CC-54861EFEFFDE}"/>
    <dgm:cxn modelId="{E6123D6A-433B-E947-85C4-9EAC9145F435}" srcId="{AD8D9BEB-A7E0-9B40-9621-B833CAB4558A}" destId="{DB55FCC9-C166-4E43-ADA6-15606F389FE1}" srcOrd="0" destOrd="0" parTransId="{B7D3D93B-5C0A-0443-84E4-FE4A306301B7}" sibTransId="{E14FCC86-0690-CC40-821A-09271C2562CB}"/>
    <dgm:cxn modelId="{3A673637-8B10-264A-9A38-A3C5192C4D5A}" type="presOf" srcId="{DB55FCC9-C166-4E43-ADA6-15606F389FE1}" destId="{AF699CC4-BC6E-F642-A7E9-FA866A396F2A}" srcOrd="0" destOrd="0" presId="urn:microsoft.com/office/officeart/2005/8/layout/process1"/>
    <dgm:cxn modelId="{A1E8DA5A-8F04-8F48-BD14-E13C2ED5C077}" type="presOf" srcId="{E14FCC86-0690-CC40-821A-09271C2562CB}" destId="{003DDC48-77D9-E242-9A6B-7978D8C5F200}" srcOrd="1" destOrd="0" presId="urn:microsoft.com/office/officeart/2005/8/layout/process1"/>
    <dgm:cxn modelId="{466DA7EE-B651-274E-9332-5ECCBB1DA8CC}" type="presOf" srcId="{375D41C1-85FA-0146-B2DA-3B3DFB79B16B}" destId="{9B08DD57-3109-3643-BE38-78CA669F9F1E}" srcOrd="0" destOrd="0" presId="urn:microsoft.com/office/officeart/2005/8/layout/process1"/>
    <dgm:cxn modelId="{50409CB1-BB8A-D14E-B871-0E76E06FC995}" type="presOf" srcId="{E14FCC86-0690-CC40-821A-09271C2562CB}" destId="{586F1228-B1D0-584F-B22A-F917ACBF81AB}" srcOrd="0" destOrd="0" presId="urn:microsoft.com/office/officeart/2005/8/layout/process1"/>
    <dgm:cxn modelId="{793D0DBD-747C-2C4F-ADB7-C8281BB482CD}" srcId="{AD8D9BEB-A7E0-9B40-9621-B833CAB4558A}" destId="{68AF25AF-BD7C-7245-9114-1C352B023293}" srcOrd="2" destOrd="0" parTransId="{6C8D9597-7634-1D48-99B4-E7B5D8597111}" sibTransId="{37E60324-691F-FD41-BC2E-C38558759900}"/>
    <dgm:cxn modelId="{BBD2CFD0-26C3-2F46-AFC5-3043CE9CFFA5}" type="presOf" srcId="{AD8D9BEB-A7E0-9B40-9621-B833CAB4558A}" destId="{B0D5B899-7482-B44A-996A-41F5C78F5820}" srcOrd="0" destOrd="0" presId="urn:microsoft.com/office/officeart/2005/8/layout/process1"/>
    <dgm:cxn modelId="{34741C2B-06C2-804E-9600-4D4394CD8FE7}" type="presParOf" srcId="{B0D5B899-7482-B44A-996A-41F5C78F5820}" destId="{AF699CC4-BC6E-F642-A7E9-FA866A396F2A}" srcOrd="0" destOrd="0" presId="urn:microsoft.com/office/officeart/2005/8/layout/process1"/>
    <dgm:cxn modelId="{7B5067C6-CECF-FE49-95DB-078463FA2647}" type="presParOf" srcId="{B0D5B899-7482-B44A-996A-41F5C78F5820}" destId="{586F1228-B1D0-584F-B22A-F917ACBF81AB}" srcOrd="1" destOrd="0" presId="urn:microsoft.com/office/officeart/2005/8/layout/process1"/>
    <dgm:cxn modelId="{85202FDC-FBDF-8F47-A1CB-8BCB1C3CBE81}" type="presParOf" srcId="{586F1228-B1D0-584F-B22A-F917ACBF81AB}" destId="{003DDC48-77D9-E242-9A6B-7978D8C5F200}" srcOrd="0" destOrd="0" presId="urn:microsoft.com/office/officeart/2005/8/layout/process1"/>
    <dgm:cxn modelId="{EBB9652D-6CE3-FA42-A933-985C5DF6B080}" type="presParOf" srcId="{B0D5B899-7482-B44A-996A-41F5C78F5820}" destId="{9B08DD57-3109-3643-BE38-78CA669F9F1E}" srcOrd="2" destOrd="0" presId="urn:microsoft.com/office/officeart/2005/8/layout/process1"/>
    <dgm:cxn modelId="{A82A575D-B194-B64A-B74D-064C6141B11C}" type="presParOf" srcId="{B0D5B899-7482-B44A-996A-41F5C78F5820}" destId="{D1D54895-8980-A046-85B4-72FA6B6469C5}" srcOrd="3" destOrd="0" presId="urn:microsoft.com/office/officeart/2005/8/layout/process1"/>
    <dgm:cxn modelId="{312A1557-8505-6642-A167-5576EBA72302}" type="presParOf" srcId="{D1D54895-8980-A046-85B4-72FA6B6469C5}" destId="{526BE3FD-9D3B-CD46-A65D-F9308B430916}" srcOrd="0" destOrd="0" presId="urn:microsoft.com/office/officeart/2005/8/layout/process1"/>
    <dgm:cxn modelId="{07425588-596B-374A-BCE4-077CF8553987}" type="presParOf" srcId="{B0D5B899-7482-B44A-996A-41F5C78F5820}" destId="{596EE9B6-60AD-F145-A52D-A1F70AE553B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8D9BEB-A7E0-9B40-9621-B833CAB4558A}" type="doc">
      <dgm:prSet loTypeId="urn:microsoft.com/office/officeart/2005/8/layout/process5" loCatId="" qsTypeId="urn:microsoft.com/office/officeart/2005/8/quickstyle/simple1" qsCatId="simple" csTypeId="urn:microsoft.com/office/officeart/2005/8/colors/accent1_2" csCatId="accent1" phldr="1"/>
      <dgm:spPr/>
    </dgm:pt>
    <dgm:pt modelId="{DB55FCC9-C166-4E43-ADA6-15606F389FE1}">
      <dgm:prSet phldrT="[Text]"/>
      <dgm:spPr/>
      <dgm:t>
        <a:bodyPr/>
        <a:lstStyle/>
        <a:p>
          <a:pPr algn="ctr"/>
          <a:r>
            <a:rPr lang="en-US" dirty="0" smtClean="0"/>
            <a:t>Overwrite Function Pointer</a:t>
          </a:r>
          <a:endParaRPr lang="en-US" dirty="0"/>
        </a:p>
      </dgm:t>
    </dgm:pt>
    <dgm:pt modelId="{B7D3D93B-5C0A-0443-84E4-FE4A306301B7}" type="parTrans" cxnId="{E6123D6A-433B-E947-85C4-9EAC9145F435}">
      <dgm:prSet/>
      <dgm:spPr/>
      <dgm:t>
        <a:bodyPr/>
        <a:lstStyle/>
        <a:p>
          <a:pPr algn="ctr"/>
          <a:endParaRPr lang="en-US"/>
        </a:p>
      </dgm:t>
    </dgm:pt>
    <dgm:pt modelId="{E14FCC86-0690-CC40-821A-09271C2562CB}" type="sibTrans" cxnId="{E6123D6A-433B-E947-85C4-9EAC9145F435}">
      <dgm:prSet/>
      <dgm:spPr/>
      <dgm:t>
        <a:bodyPr/>
        <a:lstStyle/>
        <a:p>
          <a:pPr algn="ctr"/>
          <a:endParaRPr lang="en-US"/>
        </a:p>
      </dgm:t>
    </dgm:pt>
    <dgm:pt modelId="{375D41C1-85FA-0146-B2DA-3B3DFB79B16B}">
      <dgm:prSet phldrT="[Text]"/>
      <dgm:spPr/>
      <dgm:t>
        <a:bodyPr/>
        <a:lstStyle/>
        <a:p>
          <a:pPr algn="ctr"/>
          <a:r>
            <a:rPr lang="en-US" dirty="0" smtClean="0"/>
            <a:t>Leak Heap Address</a:t>
          </a:r>
          <a:endParaRPr lang="en-US" dirty="0"/>
        </a:p>
      </dgm:t>
    </dgm:pt>
    <dgm:pt modelId="{76318803-B7BB-F149-A476-50D87628728E}" type="parTrans" cxnId="{0304B963-8746-C946-A549-84B57878FE37}">
      <dgm:prSet/>
      <dgm:spPr/>
      <dgm:t>
        <a:bodyPr/>
        <a:lstStyle/>
        <a:p>
          <a:pPr algn="ctr"/>
          <a:endParaRPr lang="en-US"/>
        </a:p>
      </dgm:t>
    </dgm:pt>
    <dgm:pt modelId="{940A2897-451D-2D4C-A8CC-54861EFEFFDE}" type="sibTrans" cxnId="{0304B963-8746-C946-A549-84B57878FE37}">
      <dgm:prSet/>
      <dgm:spPr/>
      <dgm:t>
        <a:bodyPr/>
        <a:lstStyle/>
        <a:p>
          <a:pPr algn="ctr"/>
          <a:endParaRPr lang="en-US"/>
        </a:p>
      </dgm:t>
    </dgm:pt>
    <dgm:pt modelId="{68AF25AF-BD7C-7245-9114-1C352B023293}">
      <dgm:prSet phldrT="[Text]"/>
      <dgm:spPr/>
      <dgm:t>
        <a:bodyPr/>
        <a:lstStyle/>
        <a:p>
          <a:pPr algn="ctr"/>
          <a:r>
            <a:rPr lang="en-US" dirty="0" smtClean="0"/>
            <a:t>Execute </a:t>
          </a:r>
          <a:r>
            <a:rPr lang="en-US" dirty="0" err="1" smtClean="0"/>
            <a:t>Shellcode</a:t>
          </a:r>
          <a:endParaRPr lang="en-US" dirty="0"/>
        </a:p>
      </dgm:t>
    </dgm:pt>
    <dgm:pt modelId="{6C8D9597-7634-1D48-99B4-E7B5D8597111}" type="parTrans" cxnId="{793D0DBD-747C-2C4F-ADB7-C8281BB482CD}">
      <dgm:prSet/>
      <dgm:spPr/>
      <dgm:t>
        <a:bodyPr/>
        <a:lstStyle/>
        <a:p>
          <a:pPr algn="ctr"/>
          <a:endParaRPr lang="en-US"/>
        </a:p>
      </dgm:t>
    </dgm:pt>
    <dgm:pt modelId="{37E60324-691F-FD41-BC2E-C38558759900}" type="sibTrans" cxnId="{793D0DBD-747C-2C4F-ADB7-C8281BB482CD}">
      <dgm:prSet/>
      <dgm:spPr/>
      <dgm:t>
        <a:bodyPr/>
        <a:lstStyle/>
        <a:p>
          <a:pPr algn="ctr"/>
          <a:endParaRPr lang="en-US"/>
        </a:p>
      </dgm:t>
    </dgm:pt>
    <dgm:pt modelId="{1A4B2F2F-2B90-5647-8915-A44CDFBA2C0E}">
      <dgm:prSet phldrT="[Text]"/>
      <dgm:spPr/>
      <dgm:t>
        <a:bodyPr/>
        <a:lstStyle/>
        <a:p>
          <a:pPr algn="ctr"/>
          <a:r>
            <a:rPr lang="en-US" dirty="0" smtClean="0"/>
            <a:t>Complete Compromise</a:t>
          </a:r>
          <a:endParaRPr lang="en-US" dirty="0"/>
        </a:p>
      </dgm:t>
    </dgm:pt>
    <dgm:pt modelId="{65148FAD-A8B5-2B49-88AB-B3E7CF6BA307}" type="parTrans" cxnId="{6AFAED24-BB68-484F-A90E-A325CAE5BC1B}">
      <dgm:prSet/>
      <dgm:spPr/>
      <dgm:t>
        <a:bodyPr/>
        <a:lstStyle/>
        <a:p>
          <a:endParaRPr lang="en-US"/>
        </a:p>
      </dgm:t>
    </dgm:pt>
    <dgm:pt modelId="{12C6E206-FF45-E143-959B-FF2A111751A4}" type="sibTrans" cxnId="{6AFAED24-BB68-484F-A90E-A325CAE5BC1B}">
      <dgm:prSet/>
      <dgm:spPr/>
      <dgm:t>
        <a:bodyPr/>
        <a:lstStyle/>
        <a:p>
          <a:endParaRPr lang="en-US"/>
        </a:p>
      </dgm:t>
    </dgm:pt>
    <dgm:pt modelId="{3CE1CF41-4471-3747-AFCA-928D010D72C7}">
      <dgm:prSet phldrT="[Text]"/>
      <dgm:spPr/>
      <dgm:t>
        <a:bodyPr/>
        <a:lstStyle/>
        <a:p>
          <a:pPr algn="ctr"/>
          <a:r>
            <a:rPr lang="en-US" dirty="0" smtClean="0"/>
            <a:t>Very Carefully groom the heap</a:t>
          </a:r>
          <a:endParaRPr lang="en-US" dirty="0"/>
        </a:p>
      </dgm:t>
    </dgm:pt>
    <dgm:pt modelId="{50C0A84D-6976-134B-B7FC-87F882F23C5A}" type="parTrans" cxnId="{3DBC36FF-188F-2D46-B4C1-A8C3B164EA4A}">
      <dgm:prSet/>
      <dgm:spPr/>
      <dgm:t>
        <a:bodyPr/>
        <a:lstStyle/>
        <a:p>
          <a:endParaRPr lang="en-US"/>
        </a:p>
      </dgm:t>
    </dgm:pt>
    <dgm:pt modelId="{B3AF9B6E-B219-8A4C-9D18-3A7F892934CA}" type="sibTrans" cxnId="{3DBC36FF-188F-2D46-B4C1-A8C3B164EA4A}">
      <dgm:prSet/>
      <dgm:spPr/>
      <dgm:t>
        <a:bodyPr/>
        <a:lstStyle/>
        <a:p>
          <a:endParaRPr lang="en-US"/>
        </a:p>
      </dgm:t>
    </dgm:pt>
    <dgm:pt modelId="{DAC00E90-3556-1342-A729-FE4DAA929028}">
      <dgm:prSet phldrT="[Text]"/>
      <dgm:spPr/>
      <dgm:t>
        <a:bodyPr/>
        <a:lstStyle/>
        <a:p>
          <a:pPr algn="ctr"/>
          <a:r>
            <a:rPr lang="en-US" dirty="0" smtClean="0"/>
            <a:t>Create Stack Frame To Execute </a:t>
          </a:r>
          <a:r>
            <a:rPr lang="en-US" dirty="0" err="1" smtClean="0"/>
            <a:t>Shellcode</a:t>
          </a:r>
          <a:endParaRPr lang="en-US" dirty="0"/>
        </a:p>
      </dgm:t>
    </dgm:pt>
    <dgm:pt modelId="{DF1BB6EE-A941-5043-A340-E17A2C69E4DE}" type="parTrans" cxnId="{AC52FB8B-E4E9-334B-A565-92562EE8E8F1}">
      <dgm:prSet/>
      <dgm:spPr/>
      <dgm:t>
        <a:bodyPr/>
        <a:lstStyle/>
        <a:p>
          <a:endParaRPr lang="en-US"/>
        </a:p>
      </dgm:t>
    </dgm:pt>
    <dgm:pt modelId="{287BC536-FCC0-C144-A04D-F228D13ADC04}" type="sibTrans" cxnId="{AC52FB8B-E4E9-334B-A565-92562EE8E8F1}">
      <dgm:prSet/>
      <dgm:spPr/>
      <dgm:t>
        <a:bodyPr/>
        <a:lstStyle/>
        <a:p>
          <a:endParaRPr lang="en-US"/>
        </a:p>
      </dgm:t>
    </dgm:pt>
    <dgm:pt modelId="{70A9E6A3-55F5-AE42-BD86-57F5D95D37CE}">
      <dgm:prSet phldrT="[Text]"/>
      <dgm:spPr/>
      <dgm:t>
        <a:bodyPr/>
        <a:lstStyle/>
        <a:p>
          <a:pPr algn="ctr"/>
          <a:r>
            <a:rPr lang="en-US" dirty="0" smtClean="0"/>
            <a:t>Leak API Address</a:t>
          </a:r>
          <a:endParaRPr lang="en-US" dirty="0"/>
        </a:p>
      </dgm:t>
    </dgm:pt>
    <dgm:pt modelId="{AF55DFD7-0BB0-CD40-B2F8-3BD13A3597E7}" type="parTrans" cxnId="{52C6D68A-13D4-4049-B8B1-CD55BA846281}">
      <dgm:prSet/>
      <dgm:spPr/>
      <dgm:t>
        <a:bodyPr/>
        <a:lstStyle/>
        <a:p>
          <a:endParaRPr lang="en-US"/>
        </a:p>
      </dgm:t>
    </dgm:pt>
    <dgm:pt modelId="{A97B1F68-794E-D044-B0DE-4CE26D77F3A2}" type="sibTrans" cxnId="{52C6D68A-13D4-4049-B8B1-CD55BA846281}">
      <dgm:prSet/>
      <dgm:spPr/>
      <dgm:t>
        <a:bodyPr/>
        <a:lstStyle/>
        <a:p>
          <a:endParaRPr lang="en-US"/>
        </a:p>
      </dgm:t>
    </dgm:pt>
    <dgm:pt modelId="{37DA9471-8033-BD40-AB07-4FA48EA069C5}">
      <dgm:prSet phldrT="[Text]"/>
      <dgm:spPr/>
      <dgm:t>
        <a:bodyPr/>
        <a:lstStyle/>
        <a:p>
          <a:pPr algn="ctr"/>
          <a:r>
            <a:rPr lang="en-US" dirty="0" smtClean="0"/>
            <a:t>Fix heap to prevent crashes</a:t>
          </a:r>
          <a:endParaRPr lang="en-US" dirty="0"/>
        </a:p>
      </dgm:t>
    </dgm:pt>
    <dgm:pt modelId="{B29584B1-5EB2-114F-979D-EBAFFD893CBA}" type="parTrans" cxnId="{A11F61F9-527B-2641-8EB5-261566B4CE01}">
      <dgm:prSet/>
      <dgm:spPr/>
      <dgm:t>
        <a:bodyPr/>
        <a:lstStyle/>
        <a:p>
          <a:endParaRPr lang="en-US"/>
        </a:p>
      </dgm:t>
    </dgm:pt>
    <dgm:pt modelId="{B46D15B0-E85D-D14D-A5B8-FE46BB32C28E}" type="sibTrans" cxnId="{A11F61F9-527B-2641-8EB5-261566B4CE01}">
      <dgm:prSet/>
      <dgm:spPr/>
      <dgm:t>
        <a:bodyPr/>
        <a:lstStyle/>
        <a:p>
          <a:endParaRPr lang="en-US"/>
        </a:p>
      </dgm:t>
    </dgm:pt>
    <dgm:pt modelId="{B5DF9CC4-1C48-DC47-981C-E7AC7925B261}" type="pres">
      <dgm:prSet presAssocID="{AD8D9BEB-A7E0-9B40-9621-B833CAB4558A}" presName="diagram" presStyleCnt="0">
        <dgm:presLayoutVars>
          <dgm:dir/>
          <dgm:resizeHandles val="exact"/>
        </dgm:presLayoutVars>
      </dgm:prSet>
      <dgm:spPr/>
    </dgm:pt>
    <dgm:pt modelId="{CFCA402B-624C-8145-99C1-92DDAD7CF6CC}" type="pres">
      <dgm:prSet presAssocID="{3CE1CF41-4471-3747-AFCA-928D010D72C7}" presName="node" presStyleLbl="node1" presStyleIdx="0" presStyleCnt="8">
        <dgm:presLayoutVars>
          <dgm:bulletEnabled val="1"/>
        </dgm:presLayoutVars>
      </dgm:prSet>
      <dgm:spPr/>
      <dgm:t>
        <a:bodyPr/>
        <a:lstStyle/>
        <a:p>
          <a:endParaRPr lang="en-US"/>
        </a:p>
      </dgm:t>
    </dgm:pt>
    <dgm:pt modelId="{552F7F57-BF0F-6749-A6BD-45603C3DF450}" type="pres">
      <dgm:prSet presAssocID="{B3AF9B6E-B219-8A4C-9D18-3A7F892934CA}" presName="sibTrans" presStyleLbl="sibTrans2D1" presStyleIdx="0" presStyleCnt="7"/>
      <dgm:spPr/>
      <dgm:t>
        <a:bodyPr/>
        <a:lstStyle/>
        <a:p>
          <a:endParaRPr lang="en-US"/>
        </a:p>
      </dgm:t>
    </dgm:pt>
    <dgm:pt modelId="{718F6FE5-FCF8-8748-BF6E-91645FC7B3BF}" type="pres">
      <dgm:prSet presAssocID="{B3AF9B6E-B219-8A4C-9D18-3A7F892934CA}" presName="connectorText" presStyleLbl="sibTrans2D1" presStyleIdx="0" presStyleCnt="7"/>
      <dgm:spPr/>
      <dgm:t>
        <a:bodyPr/>
        <a:lstStyle/>
        <a:p>
          <a:endParaRPr lang="en-US"/>
        </a:p>
      </dgm:t>
    </dgm:pt>
    <dgm:pt modelId="{658E93AE-7E2B-D943-AC8B-B68A8D2BEE4E}" type="pres">
      <dgm:prSet presAssocID="{DB55FCC9-C166-4E43-ADA6-15606F389FE1}" presName="node" presStyleLbl="node1" presStyleIdx="1" presStyleCnt="8">
        <dgm:presLayoutVars>
          <dgm:bulletEnabled val="1"/>
        </dgm:presLayoutVars>
      </dgm:prSet>
      <dgm:spPr/>
      <dgm:t>
        <a:bodyPr/>
        <a:lstStyle/>
        <a:p>
          <a:endParaRPr lang="en-US"/>
        </a:p>
      </dgm:t>
    </dgm:pt>
    <dgm:pt modelId="{B378985F-93DF-DC4E-8515-2FB63CE518F3}" type="pres">
      <dgm:prSet presAssocID="{E14FCC86-0690-CC40-821A-09271C2562CB}" presName="sibTrans" presStyleLbl="sibTrans2D1" presStyleIdx="1" presStyleCnt="7"/>
      <dgm:spPr/>
      <dgm:t>
        <a:bodyPr/>
        <a:lstStyle/>
        <a:p>
          <a:endParaRPr lang="en-US"/>
        </a:p>
      </dgm:t>
    </dgm:pt>
    <dgm:pt modelId="{22E25FDA-4BC3-EF44-8172-3847B534CAFC}" type="pres">
      <dgm:prSet presAssocID="{E14FCC86-0690-CC40-821A-09271C2562CB}" presName="connectorText" presStyleLbl="sibTrans2D1" presStyleIdx="1" presStyleCnt="7"/>
      <dgm:spPr/>
      <dgm:t>
        <a:bodyPr/>
        <a:lstStyle/>
        <a:p>
          <a:endParaRPr lang="en-US"/>
        </a:p>
      </dgm:t>
    </dgm:pt>
    <dgm:pt modelId="{D3077554-3487-5048-86AA-77175A453A4E}" type="pres">
      <dgm:prSet presAssocID="{375D41C1-85FA-0146-B2DA-3B3DFB79B16B}" presName="node" presStyleLbl="node1" presStyleIdx="2" presStyleCnt="8">
        <dgm:presLayoutVars>
          <dgm:bulletEnabled val="1"/>
        </dgm:presLayoutVars>
      </dgm:prSet>
      <dgm:spPr/>
      <dgm:t>
        <a:bodyPr/>
        <a:lstStyle/>
        <a:p>
          <a:endParaRPr lang="en-US"/>
        </a:p>
      </dgm:t>
    </dgm:pt>
    <dgm:pt modelId="{767A8BBE-7B64-194F-B80F-6E275083D8FA}" type="pres">
      <dgm:prSet presAssocID="{940A2897-451D-2D4C-A8CC-54861EFEFFDE}" presName="sibTrans" presStyleLbl="sibTrans2D1" presStyleIdx="2" presStyleCnt="7"/>
      <dgm:spPr/>
      <dgm:t>
        <a:bodyPr/>
        <a:lstStyle/>
        <a:p>
          <a:endParaRPr lang="en-US"/>
        </a:p>
      </dgm:t>
    </dgm:pt>
    <dgm:pt modelId="{88C1DB86-745E-D646-9DDF-EE725E8E858B}" type="pres">
      <dgm:prSet presAssocID="{940A2897-451D-2D4C-A8CC-54861EFEFFDE}" presName="connectorText" presStyleLbl="sibTrans2D1" presStyleIdx="2" presStyleCnt="7"/>
      <dgm:spPr/>
      <dgm:t>
        <a:bodyPr/>
        <a:lstStyle/>
        <a:p>
          <a:endParaRPr lang="en-US"/>
        </a:p>
      </dgm:t>
    </dgm:pt>
    <dgm:pt modelId="{B4F50836-FF26-F24C-AE5C-411DF68584BA}" type="pres">
      <dgm:prSet presAssocID="{70A9E6A3-55F5-AE42-BD86-57F5D95D37CE}" presName="node" presStyleLbl="node1" presStyleIdx="3" presStyleCnt="8">
        <dgm:presLayoutVars>
          <dgm:bulletEnabled val="1"/>
        </dgm:presLayoutVars>
      </dgm:prSet>
      <dgm:spPr/>
      <dgm:t>
        <a:bodyPr/>
        <a:lstStyle/>
        <a:p>
          <a:endParaRPr lang="en-US"/>
        </a:p>
      </dgm:t>
    </dgm:pt>
    <dgm:pt modelId="{DEBC13D0-53CA-7143-B7EB-3D7F63B230C5}" type="pres">
      <dgm:prSet presAssocID="{A97B1F68-794E-D044-B0DE-4CE26D77F3A2}" presName="sibTrans" presStyleLbl="sibTrans2D1" presStyleIdx="3" presStyleCnt="7"/>
      <dgm:spPr/>
      <dgm:t>
        <a:bodyPr/>
        <a:lstStyle/>
        <a:p>
          <a:endParaRPr lang="en-US"/>
        </a:p>
      </dgm:t>
    </dgm:pt>
    <dgm:pt modelId="{AED93F37-025A-A048-830F-F568A5BA6541}" type="pres">
      <dgm:prSet presAssocID="{A97B1F68-794E-D044-B0DE-4CE26D77F3A2}" presName="connectorText" presStyleLbl="sibTrans2D1" presStyleIdx="3" presStyleCnt="7"/>
      <dgm:spPr/>
      <dgm:t>
        <a:bodyPr/>
        <a:lstStyle/>
        <a:p>
          <a:endParaRPr lang="en-US"/>
        </a:p>
      </dgm:t>
    </dgm:pt>
    <dgm:pt modelId="{C30F302D-4702-0843-89DF-81D69F648AE0}" type="pres">
      <dgm:prSet presAssocID="{DAC00E90-3556-1342-A729-FE4DAA929028}" presName="node" presStyleLbl="node1" presStyleIdx="4" presStyleCnt="8">
        <dgm:presLayoutVars>
          <dgm:bulletEnabled val="1"/>
        </dgm:presLayoutVars>
      </dgm:prSet>
      <dgm:spPr/>
      <dgm:t>
        <a:bodyPr/>
        <a:lstStyle/>
        <a:p>
          <a:endParaRPr lang="en-US"/>
        </a:p>
      </dgm:t>
    </dgm:pt>
    <dgm:pt modelId="{81C1D7E0-FA40-FF40-8A91-8AB02EDADD7B}" type="pres">
      <dgm:prSet presAssocID="{287BC536-FCC0-C144-A04D-F228D13ADC04}" presName="sibTrans" presStyleLbl="sibTrans2D1" presStyleIdx="4" presStyleCnt="7"/>
      <dgm:spPr/>
      <dgm:t>
        <a:bodyPr/>
        <a:lstStyle/>
        <a:p>
          <a:endParaRPr lang="en-US"/>
        </a:p>
      </dgm:t>
    </dgm:pt>
    <dgm:pt modelId="{770A8C49-B6BC-1E41-B833-571EBCE4D204}" type="pres">
      <dgm:prSet presAssocID="{287BC536-FCC0-C144-A04D-F228D13ADC04}" presName="connectorText" presStyleLbl="sibTrans2D1" presStyleIdx="4" presStyleCnt="7"/>
      <dgm:spPr/>
      <dgm:t>
        <a:bodyPr/>
        <a:lstStyle/>
        <a:p>
          <a:endParaRPr lang="en-US"/>
        </a:p>
      </dgm:t>
    </dgm:pt>
    <dgm:pt modelId="{2DB57D3D-1D7A-CB47-89AA-906A161D135F}" type="pres">
      <dgm:prSet presAssocID="{68AF25AF-BD7C-7245-9114-1C352B023293}" presName="node" presStyleLbl="node1" presStyleIdx="5" presStyleCnt="8">
        <dgm:presLayoutVars>
          <dgm:bulletEnabled val="1"/>
        </dgm:presLayoutVars>
      </dgm:prSet>
      <dgm:spPr/>
      <dgm:t>
        <a:bodyPr/>
        <a:lstStyle/>
        <a:p>
          <a:endParaRPr lang="en-US"/>
        </a:p>
      </dgm:t>
    </dgm:pt>
    <dgm:pt modelId="{3511E5A6-7DDD-4B4B-99A0-BF3C686B9ABF}" type="pres">
      <dgm:prSet presAssocID="{37E60324-691F-FD41-BC2E-C38558759900}" presName="sibTrans" presStyleLbl="sibTrans2D1" presStyleIdx="5" presStyleCnt="7"/>
      <dgm:spPr/>
      <dgm:t>
        <a:bodyPr/>
        <a:lstStyle/>
        <a:p>
          <a:endParaRPr lang="en-US"/>
        </a:p>
      </dgm:t>
    </dgm:pt>
    <dgm:pt modelId="{8FA4B7D4-AB2E-3F46-84C1-81C636FB60B0}" type="pres">
      <dgm:prSet presAssocID="{37E60324-691F-FD41-BC2E-C38558759900}" presName="connectorText" presStyleLbl="sibTrans2D1" presStyleIdx="5" presStyleCnt="7"/>
      <dgm:spPr/>
      <dgm:t>
        <a:bodyPr/>
        <a:lstStyle/>
        <a:p>
          <a:endParaRPr lang="en-US"/>
        </a:p>
      </dgm:t>
    </dgm:pt>
    <dgm:pt modelId="{4AB34A2C-8E4F-1B4C-8C38-E0DF52757BBC}" type="pres">
      <dgm:prSet presAssocID="{37DA9471-8033-BD40-AB07-4FA48EA069C5}" presName="node" presStyleLbl="node1" presStyleIdx="6" presStyleCnt="8">
        <dgm:presLayoutVars>
          <dgm:bulletEnabled val="1"/>
        </dgm:presLayoutVars>
      </dgm:prSet>
      <dgm:spPr/>
      <dgm:t>
        <a:bodyPr/>
        <a:lstStyle/>
        <a:p>
          <a:endParaRPr lang="en-US"/>
        </a:p>
      </dgm:t>
    </dgm:pt>
    <dgm:pt modelId="{26840EFF-9513-E34E-99E3-CBF2FF0BFC89}" type="pres">
      <dgm:prSet presAssocID="{B46D15B0-E85D-D14D-A5B8-FE46BB32C28E}" presName="sibTrans" presStyleLbl="sibTrans2D1" presStyleIdx="6" presStyleCnt="7"/>
      <dgm:spPr/>
      <dgm:t>
        <a:bodyPr/>
        <a:lstStyle/>
        <a:p>
          <a:endParaRPr lang="en-US"/>
        </a:p>
      </dgm:t>
    </dgm:pt>
    <dgm:pt modelId="{9C51AA28-17E0-EF42-9BA1-470C78E9A541}" type="pres">
      <dgm:prSet presAssocID="{B46D15B0-E85D-D14D-A5B8-FE46BB32C28E}" presName="connectorText" presStyleLbl="sibTrans2D1" presStyleIdx="6" presStyleCnt="7"/>
      <dgm:spPr/>
      <dgm:t>
        <a:bodyPr/>
        <a:lstStyle/>
        <a:p>
          <a:endParaRPr lang="en-US"/>
        </a:p>
      </dgm:t>
    </dgm:pt>
    <dgm:pt modelId="{41B26959-16A2-814C-96D1-D431C99FF4EF}" type="pres">
      <dgm:prSet presAssocID="{1A4B2F2F-2B90-5647-8915-A44CDFBA2C0E}" presName="node" presStyleLbl="node1" presStyleIdx="7" presStyleCnt="8">
        <dgm:presLayoutVars>
          <dgm:bulletEnabled val="1"/>
        </dgm:presLayoutVars>
      </dgm:prSet>
      <dgm:spPr/>
      <dgm:t>
        <a:bodyPr/>
        <a:lstStyle/>
        <a:p>
          <a:endParaRPr lang="en-US"/>
        </a:p>
      </dgm:t>
    </dgm:pt>
  </dgm:ptLst>
  <dgm:cxnLst>
    <dgm:cxn modelId="{0304B963-8746-C946-A549-84B57878FE37}" srcId="{AD8D9BEB-A7E0-9B40-9621-B833CAB4558A}" destId="{375D41C1-85FA-0146-B2DA-3B3DFB79B16B}" srcOrd="2" destOrd="0" parTransId="{76318803-B7BB-F149-A476-50D87628728E}" sibTransId="{940A2897-451D-2D4C-A8CC-54861EFEFFDE}"/>
    <dgm:cxn modelId="{3DBC36FF-188F-2D46-B4C1-A8C3B164EA4A}" srcId="{AD8D9BEB-A7E0-9B40-9621-B833CAB4558A}" destId="{3CE1CF41-4471-3747-AFCA-928D010D72C7}" srcOrd="0" destOrd="0" parTransId="{50C0A84D-6976-134B-B7FC-87F882F23C5A}" sibTransId="{B3AF9B6E-B219-8A4C-9D18-3A7F892934CA}"/>
    <dgm:cxn modelId="{A11F61F9-527B-2641-8EB5-261566B4CE01}" srcId="{AD8D9BEB-A7E0-9B40-9621-B833CAB4558A}" destId="{37DA9471-8033-BD40-AB07-4FA48EA069C5}" srcOrd="6" destOrd="0" parTransId="{B29584B1-5EB2-114F-979D-EBAFFD893CBA}" sibTransId="{B46D15B0-E85D-D14D-A5B8-FE46BB32C28E}"/>
    <dgm:cxn modelId="{E6123D6A-433B-E947-85C4-9EAC9145F435}" srcId="{AD8D9BEB-A7E0-9B40-9621-B833CAB4558A}" destId="{DB55FCC9-C166-4E43-ADA6-15606F389FE1}" srcOrd="1" destOrd="0" parTransId="{B7D3D93B-5C0A-0443-84E4-FE4A306301B7}" sibTransId="{E14FCC86-0690-CC40-821A-09271C2562CB}"/>
    <dgm:cxn modelId="{CEDB2EBF-1A0E-DC4B-A96A-01E4697DB9C1}" type="presOf" srcId="{DB55FCC9-C166-4E43-ADA6-15606F389FE1}" destId="{658E93AE-7E2B-D943-AC8B-B68A8D2BEE4E}" srcOrd="0" destOrd="0" presId="urn:microsoft.com/office/officeart/2005/8/layout/process5"/>
    <dgm:cxn modelId="{587F1B6E-E5DE-0449-B063-3546DF50CFA6}" type="presOf" srcId="{E14FCC86-0690-CC40-821A-09271C2562CB}" destId="{22E25FDA-4BC3-EF44-8172-3847B534CAFC}" srcOrd="1" destOrd="0" presId="urn:microsoft.com/office/officeart/2005/8/layout/process5"/>
    <dgm:cxn modelId="{5C23EA3B-00F9-F340-908A-F415BC71731F}" type="presOf" srcId="{68AF25AF-BD7C-7245-9114-1C352B023293}" destId="{2DB57D3D-1D7A-CB47-89AA-906A161D135F}" srcOrd="0" destOrd="0" presId="urn:microsoft.com/office/officeart/2005/8/layout/process5"/>
    <dgm:cxn modelId="{6AFAED24-BB68-484F-A90E-A325CAE5BC1B}" srcId="{AD8D9BEB-A7E0-9B40-9621-B833CAB4558A}" destId="{1A4B2F2F-2B90-5647-8915-A44CDFBA2C0E}" srcOrd="7" destOrd="0" parTransId="{65148FAD-A8B5-2B49-88AB-B3E7CF6BA307}" sibTransId="{12C6E206-FF45-E143-959B-FF2A111751A4}"/>
    <dgm:cxn modelId="{6E8B200C-E820-BF44-A29F-E5FAA0AFB137}" type="presOf" srcId="{375D41C1-85FA-0146-B2DA-3B3DFB79B16B}" destId="{D3077554-3487-5048-86AA-77175A453A4E}" srcOrd="0" destOrd="0" presId="urn:microsoft.com/office/officeart/2005/8/layout/process5"/>
    <dgm:cxn modelId="{8460D5AB-86DB-BC48-9E64-5770CA1AB225}" type="presOf" srcId="{E14FCC86-0690-CC40-821A-09271C2562CB}" destId="{B378985F-93DF-DC4E-8515-2FB63CE518F3}" srcOrd="0" destOrd="0" presId="urn:microsoft.com/office/officeart/2005/8/layout/process5"/>
    <dgm:cxn modelId="{0F40FDE4-0414-8244-A368-E6C04C741D84}" type="presOf" srcId="{940A2897-451D-2D4C-A8CC-54861EFEFFDE}" destId="{88C1DB86-745E-D646-9DDF-EE725E8E858B}" srcOrd="1" destOrd="0" presId="urn:microsoft.com/office/officeart/2005/8/layout/process5"/>
    <dgm:cxn modelId="{D005546E-A514-4B4B-9E32-E83C3D24B838}" type="presOf" srcId="{37E60324-691F-FD41-BC2E-C38558759900}" destId="{3511E5A6-7DDD-4B4B-99A0-BF3C686B9ABF}" srcOrd="0" destOrd="0" presId="urn:microsoft.com/office/officeart/2005/8/layout/process5"/>
    <dgm:cxn modelId="{1A3DBEC0-7983-6B48-AD4A-3A2DFE1D3B09}" type="presOf" srcId="{AD8D9BEB-A7E0-9B40-9621-B833CAB4558A}" destId="{B5DF9CC4-1C48-DC47-981C-E7AC7925B261}" srcOrd="0" destOrd="0" presId="urn:microsoft.com/office/officeart/2005/8/layout/process5"/>
    <dgm:cxn modelId="{EC625012-24A0-5042-8438-77F6AE37E46B}" type="presOf" srcId="{DAC00E90-3556-1342-A729-FE4DAA929028}" destId="{C30F302D-4702-0843-89DF-81D69F648AE0}" srcOrd="0" destOrd="0" presId="urn:microsoft.com/office/officeart/2005/8/layout/process5"/>
    <dgm:cxn modelId="{7AE044A6-7BA7-6C47-A104-0CBC958CD9CD}" type="presOf" srcId="{3CE1CF41-4471-3747-AFCA-928D010D72C7}" destId="{CFCA402B-624C-8145-99C1-92DDAD7CF6CC}" srcOrd="0" destOrd="0" presId="urn:microsoft.com/office/officeart/2005/8/layout/process5"/>
    <dgm:cxn modelId="{1662889A-D916-A647-8A71-A906CF3D76E4}" type="presOf" srcId="{B3AF9B6E-B219-8A4C-9D18-3A7F892934CA}" destId="{552F7F57-BF0F-6749-A6BD-45603C3DF450}" srcOrd="0" destOrd="0" presId="urn:microsoft.com/office/officeart/2005/8/layout/process5"/>
    <dgm:cxn modelId="{F6C942A1-1523-FE47-AF05-BB4636CFB94D}" type="presOf" srcId="{287BC536-FCC0-C144-A04D-F228D13ADC04}" destId="{770A8C49-B6BC-1E41-B833-571EBCE4D204}" srcOrd="1" destOrd="0" presId="urn:microsoft.com/office/officeart/2005/8/layout/process5"/>
    <dgm:cxn modelId="{F5416030-0477-C144-B4C7-719FB0D6E069}" type="presOf" srcId="{B46D15B0-E85D-D14D-A5B8-FE46BB32C28E}" destId="{9C51AA28-17E0-EF42-9BA1-470C78E9A541}" srcOrd="1" destOrd="0" presId="urn:microsoft.com/office/officeart/2005/8/layout/process5"/>
    <dgm:cxn modelId="{F80513F2-8888-194E-ADC9-3F31DAC8E335}" type="presOf" srcId="{A97B1F68-794E-D044-B0DE-4CE26D77F3A2}" destId="{DEBC13D0-53CA-7143-B7EB-3D7F63B230C5}" srcOrd="0" destOrd="0" presId="urn:microsoft.com/office/officeart/2005/8/layout/process5"/>
    <dgm:cxn modelId="{E5729762-B9DD-5645-BE80-5DFEF489CD42}" type="presOf" srcId="{37E60324-691F-FD41-BC2E-C38558759900}" destId="{8FA4B7D4-AB2E-3F46-84C1-81C636FB60B0}" srcOrd="1" destOrd="0" presId="urn:microsoft.com/office/officeart/2005/8/layout/process5"/>
    <dgm:cxn modelId="{A8F0D8B3-152E-5440-8904-EEBF659EBC62}" type="presOf" srcId="{1A4B2F2F-2B90-5647-8915-A44CDFBA2C0E}" destId="{41B26959-16A2-814C-96D1-D431C99FF4EF}" srcOrd="0" destOrd="0" presId="urn:microsoft.com/office/officeart/2005/8/layout/process5"/>
    <dgm:cxn modelId="{04B495BB-92C5-BC4B-A5CE-A6CA28116C5D}" type="presOf" srcId="{70A9E6A3-55F5-AE42-BD86-57F5D95D37CE}" destId="{B4F50836-FF26-F24C-AE5C-411DF68584BA}" srcOrd="0" destOrd="0" presId="urn:microsoft.com/office/officeart/2005/8/layout/process5"/>
    <dgm:cxn modelId="{F65F0918-5204-5F43-A68F-E06443AB5058}" type="presOf" srcId="{287BC536-FCC0-C144-A04D-F228D13ADC04}" destId="{81C1D7E0-FA40-FF40-8A91-8AB02EDADD7B}" srcOrd="0" destOrd="0" presId="urn:microsoft.com/office/officeart/2005/8/layout/process5"/>
    <dgm:cxn modelId="{DD33BD7B-C40F-5047-9CA7-9DBD07B5A93A}" type="presOf" srcId="{B3AF9B6E-B219-8A4C-9D18-3A7F892934CA}" destId="{718F6FE5-FCF8-8748-BF6E-91645FC7B3BF}" srcOrd="1" destOrd="0" presId="urn:microsoft.com/office/officeart/2005/8/layout/process5"/>
    <dgm:cxn modelId="{52C6D68A-13D4-4049-B8B1-CD55BA846281}" srcId="{AD8D9BEB-A7E0-9B40-9621-B833CAB4558A}" destId="{70A9E6A3-55F5-AE42-BD86-57F5D95D37CE}" srcOrd="3" destOrd="0" parTransId="{AF55DFD7-0BB0-CD40-B2F8-3BD13A3597E7}" sibTransId="{A97B1F68-794E-D044-B0DE-4CE26D77F3A2}"/>
    <dgm:cxn modelId="{52E4A67C-7565-D140-9250-6610877915C3}" type="presOf" srcId="{A97B1F68-794E-D044-B0DE-4CE26D77F3A2}" destId="{AED93F37-025A-A048-830F-F568A5BA6541}" srcOrd="1" destOrd="0" presId="urn:microsoft.com/office/officeart/2005/8/layout/process5"/>
    <dgm:cxn modelId="{66C21078-DD8E-C548-9E73-8DB18423E40F}" type="presOf" srcId="{37DA9471-8033-BD40-AB07-4FA48EA069C5}" destId="{4AB34A2C-8E4F-1B4C-8C38-E0DF52757BBC}" srcOrd="0" destOrd="0" presId="urn:microsoft.com/office/officeart/2005/8/layout/process5"/>
    <dgm:cxn modelId="{AB6318FA-9768-814C-8E74-6A2DCD626C54}" type="presOf" srcId="{940A2897-451D-2D4C-A8CC-54861EFEFFDE}" destId="{767A8BBE-7B64-194F-B80F-6E275083D8FA}" srcOrd="0" destOrd="0" presId="urn:microsoft.com/office/officeart/2005/8/layout/process5"/>
    <dgm:cxn modelId="{AC52FB8B-E4E9-334B-A565-92562EE8E8F1}" srcId="{AD8D9BEB-A7E0-9B40-9621-B833CAB4558A}" destId="{DAC00E90-3556-1342-A729-FE4DAA929028}" srcOrd="4" destOrd="0" parTransId="{DF1BB6EE-A941-5043-A340-E17A2C69E4DE}" sibTransId="{287BC536-FCC0-C144-A04D-F228D13ADC04}"/>
    <dgm:cxn modelId="{DA88FC6A-97F3-FF42-9523-4FDC30D85E84}" type="presOf" srcId="{B46D15B0-E85D-D14D-A5B8-FE46BB32C28E}" destId="{26840EFF-9513-E34E-99E3-CBF2FF0BFC89}" srcOrd="0" destOrd="0" presId="urn:microsoft.com/office/officeart/2005/8/layout/process5"/>
    <dgm:cxn modelId="{793D0DBD-747C-2C4F-ADB7-C8281BB482CD}" srcId="{AD8D9BEB-A7E0-9B40-9621-B833CAB4558A}" destId="{68AF25AF-BD7C-7245-9114-1C352B023293}" srcOrd="5" destOrd="0" parTransId="{6C8D9597-7634-1D48-99B4-E7B5D8597111}" sibTransId="{37E60324-691F-FD41-BC2E-C38558759900}"/>
    <dgm:cxn modelId="{5A90D73B-8378-1F42-91BD-005D4856DD61}" type="presParOf" srcId="{B5DF9CC4-1C48-DC47-981C-E7AC7925B261}" destId="{CFCA402B-624C-8145-99C1-92DDAD7CF6CC}" srcOrd="0" destOrd="0" presId="urn:microsoft.com/office/officeart/2005/8/layout/process5"/>
    <dgm:cxn modelId="{31DDA3A8-5325-5946-A3CC-4754C3FC52E1}" type="presParOf" srcId="{B5DF9CC4-1C48-DC47-981C-E7AC7925B261}" destId="{552F7F57-BF0F-6749-A6BD-45603C3DF450}" srcOrd="1" destOrd="0" presId="urn:microsoft.com/office/officeart/2005/8/layout/process5"/>
    <dgm:cxn modelId="{59F4AF2C-DF87-F243-9D6B-DD14B124D04B}" type="presParOf" srcId="{552F7F57-BF0F-6749-A6BD-45603C3DF450}" destId="{718F6FE5-FCF8-8748-BF6E-91645FC7B3BF}" srcOrd="0" destOrd="0" presId="urn:microsoft.com/office/officeart/2005/8/layout/process5"/>
    <dgm:cxn modelId="{0AE607F9-7F1E-5B48-AF52-E0BA75F0C1D8}" type="presParOf" srcId="{B5DF9CC4-1C48-DC47-981C-E7AC7925B261}" destId="{658E93AE-7E2B-D943-AC8B-B68A8D2BEE4E}" srcOrd="2" destOrd="0" presId="urn:microsoft.com/office/officeart/2005/8/layout/process5"/>
    <dgm:cxn modelId="{A81821D2-99A5-AF4B-8EE5-4E3AF6779CA4}" type="presParOf" srcId="{B5DF9CC4-1C48-DC47-981C-E7AC7925B261}" destId="{B378985F-93DF-DC4E-8515-2FB63CE518F3}" srcOrd="3" destOrd="0" presId="urn:microsoft.com/office/officeart/2005/8/layout/process5"/>
    <dgm:cxn modelId="{017E632B-CF2E-3B48-8F07-52FB5429843D}" type="presParOf" srcId="{B378985F-93DF-DC4E-8515-2FB63CE518F3}" destId="{22E25FDA-4BC3-EF44-8172-3847B534CAFC}" srcOrd="0" destOrd="0" presId="urn:microsoft.com/office/officeart/2005/8/layout/process5"/>
    <dgm:cxn modelId="{879ACFAA-7243-924D-B2D6-22733F4D7789}" type="presParOf" srcId="{B5DF9CC4-1C48-DC47-981C-E7AC7925B261}" destId="{D3077554-3487-5048-86AA-77175A453A4E}" srcOrd="4" destOrd="0" presId="urn:microsoft.com/office/officeart/2005/8/layout/process5"/>
    <dgm:cxn modelId="{54D0A2DA-D2EA-F247-A56F-6C4088918455}" type="presParOf" srcId="{B5DF9CC4-1C48-DC47-981C-E7AC7925B261}" destId="{767A8BBE-7B64-194F-B80F-6E275083D8FA}" srcOrd="5" destOrd="0" presId="urn:microsoft.com/office/officeart/2005/8/layout/process5"/>
    <dgm:cxn modelId="{065C72F3-2403-5249-B987-8FD5231B6925}" type="presParOf" srcId="{767A8BBE-7B64-194F-B80F-6E275083D8FA}" destId="{88C1DB86-745E-D646-9DDF-EE725E8E858B}" srcOrd="0" destOrd="0" presId="urn:microsoft.com/office/officeart/2005/8/layout/process5"/>
    <dgm:cxn modelId="{EDEE9D10-A19F-174D-8567-7539B2080D6C}" type="presParOf" srcId="{B5DF9CC4-1C48-DC47-981C-E7AC7925B261}" destId="{B4F50836-FF26-F24C-AE5C-411DF68584BA}" srcOrd="6" destOrd="0" presId="urn:microsoft.com/office/officeart/2005/8/layout/process5"/>
    <dgm:cxn modelId="{8953FED2-9342-704C-A7AB-6845EC89A593}" type="presParOf" srcId="{B5DF9CC4-1C48-DC47-981C-E7AC7925B261}" destId="{DEBC13D0-53CA-7143-B7EB-3D7F63B230C5}" srcOrd="7" destOrd="0" presId="urn:microsoft.com/office/officeart/2005/8/layout/process5"/>
    <dgm:cxn modelId="{30F29C8C-54EA-5948-92D6-11A76584535E}" type="presParOf" srcId="{DEBC13D0-53CA-7143-B7EB-3D7F63B230C5}" destId="{AED93F37-025A-A048-830F-F568A5BA6541}" srcOrd="0" destOrd="0" presId="urn:microsoft.com/office/officeart/2005/8/layout/process5"/>
    <dgm:cxn modelId="{39840009-BE8C-6049-98FA-6286C47CAF62}" type="presParOf" srcId="{B5DF9CC4-1C48-DC47-981C-E7AC7925B261}" destId="{C30F302D-4702-0843-89DF-81D69F648AE0}" srcOrd="8" destOrd="0" presId="urn:microsoft.com/office/officeart/2005/8/layout/process5"/>
    <dgm:cxn modelId="{6F746C09-970F-354E-8B3E-AA274ACA610D}" type="presParOf" srcId="{B5DF9CC4-1C48-DC47-981C-E7AC7925B261}" destId="{81C1D7E0-FA40-FF40-8A91-8AB02EDADD7B}" srcOrd="9" destOrd="0" presId="urn:microsoft.com/office/officeart/2005/8/layout/process5"/>
    <dgm:cxn modelId="{20577B71-ADFE-D64A-A19B-0F284EFC09EC}" type="presParOf" srcId="{81C1D7E0-FA40-FF40-8A91-8AB02EDADD7B}" destId="{770A8C49-B6BC-1E41-B833-571EBCE4D204}" srcOrd="0" destOrd="0" presId="urn:microsoft.com/office/officeart/2005/8/layout/process5"/>
    <dgm:cxn modelId="{36878028-DDA5-9147-B13F-52E49C1F2558}" type="presParOf" srcId="{B5DF9CC4-1C48-DC47-981C-E7AC7925B261}" destId="{2DB57D3D-1D7A-CB47-89AA-906A161D135F}" srcOrd="10" destOrd="0" presId="urn:microsoft.com/office/officeart/2005/8/layout/process5"/>
    <dgm:cxn modelId="{279CCD87-9881-4B4E-AE3B-70558381D940}" type="presParOf" srcId="{B5DF9CC4-1C48-DC47-981C-E7AC7925B261}" destId="{3511E5A6-7DDD-4B4B-99A0-BF3C686B9ABF}" srcOrd="11" destOrd="0" presId="urn:microsoft.com/office/officeart/2005/8/layout/process5"/>
    <dgm:cxn modelId="{59E842BB-184A-B942-9FAE-8D1EF3052C85}" type="presParOf" srcId="{3511E5A6-7DDD-4B4B-99A0-BF3C686B9ABF}" destId="{8FA4B7D4-AB2E-3F46-84C1-81C636FB60B0}" srcOrd="0" destOrd="0" presId="urn:microsoft.com/office/officeart/2005/8/layout/process5"/>
    <dgm:cxn modelId="{4EA57097-51B5-D344-9A5E-8C9E25D8657C}" type="presParOf" srcId="{B5DF9CC4-1C48-DC47-981C-E7AC7925B261}" destId="{4AB34A2C-8E4F-1B4C-8C38-E0DF52757BBC}" srcOrd="12" destOrd="0" presId="urn:microsoft.com/office/officeart/2005/8/layout/process5"/>
    <dgm:cxn modelId="{1CB09772-108D-064D-9E3C-A6725540FC4E}" type="presParOf" srcId="{B5DF9CC4-1C48-DC47-981C-E7AC7925B261}" destId="{26840EFF-9513-E34E-99E3-CBF2FF0BFC89}" srcOrd="13" destOrd="0" presId="urn:microsoft.com/office/officeart/2005/8/layout/process5"/>
    <dgm:cxn modelId="{639EE378-3D05-EA4E-8320-ECF1B2CED73A}" type="presParOf" srcId="{26840EFF-9513-E34E-99E3-CBF2FF0BFC89}" destId="{9C51AA28-17E0-EF42-9BA1-470C78E9A541}" srcOrd="0" destOrd="0" presId="urn:microsoft.com/office/officeart/2005/8/layout/process5"/>
    <dgm:cxn modelId="{B097E995-F217-D34E-AC8F-00CF9B14FE31}" type="presParOf" srcId="{B5DF9CC4-1C48-DC47-981C-E7AC7925B261}" destId="{41B26959-16A2-814C-96D1-D431C99FF4EF}"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D9BEB-A7E0-9B40-9621-B833CAB4558A}" type="doc">
      <dgm:prSet loTypeId="urn:microsoft.com/office/officeart/2005/8/layout/process5" loCatId="" qsTypeId="urn:microsoft.com/office/officeart/2005/8/quickstyle/simple1" qsCatId="simple" csTypeId="urn:microsoft.com/office/officeart/2005/8/colors/accent1_2" csCatId="accent1" phldr="1"/>
      <dgm:spPr/>
    </dgm:pt>
    <dgm:pt modelId="{DB55FCC9-C166-4E43-ADA6-15606F389FE1}">
      <dgm:prSet phldrT="[Text]"/>
      <dgm:spPr/>
      <dgm:t>
        <a:bodyPr/>
        <a:lstStyle/>
        <a:p>
          <a:pPr algn="ctr"/>
          <a:r>
            <a:rPr lang="en-US" dirty="0" smtClean="0"/>
            <a:t>Overwrite Exception Handler</a:t>
          </a:r>
          <a:endParaRPr lang="en-US" dirty="0"/>
        </a:p>
      </dgm:t>
    </dgm:pt>
    <dgm:pt modelId="{B7D3D93B-5C0A-0443-84E4-FE4A306301B7}" type="parTrans" cxnId="{E6123D6A-433B-E947-85C4-9EAC9145F435}">
      <dgm:prSet/>
      <dgm:spPr/>
      <dgm:t>
        <a:bodyPr/>
        <a:lstStyle/>
        <a:p>
          <a:pPr algn="ctr"/>
          <a:endParaRPr lang="en-US"/>
        </a:p>
      </dgm:t>
    </dgm:pt>
    <dgm:pt modelId="{E14FCC86-0690-CC40-821A-09271C2562CB}" type="sibTrans" cxnId="{E6123D6A-433B-E947-85C4-9EAC9145F435}">
      <dgm:prSet/>
      <dgm:spPr/>
      <dgm:t>
        <a:bodyPr/>
        <a:lstStyle/>
        <a:p>
          <a:pPr algn="ctr"/>
          <a:endParaRPr lang="en-US"/>
        </a:p>
      </dgm:t>
    </dgm:pt>
    <dgm:pt modelId="{375D41C1-85FA-0146-B2DA-3B3DFB79B16B}">
      <dgm:prSet phldrT="[Text]"/>
      <dgm:spPr/>
      <dgm:t>
        <a:bodyPr/>
        <a:lstStyle/>
        <a:p>
          <a:pPr algn="ctr"/>
          <a:r>
            <a:rPr lang="en-US" dirty="0" smtClean="0"/>
            <a:t>Execute </a:t>
          </a:r>
          <a:r>
            <a:rPr lang="en-US" dirty="0" err="1" smtClean="0"/>
            <a:t>Shellcode</a:t>
          </a:r>
          <a:endParaRPr lang="en-US" dirty="0"/>
        </a:p>
      </dgm:t>
    </dgm:pt>
    <dgm:pt modelId="{76318803-B7BB-F149-A476-50D87628728E}" type="parTrans" cxnId="{0304B963-8746-C946-A549-84B57878FE37}">
      <dgm:prSet/>
      <dgm:spPr/>
      <dgm:t>
        <a:bodyPr/>
        <a:lstStyle/>
        <a:p>
          <a:pPr algn="ctr"/>
          <a:endParaRPr lang="en-US"/>
        </a:p>
      </dgm:t>
    </dgm:pt>
    <dgm:pt modelId="{940A2897-451D-2D4C-A8CC-54861EFEFFDE}" type="sibTrans" cxnId="{0304B963-8746-C946-A549-84B57878FE37}">
      <dgm:prSet/>
      <dgm:spPr/>
      <dgm:t>
        <a:bodyPr/>
        <a:lstStyle/>
        <a:p>
          <a:pPr algn="ctr"/>
          <a:endParaRPr lang="en-US"/>
        </a:p>
      </dgm:t>
    </dgm:pt>
    <dgm:pt modelId="{68AF25AF-BD7C-7245-9114-1C352B023293}">
      <dgm:prSet phldrT="[Text]"/>
      <dgm:spPr/>
      <dgm:t>
        <a:bodyPr/>
        <a:lstStyle/>
        <a:p>
          <a:pPr algn="ctr"/>
          <a:r>
            <a:rPr lang="en-US" dirty="0" smtClean="0"/>
            <a:t>Complete Compromise</a:t>
          </a:r>
          <a:endParaRPr lang="en-US" dirty="0"/>
        </a:p>
      </dgm:t>
    </dgm:pt>
    <dgm:pt modelId="{6C8D9597-7634-1D48-99B4-E7B5D8597111}" type="parTrans" cxnId="{793D0DBD-747C-2C4F-ADB7-C8281BB482CD}">
      <dgm:prSet/>
      <dgm:spPr/>
      <dgm:t>
        <a:bodyPr/>
        <a:lstStyle/>
        <a:p>
          <a:pPr algn="ctr"/>
          <a:endParaRPr lang="en-US"/>
        </a:p>
      </dgm:t>
    </dgm:pt>
    <dgm:pt modelId="{37E60324-691F-FD41-BC2E-C38558759900}" type="sibTrans" cxnId="{793D0DBD-747C-2C4F-ADB7-C8281BB482CD}">
      <dgm:prSet/>
      <dgm:spPr/>
      <dgm:t>
        <a:bodyPr/>
        <a:lstStyle/>
        <a:p>
          <a:pPr algn="ctr"/>
          <a:endParaRPr lang="en-US"/>
        </a:p>
      </dgm:t>
    </dgm:pt>
    <dgm:pt modelId="{A0F94977-5338-4E4C-8301-ED92EF0DB193}">
      <dgm:prSet phldrT="[Text]"/>
      <dgm:spPr/>
      <dgm:t>
        <a:bodyPr/>
        <a:lstStyle/>
        <a:p>
          <a:pPr algn="ctr"/>
          <a:r>
            <a:rPr lang="en-US" dirty="0" smtClean="0"/>
            <a:t>Cause an Exception</a:t>
          </a:r>
          <a:endParaRPr lang="en-US" dirty="0"/>
        </a:p>
      </dgm:t>
    </dgm:pt>
    <dgm:pt modelId="{6994C21E-2373-354F-A492-A34DD983EE73}" type="parTrans" cxnId="{67914771-D671-3A4A-A74C-87780B25B854}">
      <dgm:prSet/>
      <dgm:spPr/>
      <dgm:t>
        <a:bodyPr/>
        <a:lstStyle/>
        <a:p>
          <a:endParaRPr lang="en-US"/>
        </a:p>
      </dgm:t>
    </dgm:pt>
    <dgm:pt modelId="{30BBBC89-067E-314C-BD3F-B43C72AAD969}" type="sibTrans" cxnId="{67914771-D671-3A4A-A74C-87780B25B854}">
      <dgm:prSet/>
      <dgm:spPr/>
      <dgm:t>
        <a:bodyPr/>
        <a:lstStyle/>
        <a:p>
          <a:endParaRPr lang="en-US"/>
        </a:p>
      </dgm:t>
    </dgm:pt>
    <dgm:pt modelId="{ABA6195E-36F0-5346-BC29-0CD8BC29229F}" type="pres">
      <dgm:prSet presAssocID="{AD8D9BEB-A7E0-9B40-9621-B833CAB4558A}" presName="diagram" presStyleCnt="0">
        <dgm:presLayoutVars>
          <dgm:dir/>
          <dgm:resizeHandles val="exact"/>
        </dgm:presLayoutVars>
      </dgm:prSet>
      <dgm:spPr/>
    </dgm:pt>
    <dgm:pt modelId="{BF687EF8-6797-1745-A8BC-3A60C12FF526}" type="pres">
      <dgm:prSet presAssocID="{DB55FCC9-C166-4E43-ADA6-15606F389FE1}" presName="node" presStyleLbl="node1" presStyleIdx="0" presStyleCnt="4">
        <dgm:presLayoutVars>
          <dgm:bulletEnabled val="1"/>
        </dgm:presLayoutVars>
      </dgm:prSet>
      <dgm:spPr/>
      <dgm:t>
        <a:bodyPr/>
        <a:lstStyle/>
        <a:p>
          <a:endParaRPr lang="en-US"/>
        </a:p>
      </dgm:t>
    </dgm:pt>
    <dgm:pt modelId="{F5616080-F77A-6340-A0FC-2E58AC10FCB8}" type="pres">
      <dgm:prSet presAssocID="{E14FCC86-0690-CC40-821A-09271C2562CB}" presName="sibTrans" presStyleLbl="sibTrans2D1" presStyleIdx="0" presStyleCnt="3"/>
      <dgm:spPr/>
      <dgm:t>
        <a:bodyPr/>
        <a:lstStyle/>
        <a:p>
          <a:endParaRPr lang="en-US"/>
        </a:p>
      </dgm:t>
    </dgm:pt>
    <dgm:pt modelId="{9FAD88D3-99BA-E749-8EEB-DCC02D6372C9}" type="pres">
      <dgm:prSet presAssocID="{E14FCC86-0690-CC40-821A-09271C2562CB}" presName="connectorText" presStyleLbl="sibTrans2D1" presStyleIdx="0" presStyleCnt="3"/>
      <dgm:spPr/>
      <dgm:t>
        <a:bodyPr/>
        <a:lstStyle/>
        <a:p>
          <a:endParaRPr lang="en-US"/>
        </a:p>
      </dgm:t>
    </dgm:pt>
    <dgm:pt modelId="{A27CB5F5-B5D9-6045-AE9A-025311D295DC}" type="pres">
      <dgm:prSet presAssocID="{A0F94977-5338-4E4C-8301-ED92EF0DB193}" presName="node" presStyleLbl="node1" presStyleIdx="1" presStyleCnt="4">
        <dgm:presLayoutVars>
          <dgm:bulletEnabled val="1"/>
        </dgm:presLayoutVars>
      </dgm:prSet>
      <dgm:spPr/>
      <dgm:t>
        <a:bodyPr/>
        <a:lstStyle/>
        <a:p>
          <a:endParaRPr lang="en-US"/>
        </a:p>
      </dgm:t>
    </dgm:pt>
    <dgm:pt modelId="{D42DC3C0-4534-5343-8911-BF473E79AD08}" type="pres">
      <dgm:prSet presAssocID="{30BBBC89-067E-314C-BD3F-B43C72AAD969}" presName="sibTrans" presStyleLbl="sibTrans2D1" presStyleIdx="1" presStyleCnt="3"/>
      <dgm:spPr/>
      <dgm:t>
        <a:bodyPr/>
        <a:lstStyle/>
        <a:p>
          <a:endParaRPr lang="en-US"/>
        </a:p>
      </dgm:t>
    </dgm:pt>
    <dgm:pt modelId="{BF671245-2927-E346-80CB-AC9C626B3AEB}" type="pres">
      <dgm:prSet presAssocID="{30BBBC89-067E-314C-BD3F-B43C72AAD969}" presName="connectorText" presStyleLbl="sibTrans2D1" presStyleIdx="1" presStyleCnt="3"/>
      <dgm:spPr/>
      <dgm:t>
        <a:bodyPr/>
        <a:lstStyle/>
        <a:p>
          <a:endParaRPr lang="en-US"/>
        </a:p>
      </dgm:t>
    </dgm:pt>
    <dgm:pt modelId="{C430B2BE-D3F7-734D-B455-14F29B30A0B1}" type="pres">
      <dgm:prSet presAssocID="{375D41C1-85FA-0146-B2DA-3B3DFB79B16B}" presName="node" presStyleLbl="node1" presStyleIdx="2" presStyleCnt="4">
        <dgm:presLayoutVars>
          <dgm:bulletEnabled val="1"/>
        </dgm:presLayoutVars>
      </dgm:prSet>
      <dgm:spPr/>
      <dgm:t>
        <a:bodyPr/>
        <a:lstStyle/>
        <a:p>
          <a:endParaRPr lang="en-US"/>
        </a:p>
      </dgm:t>
    </dgm:pt>
    <dgm:pt modelId="{06A2F942-A6EF-4549-8CE3-9DBBC2454253}" type="pres">
      <dgm:prSet presAssocID="{940A2897-451D-2D4C-A8CC-54861EFEFFDE}" presName="sibTrans" presStyleLbl="sibTrans2D1" presStyleIdx="2" presStyleCnt="3"/>
      <dgm:spPr/>
      <dgm:t>
        <a:bodyPr/>
        <a:lstStyle/>
        <a:p>
          <a:endParaRPr lang="en-US"/>
        </a:p>
      </dgm:t>
    </dgm:pt>
    <dgm:pt modelId="{23BF75A7-A62F-2944-BA04-B199CAAC0DA9}" type="pres">
      <dgm:prSet presAssocID="{940A2897-451D-2D4C-A8CC-54861EFEFFDE}" presName="connectorText" presStyleLbl="sibTrans2D1" presStyleIdx="2" presStyleCnt="3"/>
      <dgm:spPr/>
      <dgm:t>
        <a:bodyPr/>
        <a:lstStyle/>
        <a:p>
          <a:endParaRPr lang="en-US"/>
        </a:p>
      </dgm:t>
    </dgm:pt>
    <dgm:pt modelId="{E5FEC506-9209-7941-AF49-4CFB1FD08682}" type="pres">
      <dgm:prSet presAssocID="{68AF25AF-BD7C-7245-9114-1C352B023293}" presName="node" presStyleLbl="node1" presStyleIdx="3" presStyleCnt="4">
        <dgm:presLayoutVars>
          <dgm:bulletEnabled val="1"/>
        </dgm:presLayoutVars>
      </dgm:prSet>
      <dgm:spPr/>
      <dgm:t>
        <a:bodyPr/>
        <a:lstStyle/>
        <a:p>
          <a:endParaRPr lang="en-US"/>
        </a:p>
      </dgm:t>
    </dgm:pt>
  </dgm:ptLst>
  <dgm:cxnLst>
    <dgm:cxn modelId="{D2A63E19-34BC-BC48-9AAD-2C91B0B7FD8E}" type="presOf" srcId="{E14FCC86-0690-CC40-821A-09271C2562CB}" destId="{9FAD88D3-99BA-E749-8EEB-DCC02D6372C9}" srcOrd="1" destOrd="0" presId="urn:microsoft.com/office/officeart/2005/8/layout/process5"/>
    <dgm:cxn modelId="{6A0B3F9F-28E8-AD45-B1E5-E5FCAA6D399A}" type="presOf" srcId="{DB55FCC9-C166-4E43-ADA6-15606F389FE1}" destId="{BF687EF8-6797-1745-A8BC-3A60C12FF526}" srcOrd="0" destOrd="0" presId="urn:microsoft.com/office/officeart/2005/8/layout/process5"/>
    <dgm:cxn modelId="{CB95830A-A4E5-1A47-9625-A2F4CFDC6BAE}" type="presOf" srcId="{940A2897-451D-2D4C-A8CC-54861EFEFFDE}" destId="{06A2F942-A6EF-4549-8CE3-9DBBC2454253}" srcOrd="0" destOrd="0" presId="urn:microsoft.com/office/officeart/2005/8/layout/process5"/>
    <dgm:cxn modelId="{5CFB2A02-CCD5-D849-9F42-75FB5ADE1471}" type="presOf" srcId="{A0F94977-5338-4E4C-8301-ED92EF0DB193}" destId="{A27CB5F5-B5D9-6045-AE9A-025311D295DC}" srcOrd="0" destOrd="0" presId="urn:microsoft.com/office/officeart/2005/8/layout/process5"/>
    <dgm:cxn modelId="{FA84900B-A9B9-904C-A734-82003F484F40}" type="presOf" srcId="{30BBBC89-067E-314C-BD3F-B43C72AAD969}" destId="{D42DC3C0-4534-5343-8911-BF473E79AD08}" srcOrd="0" destOrd="0" presId="urn:microsoft.com/office/officeart/2005/8/layout/process5"/>
    <dgm:cxn modelId="{0304B963-8746-C946-A549-84B57878FE37}" srcId="{AD8D9BEB-A7E0-9B40-9621-B833CAB4558A}" destId="{375D41C1-85FA-0146-B2DA-3B3DFB79B16B}" srcOrd="2" destOrd="0" parTransId="{76318803-B7BB-F149-A476-50D87628728E}" sibTransId="{940A2897-451D-2D4C-A8CC-54861EFEFFDE}"/>
    <dgm:cxn modelId="{E6123D6A-433B-E947-85C4-9EAC9145F435}" srcId="{AD8D9BEB-A7E0-9B40-9621-B833CAB4558A}" destId="{DB55FCC9-C166-4E43-ADA6-15606F389FE1}" srcOrd="0" destOrd="0" parTransId="{B7D3D93B-5C0A-0443-84E4-FE4A306301B7}" sibTransId="{E14FCC86-0690-CC40-821A-09271C2562CB}"/>
    <dgm:cxn modelId="{7FE287EB-8A8D-D744-9665-20BBA1BAB311}" type="presOf" srcId="{68AF25AF-BD7C-7245-9114-1C352B023293}" destId="{E5FEC506-9209-7941-AF49-4CFB1FD08682}" srcOrd="0" destOrd="0" presId="urn:microsoft.com/office/officeart/2005/8/layout/process5"/>
    <dgm:cxn modelId="{67914771-D671-3A4A-A74C-87780B25B854}" srcId="{AD8D9BEB-A7E0-9B40-9621-B833CAB4558A}" destId="{A0F94977-5338-4E4C-8301-ED92EF0DB193}" srcOrd="1" destOrd="0" parTransId="{6994C21E-2373-354F-A492-A34DD983EE73}" sibTransId="{30BBBC89-067E-314C-BD3F-B43C72AAD969}"/>
    <dgm:cxn modelId="{10577988-A07A-9747-BDDA-91A89D1696B2}" type="presOf" srcId="{30BBBC89-067E-314C-BD3F-B43C72AAD969}" destId="{BF671245-2927-E346-80CB-AC9C626B3AEB}" srcOrd="1" destOrd="0" presId="urn:microsoft.com/office/officeart/2005/8/layout/process5"/>
    <dgm:cxn modelId="{3EA3313B-156E-D44F-91DD-6EEEABFF57C8}" type="presOf" srcId="{AD8D9BEB-A7E0-9B40-9621-B833CAB4558A}" destId="{ABA6195E-36F0-5346-BC29-0CD8BC29229F}" srcOrd="0" destOrd="0" presId="urn:microsoft.com/office/officeart/2005/8/layout/process5"/>
    <dgm:cxn modelId="{20E16D7B-9A50-704B-9D58-4AA386A9B2D0}" type="presOf" srcId="{375D41C1-85FA-0146-B2DA-3B3DFB79B16B}" destId="{C430B2BE-D3F7-734D-B455-14F29B30A0B1}" srcOrd="0" destOrd="0" presId="urn:microsoft.com/office/officeart/2005/8/layout/process5"/>
    <dgm:cxn modelId="{5372D0E6-40E7-524A-8F57-2E53662DD523}" type="presOf" srcId="{E14FCC86-0690-CC40-821A-09271C2562CB}" destId="{F5616080-F77A-6340-A0FC-2E58AC10FCB8}" srcOrd="0" destOrd="0" presId="urn:microsoft.com/office/officeart/2005/8/layout/process5"/>
    <dgm:cxn modelId="{5B417CC6-5F20-6F4F-8EBA-F4E400C04928}" type="presOf" srcId="{940A2897-451D-2D4C-A8CC-54861EFEFFDE}" destId="{23BF75A7-A62F-2944-BA04-B199CAAC0DA9}" srcOrd="1" destOrd="0" presId="urn:microsoft.com/office/officeart/2005/8/layout/process5"/>
    <dgm:cxn modelId="{793D0DBD-747C-2C4F-ADB7-C8281BB482CD}" srcId="{AD8D9BEB-A7E0-9B40-9621-B833CAB4558A}" destId="{68AF25AF-BD7C-7245-9114-1C352B023293}" srcOrd="3" destOrd="0" parTransId="{6C8D9597-7634-1D48-99B4-E7B5D8597111}" sibTransId="{37E60324-691F-FD41-BC2E-C38558759900}"/>
    <dgm:cxn modelId="{3684BDF0-F905-DF49-8CE7-435626ABC717}" type="presParOf" srcId="{ABA6195E-36F0-5346-BC29-0CD8BC29229F}" destId="{BF687EF8-6797-1745-A8BC-3A60C12FF526}" srcOrd="0" destOrd="0" presId="urn:microsoft.com/office/officeart/2005/8/layout/process5"/>
    <dgm:cxn modelId="{BA18F3A9-A2BB-1042-B1AF-0BF4935286F8}" type="presParOf" srcId="{ABA6195E-36F0-5346-BC29-0CD8BC29229F}" destId="{F5616080-F77A-6340-A0FC-2E58AC10FCB8}" srcOrd="1" destOrd="0" presId="urn:microsoft.com/office/officeart/2005/8/layout/process5"/>
    <dgm:cxn modelId="{23676854-4634-FD4C-AD1F-D6DAB4B14139}" type="presParOf" srcId="{F5616080-F77A-6340-A0FC-2E58AC10FCB8}" destId="{9FAD88D3-99BA-E749-8EEB-DCC02D6372C9}" srcOrd="0" destOrd="0" presId="urn:microsoft.com/office/officeart/2005/8/layout/process5"/>
    <dgm:cxn modelId="{7EAC67DB-4CDA-BA4C-B2BA-A2233314B6B8}" type="presParOf" srcId="{ABA6195E-36F0-5346-BC29-0CD8BC29229F}" destId="{A27CB5F5-B5D9-6045-AE9A-025311D295DC}" srcOrd="2" destOrd="0" presId="urn:microsoft.com/office/officeart/2005/8/layout/process5"/>
    <dgm:cxn modelId="{4DD0A2FF-2A60-D24F-9010-34E820B6B156}" type="presParOf" srcId="{ABA6195E-36F0-5346-BC29-0CD8BC29229F}" destId="{D42DC3C0-4534-5343-8911-BF473E79AD08}" srcOrd="3" destOrd="0" presId="urn:microsoft.com/office/officeart/2005/8/layout/process5"/>
    <dgm:cxn modelId="{FC54AB75-B630-1443-AD26-86514C6B9CA6}" type="presParOf" srcId="{D42DC3C0-4534-5343-8911-BF473E79AD08}" destId="{BF671245-2927-E346-80CB-AC9C626B3AEB}" srcOrd="0" destOrd="0" presId="urn:microsoft.com/office/officeart/2005/8/layout/process5"/>
    <dgm:cxn modelId="{331AC46C-4153-9E46-B17C-A9FD55385C10}" type="presParOf" srcId="{ABA6195E-36F0-5346-BC29-0CD8BC29229F}" destId="{C430B2BE-D3F7-734D-B455-14F29B30A0B1}" srcOrd="4" destOrd="0" presId="urn:microsoft.com/office/officeart/2005/8/layout/process5"/>
    <dgm:cxn modelId="{5A07679E-872C-1D48-A136-E7A54BADB35C}" type="presParOf" srcId="{ABA6195E-36F0-5346-BC29-0CD8BC29229F}" destId="{06A2F942-A6EF-4549-8CE3-9DBBC2454253}" srcOrd="5" destOrd="0" presId="urn:microsoft.com/office/officeart/2005/8/layout/process5"/>
    <dgm:cxn modelId="{369149CC-039D-1B4D-9459-9E17D3ABB72D}" type="presParOf" srcId="{06A2F942-A6EF-4549-8CE3-9DBBC2454253}" destId="{23BF75A7-A62F-2944-BA04-B199CAAC0DA9}" srcOrd="0" destOrd="0" presId="urn:microsoft.com/office/officeart/2005/8/layout/process5"/>
    <dgm:cxn modelId="{5807D1DA-B7DB-9E44-94E3-7496812C009E}" type="presParOf" srcId="{ABA6195E-36F0-5346-BC29-0CD8BC29229F}" destId="{E5FEC506-9209-7941-AF49-4CFB1FD08682}"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47CAEF-C539-B745-8633-D993AD9BBDE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F97B55E-9ADC-2D41-AF6F-527F0CA62198}">
      <dgm:prSet phldrT="[Text]"/>
      <dgm:spPr/>
      <dgm:t>
        <a:bodyPr/>
        <a:lstStyle/>
        <a:p>
          <a:r>
            <a:rPr lang="en-US" dirty="0" smtClean="0"/>
            <a:t>Overwrite Exception Handler</a:t>
          </a:r>
          <a:endParaRPr lang="en-US" dirty="0"/>
        </a:p>
      </dgm:t>
    </dgm:pt>
    <dgm:pt modelId="{640ED8A3-8616-994B-B47B-6E271699990B}" type="parTrans" cxnId="{88316483-EC0C-1740-A922-ED8AB75EE680}">
      <dgm:prSet/>
      <dgm:spPr/>
      <dgm:t>
        <a:bodyPr/>
        <a:lstStyle/>
        <a:p>
          <a:endParaRPr lang="en-US"/>
        </a:p>
      </dgm:t>
    </dgm:pt>
    <dgm:pt modelId="{A517E098-69E8-F046-BFFB-D2A07F52B206}" type="sibTrans" cxnId="{88316483-EC0C-1740-A922-ED8AB75EE680}">
      <dgm:prSet/>
      <dgm:spPr/>
      <dgm:t>
        <a:bodyPr/>
        <a:lstStyle/>
        <a:p>
          <a:endParaRPr lang="en-US"/>
        </a:p>
      </dgm:t>
    </dgm:pt>
    <dgm:pt modelId="{8812D686-847E-234A-8A65-1F421600D8C4}">
      <dgm:prSet phldrT="[Text]"/>
      <dgm:spPr/>
      <dgm:t>
        <a:bodyPr/>
        <a:lstStyle/>
        <a:p>
          <a:r>
            <a:rPr lang="en-US" dirty="0" smtClean="0"/>
            <a:t>Cause an Exception</a:t>
          </a:r>
          <a:endParaRPr lang="en-US" dirty="0"/>
        </a:p>
      </dgm:t>
    </dgm:pt>
    <dgm:pt modelId="{F4D9DA12-15EB-EF43-9A33-B05E0C58B10D}" type="parTrans" cxnId="{00C632F6-473E-BC4B-B171-D5F894DAF4F5}">
      <dgm:prSet/>
      <dgm:spPr/>
      <dgm:t>
        <a:bodyPr/>
        <a:lstStyle/>
        <a:p>
          <a:endParaRPr lang="en-US"/>
        </a:p>
      </dgm:t>
    </dgm:pt>
    <dgm:pt modelId="{D102F5D3-7A83-4842-AFED-53C72DD24014}" type="sibTrans" cxnId="{00C632F6-473E-BC4B-B171-D5F894DAF4F5}">
      <dgm:prSet/>
      <dgm:spPr/>
      <dgm:t>
        <a:bodyPr/>
        <a:lstStyle/>
        <a:p>
          <a:endParaRPr lang="en-US"/>
        </a:p>
      </dgm:t>
    </dgm:pt>
    <dgm:pt modelId="{047E7611-1E31-664C-AC44-9BB2401A9D82}">
      <dgm:prSet phldrT="[Text]"/>
      <dgm:spPr/>
      <dgm:t>
        <a:bodyPr/>
        <a:lstStyle/>
        <a:p>
          <a:r>
            <a:rPr lang="en-US" dirty="0" smtClean="0"/>
            <a:t>Create Fake Stack Frame to Execute Code</a:t>
          </a:r>
          <a:endParaRPr lang="en-US" dirty="0"/>
        </a:p>
      </dgm:t>
    </dgm:pt>
    <dgm:pt modelId="{227C1CD1-22D9-5D40-959A-8FA77EE67682}" type="parTrans" cxnId="{6AF3DAA0-698A-0E49-AC8E-318E2E69EF72}">
      <dgm:prSet/>
      <dgm:spPr/>
      <dgm:t>
        <a:bodyPr/>
        <a:lstStyle/>
        <a:p>
          <a:endParaRPr lang="en-US"/>
        </a:p>
      </dgm:t>
    </dgm:pt>
    <dgm:pt modelId="{3496C15E-B8A6-774F-9F62-80C90388BCF0}" type="sibTrans" cxnId="{6AF3DAA0-698A-0E49-AC8E-318E2E69EF72}">
      <dgm:prSet/>
      <dgm:spPr/>
      <dgm:t>
        <a:bodyPr/>
        <a:lstStyle/>
        <a:p>
          <a:endParaRPr lang="en-US"/>
        </a:p>
      </dgm:t>
    </dgm:pt>
    <dgm:pt modelId="{97861DB1-A99C-AD4F-AAB2-DE2CB2FD1AA8}">
      <dgm:prSet phldrT="[Text]"/>
      <dgm:spPr/>
      <dgm:t>
        <a:bodyPr/>
        <a:lstStyle/>
        <a:p>
          <a:r>
            <a:rPr lang="en-US" dirty="0" smtClean="0"/>
            <a:t>Execute </a:t>
          </a:r>
          <a:r>
            <a:rPr lang="en-US" dirty="0" err="1" smtClean="0"/>
            <a:t>Shellcode</a:t>
          </a:r>
          <a:endParaRPr lang="en-US" dirty="0"/>
        </a:p>
      </dgm:t>
    </dgm:pt>
    <dgm:pt modelId="{F568DF2A-F2F7-5948-AE99-D5D176BF5C2A}" type="parTrans" cxnId="{9819EB63-087A-034A-8945-4F61DD20A653}">
      <dgm:prSet/>
      <dgm:spPr/>
      <dgm:t>
        <a:bodyPr/>
        <a:lstStyle/>
        <a:p>
          <a:endParaRPr lang="en-US"/>
        </a:p>
      </dgm:t>
    </dgm:pt>
    <dgm:pt modelId="{E179DBFF-A37F-C84C-8AB5-B41B68465182}" type="sibTrans" cxnId="{9819EB63-087A-034A-8945-4F61DD20A653}">
      <dgm:prSet/>
      <dgm:spPr/>
      <dgm:t>
        <a:bodyPr/>
        <a:lstStyle/>
        <a:p>
          <a:endParaRPr lang="en-US"/>
        </a:p>
      </dgm:t>
    </dgm:pt>
    <dgm:pt modelId="{BE3C3EF3-D156-B340-9A46-200A4E2E54FA}">
      <dgm:prSet phldrT="[Text]"/>
      <dgm:spPr/>
      <dgm:t>
        <a:bodyPr/>
        <a:lstStyle/>
        <a:p>
          <a:r>
            <a:rPr lang="en-US" dirty="0" smtClean="0"/>
            <a:t>Complete Compromise</a:t>
          </a:r>
          <a:endParaRPr lang="en-US" dirty="0"/>
        </a:p>
      </dgm:t>
    </dgm:pt>
    <dgm:pt modelId="{D8872E3E-8336-1443-A11E-EF947C41E52D}" type="parTrans" cxnId="{3CE3CBF3-193E-7541-9BBB-F6F931D6BC9D}">
      <dgm:prSet/>
      <dgm:spPr/>
      <dgm:t>
        <a:bodyPr/>
        <a:lstStyle/>
        <a:p>
          <a:endParaRPr lang="en-US"/>
        </a:p>
      </dgm:t>
    </dgm:pt>
    <dgm:pt modelId="{E77A760E-0BB4-0C4A-A1BC-4BC6662169F6}" type="sibTrans" cxnId="{3CE3CBF3-193E-7541-9BBB-F6F931D6BC9D}">
      <dgm:prSet/>
      <dgm:spPr/>
      <dgm:t>
        <a:bodyPr/>
        <a:lstStyle/>
        <a:p>
          <a:endParaRPr lang="en-US"/>
        </a:p>
      </dgm:t>
    </dgm:pt>
    <dgm:pt modelId="{2E4EDB77-ECA9-134C-94A0-E46CE455099D}" type="pres">
      <dgm:prSet presAssocID="{6847CAEF-C539-B745-8633-D993AD9BBDE8}" presName="diagram" presStyleCnt="0">
        <dgm:presLayoutVars>
          <dgm:dir/>
          <dgm:resizeHandles val="exact"/>
        </dgm:presLayoutVars>
      </dgm:prSet>
      <dgm:spPr/>
      <dgm:t>
        <a:bodyPr/>
        <a:lstStyle/>
        <a:p>
          <a:endParaRPr lang="en-US"/>
        </a:p>
      </dgm:t>
    </dgm:pt>
    <dgm:pt modelId="{C7FFC29E-5624-E948-ABB8-E5ADAF7FD206}" type="pres">
      <dgm:prSet presAssocID="{DF97B55E-9ADC-2D41-AF6F-527F0CA62198}" presName="node" presStyleLbl="node1" presStyleIdx="0" presStyleCnt="5">
        <dgm:presLayoutVars>
          <dgm:bulletEnabled val="1"/>
        </dgm:presLayoutVars>
      </dgm:prSet>
      <dgm:spPr/>
      <dgm:t>
        <a:bodyPr/>
        <a:lstStyle/>
        <a:p>
          <a:endParaRPr lang="en-US"/>
        </a:p>
      </dgm:t>
    </dgm:pt>
    <dgm:pt modelId="{22D9E655-886B-2C46-AB98-610B17FEB924}" type="pres">
      <dgm:prSet presAssocID="{A517E098-69E8-F046-BFFB-D2A07F52B206}" presName="sibTrans" presStyleLbl="sibTrans2D1" presStyleIdx="0" presStyleCnt="4"/>
      <dgm:spPr/>
      <dgm:t>
        <a:bodyPr/>
        <a:lstStyle/>
        <a:p>
          <a:endParaRPr lang="en-US"/>
        </a:p>
      </dgm:t>
    </dgm:pt>
    <dgm:pt modelId="{0F59547F-94E7-814F-AEAA-3BC3941A0846}" type="pres">
      <dgm:prSet presAssocID="{A517E098-69E8-F046-BFFB-D2A07F52B206}" presName="connectorText" presStyleLbl="sibTrans2D1" presStyleIdx="0" presStyleCnt="4"/>
      <dgm:spPr/>
      <dgm:t>
        <a:bodyPr/>
        <a:lstStyle/>
        <a:p>
          <a:endParaRPr lang="en-US"/>
        </a:p>
      </dgm:t>
    </dgm:pt>
    <dgm:pt modelId="{6E29A534-56D0-BF41-840A-72D58A921404}" type="pres">
      <dgm:prSet presAssocID="{8812D686-847E-234A-8A65-1F421600D8C4}" presName="node" presStyleLbl="node1" presStyleIdx="1" presStyleCnt="5">
        <dgm:presLayoutVars>
          <dgm:bulletEnabled val="1"/>
        </dgm:presLayoutVars>
      </dgm:prSet>
      <dgm:spPr/>
      <dgm:t>
        <a:bodyPr/>
        <a:lstStyle/>
        <a:p>
          <a:endParaRPr lang="en-US"/>
        </a:p>
      </dgm:t>
    </dgm:pt>
    <dgm:pt modelId="{D03E4C9B-9FC3-6B4A-9EFB-40850D0EA032}" type="pres">
      <dgm:prSet presAssocID="{D102F5D3-7A83-4842-AFED-53C72DD24014}" presName="sibTrans" presStyleLbl="sibTrans2D1" presStyleIdx="1" presStyleCnt="4"/>
      <dgm:spPr/>
      <dgm:t>
        <a:bodyPr/>
        <a:lstStyle/>
        <a:p>
          <a:endParaRPr lang="en-US"/>
        </a:p>
      </dgm:t>
    </dgm:pt>
    <dgm:pt modelId="{1EE34CB0-1BBF-3F4B-B9F8-4740DBA88673}" type="pres">
      <dgm:prSet presAssocID="{D102F5D3-7A83-4842-AFED-53C72DD24014}" presName="connectorText" presStyleLbl="sibTrans2D1" presStyleIdx="1" presStyleCnt="4"/>
      <dgm:spPr/>
      <dgm:t>
        <a:bodyPr/>
        <a:lstStyle/>
        <a:p>
          <a:endParaRPr lang="en-US"/>
        </a:p>
      </dgm:t>
    </dgm:pt>
    <dgm:pt modelId="{8EDB3175-8C7A-8348-94B5-12F9847A015E}" type="pres">
      <dgm:prSet presAssocID="{047E7611-1E31-664C-AC44-9BB2401A9D82}" presName="node" presStyleLbl="node1" presStyleIdx="2" presStyleCnt="5">
        <dgm:presLayoutVars>
          <dgm:bulletEnabled val="1"/>
        </dgm:presLayoutVars>
      </dgm:prSet>
      <dgm:spPr/>
      <dgm:t>
        <a:bodyPr/>
        <a:lstStyle/>
        <a:p>
          <a:endParaRPr lang="en-US"/>
        </a:p>
      </dgm:t>
    </dgm:pt>
    <dgm:pt modelId="{C3159C78-537A-6545-8B7E-87BF3F698094}" type="pres">
      <dgm:prSet presAssocID="{3496C15E-B8A6-774F-9F62-80C90388BCF0}" presName="sibTrans" presStyleLbl="sibTrans2D1" presStyleIdx="2" presStyleCnt="4"/>
      <dgm:spPr/>
      <dgm:t>
        <a:bodyPr/>
        <a:lstStyle/>
        <a:p>
          <a:endParaRPr lang="en-US"/>
        </a:p>
      </dgm:t>
    </dgm:pt>
    <dgm:pt modelId="{D5EC2CFC-0AFC-414D-9AB7-31171E1DC0C8}" type="pres">
      <dgm:prSet presAssocID="{3496C15E-B8A6-774F-9F62-80C90388BCF0}" presName="connectorText" presStyleLbl="sibTrans2D1" presStyleIdx="2" presStyleCnt="4"/>
      <dgm:spPr/>
      <dgm:t>
        <a:bodyPr/>
        <a:lstStyle/>
        <a:p>
          <a:endParaRPr lang="en-US"/>
        </a:p>
      </dgm:t>
    </dgm:pt>
    <dgm:pt modelId="{A663E754-BF2E-2D40-A43F-72B06AE78CE2}" type="pres">
      <dgm:prSet presAssocID="{97861DB1-A99C-AD4F-AAB2-DE2CB2FD1AA8}" presName="node" presStyleLbl="node1" presStyleIdx="3" presStyleCnt="5">
        <dgm:presLayoutVars>
          <dgm:bulletEnabled val="1"/>
        </dgm:presLayoutVars>
      </dgm:prSet>
      <dgm:spPr/>
      <dgm:t>
        <a:bodyPr/>
        <a:lstStyle/>
        <a:p>
          <a:endParaRPr lang="en-US"/>
        </a:p>
      </dgm:t>
    </dgm:pt>
    <dgm:pt modelId="{2BB36668-C399-5949-A3EA-D41291A2F3FC}" type="pres">
      <dgm:prSet presAssocID="{E179DBFF-A37F-C84C-8AB5-B41B68465182}" presName="sibTrans" presStyleLbl="sibTrans2D1" presStyleIdx="3" presStyleCnt="4"/>
      <dgm:spPr/>
      <dgm:t>
        <a:bodyPr/>
        <a:lstStyle/>
        <a:p>
          <a:endParaRPr lang="en-US"/>
        </a:p>
      </dgm:t>
    </dgm:pt>
    <dgm:pt modelId="{A2BB335C-AB98-EA40-B82D-FD3C5E07AB1B}" type="pres">
      <dgm:prSet presAssocID="{E179DBFF-A37F-C84C-8AB5-B41B68465182}" presName="connectorText" presStyleLbl="sibTrans2D1" presStyleIdx="3" presStyleCnt="4"/>
      <dgm:spPr/>
      <dgm:t>
        <a:bodyPr/>
        <a:lstStyle/>
        <a:p>
          <a:endParaRPr lang="en-US"/>
        </a:p>
      </dgm:t>
    </dgm:pt>
    <dgm:pt modelId="{27AEE858-90E4-034D-9F07-068AD528FE88}" type="pres">
      <dgm:prSet presAssocID="{BE3C3EF3-D156-B340-9A46-200A4E2E54FA}" presName="node" presStyleLbl="node1" presStyleIdx="4" presStyleCnt="5">
        <dgm:presLayoutVars>
          <dgm:bulletEnabled val="1"/>
        </dgm:presLayoutVars>
      </dgm:prSet>
      <dgm:spPr/>
      <dgm:t>
        <a:bodyPr/>
        <a:lstStyle/>
        <a:p>
          <a:endParaRPr lang="en-US"/>
        </a:p>
      </dgm:t>
    </dgm:pt>
  </dgm:ptLst>
  <dgm:cxnLst>
    <dgm:cxn modelId="{201E8133-FF65-4544-B9FF-94B0880ACCE2}" type="presOf" srcId="{6847CAEF-C539-B745-8633-D993AD9BBDE8}" destId="{2E4EDB77-ECA9-134C-94A0-E46CE455099D}" srcOrd="0" destOrd="0" presId="urn:microsoft.com/office/officeart/2005/8/layout/process5"/>
    <dgm:cxn modelId="{C7F23582-0537-4048-8219-BE63D81122D5}" type="presOf" srcId="{97861DB1-A99C-AD4F-AAB2-DE2CB2FD1AA8}" destId="{A663E754-BF2E-2D40-A43F-72B06AE78CE2}" srcOrd="0" destOrd="0" presId="urn:microsoft.com/office/officeart/2005/8/layout/process5"/>
    <dgm:cxn modelId="{120BDB6E-8A29-0742-BE00-D0A520AE22BB}" type="presOf" srcId="{BE3C3EF3-D156-B340-9A46-200A4E2E54FA}" destId="{27AEE858-90E4-034D-9F07-068AD528FE88}" srcOrd="0" destOrd="0" presId="urn:microsoft.com/office/officeart/2005/8/layout/process5"/>
    <dgm:cxn modelId="{F11C77FC-AB45-5049-8C48-DE15419CC56B}" type="presOf" srcId="{D102F5D3-7A83-4842-AFED-53C72DD24014}" destId="{D03E4C9B-9FC3-6B4A-9EFB-40850D0EA032}" srcOrd="0" destOrd="0" presId="urn:microsoft.com/office/officeart/2005/8/layout/process5"/>
    <dgm:cxn modelId="{DDEAD030-F6FE-E641-8D6F-65660915C21B}" type="presOf" srcId="{E179DBFF-A37F-C84C-8AB5-B41B68465182}" destId="{2BB36668-C399-5949-A3EA-D41291A2F3FC}" srcOrd="0" destOrd="0" presId="urn:microsoft.com/office/officeart/2005/8/layout/process5"/>
    <dgm:cxn modelId="{3CE3CBF3-193E-7541-9BBB-F6F931D6BC9D}" srcId="{6847CAEF-C539-B745-8633-D993AD9BBDE8}" destId="{BE3C3EF3-D156-B340-9A46-200A4E2E54FA}" srcOrd="4" destOrd="0" parTransId="{D8872E3E-8336-1443-A11E-EF947C41E52D}" sibTransId="{E77A760E-0BB4-0C4A-A1BC-4BC6662169F6}"/>
    <dgm:cxn modelId="{75D16407-6F8B-E74B-B42C-DFC8EB546043}" type="presOf" srcId="{8812D686-847E-234A-8A65-1F421600D8C4}" destId="{6E29A534-56D0-BF41-840A-72D58A921404}" srcOrd="0" destOrd="0" presId="urn:microsoft.com/office/officeart/2005/8/layout/process5"/>
    <dgm:cxn modelId="{635DD0F5-F857-5949-B37F-BED75377D76A}" type="presOf" srcId="{E179DBFF-A37F-C84C-8AB5-B41B68465182}" destId="{A2BB335C-AB98-EA40-B82D-FD3C5E07AB1B}" srcOrd="1" destOrd="0" presId="urn:microsoft.com/office/officeart/2005/8/layout/process5"/>
    <dgm:cxn modelId="{8119BAF2-B376-9B46-960D-4C5BDB41C596}" type="presOf" srcId="{DF97B55E-9ADC-2D41-AF6F-527F0CA62198}" destId="{C7FFC29E-5624-E948-ABB8-E5ADAF7FD206}" srcOrd="0" destOrd="0" presId="urn:microsoft.com/office/officeart/2005/8/layout/process5"/>
    <dgm:cxn modelId="{E058FE9D-2324-ED4B-A5CE-16E57A814229}" type="presOf" srcId="{A517E098-69E8-F046-BFFB-D2A07F52B206}" destId="{22D9E655-886B-2C46-AB98-610B17FEB924}" srcOrd="0" destOrd="0" presId="urn:microsoft.com/office/officeart/2005/8/layout/process5"/>
    <dgm:cxn modelId="{9819EB63-087A-034A-8945-4F61DD20A653}" srcId="{6847CAEF-C539-B745-8633-D993AD9BBDE8}" destId="{97861DB1-A99C-AD4F-AAB2-DE2CB2FD1AA8}" srcOrd="3" destOrd="0" parTransId="{F568DF2A-F2F7-5948-AE99-D5D176BF5C2A}" sibTransId="{E179DBFF-A37F-C84C-8AB5-B41B68465182}"/>
    <dgm:cxn modelId="{6AF3DAA0-698A-0E49-AC8E-318E2E69EF72}" srcId="{6847CAEF-C539-B745-8633-D993AD9BBDE8}" destId="{047E7611-1E31-664C-AC44-9BB2401A9D82}" srcOrd="2" destOrd="0" parTransId="{227C1CD1-22D9-5D40-959A-8FA77EE67682}" sibTransId="{3496C15E-B8A6-774F-9F62-80C90388BCF0}"/>
    <dgm:cxn modelId="{42C050CA-4D1D-4C45-97D2-A0809FA7E874}" type="presOf" srcId="{047E7611-1E31-664C-AC44-9BB2401A9D82}" destId="{8EDB3175-8C7A-8348-94B5-12F9847A015E}" srcOrd="0" destOrd="0" presId="urn:microsoft.com/office/officeart/2005/8/layout/process5"/>
    <dgm:cxn modelId="{88316483-EC0C-1740-A922-ED8AB75EE680}" srcId="{6847CAEF-C539-B745-8633-D993AD9BBDE8}" destId="{DF97B55E-9ADC-2D41-AF6F-527F0CA62198}" srcOrd="0" destOrd="0" parTransId="{640ED8A3-8616-994B-B47B-6E271699990B}" sibTransId="{A517E098-69E8-F046-BFFB-D2A07F52B206}"/>
    <dgm:cxn modelId="{C1854466-FAA1-7D4B-ACA9-0D2B69D4C467}" type="presOf" srcId="{3496C15E-B8A6-774F-9F62-80C90388BCF0}" destId="{D5EC2CFC-0AFC-414D-9AB7-31171E1DC0C8}" srcOrd="1" destOrd="0" presId="urn:microsoft.com/office/officeart/2005/8/layout/process5"/>
    <dgm:cxn modelId="{00C632F6-473E-BC4B-B171-D5F894DAF4F5}" srcId="{6847CAEF-C539-B745-8633-D993AD9BBDE8}" destId="{8812D686-847E-234A-8A65-1F421600D8C4}" srcOrd="1" destOrd="0" parTransId="{F4D9DA12-15EB-EF43-9A33-B05E0C58B10D}" sibTransId="{D102F5D3-7A83-4842-AFED-53C72DD24014}"/>
    <dgm:cxn modelId="{D127779D-568F-5543-9A8D-4F9CDB100C1E}" type="presOf" srcId="{3496C15E-B8A6-774F-9F62-80C90388BCF0}" destId="{C3159C78-537A-6545-8B7E-87BF3F698094}" srcOrd="0" destOrd="0" presId="urn:microsoft.com/office/officeart/2005/8/layout/process5"/>
    <dgm:cxn modelId="{7681E413-2B7B-A54A-A77E-A57473A537E8}" type="presOf" srcId="{A517E098-69E8-F046-BFFB-D2A07F52B206}" destId="{0F59547F-94E7-814F-AEAA-3BC3941A0846}" srcOrd="1" destOrd="0" presId="urn:microsoft.com/office/officeart/2005/8/layout/process5"/>
    <dgm:cxn modelId="{C9C9584B-8653-394E-8BE5-C04919E66BD7}" type="presOf" srcId="{D102F5D3-7A83-4842-AFED-53C72DD24014}" destId="{1EE34CB0-1BBF-3F4B-B9F8-4740DBA88673}" srcOrd="1" destOrd="0" presId="urn:microsoft.com/office/officeart/2005/8/layout/process5"/>
    <dgm:cxn modelId="{F02D10C8-405A-4749-B3EB-24780B19437F}" type="presParOf" srcId="{2E4EDB77-ECA9-134C-94A0-E46CE455099D}" destId="{C7FFC29E-5624-E948-ABB8-E5ADAF7FD206}" srcOrd="0" destOrd="0" presId="urn:microsoft.com/office/officeart/2005/8/layout/process5"/>
    <dgm:cxn modelId="{E2593C89-089E-F249-9818-2F38F3BC6C68}" type="presParOf" srcId="{2E4EDB77-ECA9-134C-94A0-E46CE455099D}" destId="{22D9E655-886B-2C46-AB98-610B17FEB924}" srcOrd="1" destOrd="0" presId="urn:microsoft.com/office/officeart/2005/8/layout/process5"/>
    <dgm:cxn modelId="{7F44DB25-2E86-134E-9733-82DABFCD40EA}" type="presParOf" srcId="{22D9E655-886B-2C46-AB98-610B17FEB924}" destId="{0F59547F-94E7-814F-AEAA-3BC3941A0846}" srcOrd="0" destOrd="0" presId="urn:microsoft.com/office/officeart/2005/8/layout/process5"/>
    <dgm:cxn modelId="{244A16EA-8B19-4549-BE27-1B2B121A153B}" type="presParOf" srcId="{2E4EDB77-ECA9-134C-94A0-E46CE455099D}" destId="{6E29A534-56D0-BF41-840A-72D58A921404}" srcOrd="2" destOrd="0" presId="urn:microsoft.com/office/officeart/2005/8/layout/process5"/>
    <dgm:cxn modelId="{403A981F-786B-7549-A877-8BE7C3A1335E}" type="presParOf" srcId="{2E4EDB77-ECA9-134C-94A0-E46CE455099D}" destId="{D03E4C9B-9FC3-6B4A-9EFB-40850D0EA032}" srcOrd="3" destOrd="0" presId="urn:microsoft.com/office/officeart/2005/8/layout/process5"/>
    <dgm:cxn modelId="{82586AE7-9ECE-9845-9868-F733360055CC}" type="presParOf" srcId="{D03E4C9B-9FC3-6B4A-9EFB-40850D0EA032}" destId="{1EE34CB0-1BBF-3F4B-B9F8-4740DBA88673}" srcOrd="0" destOrd="0" presId="urn:microsoft.com/office/officeart/2005/8/layout/process5"/>
    <dgm:cxn modelId="{273FF9FE-E398-4A4D-B314-BC8750891CC8}" type="presParOf" srcId="{2E4EDB77-ECA9-134C-94A0-E46CE455099D}" destId="{8EDB3175-8C7A-8348-94B5-12F9847A015E}" srcOrd="4" destOrd="0" presId="urn:microsoft.com/office/officeart/2005/8/layout/process5"/>
    <dgm:cxn modelId="{74EBBB9A-E705-C948-970E-4779466F0AA4}" type="presParOf" srcId="{2E4EDB77-ECA9-134C-94A0-E46CE455099D}" destId="{C3159C78-537A-6545-8B7E-87BF3F698094}" srcOrd="5" destOrd="0" presId="urn:microsoft.com/office/officeart/2005/8/layout/process5"/>
    <dgm:cxn modelId="{2A646A4D-9894-9144-8D62-9680A1704999}" type="presParOf" srcId="{C3159C78-537A-6545-8B7E-87BF3F698094}" destId="{D5EC2CFC-0AFC-414D-9AB7-31171E1DC0C8}" srcOrd="0" destOrd="0" presId="urn:microsoft.com/office/officeart/2005/8/layout/process5"/>
    <dgm:cxn modelId="{9E7E0D1E-7DD6-FB48-B5AD-D311E5EFA2AB}" type="presParOf" srcId="{2E4EDB77-ECA9-134C-94A0-E46CE455099D}" destId="{A663E754-BF2E-2D40-A43F-72B06AE78CE2}" srcOrd="6" destOrd="0" presId="urn:microsoft.com/office/officeart/2005/8/layout/process5"/>
    <dgm:cxn modelId="{3D501167-5B1A-254D-B9DB-C10676DB7E1E}" type="presParOf" srcId="{2E4EDB77-ECA9-134C-94A0-E46CE455099D}" destId="{2BB36668-C399-5949-A3EA-D41291A2F3FC}" srcOrd="7" destOrd="0" presId="urn:microsoft.com/office/officeart/2005/8/layout/process5"/>
    <dgm:cxn modelId="{07A174BB-17B5-514E-A868-28FBBFBFC3DC}" type="presParOf" srcId="{2BB36668-C399-5949-A3EA-D41291A2F3FC}" destId="{A2BB335C-AB98-EA40-B82D-FD3C5E07AB1B}" srcOrd="0" destOrd="0" presId="urn:microsoft.com/office/officeart/2005/8/layout/process5"/>
    <dgm:cxn modelId="{376B6061-48CF-C84E-AC87-D2C4509A19B0}" type="presParOf" srcId="{2E4EDB77-ECA9-134C-94A0-E46CE455099D}" destId="{27AEE858-90E4-034D-9F07-068AD528FE8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47CAEF-C539-B745-8633-D993AD9BBDE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F97B55E-9ADC-2D41-AF6F-527F0CA62198}">
      <dgm:prSet phldrT="[Text]"/>
      <dgm:spPr/>
      <dgm:t>
        <a:bodyPr/>
        <a:lstStyle/>
        <a:p>
          <a:r>
            <a:rPr lang="en-US" dirty="0" smtClean="0"/>
            <a:t>Overwrite Exception Handler</a:t>
          </a:r>
          <a:endParaRPr lang="en-US" dirty="0"/>
        </a:p>
      </dgm:t>
    </dgm:pt>
    <dgm:pt modelId="{640ED8A3-8616-994B-B47B-6E271699990B}" type="parTrans" cxnId="{88316483-EC0C-1740-A922-ED8AB75EE680}">
      <dgm:prSet/>
      <dgm:spPr/>
      <dgm:t>
        <a:bodyPr/>
        <a:lstStyle/>
        <a:p>
          <a:endParaRPr lang="en-US"/>
        </a:p>
      </dgm:t>
    </dgm:pt>
    <dgm:pt modelId="{A517E098-69E8-F046-BFFB-D2A07F52B206}" type="sibTrans" cxnId="{88316483-EC0C-1740-A922-ED8AB75EE680}">
      <dgm:prSet/>
      <dgm:spPr/>
      <dgm:t>
        <a:bodyPr/>
        <a:lstStyle/>
        <a:p>
          <a:endParaRPr lang="en-US"/>
        </a:p>
      </dgm:t>
    </dgm:pt>
    <dgm:pt modelId="{8812D686-847E-234A-8A65-1F421600D8C4}">
      <dgm:prSet phldrT="[Text]"/>
      <dgm:spPr/>
      <dgm:t>
        <a:bodyPr/>
        <a:lstStyle/>
        <a:p>
          <a:r>
            <a:rPr lang="en-US" dirty="0" smtClean="0"/>
            <a:t>Cause an Exception</a:t>
          </a:r>
          <a:endParaRPr lang="en-US" dirty="0"/>
        </a:p>
      </dgm:t>
    </dgm:pt>
    <dgm:pt modelId="{F4D9DA12-15EB-EF43-9A33-B05E0C58B10D}" type="parTrans" cxnId="{00C632F6-473E-BC4B-B171-D5F894DAF4F5}">
      <dgm:prSet/>
      <dgm:spPr/>
      <dgm:t>
        <a:bodyPr/>
        <a:lstStyle/>
        <a:p>
          <a:endParaRPr lang="en-US"/>
        </a:p>
      </dgm:t>
    </dgm:pt>
    <dgm:pt modelId="{D102F5D3-7A83-4842-AFED-53C72DD24014}" type="sibTrans" cxnId="{00C632F6-473E-BC4B-B171-D5F894DAF4F5}">
      <dgm:prSet/>
      <dgm:spPr/>
      <dgm:t>
        <a:bodyPr/>
        <a:lstStyle/>
        <a:p>
          <a:endParaRPr lang="en-US"/>
        </a:p>
      </dgm:t>
    </dgm:pt>
    <dgm:pt modelId="{047E7611-1E31-664C-AC44-9BB2401A9D82}">
      <dgm:prSet phldrT="[Text]"/>
      <dgm:spPr/>
      <dgm:t>
        <a:bodyPr/>
        <a:lstStyle/>
        <a:p>
          <a:r>
            <a:rPr lang="en-US" dirty="0" smtClean="0"/>
            <a:t>Create Fake Stack Frame to Execute Code</a:t>
          </a:r>
          <a:endParaRPr lang="en-US" dirty="0"/>
        </a:p>
      </dgm:t>
    </dgm:pt>
    <dgm:pt modelId="{227C1CD1-22D9-5D40-959A-8FA77EE67682}" type="parTrans" cxnId="{6AF3DAA0-698A-0E49-AC8E-318E2E69EF72}">
      <dgm:prSet/>
      <dgm:spPr/>
      <dgm:t>
        <a:bodyPr/>
        <a:lstStyle/>
        <a:p>
          <a:endParaRPr lang="en-US"/>
        </a:p>
      </dgm:t>
    </dgm:pt>
    <dgm:pt modelId="{3496C15E-B8A6-774F-9F62-80C90388BCF0}" type="sibTrans" cxnId="{6AF3DAA0-698A-0E49-AC8E-318E2E69EF72}">
      <dgm:prSet/>
      <dgm:spPr/>
      <dgm:t>
        <a:bodyPr/>
        <a:lstStyle/>
        <a:p>
          <a:endParaRPr lang="en-US"/>
        </a:p>
      </dgm:t>
    </dgm:pt>
    <dgm:pt modelId="{97861DB1-A99C-AD4F-AAB2-DE2CB2FD1AA8}">
      <dgm:prSet phldrT="[Text]"/>
      <dgm:spPr/>
      <dgm:t>
        <a:bodyPr/>
        <a:lstStyle/>
        <a:p>
          <a:r>
            <a:rPr lang="en-US" dirty="0" smtClean="0"/>
            <a:t>Execute </a:t>
          </a:r>
          <a:r>
            <a:rPr lang="en-US" dirty="0" err="1" smtClean="0"/>
            <a:t>Shellcode</a:t>
          </a:r>
          <a:endParaRPr lang="en-US" dirty="0"/>
        </a:p>
      </dgm:t>
    </dgm:pt>
    <dgm:pt modelId="{F568DF2A-F2F7-5948-AE99-D5D176BF5C2A}" type="parTrans" cxnId="{9819EB63-087A-034A-8945-4F61DD20A653}">
      <dgm:prSet/>
      <dgm:spPr/>
      <dgm:t>
        <a:bodyPr/>
        <a:lstStyle/>
        <a:p>
          <a:endParaRPr lang="en-US"/>
        </a:p>
      </dgm:t>
    </dgm:pt>
    <dgm:pt modelId="{E179DBFF-A37F-C84C-8AB5-B41B68465182}" type="sibTrans" cxnId="{9819EB63-087A-034A-8945-4F61DD20A653}">
      <dgm:prSet/>
      <dgm:spPr/>
      <dgm:t>
        <a:bodyPr/>
        <a:lstStyle/>
        <a:p>
          <a:endParaRPr lang="en-US"/>
        </a:p>
      </dgm:t>
    </dgm:pt>
    <dgm:pt modelId="{BE3C3EF3-D156-B340-9A46-200A4E2E54FA}">
      <dgm:prSet phldrT="[Text]"/>
      <dgm:spPr/>
      <dgm:t>
        <a:bodyPr/>
        <a:lstStyle/>
        <a:p>
          <a:r>
            <a:rPr lang="en-US" dirty="0" smtClean="0"/>
            <a:t>Complete Compromise</a:t>
          </a:r>
          <a:endParaRPr lang="en-US" dirty="0"/>
        </a:p>
      </dgm:t>
    </dgm:pt>
    <dgm:pt modelId="{D8872E3E-8336-1443-A11E-EF947C41E52D}" type="parTrans" cxnId="{3CE3CBF3-193E-7541-9BBB-F6F931D6BC9D}">
      <dgm:prSet/>
      <dgm:spPr/>
      <dgm:t>
        <a:bodyPr/>
        <a:lstStyle/>
        <a:p>
          <a:endParaRPr lang="en-US"/>
        </a:p>
      </dgm:t>
    </dgm:pt>
    <dgm:pt modelId="{E77A760E-0BB4-0C4A-A1BC-4BC6662169F6}" type="sibTrans" cxnId="{3CE3CBF3-193E-7541-9BBB-F6F931D6BC9D}">
      <dgm:prSet/>
      <dgm:spPr/>
      <dgm:t>
        <a:bodyPr/>
        <a:lstStyle/>
        <a:p>
          <a:endParaRPr lang="en-US"/>
        </a:p>
      </dgm:t>
    </dgm:pt>
    <dgm:pt modelId="{E5C4D825-64B2-834E-A753-1DBE4A78DD97}">
      <dgm:prSet phldrT="[Text]"/>
      <dgm:spPr/>
      <dgm:t>
        <a:bodyPr/>
        <a:lstStyle/>
        <a:p>
          <a:r>
            <a:rPr lang="en-US" dirty="0" smtClean="0"/>
            <a:t>Locate API Addresses</a:t>
          </a:r>
          <a:endParaRPr lang="en-US" dirty="0"/>
        </a:p>
      </dgm:t>
    </dgm:pt>
    <dgm:pt modelId="{E47187C9-37DA-B346-8401-376738F40CB4}" type="parTrans" cxnId="{EAC07E2E-20EA-2F49-A25C-7BBBF0A92581}">
      <dgm:prSet/>
      <dgm:spPr/>
      <dgm:t>
        <a:bodyPr/>
        <a:lstStyle/>
        <a:p>
          <a:endParaRPr lang="en-US"/>
        </a:p>
      </dgm:t>
    </dgm:pt>
    <dgm:pt modelId="{CEFA3FCB-8F8D-4E4F-8B97-34185D7072FB}" type="sibTrans" cxnId="{EAC07E2E-20EA-2F49-A25C-7BBBF0A92581}">
      <dgm:prSet/>
      <dgm:spPr/>
      <dgm:t>
        <a:bodyPr/>
        <a:lstStyle/>
        <a:p>
          <a:endParaRPr lang="en-US"/>
        </a:p>
      </dgm:t>
    </dgm:pt>
    <dgm:pt modelId="{CA0CE2EC-EAF5-AA4E-BA09-8E161FF99D4B}">
      <dgm:prSet phldrT="[Text]"/>
      <dgm:spPr/>
      <dgm:t>
        <a:bodyPr/>
        <a:lstStyle/>
        <a:p>
          <a:r>
            <a:rPr lang="en-US" dirty="0" smtClean="0"/>
            <a:t>Locate </a:t>
          </a:r>
          <a:r>
            <a:rPr lang="en-US" dirty="0" err="1" smtClean="0"/>
            <a:t>Shellcode</a:t>
          </a:r>
          <a:endParaRPr lang="en-US" dirty="0"/>
        </a:p>
      </dgm:t>
    </dgm:pt>
    <dgm:pt modelId="{057A5678-3FC5-A548-AD9A-3FC261CA9B91}" type="parTrans" cxnId="{F266F7D4-F21B-734D-AF4A-03130D46529A}">
      <dgm:prSet/>
      <dgm:spPr/>
      <dgm:t>
        <a:bodyPr/>
        <a:lstStyle/>
        <a:p>
          <a:endParaRPr lang="en-US"/>
        </a:p>
      </dgm:t>
    </dgm:pt>
    <dgm:pt modelId="{404CF75B-CCB5-EB44-B52F-07C7A514D11F}" type="sibTrans" cxnId="{F266F7D4-F21B-734D-AF4A-03130D46529A}">
      <dgm:prSet/>
      <dgm:spPr/>
      <dgm:t>
        <a:bodyPr/>
        <a:lstStyle/>
        <a:p>
          <a:endParaRPr lang="en-US"/>
        </a:p>
      </dgm:t>
    </dgm:pt>
    <dgm:pt modelId="{2E4EDB77-ECA9-134C-94A0-E46CE455099D}" type="pres">
      <dgm:prSet presAssocID="{6847CAEF-C539-B745-8633-D993AD9BBDE8}" presName="diagram" presStyleCnt="0">
        <dgm:presLayoutVars>
          <dgm:dir/>
          <dgm:resizeHandles val="exact"/>
        </dgm:presLayoutVars>
      </dgm:prSet>
      <dgm:spPr/>
      <dgm:t>
        <a:bodyPr/>
        <a:lstStyle/>
        <a:p>
          <a:endParaRPr lang="en-US"/>
        </a:p>
      </dgm:t>
    </dgm:pt>
    <dgm:pt modelId="{C7FFC29E-5624-E948-ABB8-E5ADAF7FD206}" type="pres">
      <dgm:prSet presAssocID="{DF97B55E-9ADC-2D41-AF6F-527F0CA62198}" presName="node" presStyleLbl="node1" presStyleIdx="0" presStyleCnt="7">
        <dgm:presLayoutVars>
          <dgm:bulletEnabled val="1"/>
        </dgm:presLayoutVars>
      </dgm:prSet>
      <dgm:spPr/>
      <dgm:t>
        <a:bodyPr/>
        <a:lstStyle/>
        <a:p>
          <a:endParaRPr lang="en-US"/>
        </a:p>
      </dgm:t>
    </dgm:pt>
    <dgm:pt modelId="{22D9E655-886B-2C46-AB98-610B17FEB924}" type="pres">
      <dgm:prSet presAssocID="{A517E098-69E8-F046-BFFB-D2A07F52B206}" presName="sibTrans" presStyleLbl="sibTrans2D1" presStyleIdx="0" presStyleCnt="6"/>
      <dgm:spPr/>
      <dgm:t>
        <a:bodyPr/>
        <a:lstStyle/>
        <a:p>
          <a:endParaRPr lang="en-US"/>
        </a:p>
      </dgm:t>
    </dgm:pt>
    <dgm:pt modelId="{0F59547F-94E7-814F-AEAA-3BC3941A0846}" type="pres">
      <dgm:prSet presAssocID="{A517E098-69E8-F046-BFFB-D2A07F52B206}" presName="connectorText" presStyleLbl="sibTrans2D1" presStyleIdx="0" presStyleCnt="6"/>
      <dgm:spPr/>
      <dgm:t>
        <a:bodyPr/>
        <a:lstStyle/>
        <a:p>
          <a:endParaRPr lang="en-US"/>
        </a:p>
      </dgm:t>
    </dgm:pt>
    <dgm:pt modelId="{6E29A534-56D0-BF41-840A-72D58A921404}" type="pres">
      <dgm:prSet presAssocID="{8812D686-847E-234A-8A65-1F421600D8C4}" presName="node" presStyleLbl="node1" presStyleIdx="1" presStyleCnt="7">
        <dgm:presLayoutVars>
          <dgm:bulletEnabled val="1"/>
        </dgm:presLayoutVars>
      </dgm:prSet>
      <dgm:spPr/>
      <dgm:t>
        <a:bodyPr/>
        <a:lstStyle/>
        <a:p>
          <a:endParaRPr lang="en-US"/>
        </a:p>
      </dgm:t>
    </dgm:pt>
    <dgm:pt modelId="{D03E4C9B-9FC3-6B4A-9EFB-40850D0EA032}" type="pres">
      <dgm:prSet presAssocID="{D102F5D3-7A83-4842-AFED-53C72DD24014}" presName="sibTrans" presStyleLbl="sibTrans2D1" presStyleIdx="1" presStyleCnt="6"/>
      <dgm:spPr/>
      <dgm:t>
        <a:bodyPr/>
        <a:lstStyle/>
        <a:p>
          <a:endParaRPr lang="en-US"/>
        </a:p>
      </dgm:t>
    </dgm:pt>
    <dgm:pt modelId="{1EE34CB0-1BBF-3F4B-B9F8-4740DBA88673}" type="pres">
      <dgm:prSet presAssocID="{D102F5D3-7A83-4842-AFED-53C72DD24014}" presName="connectorText" presStyleLbl="sibTrans2D1" presStyleIdx="1" presStyleCnt="6"/>
      <dgm:spPr/>
      <dgm:t>
        <a:bodyPr/>
        <a:lstStyle/>
        <a:p>
          <a:endParaRPr lang="en-US"/>
        </a:p>
      </dgm:t>
    </dgm:pt>
    <dgm:pt modelId="{341BFF8E-C725-A543-8D07-F07AA921F32F}" type="pres">
      <dgm:prSet presAssocID="{E5C4D825-64B2-834E-A753-1DBE4A78DD97}" presName="node" presStyleLbl="node1" presStyleIdx="2" presStyleCnt="7">
        <dgm:presLayoutVars>
          <dgm:bulletEnabled val="1"/>
        </dgm:presLayoutVars>
      </dgm:prSet>
      <dgm:spPr/>
      <dgm:t>
        <a:bodyPr/>
        <a:lstStyle/>
        <a:p>
          <a:endParaRPr lang="en-US"/>
        </a:p>
      </dgm:t>
    </dgm:pt>
    <dgm:pt modelId="{D777D00B-D756-654F-8AB2-CE8630177136}" type="pres">
      <dgm:prSet presAssocID="{CEFA3FCB-8F8D-4E4F-8B97-34185D7072FB}" presName="sibTrans" presStyleLbl="sibTrans2D1" presStyleIdx="2" presStyleCnt="6"/>
      <dgm:spPr/>
      <dgm:t>
        <a:bodyPr/>
        <a:lstStyle/>
        <a:p>
          <a:endParaRPr lang="en-US"/>
        </a:p>
      </dgm:t>
    </dgm:pt>
    <dgm:pt modelId="{F7B3D1BB-D2E3-F747-9A01-CC893C348743}" type="pres">
      <dgm:prSet presAssocID="{CEFA3FCB-8F8D-4E4F-8B97-34185D7072FB}" presName="connectorText" presStyleLbl="sibTrans2D1" presStyleIdx="2" presStyleCnt="6"/>
      <dgm:spPr/>
      <dgm:t>
        <a:bodyPr/>
        <a:lstStyle/>
        <a:p>
          <a:endParaRPr lang="en-US"/>
        </a:p>
      </dgm:t>
    </dgm:pt>
    <dgm:pt modelId="{02765EA8-7BDC-CB4C-9DCA-061C084AE49D}" type="pres">
      <dgm:prSet presAssocID="{CA0CE2EC-EAF5-AA4E-BA09-8E161FF99D4B}" presName="node" presStyleLbl="node1" presStyleIdx="3" presStyleCnt="7">
        <dgm:presLayoutVars>
          <dgm:bulletEnabled val="1"/>
        </dgm:presLayoutVars>
      </dgm:prSet>
      <dgm:spPr/>
      <dgm:t>
        <a:bodyPr/>
        <a:lstStyle/>
        <a:p>
          <a:endParaRPr lang="en-US"/>
        </a:p>
      </dgm:t>
    </dgm:pt>
    <dgm:pt modelId="{8DDE1C7C-8AAF-7744-A719-D54C43F473C5}" type="pres">
      <dgm:prSet presAssocID="{404CF75B-CCB5-EB44-B52F-07C7A514D11F}" presName="sibTrans" presStyleLbl="sibTrans2D1" presStyleIdx="3" presStyleCnt="6"/>
      <dgm:spPr/>
      <dgm:t>
        <a:bodyPr/>
        <a:lstStyle/>
        <a:p>
          <a:endParaRPr lang="en-US"/>
        </a:p>
      </dgm:t>
    </dgm:pt>
    <dgm:pt modelId="{E7A8FB58-8327-5D45-8FF5-A0AE952D5222}" type="pres">
      <dgm:prSet presAssocID="{404CF75B-CCB5-EB44-B52F-07C7A514D11F}" presName="connectorText" presStyleLbl="sibTrans2D1" presStyleIdx="3" presStyleCnt="6"/>
      <dgm:spPr/>
      <dgm:t>
        <a:bodyPr/>
        <a:lstStyle/>
        <a:p>
          <a:endParaRPr lang="en-US"/>
        </a:p>
      </dgm:t>
    </dgm:pt>
    <dgm:pt modelId="{8EDB3175-8C7A-8348-94B5-12F9847A015E}" type="pres">
      <dgm:prSet presAssocID="{047E7611-1E31-664C-AC44-9BB2401A9D82}" presName="node" presStyleLbl="node1" presStyleIdx="4" presStyleCnt="7">
        <dgm:presLayoutVars>
          <dgm:bulletEnabled val="1"/>
        </dgm:presLayoutVars>
      </dgm:prSet>
      <dgm:spPr/>
      <dgm:t>
        <a:bodyPr/>
        <a:lstStyle/>
        <a:p>
          <a:endParaRPr lang="en-US"/>
        </a:p>
      </dgm:t>
    </dgm:pt>
    <dgm:pt modelId="{C3159C78-537A-6545-8B7E-87BF3F698094}" type="pres">
      <dgm:prSet presAssocID="{3496C15E-B8A6-774F-9F62-80C90388BCF0}" presName="sibTrans" presStyleLbl="sibTrans2D1" presStyleIdx="4" presStyleCnt="6"/>
      <dgm:spPr/>
      <dgm:t>
        <a:bodyPr/>
        <a:lstStyle/>
        <a:p>
          <a:endParaRPr lang="en-US"/>
        </a:p>
      </dgm:t>
    </dgm:pt>
    <dgm:pt modelId="{D5EC2CFC-0AFC-414D-9AB7-31171E1DC0C8}" type="pres">
      <dgm:prSet presAssocID="{3496C15E-B8A6-774F-9F62-80C90388BCF0}" presName="connectorText" presStyleLbl="sibTrans2D1" presStyleIdx="4" presStyleCnt="6"/>
      <dgm:spPr/>
      <dgm:t>
        <a:bodyPr/>
        <a:lstStyle/>
        <a:p>
          <a:endParaRPr lang="en-US"/>
        </a:p>
      </dgm:t>
    </dgm:pt>
    <dgm:pt modelId="{A663E754-BF2E-2D40-A43F-72B06AE78CE2}" type="pres">
      <dgm:prSet presAssocID="{97861DB1-A99C-AD4F-AAB2-DE2CB2FD1AA8}" presName="node" presStyleLbl="node1" presStyleIdx="5" presStyleCnt="7">
        <dgm:presLayoutVars>
          <dgm:bulletEnabled val="1"/>
        </dgm:presLayoutVars>
      </dgm:prSet>
      <dgm:spPr/>
      <dgm:t>
        <a:bodyPr/>
        <a:lstStyle/>
        <a:p>
          <a:endParaRPr lang="en-US"/>
        </a:p>
      </dgm:t>
    </dgm:pt>
    <dgm:pt modelId="{2BB36668-C399-5949-A3EA-D41291A2F3FC}" type="pres">
      <dgm:prSet presAssocID="{E179DBFF-A37F-C84C-8AB5-B41B68465182}" presName="sibTrans" presStyleLbl="sibTrans2D1" presStyleIdx="5" presStyleCnt="6"/>
      <dgm:spPr/>
      <dgm:t>
        <a:bodyPr/>
        <a:lstStyle/>
        <a:p>
          <a:endParaRPr lang="en-US"/>
        </a:p>
      </dgm:t>
    </dgm:pt>
    <dgm:pt modelId="{A2BB335C-AB98-EA40-B82D-FD3C5E07AB1B}" type="pres">
      <dgm:prSet presAssocID="{E179DBFF-A37F-C84C-8AB5-B41B68465182}" presName="connectorText" presStyleLbl="sibTrans2D1" presStyleIdx="5" presStyleCnt="6"/>
      <dgm:spPr/>
      <dgm:t>
        <a:bodyPr/>
        <a:lstStyle/>
        <a:p>
          <a:endParaRPr lang="en-US"/>
        </a:p>
      </dgm:t>
    </dgm:pt>
    <dgm:pt modelId="{27AEE858-90E4-034D-9F07-068AD528FE88}" type="pres">
      <dgm:prSet presAssocID="{BE3C3EF3-D156-B340-9A46-200A4E2E54FA}" presName="node" presStyleLbl="node1" presStyleIdx="6" presStyleCnt="7">
        <dgm:presLayoutVars>
          <dgm:bulletEnabled val="1"/>
        </dgm:presLayoutVars>
      </dgm:prSet>
      <dgm:spPr/>
      <dgm:t>
        <a:bodyPr/>
        <a:lstStyle/>
        <a:p>
          <a:endParaRPr lang="en-US"/>
        </a:p>
      </dgm:t>
    </dgm:pt>
  </dgm:ptLst>
  <dgm:cxnLst>
    <dgm:cxn modelId="{00C632F6-473E-BC4B-B171-D5F894DAF4F5}" srcId="{6847CAEF-C539-B745-8633-D993AD9BBDE8}" destId="{8812D686-847E-234A-8A65-1F421600D8C4}" srcOrd="1" destOrd="0" parTransId="{F4D9DA12-15EB-EF43-9A33-B05E0C58B10D}" sibTransId="{D102F5D3-7A83-4842-AFED-53C72DD24014}"/>
    <dgm:cxn modelId="{6AF3DAA0-698A-0E49-AC8E-318E2E69EF72}" srcId="{6847CAEF-C539-B745-8633-D993AD9BBDE8}" destId="{047E7611-1E31-664C-AC44-9BB2401A9D82}" srcOrd="4" destOrd="0" parTransId="{227C1CD1-22D9-5D40-959A-8FA77EE67682}" sibTransId="{3496C15E-B8A6-774F-9F62-80C90388BCF0}"/>
    <dgm:cxn modelId="{9FB60C1B-BA21-D24C-808F-E6CFD24AEECD}" type="presOf" srcId="{CA0CE2EC-EAF5-AA4E-BA09-8E161FF99D4B}" destId="{02765EA8-7BDC-CB4C-9DCA-061C084AE49D}" srcOrd="0" destOrd="0" presId="urn:microsoft.com/office/officeart/2005/8/layout/process5"/>
    <dgm:cxn modelId="{CADB832C-2B17-6943-98A4-3B460A9413C6}" type="presOf" srcId="{047E7611-1E31-664C-AC44-9BB2401A9D82}" destId="{8EDB3175-8C7A-8348-94B5-12F9847A015E}" srcOrd="0" destOrd="0" presId="urn:microsoft.com/office/officeart/2005/8/layout/process5"/>
    <dgm:cxn modelId="{EAC07E2E-20EA-2F49-A25C-7BBBF0A92581}" srcId="{6847CAEF-C539-B745-8633-D993AD9BBDE8}" destId="{E5C4D825-64B2-834E-A753-1DBE4A78DD97}" srcOrd="2" destOrd="0" parTransId="{E47187C9-37DA-B346-8401-376738F40CB4}" sibTransId="{CEFA3FCB-8F8D-4E4F-8B97-34185D7072FB}"/>
    <dgm:cxn modelId="{597D6B23-6231-294D-AC81-D7D015567B1A}" type="presOf" srcId="{D102F5D3-7A83-4842-AFED-53C72DD24014}" destId="{1EE34CB0-1BBF-3F4B-B9F8-4740DBA88673}" srcOrd="1" destOrd="0" presId="urn:microsoft.com/office/officeart/2005/8/layout/process5"/>
    <dgm:cxn modelId="{9A6D9FBB-31C0-1944-BFCA-82E38ED2C0C4}" type="presOf" srcId="{97861DB1-A99C-AD4F-AAB2-DE2CB2FD1AA8}" destId="{A663E754-BF2E-2D40-A43F-72B06AE78CE2}" srcOrd="0" destOrd="0" presId="urn:microsoft.com/office/officeart/2005/8/layout/process5"/>
    <dgm:cxn modelId="{C53FF402-96E4-B340-85C5-CF150D9E137C}" type="presOf" srcId="{E179DBFF-A37F-C84C-8AB5-B41B68465182}" destId="{2BB36668-C399-5949-A3EA-D41291A2F3FC}" srcOrd="0" destOrd="0" presId="urn:microsoft.com/office/officeart/2005/8/layout/process5"/>
    <dgm:cxn modelId="{64D9C01E-A82F-4C42-A4A6-7383EEAF3468}" type="presOf" srcId="{DF97B55E-9ADC-2D41-AF6F-527F0CA62198}" destId="{C7FFC29E-5624-E948-ABB8-E5ADAF7FD206}" srcOrd="0" destOrd="0" presId="urn:microsoft.com/office/officeart/2005/8/layout/process5"/>
    <dgm:cxn modelId="{F1B773A4-AD88-2242-AF99-886EEE0C016B}" type="presOf" srcId="{D102F5D3-7A83-4842-AFED-53C72DD24014}" destId="{D03E4C9B-9FC3-6B4A-9EFB-40850D0EA032}" srcOrd="0" destOrd="0" presId="urn:microsoft.com/office/officeart/2005/8/layout/process5"/>
    <dgm:cxn modelId="{DBBEC6C2-945F-894A-AFFB-9A4DBDEB51C1}" type="presOf" srcId="{A517E098-69E8-F046-BFFB-D2A07F52B206}" destId="{22D9E655-886B-2C46-AB98-610B17FEB924}" srcOrd="0" destOrd="0" presId="urn:microsoft.com/office/officeart/2005/8/layout/process5"/>
    <dgm:cxn modelId="{F266F7D4-F21B-734D-AF4A-03130D46529A}" srcId="{6847CAEF-C539-B745-8633-D993AD9BBDE8}" destId="{CA0CE2EC-EAF5-AA4E-BA09-8E161FF99D4B}" srcOrd="3" destOrd="0" parTransId="{057A5678-3FC5-A548-AD9A-3FC261CA9B91}" sibTransId="{404CF75B-CCB5-EB44-B52F-07C7A514D11F}"/>
    <dgm:cxn modelId="{88316483-EC0C-1740-A922-ED8AB75EE680}" srcId="{6847CAEF-C539-B745-8633-D993AD9BBDE8}" destId="{DF97B55E-9ADC-2D41-AF6F-527F0CA62198}" srcOrd="0" destOrd="0" parTransId="{640ED8A3-8616-994B-B47B-6E271699990B}" sibTransId="{A517E098-69E8-F046-BFFB-D2A07F52B206}"/>
    <dgm:cxn modelId="{FADA9924-E5BD-7244-AFB4-3B1FB19C0BF9}" type="presOf" srcId="{BE3C3EF3-D156-B340-9A46-200A4E2E54FA}" destId="{27AEE858-90E4-034D-9F07-068AD528FE88}" srcOrd="0" destOrd="0" presId="urn:microsoft.com/office/officeart/2005/8/layout/process5"/>
    <dgm:cxn modelId="{42E4D008-4510-FE44-8F7C-122A8B61B63E}" type="presOf" srcId="{3496C15E-B8A6-774F-9F62-80C90388BCF0}" destId="{C3159C78-537A-6545-8B7E-87BF3F698094}" srcOrd="0" destOrd="0" presId="urn:microsoft.com/office/officeart/2005/8/layout/process5"/>
    <dgm:cxn modelId="{7CF08412-82BF-8D4C-B592-18B19986CC53}" type="presOf" srcId="{E5C4D825-64B2-834E-A753-1DBE4A78DD97}" destId="{341BFF8E-C725-A543-8D07-F07AA921F32F}" srcOrd="0" destOrd="0" presId="urn:microsoft.com/office/officeart/2005/8/layout/process5"/>
    <dgm:cxn modelId="{341CC609-B0F7-BD43-8149-D4B50575F36A}" type="presOf" srcId="{CEFA3FCB-8F8D-4E4F-8B97-34185D7072FB}" destId="{F7B3D1BB-D2E3-F747-9A01-CC893C348743}" srcOrd="1" destOrd="0" presId="urn:microsoft.com/office/officeart/2005/8/layout/process5"/>
    <dgm:cxn modelId="{4F4836F4-A576-9346-BA18-EFE0556BD429}" type="presOf" srcId="{404CF75B-CCB5-EB44-B52F-07C7A514D11F}" destId="{E7A8FB58-8327-5D45-8FF5-A0AE952D5222}" srcOrd="1" destOrd="0" presId="urn:microsoft.com/office/officeart/2005/8/layout/process5"/>
    <dgm:cxn modelId="{F7B7C9B3-A0C3-2F4D-957B-2915A7AB5BFD}" type="presOf" srcId="{3496C15E-B8A6-774F-9F62-80C90388BCF0}" destId="{D5EC2CFC-0AFC-414D-9AB7-31171E1DC0C8}" srcOrd="1" destOrd="0" presId="urn:microsoft.com/office/officeart/2005/8/layout/process5"/>
    <dgm:cxn modelId="{E53C1405-44CE-544B-88E5-10CF414B3E12}" type="presOf" srcId="{CEFA3FCB-8F8D-4E4F-8B97-34185D7072FB}" destId="{D777D00B-D756-654F-8AB2-CE8630177136}" srcOrd="0" destOrd="0" presId="urn:microsoft.com/office/officeart/2005/8/layout/process5"/>
    <dgm:cxn modelId="{09EE8B56-9214-9C43-8737-C750A5672CB9}" type="presOf" srcId="{404CF75B-CCB5-EB44-B52F-07C7A514D11F}" destId="{8DDE1C7C-8AAF-7744-A719-D54C43F473C5}" srcOrd="0" destOrd="0" presId="urn:microsoft.com/office/officeart/2005/8/layout/process5"/>
    <dgm:cxn modelId="{8D559272-D003-5D43-814D-9A8B7282B3EF}" type="presOf" srcId="{E179DBFF-A37F-C84C-8AB5-B41B68465182}" destId="{A2BB335C-AB98-EA40-B82D-FD3C5E07AB1B}" srcOrd="1" destOrd="0" presId="urn:microsoft.com/office/officeart/2005/8/layout/process5"/>
    <dgm:cxn modelId="{37292304-2D81-9043-A16A-25F9D5A4A24B}" type="presOf" srcId="{8812D686-847E-234A-8A65-1F421600D8C4}" destId="{6E29A534-56D0-BF41-840A-72D58A921404}" srcOrd="0" destOrd="0" presId="urn:microsoft.com/office/officeart/2005/8/layout/process5"/>
    <dgm:cxn modelId="{9819EB63-087A-034A-8945-4F61DD20A653}" srcId="{6847CAEF-C539-B745-8633-D993AD9BBDE8}" destId="{97861DB1-A99C-AD4F-AAB2-DE2CB2FD1AA8}" srcOrd="5" destOrd="0" parTransId="{F568DF2A-F2F7-5948-AE99-D5D176BF5C2A}" sibTransId="{E179DBFF-A37F-C84C-8AB5-B41B68465182}"/>
    <dgm:cxn modelId="{1E1674E7-EDB0-B24C-93D1-EB7F605976C7}" type="presOf" srcId="{A517E098-69E8-F046-BFFB-D2A07F52B206}" destId="{0F59547F-94E7-814F-AEAA-3BC3941A0846}" srcOrd="1" destOrd="0" presId="urn:microsoft.com/office/officeart/2005/8/layout/process5"/>
    <dgm:cxn modelId="{3CE3CBF3-193E-7541-9BBB-F6F931D6BC9D}" srcId="{6847CAEF-C539-B745-8633-D993AD9BBDE8}" destId="{BE3C3EF3-D156-B340-9A46-200A4E2E54FA}" srcOrd="6" destOrd="0" parTransId="{D8872E3E-8336-1443-A11E-EF947C41E52D}" sibTransId="{E77A760E-0BB4-0C4A-A1BC-4BC6662169F6}"/>
    <dgm:cxn modelId="{4848639A-EB05-A34B-9B9D-49222F9204A2}" type="presOf" srcId="{6847CAEF-C539-B745-8633-D993AD9BBDE8}" destId="{2E4EDB77-ECA9-134C-94A0-E46CE455099D}" srcOrd="0" destOrd="0" presId="urn:microsoft.com/office/officeart/2005/8/layout/process5"/>
    <dgm:cxn modelId="{57DA3049-8A8C-B440-832E-ECAADC0CA5ED}" type="presParOf" srcId="{2E4EDB77-ECA9-134C-94A0-E46CE455099D}" destId="{C7FFC29E-5624-E948-ABB8-E5ADAF7FD206}" srcOrd="0" destOrd="0" presId="urn:microsoft.com/office/officeart/2005/8/layout/process5"/>
    <dgm:cxn modelId="{F795EEA5-B7E9-D942-B844-EEE3FD3D8569}" type="presParOf" srcId="{2E4EDB77-ECA9-134C-94A0-E46CE455099D}" destId="{22D9E655-886B-2C46-AB98-610B17FEB924}" srcOrd="1" destOrd="0" presId="urn:microsoft.com/office/officeart/2005/8/layout/process5"/>
    <dgm:cxn modelId="{2EFF36DD-5365-C04F-8B9B-94AE4E2F52E0}" type="presParOf" srcId="{22D9E655-886B-2C46-AB98-610B17FEB924}" destId="{0F59547F-94E7-814F-AEAA-3BC3941A0846}" srcOrd="0" destOrd="0" presId="urn:microsoft.com/office/officeart/2005/8/layout/process5"/>
    <dgm:cxn modelId="{DAA31791-F28D-CA4F-9788-455E423BE5C6}" type="presParOf" srcId="{2E4EDB77-ECA9-134C-94A0-E46CE455099D}" destId="{6E29A534-56D0-BF41-840A-72D58A921404}" srcOrd="2" destOrd="0" presId="urn:microsoft.com/office/officeart/2005/8/layout/process5"/>
    <dgm:cxn modelId="{AB1F6FAB-AEC1-7A43-B678-B4F2254AB052}" type="presParOf" srcId="{2E4EDB77-ECA9-134C-94A0-E46CE455099D}" destId="{D03E4C9B-9FC3-6B4A-9EFB-40850D0EA032}" srcOrd="3" destOrd="0" presId="urn:microsoft.com/office/officeart/2005/8/layout/process5"/>
    <dgm:cxn modelId="{5349FDA6-AB13-D348-B6E9-D625428A0248}" type="presParOf" srcId="{D03E4C9B-9FC3-6B4A-9EFB-40850D0EA032}" destId="{1EE34CB0-1BBF-3F4B-B9F8-4740DBA88673}" srcOrd="0" destOrd="0" presId="urn:microsoft.com/office/officeart/2005/8/layout/process5"/>
    <dgm:cxn modelId="{2A669A2C-D1DA-8641-A066-B191A8998891}" type="presParOf" srcId="{2E4EDB77-ECA9-134C-94A0-E46CE455099D}" destId="{341BFF8E-C725-A543-8D07-F07AA921F32F}" srcOrd="4" destOrd="0" presId="urn:microsoft.com/office/officeart/2005/8/layout/process5"/>
    <dgm:cxn modelId="{7FF82123-2254-B745-AD92-EF681F224A76}" type="presParOf" srcId="{2E4EDB77-ECA9-134C-94A0-E46CE455099D}" destId="{D777D00B-D756-654F-8AB2-CE8630177136}" srcOrd="5" destOrd="0" presId="urn:microsoft.com/office/officeart/2005/8/layout/process5"/>
    <dgm:cxn modelId="{650A7C17-375E-3642-89F8-D31144BD1E5B}" type="presParOf" srcId="{D777D00B-D756-654F-8AB2-CE8630177136}" destId="{F7B3D1BB-D2E3-F747-9A01-CC893C348743}" srcOrd="0" destOrd="0" presId="urn:microsoft.com/office/officeart/2005/8/layout/process5"/>
    <dgm:cxn modelId="{895268DC-8BFE-2447-A4E3-32B3EDCA0407}" type="presParOf" srcId="{2E4EDB77-ECA9-134C-94A0-E46CE455099D}" destId="{02765EA8-7BDC-CB4C-9DCA-061C084AE49D}" srcOrd="6" destOrd="0" presId="urn:microsoft.com/office/officeart/2005/8/layout/process5"/>
    <dgm:cxn modelId="{BE854633-D692-2C4B-A410-8D52B7DFD371}" type="presParOf" srcId="{2E4EDB77-ECA9-134C-94A0-E46CE455099D}" destId="{8DDE1C7C-8AAF-7744-A719-D54C43F473C5}" srcOrd="7" destOrd="0" presId="urn:microsoft.com/office/officeart/2005/8/layout/process5"/>
    <dgm:cxn modelId="{A33EEA99-CAC9-7540-A88E-9419AE1D07AB}" type="presParOf" srcId="{8DDE1C7C-8AAF-7744-A719-D54C43F473C5}" destId="{E7A8FB58-8327-5D45-8FF5-A0AE952D5222}" srcOrd="0" destOrd="0" presId="urn:microsoft.com/office/officeart/2005/8/layout/process5"/>
    <dgm:cxn modelId="{6F0982DA-916D-0B40-A571-BAD7FBD2BAF0}" type="presParOf" srcId="{2E4EDB77-ECA9-134C-94A0-E46CE455099D}" destId="{8EDB3175-8C7A-8348-94B5-12F9847A015E}" srcOrd="8" destOrd="0" presId="urn:microsoft.com/office/officeart/2005/8/layout/process5"/>
    <dgm:cxn modelId="{7C1D2251-BD34-4E47-91C9-912A9B2F832B}" type="presParOf" srcId="{2E4EDB77-ECA9-134C-94A0-E46CE455099D}" destId="{C3159C78-537A-6545-8B7E-87BF3F698094}" srcOrd="9" destOrd="0" presId="urn:microsoft.com/office/officeart/2005/8/layout/process5"/>
    <dgm:cxn modelId="{D66AFFA4-E386-7946-B2A2-D243A9720EE4}" type="presParOf" srcId="{C3159C78-537A-6545-8B7E-87BF3F698094}" destId="{D5EC2CFC-0AFC-414D-9AB7-31171E1DC0C8}" srcOrd="0" destOrd="0" presId="urn:microsoft.com/office/officeart/2005/8/layout/process5"/>
    <dgm:cxn modelId="{699741D0-723C-0E4A-BE0E-D2A514C46E3F}" type="presParOf" srcId="{2E4EDB77-ECA9-134C-94A0-E46CE455099D}" destId="{A663E754-BF2E-2D40-A43F-72B06AE78CE2}" srcOrd="10" destOrd="0" presId="urn:microsoft.com/office/officeart/2005/8/layout/process5"/>
    <dgm:cxn modelId="{3E60A46C-640C-064E-838C-18BAA3A3387A}" type="presParOf" srcId="{2E4EDB77-ECA9-134C-94A0-E46CE455099D}" destId="{2BB36668-C399-5949-A3EA-D41291A2F3FC}" srcOrd="11" destOrd="0" presId="urn:microsoft.com/office/officeart/2005/8/layout/process5"/>
    <dgm:cxn modelId="{85EBEC91-3C46-E84F-A6AE-BCED7CDEB42C}" type="presParOf" srcId="{2BB36668-C399-5949-A3EA-D41291A2F3FC}" destId="{A2BB335C-AB98-EA40-B82D-FD3C5E07AB1B}" srcOrd="0" destOrd="0" presId="urn:microsoft.com/office/officeart/2005/8/layout/process5"/>
    <dgm:cxn modelId="{31E2BA0E-A2D4-9443-8279-5D3BA3C8D409}" type="presParOf" srcId="{2E4EDB77-ECA9-134C-94A0-E46CE455099D}" destId="{27AEE858-90E4-034D-9F07-068AD528FE88}"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47CAEF-C539-B745-8633-D993AD9BBDE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F97B55E-9ADC-2D41-AF6F-527F0CA62198}">
      <dgm:prSet phldrT="[Text]"/>
      <dgm:spPr/>
      <dgm:t>
        <a:bodyPr/>
        <a:lstStyle/>
        <a:p>
          <a:r>
            <a:rPr lang="en-US" dirty="0" smtClean="0"/>
            <a:t>Overwrite Exception Handler</a:t>
          </a:r>
          <a:endParaRPr lang="en-US" dirty="0"/>
        </a:p>
      </dgm:t>
    </dgm:pt>
    <dgm:pt modelId="{640ED8A3-8616-994B-B47B-6E271699990B}" type="parTrans" cxnId="{88316483-EC0C-1740-A922-ED8AB75EE680}">
      <dgm:prSet/>
      <dgm:spPr/>
      <dgm:t>
        <a:bodyPr/>
        <a:lstStyle/>
        <a:p>
          <a:endParaRPr lang="en-US"/>
        </a:p>
      </dgm:t>
    </dgm:pt>
    <dgm:pt modelId="{A517E098-69E8-F046-BFFB-D2A07F52B206}" type="sibTrans" cxnId="{88316483-EC0C-1740-A922-ED8AB75EE680}">
      <dgm:prSet/>
      <dgm:spPr/>
      <dgm:t>
        <a:bodyPr/>
        <a:lstStyle/>
        <a:p>
          <a:endParaRPr lang="en-US"/>
        </a:p>
      </dgm:t>
    </dgm:pt>
    <dgm:pt modelId="{8812D686-847E-234A-8A65-1F421600D8C4}">
      <dgm:prSet phldrT="[Text]"/>
      <dgm:spPr/>
      <dgm:t>
        <a:bodyPr/>
        <a:lstStyle/>
        <a:p>
          <a:r>
            <a:rPr lang="en-US" dirty="0" smtClean="0"/>
            <a:t>Cause an Exception</a:t>
          </a:r>
          <a:endParaRPr lang="en-US" dirty="0"/>
        </a:p>
      </dgm:t>
    </dgm:pt>
    <dgm:pt modelId="{F4D9DA12-15EB-EF43-9A33-B05E0C58B10D}" type="parTrans" cxnId="{00C632F6-473E-BC4B-B171-D5F894DAF4F5}">
      <dgm:prSet/>
      <dgm:spPr/>
      <dgm:t>
        <a:bodyPr/>
        <a:lstStyle/>
        <a:p>
          <a:endParaRPr lang="en-US"/>
        </a:p>
      </dgm:t>
    </dgm:pt>
    <dgm:pt modelId="{D102F5D3-7A83-4842-AFED-53C72DD24014}" type="sibTrans" cxnId="{00C632F6-473E-BC4B-B171-D5F894DAF4F5}">
      <dgm:prSet/>
      <dgm:spPr/>
      <dgm:t>
        <a:bodyPr/>
        <a:lstStyle/>
        <a:p>
          <a:endParaRPr lang="en-US"/>
        </a:p>
      </dgm:t>
    </dgm:pt>
    <dgm:pt modelId="{047E7611-1E31-664C-AC44-9BB2401A9D82}">
      <dgm:prSet phldrT="[Text]"/>
      <dgm:spPr/>
      <dgm:t>
        <a:bodyPr/>
        <a:lstStyle/>
        <a:p>
          <a:r>
            <a:rPr lang="en-US" dirty="0" smtClean="0"/>
            <a:t>Create Fake Stack Frame to Execute Code</a:t>
          </a:r>
          <a:endParaRPr lang="en-US" dirty="0"/>
        </a:p>
      </dgm:t>
    </dgm:pt>
    <dgm:pt modelId="{227C1CD1-22D9-5D40-959A-8FA77EE67682}" type="parTrans" cxnId="{6AF3DAA0-698A-0E49-AC8E-318E2E69EF72}">
      <dgm:prSet/>
      <dgm:spPr/>
      <dgm:t>
        <a:bodyPr/>
        <a:lstStyle/>
        <a:p>
          <a:endParaRPr lang="en-US"/>
        </a:p>
      </dgm:t>
    </dgm:pt>
    <dgm:pt modelId="{3496C15E-B8A6-774F-9F62-80C90388BCF0}" type="sibTrans" cxnId="{6AF3DAA0-698A-0E49-AC8E-318E2E69EF72}">
      <dgm:prSet/>
      <dgm:spPr/>
      <dgm:t>
        <a:bodyPr/>
        <a:lstStyle/>
        <a:p>
          <a:endParaRPr lang="en-US"/>
        </a:p>
      </dgm:t>
    </dgm:pt>
    <dgm:pt modelId="{97861DB1-A99C-AD4F-AAB2-DE2CB2FD1AA8}">
      <dgm:prSet phldrT="[Text]"/>
      <dgm:spPr/>
      <dgm:t>
        <a:bodyPr/>
        <a:lstStyle/>
        <a:p>
          <a:r>
            <a:rPr lang="en-US" dirty="0" smtClean="0"/>
            <a:t>Execute </a:t>
          </a:r>
          <a:r>
            <a:rPr lang="en-US" dirty="0" err="1" smtClean="0"/>
            <a:t>Shellcode</a:t>
          </a:r>
          <a:endParaRPr lang="en-US" dirty="0"/>
        </a:p>
      </dgm:t>
    </dgm:pt>
    <dgm:pt modelId="{F568DF2A-F2F7-5948-AE99-D5D176BF5C2A}" type="parTrans" cxnId="{9819EB63-087A-034A-8945-4F61DD20A653}">
      <dgm:prSet/>
      <dgm:spPr/>
      <dgm:t>
        <a:bodyPr/>
        <a:lstStyle/>
        <a:p>
          <a:endParaRPr lang="en-US"/>
        </a:p>
      </dgm:t>
    </dgm:pt>
    <dgm:pt modelId="{E179DBFF-A37F-C84C-8AB5-B41B68465182}" type="sibTrans" cxnId="{9819EB63-087A-034A-8945-4F61DD20A653}">
      <dgm:prSet/>
      <dgm:spPr/>
      <dgm:t>
        <a:bodyPr/>
        <a:lstStyle/>
        <a:p>
          <a:endParaRPr lang="en-US"/>
        </a:p>
      </dgm:t>
    </dgm:pt>
    <dgm:pt modelId="{BE3C3EF3-D156-B340-9A46-200A4E2E54FA}">
      <dgm:prSet phldrT="[Text]"/>
      <dgm:spPr/>
      <dgm:t>
        <a:bodyPr/>
        <a:lstStyle/>
        <a:p>
          <a:r>
            <a:rPr lang="en-US" dirty="0" smtClean="0"/>
            <a:t>Complete Compromise</a:t>
          </a:r>
          <a:endParaRPr lang="en-US" dirty="0"/>
        </a:p>
      </dgm:t>
    </dgm:pt>
    <dgm:pt modelId="{D8872E3E-8336-1443-A11E-EF947C41E52D}" type="parTrans" cxnId="{3CE3CBF3-193E-7541-9BBB-F6F931D6BC9D}">
      <dgm:prSet/>
      <dgm:spPr/>
      <dgm:t>
        <a:bodyPr/>
        <a:lstStyle/>
        <a:p>
          <a:endParaRPr lang="en-US"/>
        </a:p>
      </dgm:t>
    </dgm:pt>
    <dgm:pt modelId="{E77A760E-0BB4-0C4A-A1BC-4BC6662169F6}" type="sibTrans" cxnId="{3CE3CBF3-193E-7541-9BBB-F6F931D6BC9D}">
      <dgm:prSet/>
      <dgm:spPr/>
      <dgm:t>
        <a:bodyPr/>
        <a:lstStyle/>
        <a:p>
          <a:endParaRPr lang="en-US"/>
        </a:p>
      </dgm:t>
    </dgm:pt>
    <dgm:pt modelId="{E5C4D825-64B2-834E-A753-1DBE4A78DD97}">
      <dgm:prSet phldrT="[Text]"/>
      <dgm:spPr/>
      <dgm:t>
        <a:bodyPr/>
        <a:lstStyle/>
        <a:p>
          <a:r>
            <a:rPr lang="en-US" dirty="0" smtClean="0"/>
            <a:t>Locate API Addresses</a:t>
          </a:r>
          <a:endParaRPr lang="en-US" dirty="0"/>
        </a:p>
      </dgm:t>
    </dgm:pt>
    <dgm:pt modelId="{E47187C9-37DA-B346-8401-376738F40CB4}" type="parTrans" cxnId="{EAC07E2E-20EA-2F49-A25C-7BBBF0A92581}">
      <dgm:prSet/>
      <dgm:spPr/>
      <dgm:t>
        <a:bodyPr/>
        <a:lstStyle/>
        <a:p>
          <a:endParaRPr lang="en-US"/>
        </a:p>
      </dgm:t>
    </dgm:pt>
    <dgm:pt modelId="{CEFA3FCB-8F8D-4E4F-8B97-34185D7072FB}" type="sibTrans" cxnId="{EAC07E2E-20EA-2F49-A25C-7BBBF0A92581}">
      <dgm:prSet/>
      <dgm:spPr/>
      <dgm:t>
        <a:bodyPr/>
        <a:lstStyle/>
        <a:p>
          <a:endParaRPr lang="en-US"/>
        </a:p>
      </dgm:t>
    </dgm:pt>
    <dgm:pt modelId="{CA0CE2EC-EAF5-AA4E-BA09-8E161FF99D4B}">
      <dgm:prSet phldrT="[Text]"/>
      <dgm:spPr/>
      <dgm:t>
        <a:bodyPr/>
        <a:lstStyle/>
        <a:p>
          <a:r>
            <a:rPr lang="en-US" dirty="0" smtClean="0"/>
            <a:t>Locate </a:t>
          </a:r>
          <a:r>
            <a:rPr lang="en-US" dirty="0" err="1" smtClean="0"/>
            <a:t>Shellcode</a:t>
          </a:r>
          <a:endParaRPr lang="en-US" dirty="0"/>
        </a:p>
      </dgm:t>
    </dgm:pt>
    <dgm:pt modelId="{057A5678-3FC5-A548-AD9A-3FC261CA9B91}" type="parTrans" cxnId="{F266F7D4-F21B-734D-AF4A-03130D46529A}">
      <dgm:prSet/>
      <dgm:spPr/>
      <dgm:t>
        <a:bodyPr/>
        <a:lstStyle/>
        <a:p>
          <a:endParaRPr lang="en-US"/>
        </a:p>
      </dgm:t>
    </dgm:pt>
    <dgm:pt modelId="{404CF75B-CCB5-EB44-B52F-07C7A514D11F}" type="sibTrans" cxnId="{F266F7D4-F21B-734D-AF4A-03130D46529A}">
      <dgm:prSet/>
      <dgm:spPr/>
      <dgm:t>
        <a:bodyPr/>
        <a:lstStyle/>
        <a:p>
          <a:endParaRPr lang="en-US"/>
        </a:p>
      </dgm:t>
    </dgm:pt>
    <dgm:pt modelId="{117A769C-8464-FF4D-98C4-D4D2AC6AD216}">
      <dgm:prSet phldrT="[Text]"/>
      <dgm:spPr/>
      <dgm:t>
        <a:bodyPr/>
        <a:lstStyle/>
        <a:p>
          <a:r>
            <a:rPr lang="en-US" dirty="0" smtClean="0"/>
            <a:t>Fake Exception Handler Integrity</a:t>
          </a:r>
          <a:endParaRPr lang="en-US" dirty="0"/>
        </a:p>
      </dgm:t>
    </dgm:pt>
    <dgm:pt modelId="{8BB506C9-5C35-E84F-A02E-CEB5C735524B}" type="parTrans" cxnId="{7ACF9ECF-ADE0-FA4F-B34F-80008EC7A57E}">
      <dgm:prSet/>
      <dgm:spPr/>
      <dgm:t>
        <a:bodyPr/>
        <a:lstStyle/>
        <a:p>
          <a:endParaRPr lang="en-US"/>
        </a:p>
      </dgm:t>
    </dgm:pt>
    <dgm:pt modelId="{28EA04DB-CAFD-A44C-96BB-BB4345C38027}" type="sibTrans" cxnId="{7ACF9ECF-ADE0-FA4F-B34F-80008EC7A57E}">
      <dgm:prSet/>
      <dgm:spPr/>
      <dgm:t>
        <a:bodyPr/>
        <a:lstStyle/>
        <a:p>
          <a:endParaRPr lang="en-US"/>
        </a:p>
      </dgm:t>
    </dgm:pt>
    <dgm:pt modelId="{2E4EDB77-ECA9-134C-94A0-E46CE455099D}" type="pres">
      <dgm:prSet presAssocID="{6847CAEF-C539-B745-8633-D993AD9BBDE8}" presName="diagram" presStyleCnt="0">
        <dgm:presLayoutVars>
          <dgm:dir/>
          <dgm:resizeHandles val="exact"/>
        </dgm:presLayoutVars>
      </dgm:prSet>
      <dgm:spPr/>
      <dgm:t>
        <a:bodyPr/>
        <a:lstStyle/>
        <a:p>
          <a:endParaRPr lang="en-US"/>
        </a:p>
      </dgm:t>
    </dgm:pt>
    <dgm:pt modelId="{C70F9F53-AE6E-C24F-AB46-7CE3B3AC887C}" type="pres">
      <dgm:prSet presAssocID="{117A769C-8464-FF4D-98C4-D4D2AC6AD216}" presName="node" presStyleLbl="node1" presStyleIdx="0" presStyleCnt="8">
        <dgm:presLayoutVars>
          <dgm:bulletEnabled val="1"/>
        </dgm:presLayoutVars>
      </dgm:prSet>
      <dgm:spPr/>
      <dgm:t>
        <a:bodyPr/>
        <a:lstStyle/>
        <a:p>
          <a:endParaRPr lang="en-US"/>
        </a:p>
      </dgm:t>
    </dgm:pt>
    <dgm:pt modelId="{D64B8446-D5E4-524F-8E4D-C0D27D405DF1}" type="pres">
      <dgm:prSet presAssocID="{28EA04DB-CAFD-A44C-96BB-BB4345C38027}" presName="sibTrans" presStyleLbl="sibTrans2D1" presStyleIdx="0" presStyleCnt="7"/>
      <dgm:spPr/>
      <dgm:t>
        <a:bodyPr/>
        <a:lstStyle/>
        <a:p>
          <a:endParaRPr lang="en-US"/>
        </a:p>
      </dgm:t>
    </dgm:pt>
    <dgm:pt modelId="{8DB66777-0957-134E-8929-B54B6F6F7989}" type="pres">
      <dgm:prSet presAssocID="{28EA04DB-CAFD-A44C-96BB-BB4345C38027}" presName="connectorText" presStyleLbl="sibTrans2D1" presStyleIdx="0" presStyleCnt="7"/>
      <dgm:spPr/>
      <dgm:t>
        <a:bodyPr/>
        <a:lstStyle/>
        <a:p>
          <a:endParaRPr lang="en-US"/>
        </a:p>
      </dgm:t>
    </dgm:pt>
    <dgm:pt modelId="{C7FFC29E-5624-E948-ABB8-E5ADAF7FD206}" type="pres">
      <dgm:prSet presAssocID="{DF97B55E-9ADC-2D41-AF6F-527F0CA62198}" presName="node" presStyleLbl="node1" presStyleIdx="1" presStyleCnt="8">
        <dgm:presLayoutVars>
          <dgm:bulletEnabled val="1"/>
        </dgm:presLayoutVars>
      </dgm:prSet>
      <dgm:spPr/>
      <dgm:t>
        <a:bodyPr/>
        <a:lstStyle/>
        <a:p>
          <a:endParaRPr lang="en-US"/>
        </a:p>
      </dgm:t>
    </dgm:pt>
    <dgm:pt modelId="{22D9E655-886B-2C46-AB98-610B17FEB924}" type="pres">
      <dgm:prSet presAssocID="{A517E098-69E8-F046-BFFB-D2A07F52B206}" presName="sibTrans" presStyleLbl="sibTrans2D1" presStyleIdx="1" presStyleCnt="7"/>
      <dgm:spPr/>
      <dgm:t>
        <a:bodyPr/>
        <a:lstStyle/>
        <a:p>
          <a:endParaRPr lang="en-US"/>
        </a:p>
      </dgm:t>
    </dgm:pt>
    <dgm:pt modelId="{0F59547F-94E7-814F-AEAA-3BC3941A0846}" type="pres">
      <dgm:prSet presAssocID="{A517E098-69E8-F046-BFFB-D2A07F52B206}" presName="connectorText" presStyleLbl="sibTrans2D1" presStyleIdx="1" presStyleCnt="7"/>
      <dgm:spPr/>
      <dgm:t>
        <a:bodyPr/>
        <a:lstStyle/>
        <a:p>
          <a:endParaRPr lang="en-US"/>
        </a:p>
      </dgm:t>
    </dgm:pt>
    <dgm:pt modelId="{6E29A534-56D0-BF41-840A-72D58A921404}" type="pres">
      <dgm:prSet presAssocID="{8812D686-847E-234A-8A65-1F421600D8C4}" presName="node" presStyleLbl="node1" presStyleIdx="2" presStyleCnt="8">
        <dgm:presLayoutVars>
          <dgm:bulletEnabled val="1"/>
        </dgm:presLayoutVars>
      </dgm:prSet>
      <dgm:spPr/>
      <dgm:t>
        <a:bodyPr/>
        <a:lstStyle/>
        <a:p>
          <a:endParaRPr lang="en-US"/>
        </a:p>
      </dgm:t>
    </dgm:pt>
    <dgm:pt modelId="{D03E4C9B-9FC3-6B4A-9EFB-40850D0EA032}" type="pres">
      <dgm:prSet presAssocID="{D102F5D3-7A83-4842-AFED-53C72DD24014}" presName="sibTrans" presStyleLbl="sibTrans2D1" presStyleIdx="2" presStyleCnt="7"/>
      <dgm:spPr/>
      <dgm:t>
        <a:bodyPr/>
        <a:lstStyle/>
        <a:p>
          <a:endParaRPr lang="en-US"/>
        </a:p>
      </dgm:t>
    </dgm:pt>
    <dgm:pt modelId="{1EE34CB0-1BBF-3F4B-B9F8-4740DBA88673}" type="pres">
      <dgm:prSet presAssocID="{D102F5D3-7A83-4842-AFED-53C72DD24014}" presName="connectorText" presStyleLbl="sibTrans2D1" presStyleIdx="2" presStyleCnt="7"/>
      <dgm:spPr/>
      <dgm:t>
        <a:bodyPr/>
        <a:lstStyle/>
        <a:p>
          <a:endParaRPr lang="en-US"/>
        </a:p>
      </dgm:t>
    </dgm:pt>
    <dgm:pt modelId="{341BFF8E-C725-A543-8D07-F07AA921F32F}" type="pres">
      <dgm:prSet presAssocID="{E5C4D825-64B2-834E-A753-1DBE4A78DD97}" presName="node" presStyleLbl="node1" presStyleIdx="3" presStyleCnt="8">
        <dgm:presLayoutVars>
          <dgm:bulletEnabled val="1"/>
        </dgm:presLayoutVars>
      </dgm:prSet>
      <dgm:spPr/>
      <dgm:t>
        <a:bodyPr/>
        <a:lstStyle/>
        <a:p>
          <a:endParaRPr lang="en-US"/>
        </a:p>
      </dgm:t>
    </dgm:pt>
    <dgm:pt modelId="{D777D00B-D756-654F-8AB2-CE8630177136}" type="pres">
      <dgm:prSet presAssocID="{CEFA3FCB-8F8D-4E4F-8B97-34185D7072FB}" presName="sibTrans" presStyleLbl="sibTrans2D1" presStyleIdx="3" presStyleCnt="7"/>
      <dgm:spPr/>
      <dgm:t>
        <a:bodyPr/>
        <a:lstStyle/>
        <a:p>
          <a:endParaRPr lang="en-US"/>
        </a:p>
      </dgm:t>
    </dgm:pt>
    <dgm:pt modelId="{F7B3D1BB-D2E3-F747-9A01-CC893C348743}" type="pres">
      <dgm:prSet presAssocID="{CEFA3FCB-8F8D-4E4F-8B97-34185D7072FB}" presName="connectorText" presStyleLbl="sibTrans2D1" presStyleIdx="3" presStyleCnt="7"/>
      <dgm:spPr/>
      <dgm:t>
        <a:bodyPr/>
        <a:lstStyle/>
        <a:p>
          <a:endParaRPr lang="en-US"/>
        </a:p>
      </dgm:t>
    </dgm:pt>
    <dgm:pt modelId="{02765EA8-7BDC-CB4C-9DCA-061C084AE49D}" type="pres">
      <dgm:prSet presAssocID="{CA0CE2EC-EAF5-AA4E-BA09-8E161FF99D4B}" presName="node" presStyleLbl="node1" presStyleIdx="4" presStyleCnt="8">
        <dgm:presLayoutVars>
          <dgm:bulletEnabled val="1"/>
        </dgm:presLayoutVars>
      </dgm:prSet>
      <dgm:spPr/>
      <dgm:t>
        <a:bodyPr/>
        <a:lstStyle/>
        <a:p>
          <a:endParaRPr lang="en-US"/>
        </a:p>
      </dgm:t>
    </dgm:pt>
    <dgm:pt modelId="{8DDE1C7C-8AAF-7744-A719-D54C43F473C5}" type="pres">
      <dgm:prSet presAssocID="{404CF75B-CCB5-EB44-B52F-07C7A514D11F}" presName="sibTrans" presStyleLbl="sibTrans2D1" presStyleIdx="4" presStyleCnt="7"/>
      <dgm:spPr/>
      <dgm:t>
        <a:bodyPr/>
        <a:lstStyle/>
        <a:p>
          <a:endParaRPr lang="en-US"/>
        </a:p>
      </dgm:t>
    </dgm:pt>
    <dgm:pt modelId="{E7A8FB58-8327-5D45-8FF5-A0AE952D5222}" type="pres">
      <dgm:prSet presAssocID="{404CF75B-CCB5-EB44-B52F-07C7A514D11F}" presName="connectorText" presStyleLbl="sibTrans2D1" presStyleIdx="4" presStyleCnt="7"/>
      <dgm:spPr/>
      <dgm:t>
        <a:bodyPr/>
        <a:lstStyle/>
        <a:p>
          <a:endParaRPr lang="en-US"/>
        </a:p>
      </dgm:t>
    </dgm:pt>
    <dgm:pt modelId="{8EDB3175-8C7A-8348-94B5-12F9847A015E}" type="pres">
      <dgm:prSet presAssocID="{047E7611-1E31-664C-AC44-9BB2401A9D82}" presName="node" presStyleLbl="node1" presStyleIdx="5" presStyleCnt="8">
        <dgm:presLayoutVars>
          <dgm:bulletEnabled val="1"/>
        </dgm:presLayoutVars>
      </dgm:prSet>
      <dgm:spPr/>
      <dgm:t>
        <a:bodyPr/>
        <a:lstStyle/>
        <a:p>
          <a:endParaRPr lang="en-US"/>
        </a:p>
      </dgm:t>
    </dgm:pt>
    <dgm:pt modelId="{C3159C78-537A-6545-8B7E-87BF3F698094}" type="pres">
      <dgm:prSet presAssocID="{3496C15E-B8A6-774F-9F62-80C90388BCF0}" presName="sibTrans" presStyleLbl="sibTrans2D1" presStyleIdx="5" presStyleCnt="7"/>
      <dgm:spPr/>
      <dgm:t>
        <a:bodyPr/>
        <a:lstStyle/>
        <a:p>
          <a:endParaRPr lang="en-US"/>
        </a:p>
      </dgm:t>
    </dgm:pt>
    <dgm:pt modelId="{D5EC2CFC-0AFC-414D-9AB7-31171E1DC0C8}" type="pres">
      <dgm:prSet presAssocID="{3496C15E-B8A6-774F-9F62-80C90388BCF0}" presName="connectorText" presStyleLbl="sibTrans2D1" presStyleIdx="5" presStyleCnt="7"/>
      <dgm:spPr/>
      <dgm:t>
        <a:bodyPr/>
        <a:lstStyle/>
        <a:p>
          <a:endParaRPr lang="en-US"/>
        </a:p>
      </dgm:t>
    </dgm:pt>
    <dgm:pt modelId="{A663E754-BF2E-2D40-A43F-72B06AE78CE2}" type="pres">
      <dgm:prSet presAssocID="{97861DB1-A99C-AD4F-AAB2-DE2CB2FD1AA8}" presName="node" presStyleLbl="node1" presStyleIdx="6" presStyleCnt="8">
        <dgm:presLayoutVars>
          <dgm:bulletEnabled val="1"/>
        </dgm:presLayoutVars>
      </dgm:prSet>
      <dgm:spPr/>
      <dgm:t>
        <a:bodyPr/>
        <a:lstStyle/>
        <a:p>
          <a:endParaRPr lang="en-US"/>
        </a:p>
      </dgm:t>
    </dgm:pt>
    <dgm:pt modelId="{2BB36668-C399-5949-A3EA-D41291A2F3FC}" type="pres">
      <dgm:prSet presAssocID="{E179DBFF-A37F-C84C-8AB5-B41B68465182}" presName="sibTrans" presStyleLbl="sibTrans2D1" presStyleIdx="6" presStyleCnt="7"/>
      <dgm:spPr/>
      <dgm:t>
        <a:bodyPr/>
        <a:lstStyle/>
        <a:p>
          <a:endParaRPr lang="en-US"/>
        </a:p>
      </dgm:t>
    </dgm:pt>
    <dgm:pt modelId="{A2BB335C-AB98-EA40-B82D-FD3C5E07AB1B}" type="pres">
      <dgm:prSet presAssocID="{E179DBFF-A37F-C84C-8AB5-B41B68465182}" presName="connectorText" presStyleLbl="sibTrans2D1" presStyleIdx="6" presStyleCnt="7"/>
      <dgm:spPr/>
      <dgm:t>
        <a:bodyPr/>
        <a:lstStyle/>
        <a:p>
          <a:endParaRPr lang="en-US"/>
        </a:p>
      </dgm:t>
    </dgm:pt>
    <dgm:pt modelId="{27AEE858-90E4-034D-9F07-068AD528FE88}" type="pres">
      <dgm:prSet presAssocID="{BE3C3EF3-D156-B340-9A46-200A4E2E54FA}" presName="node" presStyleLbl="node1" presStyleIdx="7" presStyleCnt="8">
        <dgm:presLayoutVars>
          <dgm:bulletEnabled val="1"/>
        </dgm:presLayoutVars>
      </dgm:prSet>
      <dgm:spPr/>
      <dgm:t>
        <a:bodyPr/>
        <a:lstStyle/>
        <a:p>
          <a:endParaRPr lang="en-US"/>
        </a:p>
      </dgm:t>
    </dgm:pt>
  </dgm:ptLst>
  <dgm:cxnLst>
    <dgm:cxn modelId="{07B2021F-8DC2-DA4F-A3F8-1BB36DA80104}" type="presOf" srcId="{3496C15E-B8A6-774F-9F62-80C90388BCF0}" destId="{C3159C78-537A-6545-8B7E-87BF3F698094}" srcOrd="0" destOrd="0" presId="urn:microsoft.com/office/officeart/2005/8/layout/process5"/>
    <dgm:cxn modelId="{4979488B-3B4E-6F4F-85F5-D00FE04B476D}" type="presOf" srcId="{8812D686-847E-234A-8A65-1F421600D8C4}" destId="{6E29A534-56D0-BF41-840A-72D58A921404}" srcOrd="0" destOrd="0" presId="urn:microsoft.com/office/officeart/2005/8/layout/process5"/>
    <dgm:cxn modelId="{692B6546-82E0-1048-BCA0-B25E0677B2ED}" type="presOf" srcId="{E179DBFF-A37F-C84C-8AB5-B41B68465182}" destId="{A2BB335C-AB98-EA40-B82D-FD3C5E07AB1B}" srcOrd="1" destOrd="0" presId="urn:microsoft.com/office/officeart/2005/8/layout/process5"/>
    <dgm:cxn modelId="{14ED423B-A497-224E-82F1-876B6EC6B1C6}" type="presOf" srcId="{047E7611-1E31-664C-AC44-9BB2401A9D82}" destId="{8EDB3175-8C7A-8348-94B5-12F9847A015E}" srcOrd="0" destOrd="0" presId="urn:microsoft.com/office/officeart/2005/8/layout/process5"/>
    <dgm:cxn modelId="{9819EB63-087A-034A-8945-4F61DD20A653}" srcId="{6847CAEF-C539-B745-8633-D993AD9BBDE8}" destId="{97861DB1-A99C-AD4F-AAB2-DE2CB2FD1AA8}" srcOrd="6" destOrd="0" parTransId="{F568DF2A-F2F7-5948-AE99-D5D176BF5C2A}" sibTransId="{E179DBFF-A37F-C84C-8AB5-B41B68465182}"/>
    <dgm:cxn modelId="{6AF3DAA0-698A-0E49-AC8E-318E2E69EF72}" srcId="{6847CAEF-C539-B745-8633-D993AD9BBDE8}" destId="{047E7611-1E31-664C-AC44-9BB2401A9D82}" srcOrd="5" destOrd="0" parTransId="{227C1CD1-22D9-5D40-959A-8FA77EE67682}" sibTransId="{3496C15E-B8A6-774F-9F62-80C90388BCF0}"/>
    <dgm:cxn modelId="{F266F7D4-F21B-734D-AF4A-03130D46529A}" srcId="{6847CAEF-C539-B745-8633-D993AD9BBDE8}" destId="{CA0CE2EC-EAF5-AA4E-BA09-8E161FF99D4B}" srcOrd="4" destOrd="0" parTransId="{057A5678-3FC5-A548-AD9A-3FC261CA9B91}" sibTransId="{404CF75B-CCB5-EB44-B52F-07C7A514D11F}"/>
    <dgm:cxn modelId="{2B75B678-AE27-654A-ABC9-D3B8C962A830}" type="presOf" srcId="{D102F5D3-7A83-4842-AFED-53C72DD24014}" destId="{D03E4C9B-9FC3-6B4A-9EFB-40850D0EA032}" srcOrd="0" destOrd="0" presId="urn:microsoft.com/office/officeart/2005/8/layout/process5"/>
    <dgm:cxn modelId="{988A602C-B87E-AD48-8A68-219CFBE23C4E}" type="presOf" srcId="{97861DB1-A99C-AD4F-AAB2-DE2CB2FD1AA8}" destId="{A663E754-BF2E-2D40-A43F-72B06AE78CE2}" srcOrd="0" destOrd="0" presId="urn:microsoft.com/office/officeart/2005/8/layout/process5"/>
    <dgm:cxn modelId="{1D151D79-A52D-044C-B4FE-7AEFD76F5699}" type="presOf" srcId="{D102F5D3-7A83-4842-AFED-53C72DD24014}" destId="{1EE34CB0-1BBF-3F4B-B9F8-4740DBA88673}" srcOrd="1" destOrd="0" presId="urn:microsoft.com/office/officeart/2005/8/layout/process5"/>
    <dgm:cxn modelId="{0687CF88-74AE-7048-99CC-95E593B1B867}" type="presOf" srcId="{3496C15E-B8A6-774F-9F62-80C90388BCF0}" destId="{D5EC2CFC-0AFC-414D-9AB7-31171E1DC0C8}" srcOrd="1" destOrd="0" presId="urn:microsoft.com/office/officeart/2005/8/layout/process5"/>
    <dgm:cxn modelId="{B03EAE6D-4124-114F-9D3C-AB2FA13FCB83}" type="presOf" srcId="{28EA04DB-CAFD-A44C-96BB-BB4345C38027}" destId="{D64B8446-D5E4-524F-8E4D-C0D27D405DF1}" srcOrd="0" destOrd="0" presId="urn:microsoft.com/office/officeart/2005/8/layout/process5"/>
    <dgm:cxn modelId="{EC44B329-E98C-9D46-A575-CBE027B87975}" type="presOf" srcId="{CEFA3FCB-8F8D-4E4F-8B97-34185D7072FB}" destId="{D777D00B-D756-654F-8AB2-CE8630177136}" srcOrd="0" destOrd="0" presId="urn:microsoft.com/office/officeart/2005/8/layout/process5"/>
    <dgm:cxn modelId="{88316483-EC0C-1740-A922-ED8AB75EE680}" srcId="{6847CAEF-C539-B745-8633-D993AD9BBDE8}" destId="{DF97B55E-9ADC-2D41-AF6F-527F0CA62198}" srcOrd="1" destOrd="0" parTransId="{640ED8A3-8616-994B-B47B-6E271699990B}" sibTransId="{A517E098-69E8-F046-BFFB-D2A07F52B206}"/>
    <dgm:cxn modelId="{5AED74CC-11E9-A946-8219-E170A79A23BE}" type="presOf" srcId="{CEFA3FCB-8F8D-4E4F-8B97-34185D7072FB}" destId="{F7B3D1BB-D2E3-F747-9A01-CC893C348743}" srcOrd="1" destOrd="0" presId="urn:microsoft.com/office/officeart/2005/8/layout/process5"/>
    <dgm:cxn modelId="{3CE3CBF3-193E-7541-9BBB-F6F931D6BC9D}" srcId="{6847CAEF-C539-B745-8633-D993AD9BBDE8}" destId="{BE3C3EF3-D156-B340-9A46-200A4E2E54FA}" srcOrd="7" destOrd="0" parTransId="{D8872E3E-8336-1443-A11E-EF947C41E52D}" sibTransId="{E77A760E-0BB4-0C4A-A1BC-4BC6662169F6}"/>
    <dgm:cxn modelId="{1F6526BF-B5B1-3B43-B438-CC074E230DE3}" type="presOf" srcId="{117A769C-8464-FF4D-98C4-D4D2AC6AD216}" destId="{C70F9F53-AE6E-C24F-AB46-7CE3B3AC887C}" srcOrd="0" destOrd="0" presId="urn:microsoft.com/office/officeart/2005/8/layout/process5"/>
    <dgm:cxn modelId="{7BB20DE6-E752-0444-8AD1-8DF52B2BF09A}" type="presOf" srcId="{A517E098-69E8-F046-BFFB-D2A07F52B206}" destId="{22D9E655-886B-2C46-AB98-610B17FEB924}" srcOrd="0" destOrd="0" presId="urn:microsoft.com/office/officeart/2005/8/layout/process5"/>
    <dgm:cxn modelId="{8B2F678B-4C69-FB40-ACB7-A4E153F3E85C}" type="presOf" srcId="{E179DBFF-A37F-C84C-8AB5-B41B68465182}" destId="{2BB36668-C399-5949-A3EA-D41291A2F3FC}" srcOrd="0" destOrd="0" presId="urn:microsoft.com/office/officeart/2005/8/layout/process5"/>
    <dgm:cxn modelId="{73D3D17F-02D8-9949-A205-5A56D74F8D05}" type="presOf" srcId="{404CF75B-CCB5-EB44-B52F-07C7A514D11F}" destId="{8DDE1C7C-8AAF-7744-A719-D54C43F473C5}" srcOrd="0" destOrd="0" presId="urn:microsoft.com/office/officeart/2005/8/layout/process5"/>
    <dgm:cxn modelId="{3879ACBB-BF3F-5041-85F0-553F23790898}" type="presOf" srcId="{404CF75B-CCB5-EB44-B52F-07C7A514D11F}" destId="{E7A8FB58-8327-5D45-8FF5-A0AE952D5222}" srcOrd="1" destOrd="0" presId="urn:microsoft.com/office/officeart/2005/8/layout/process5"/>
    <dgm:cxn modelId="{DB767A9E-CCEA-134E-8F29-84A0561B364B}" type="presOf" srcId="{DF97B55E-9ADC-2D41-AF6F-527F0CA62198}" destId="{C7FFC29E-5624-E948-ABB8-E5ADAF7FD206}" srcOrd="0" destOrd="0" presId="urn:microsoft.com/office/officeart/2005/8/layout/process5"/>
    <dgm:cxn modelId="{EAC07E2E-20EA-2F49-A25C-7BBBF0A92581}" srcId="{6847CAEF-C539-B745-8633-D993AD9BBDE8}" destId="{E5C4D825-64B2-834E-A753-1DBE4A78DD97}" srcOrd="3" destOrd="0" parTransId="{E47187C9-37DA-B346-8401-376738F40CB4}" sibTransId="{CEFA3FCB-8F8D-4E4F-8B97-34185D7072FB}"/>
    <dgm:cxn modelId="{168CEAD2-982C-E441-8BE4-86B1812259E1}" type="presOf" srcId="{28EA04DB-CAFD-A44C-96BB-BB4345C38027}" destId="{8DB66777-0957-134E-8929-B54B6F6F7989}" srcOrd="1" destOrd="0" presId="urn:microsoft.com/office/officeart/2005/8/layout/process5"/>
    <dgm:cxn modelId="{AAE6BB98-E2E3-2446-9384-4481AD1085D8}" type="presOf" srcId="{BE3C3EF3-D156-B340-9A46-200A4E2E54FA}" destId="{27AEE858-90E4-034D-9F07-068AD528FE88}" srcOrd="0" destOrd="0" presId="urn:microsoft.com/office/officeart/2005/8/layout/process5"/>
    <dgm:cxn modelId="{6F34831E-DB35-534A-87EE-5E6BD5326325}" type="presOf" srcId="{CA0CE2EC-EAF5-AA4E-BA09-8E161FF99D4B}" destId="{02765EA8-7BDC-CB4C-9DCA-061C084AE49D}" srcOrd="0" destOrd="0" presId="urn:microsoft.com/office/officeart/2005/8/layout/process5"/>
    <dgm:cxn modelId="{B5B0A501-AFF2-3E4D-BB73-5469E3A95977}" type="presOf" srcId="{E5C4D825-64B2-834E-A753-1DBE4A78DD97}" destId="{341BFF8E-C725-A543-8D07-F07AA921F32F}" srcOrd="0" destOrd="0" presId="urn:microsoft.com/office/officeart/2005/8/layout/process5"/>
    <dgm:cxn modelId="{8FEF6F6D-C724-7E40-9960-28120B7E757A}" type="presOf" srcId="{A517E098-69E8-F046-BFFB-D2A07F52B206}" destId="{0F59547F-94E7-814F-AEAA-3BC3941A0846}" srcOrd="1" destOrd="0" presId="urn:microsoft.com/office/officeart/2005/8/layout/process5"/>
    <dgm:cxn modelId="{7ACF9ECF-ADE0-FA4F-B34F-80008EC7A57E}" srcId="{6847CAEF-C539-B745-8633-D993AD9BBDE8}" destId="{117A769C-8464-FF4D-98C4-D4D2AC6AD216}" srcOrd="0" destOrd="0" parTransId="{8BB506C9-5C35-E84F-A02E-CEB5C735524B}" sibTransId="{28EA04DB-CAFD-A44C-96BB-BB4345C38027}"/>
    <dgm:cxn modelId="{00C632F6-473E-BC4B-B171-D5F894DAF4F5}" srcId="{6847CAEF-C539-B745-8633-D993AD9BBDE8}" destId="{8812D686-847E-234A-8A65-1F421600D8C4}" srcOrd="2" destOrd="0" parTransId="{F4D9DA12-15EB-EF43-9A33-B05E0C58B10D}" sibTransId="{D102F5D3-7A83-4842-AFED-53C72DD24014}"/>
    <dgm:cxn modelId="{0DD64B19-E265-5F4E-84C3-676F0FF2CC3B}" type="presOf" srcId="{6847CAEF-C539-B745-8633-D993AD9BBDE8}" destId="{2E4EDB77-ECA9-134C-94A0-E46CE455099D}" srcOrd="0" destOrd="0" presId="urn:microsoft.com/office/officeart/2005/8/layout/process5"/>
    <dgm:cxn modelId="{03674FE2-EC03-124D-A343-D276A86EDA51}" type="presParOf" srcId="{2E4EDB77-ECA9-134C-94A0-E46CE455099D}" destId="{C70F9F53-AE6E-C24F-AB46-7CE3B3AC887C}" srcOrd="0" destOrd="0" presId="urn:microsoft.com/office/officeart/2005/8/layout/process5"/>
    <dgm:cxn modelId="{98D4CF1B-3B88-5448-A172-1DC6CF1D587A}" type="presParOf" srcId="{2E4EDB77-ECA9-134C-94A0-E46CE455099D}" destId="{D64B8446-D5E4-524F-8E4D-C0D27D405DF1}" srcOrd="1" destOrd="0" presId="urn:microsoft.com/office/officeart/2005/8/layout/process5"/>
    <dgm:cxn modelId="{F45CD3DE-0492-744A-985C-ED16A78F3B6E}" type="presParOf" srcId="{D64B8446-D5E4-524F-8E4D-C0D27D405DF1}" destId="{8DB66777-0957-134E-8929-B54B6F6F7989}" srcOrd="0" destOrd="0" presId="urn:microsoft.com/office/officeart/2005/8/layout/process5"/>
    <dgm:cxn modelId="{BCEA9A7F-83AC-5C44-B023-51D8662120D0}" type="presParOf" srcId="{2E4EDB77-ECA9-134C-94A0-E46CE455099D}" destId="{C7FFC29E-5624-E948-ABB8-E5ADAF7FD206}" srcOrd="2" destOrd="0" presId="urn:microsoft.com/office/officeart/2005/8/layout/process5"/>
    <dgm:cxn modelId="{E112C065-B391-A240-8D93-49647C7E75C9}" type="presParOf" srcId="{2E4EDB77-ECA9-134C-94A0-E46CE455099D}" destId="{22D9E655-886B-2C46-AB98-610B17FEB924}" srcOrd="3" destOrd="0" presId="urn:microsoft.com/office/officeart/2005/8/layout/process5"/>
    <dgm:cxn modelId="{31D4ED7B-786E-9E41-80B8-899254B2FF28}" type="presParOf" srcId="{22D9E655-886B-2C46-AB98-610B17FEB924}" destId="{0F59547F-94E7-814F-AEAA-3BC3941A0846}" srcOrd="0" destOrd="0" presId="urn:microsoft.com/office/officeart/2005/8/layout/process5"/>
    <dgm:cxn modelId="{42CA7079-452C-EE4C-BE0C-EEA8C5683B14}" type="presParOf" srcId="{2E4EDB77-ECA9-134C-94A0-E46CE455099D}" destId="{6E29A534-56D0-BF41-840A-72D58A921404}" srcOrd="4" destOrd="0" presId="urn:microsoft.com/office/officeart/2005/8/layout/process5"/>
    <dgm:cxn modelId="{3A700F5D-626E-3146-942F-FEC2DD637826}" type="presParOf" srcId="{2E4EDB77-ECA9-134C-94A0-E46CE455099D}" destId="{D03E4C9B-9FC3-6B4A-9EFB-40850D0EA032}" srcOrd="5" destOrd="0" presId="urn:microsoft.com/office/officeart/2005/8/layout/process5"/>
    <dgm:cxn modelId="{808D1671-3DFD-7E4F-80A2-737872E0A414}" type="presParOf" srcId="{D03E4C9B-9FC3-6B4A-9EFB-40850D0EA032}" destId="{1EE34CB0-1BBF-3F4B-B9F8-4740DBA88673}" srcOrd="0" destOrd="0" presId="urn:microsoft.com/office/officeart/2005/8/layout/process5"/>
    <dgm:cxn modelId="{87C613B6-EADB-D14C-8647-5B69853879D2}" type="presParOf" srcId="{2E4EDB77-ECA9-134C-94A0-E46CE455099D}" destId="{341BFF8E-C725-A543-8D07-F07AA921F32F}" srcOrd="6" destOrd="0" presId="urn:microsoft.com/office/officeart/2005/8/layout/process5"/>
    <dgm:cxn modelId="{906CA9CB-B1AB-7941-BCFC-C8439DD4D9C7}" type="presParOf" srcId="{2E4EDB77-ECA9-134C-94A0-E46CE455099D}" destId="{D777D00B-D756-654F-8AB2-CE8630177136}" srcOrd="7" destOrd="0" presId="urn:microsoft.com/office/officeart/2005/8/layout/process5"/>
    <dgm:cxn modelId="{0BF00445-363B-7546-A318-5D6D8F2BB21C}" type="presParOf" srcId="{D777D00B-D756-654F-8AB2-CE8630177136}" destId="{F7B3D1BB-D2E3-F747-9A01-CC893C348743}" srcOrd="0" destOrd="0" presId="urn:microsoft.com/office/officeart/2005/8/layout/process5"/>
    <dgm:cxn modelId="{2A7531D5-7B91-CB45-9BD1-17811C5A0B3D}" type="presParOf" srcId="{2E4EDB77-ECA9-134C-94A0-E46CE455099D}" destId="{02765EA8-7BDC-CB4C-9DCA-061C084AE49D}" srcOrd="8" destOrd="0" presId="urn:microsoft.com/office/officeart/2005/8/layout/process5"/>
    <dgm:cxn modelId="{73F94646-0A66-7740-AD29-32AA35F1D672}" type="presParOf" srcId="{2E4EDB77-ECA9-134C-94A0-E46CE455099D}" destId="{8DDE1C7C-8AAF-7744-A719-D54C43F473C5}" srcOrd="9" destOrd="0" presId="urn:microsoft.com/office/officeart/2005/8/layout/process5"/>
    <dgm:cxn modelId="{1B27B665-4658-5F41-996D-DEBCA95562BA}" type="presParOf" srcId="{8DDE1C7C-8AAF-7744-A719-D54C43F473C5}" destId="{E7A8FB58-8327-5D45-8FF5-A0AE952D5222}" srcOrd="0" destOrd="0" presId="urn:microsoft.com/office/officeart/2005/8/layout/process5"/>
    <dgm:cxn modelId="{93346504-2C4B-9843-B442-4DC40A7E5648}" type="presParOf" srcId="{2E4EDB77-ECA9-134C-94A0-E46CE455099D}" destId="{8EDB3175-8C7A-8348-94B5-12F9847A015E}" srcOrd="10" destOrd="0" presId="urn:microsoft.com/office/officeart/2005/8/layout/process5"/>
    <dgm:cxn modelId="{B767A33F-C5D2-974E-998B-72A40F360419}" type="presParOf" srcId="{2E4EDB77-ECA9-134C-94A0-E46CE455099D}" destId="{C3159C78-537A-6545-8B7E-87BF3F698094}" srcOrd="11" destOrd="0" presId="urn:microsoft.com/office/officeart/2005/8/layout/process5"/>
    <dgm:cxn modelId="{5C5406AA-89FD-724B-AB7A-B5E5428489BC}" type="presParOf" srcId="{C3159C78-537A-6545-8B7E-87BF3F698094}" destId="{D5EC2CFC-0AFC-414D-9AB7-31171E1DC0C8}" srcOrd="0" destOrd="0" presId="urn:microsoft.com/office/officeart/2005/8/layout/process5"/>
    <dgm:cxn modelId="{1CFD3FAF-A14B-5941-9E85-EA5145181C29}" type="presParOf" srcId="{2E4EDB77-ECA9-134C-94A0-E46CE455099D}" destId="{A663E754-BF2E-2D40-A43F-72B06AE78CE2}" srcOrd="12" destOrd="0" presId="urn:microsoft.com/office/officeart/2005/8/layout/process5"/>
    <dgm:cxn modelId="{E4CB201B-ED09-A545-972C-D4EEA4911D23}" type="presParOf" srcId="{2E4EDB77-ECA9-134C-94A0-E46CE455099D}" destId="{2BB36668-C399-5949-A3EA-D41291A2F3FC}" srcOrd="13" destOrd="0" presId="urn:microsoft.com/office/officeart/2005/8/layout/process5"/>
    <dgm:cxn modelId="{36E8E150-635B-AA43-A117-509CEF0328A9}" type="presParOf" srcId="{2BB36668-C399-5949-A3EA-D41291A2F3FC}" destId="{A2BB335C-AB98-EA40-B82D-FD3C5E07AB1B}" srcOrd="0" destOrd="0" presId="urn:microsoft.com/office/officeart/2005/8/layout/process5"/>
    <dgm:cxn modelId="{AA534D3F-0F33-5548-B2F8-AC392507D6C7}" type="presParOf" srcId="{2E4EDB77-ECA9-134C-94A0-E46CE455099D}" destId="{27AEE858-90E4-034D-9F07-068AD528FE88}"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47CAEF-C539-B745-8633-D993AD9BBDE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F97B55E-9ADC-2D41-AF6F-527F0CA62198}">
      <dgm:prSet phldrT="[Text]"/>
      <dgm:spPr/>
      <dgm:t>
        <a:bodyPr/>
        <a:lstStyle/>
        <a:p>
          <a:r>
            <a:rPr lang="en-US" dirty="0" smtClean="0"/>
            <a:t>Overwrite Exception Handler</a:t>
          </a:r>
          <a:endParaRPr lang="en-US" dirty="0"/>
        </a:p>
      </dgm:t>
    </dgm:pt>
    <dgm:pt modelId="{640ED8A3-8616-994B-B47B-6E271699990B}" type="parTrans" cxnId="{88316483-EC0C-1740-A922-ED8AB75EE680}">
      <dgm:prSet/>
      <dgm:spPr/>
      <dgm:t>
        <a:bodyPr/>
        <a:lstStyle/>
        <a:p>
          <a:endParaRPr lang="en-US"/>
        </a:p>
      </dgm:t>
    </dgm:pt>
    <dgm:pt modelId="{A517E098-69E8-F046-BFFB-D2A07F52B206}" type="sibTrans" cxnId="{88316483-EC0C-1740-A922-ED8AB75EE680}">
      <dgm:prSet/>
      <dgm:spPr/>
      <dgm:t>
        <a:bodyPr/>
        <a:lstStyle/>
        <a:p>
          <a:endParaRPr lang="en-US"/>
        </a:p>
      </dgm:t>
    </dgm:pt>
    <dgm:pt modelId="{8812D686-847E-234A-8A65-1F421600D8C4}">
      <dgm:prSet phldrT="[Text]"/>
      <dgm:spPr/>
      <dgm:t>
        <a:bodyPr/>
        <a:lstStyle/>
        <a:p>
          <a:r>
            <a:rPr lang="en-US" dirty="0" smtClean="0"/>
            <a:t>Cause an Exception</a:t>
          </a:r>
          <a:endParaRPr lang="en-US" dirty="0"/>
        </a:p>
      </dgm:t>
    </dgm:pt>
    <dgm:pt modelId="{F4D9DA12-15EB-EF43-9A33-B05E0C58B10D}" type="parTrans" cxnId="{00C632F6-473E-BC4B-B171-D5F894DAF4F5}">
      <dgm:prSet/>
      <dgm:spPr/>
      <dgm:t>
        <a:bodyPr/>
        <a:lstStyle/>
        <a:p>
          <a:endParaRPr lang="en-US"/>
        </a:p>
      </dgm:t>
    </dgm:pt>
    <dgm:pt modelId="{D102F5D3-7A83-4842-AFED-53C72DD24014}" type="sibTrans" cxnId="{00C632F6-473E-BC4B-B171-D5F894DAF4F5}">
      <dgm:prSet/>
      <dgm:spPr/>
      <dgm:t>
        <a:bodyPr/>
        <a:lstStyle/>
        <a:p>
          <a:endParaRPr lang="en-US"/>
        </a:p>
      </dgm:t>
    </dgm:pt>
    <dgm:pt modelId="{047E7611-1E31-664C-AC44-9BB2401A9D82}">
      <dgm:prSet phldrT="[Text]"/>
      <dgm:spPr/>
      <dgm:t>
        <a:bodyPr/>
        <a:lstStyle/>
        <a:p>
          <a:r>
            <a:rPr lang="en-US" dirty="0" smtClean="0"/>
            <a:t>Create Fake Stack Frame to Execute Code</a:t>
          </a:r>
          <a:endParaRPr lang="en-US" dirty="0"/>
        </a:p>
      </dgm:t>
    </dgm:pt>
    <dgm:pt modelId="{227C1CD1-22D9-5D40-959A-8FA77EE67682}" type="parTrans" cxnId="{6AF3DAA0-698A-0E49-AC8E-318E2E69EF72}">
      <dgm:prSet/>
      <dgm:spPr/>
      <dgm:t>
        <a:bodyPr/>
        <a:lstStyle/>
        <a:p>
          <a:endParaRPr lang="en-US"/>
        </a:p>
      </dgm:t>
    </dgm:pt>
    <dgm:pt modelId="{3496C15E-B8A6-774F-9F62-80C90388BCF0}" type="sibTrans" cxnId="{6AF3DAA0-698A-0E49-AC8E-318E2E69EF72}">
      <dgm:prSet/>
      <dgm:spPr/>
      <dgm:t>
        <a:bodyPr/>
        <a:lstStyle/>
        <a:p>
          <a:endParaRPr lang="en-US"/>
        </a:p>
      </dgm:t>
    </dgm:pt>
    <dgm:pt modelId="{97861DB1-A99C-AD4F-AAB2-DE2CB2FD1AA8}">
      <dgm:prSet phldrT="[Text]"/>
      <dgm:spPr/>
      <dgm:t>
        <a:bodyPr/>
        <a:lstStyle/>
        <a:p>
          <a:r>
            <a:rPr lang="en-US" dirty="0" smtClean="0"/>
            <a:t>Execute </a:t>
          </a:r>
          <a:r>
            <a:rPr lang="en-US" dirty="0" err="1" smtClean="0"/>
            <a:t>Shellcode</a:t>
          </a:r>
          <a:endParaRPr lang="en-US" dirty="0"/>
        </a:p>
      </dgm:t>
    </dgm:pt>
    <dgm:pt modelId="{F568DF2A-F2F7-5948-AE99-D5D176BF5C2A}" type="parTrans" cxnId="{9819EB63-087A-034A-8945-4F61DD20A653}">
      <dgm:prSet/>
      <dgm:spPr/>
      <dgm:t>
        <a:bodyPr/>
        <a:lstStyle/>
        <a:p>
          <a:endParaRPr lang="en-US"/>
        </a:p>
      </dgm:t>
    </dgm:pt>
    <dgm:pt modelId="{E179DBFF-A37F-C84C-8AB5-B41B68465182}" type="sibTrans" cxnId="{9819EB63-087A-034A-8945-4F61DD20A653}">
      <dgm:prSet/>
      <dgm:spPr/>
      <dgm:t>
        <a:bodyPr/>
        <a:lstStyle/>
        <a:p>
          <a:endParaRPr lang="en-US"/>
        </a:p>
      </dgm:t>
    </dgm:pt>
    <dgm:pt modelId="{BE3C3EF3-D156-B340-9A46-200A4E2E54FA}">
      <dgm:prSet phldrT="[Text]"/>
      <dgm:spPr/>
      <dgm:t>
        <a:bodyPr/>
        <a:lstStyle/>
        <a:p>
          <a:r>
            <a:rPr lang="en-US" dirty="0" smtClean="0"/>
            <a:t>Complete Compromise</a:t>
          </a:r>
          <a:endParaRPr lang="en-US" dirty="0"/>
        </a:p>
      </dgm:t>
    </dgm:pt>
    <dgm:pt modelId="{D8872E3E-8336-1443-A11E-EF947C41E52D}" type="parTrans" cxnId="{3CE3CBF3-193E-7541-9BBB-F6F931D6BC9D}">
      <dgm:prSet/>
      <dgm:spPr/>
      <dgm:t>
        <a:bodyPr/>
        <a:lstStyle/>
        <a:p>
          <a:endParaRPr lang="en-US"/>
        </a:p>
      </dgm:t>
    </dgm:pt>
    <dgm:pt modelId="{E77A760E-0BB4-0C4A-A1BC-4BC6662169F6}" type="sibTrans" cxnId="{3CE3CBF3-193E-7541-9BBB-F6F931D6BC9D}">
      <dgm:prSet/>
      <dgm:spPr/>
      <dgm:t>
        <a:bodyPr/>
        <a:lstStyle/>
        <a:p>
          <a:endParaRPr lang="en-US"/>
        </a:p>
      </dgm:t>
    </dgm:pt>
    <dgm:pt modelId="{E5C4D825-64B2-834E-A753-1DBE4A78DD97}">
      <dgm:prSet phldrT="[Text]"/>
      <dgm:spPr/>
      <dgm:t>
        <a:bodyPr/>
        <a:lstStyle/>
        <a:p>
          <a:r>
            <a:rPr lang="en-US" dirty="0" smtClean="0"/>
            <a:t>Locate API Addresses</a:t>
          </a:r>
          <a:endParaRPr lang="en-US" dirty="0"/>
        </a:p>
      </dgm:t>
    </dgm:pt>
    <dgm:pt modelId="{E47187C9-37DA-B346-8401-376738F40CB4}" type="parTrans" cxnId="{EAC07E2E-20EA-2F49-A25C-7BBBF0A92581}">
      <dgm:prSet/>
      <dgm:spPr/>
      <dgm:t>
        <a:bodyPr/>
        <a:lstStyle/>
        <a:p>
          <a:endParaRPr lang="en-US"/>
        </a:p>
      </dgm:t>
    </dgm:pt>
    <dgm:pt modelId="{CEFA3FCB-8F8D-4E4F-8B97-34185D7072FB}" type="sibTrans" cxnId="{EAC07E2E-20EA-2F49-A25C-7BBBF0A92581}">
      <dgm:prSet/>
      <dgm:spPr/>
      <dgm:t>
        <a:bodyPr/>
        <a:lstStyle/>
        <a:p>
          <a:endParaRPr lang="en-US"/>
        </a:p>
      </dgm:t>
    </dgm:pt>
    <dgm:pt modelId="{CA0CE2EC-EAF5-AA4E-BA09-8E161FF99D4B}">
      <dgm:prSet phldrT="[Text]"/>
      <dgm:spPr/>
      <dgm:t>
        <a:bodyPr/>
        <a:lstStyle/>
        <a:p>
          <a:r>
            <a:rPr lang="en-US" dirty="0" smtClean="0"/>
            <a:t>Locate </a:t>
          </a:r>
          <a:r>
            <a:rPr lang="en-US" dirty="0" err="1" smtClean="0"/>
            <a:t>Shellcode</a:t>
          </a:r>
          <a:endParaRPr lang="en-US" dirty="0"/>
        </a:p>
      </dgm:t>
    </dgm:pt>
    <dgm:pt modelId="{057A5678-3FC5-A548-AD9A-3FC261CA9B91}" type="parTrans" cxnId="{F266F7D4-F21B-734D-AF4A-03130D46529A}">
      <dgm:prSet/>
      <dgm:spPr/>
      <dgm:t>
        <a:bodyPr/>
        <a:lstStyle/>
        <a:p>
          <a:endParaRPr lang="en-US"/>
        </a:p>
      </dgm:t>
    </dgm:pt>
    <dgm:pt modelId="{404CF75B-CCB5-EB44-B52F-07C7A514D11F}" type="sibTrans" cxnId="{F266F7D4-F21B-734D-AF4A-03130D46529A}">
      <dgm:prSet/>
      <dgm:spPr/>
      <dgm:t>
        <a:bodyPr/>
        <a:lstStyle/>
        <a:p>
          <a:endParaRPr lang="en-US"/>
        </a:p>
      </dgm:t>
    </dgm:pt>
    <dgm:pt modelId="{117A769C-8464-FF4D-98C4-D4D2AC6AD216}">
      <dgm:prSet phldrT="[Text]"/>
      <dgm:spPr/>
      <dgm:t>
        <a:bodyPr/>
        <a:lstStyle/>
        <a:p>
          <a:r>
            <a:rPr lang="en-US" dirty="0" smtClean="0"/>
            <a:t>Fake Exception Handler Integrity</a:t>
          </a:r>
          <a:endParaRPr lang="en-US" dirty="0"/>
        </a:p>
      </dgm:t>
    </dgm:pt>
    <dgm:pt modelId="{8BB506C9-5C35-E84F-A02E-CEB5C735524B}" type="parTrans" cxnId="{7ACF9ECF-ADE0-FA4F-B34F-80008EC7A57E}">
      <dgm:prSet/>
      <dgm:spPr/>
      <dgm:t>
        <a:bodyPr/>
        <a:lstStyle/>
        <a:p>
          <a:endParaRPr lang="en-US"/>
        </a:p>
      </dgm:t>
    </dgm:pt>
    <dgm:pt modelId="{28EA04DB-CAFD-A44C-96BB-BB4345C38027}" type="sibTrans" cxnId="{7ACF9ECF-ADE0-FA4F-B34F-80008EC7A57E}">
      <dgm:prSet/>
      <dgm:spPr/>
      <dgm:t>
        <a:bodyPr/>
        <a:lstStyle/>
        <a:p>
          <a:endParaRPr lang="en-US"/>
        </a:p>
      </dgm:t>
    </dgm:pt>
    <dgm:pt modelId="{CA6BEEBA-8911-6748-AF71-706CCE0B343F}">
      <dgm:prSet phldrT="[Text]"/>
      <dgm:spPr/>
      <dgm:t>
        <a:bodyPr/>
        <a:lstStyle/>
        <a:p>
          <a:r>
            <a:rPr lang="en-US" dirty="0" smtClean="0"/>
            <a:t>Escape from sandbox</a:t>
          </a:r>
          <a:endParaRPr lang="en-US" dirty="0"/>
        </a:p>
      </dgm:t>
    </dgm:pt>
    <dgm:pt modelId="{59F46E31-EAD4-4C4D-BAA9-41E460E26B11}" type="parTrans" cxnId="{C919B7C4-95E4-0648-938C-D74BEDEA3609}">
      <dgm:prSet/>
      <dgm:spPr/>
      <dgm:t>
        <a:bodyPr/>
        <a:lstStyle/>
        <a:p>
          <a:endParaRPr lang="en-US"/>
        </a:p>
      </dgm:t>
    </dgm:pt>
    <dgm:pt modelId="{A44E633E-CB5C-7046-9522-62CF26002107}" type="sibTrans" cxnId="{C919B7C4-95E4-0648-938C-D74BEDEA3609}">
      <dgm:prSet/>
      <dgm:spPr/>
      <dgm:t>
        <a:bodyPr/>
        <a:lstStyle/>
        <a:p>
          <a:endParaRPr lang="en-US"/>
        </a:p>
      </dgm:t>
    </dgm:pt>
    <dgm:pt modelId="{2E4EDB77-ECA9-134C-94A0-E46CE455099D}" type="pres">
      <dgm:prSet presAssocID="{6847CAEF-C539-B745-8633-D993AD9BBDE8}" presName="diagram" presStyleCnt="0">
        <dgm:presLayoutVars>
          <dgm:dir/>
          <dgm:resizeHandles val="exact"/>
        </dgm:presLayoutVars>
      </dgm:prSet>
      <dgm:spPr/>
      <dgm:t>
        <a:bodyPr/>
        <a:lstStyle/>
        <a:p>
          <a:endParaRPr lang="en-US"/>
        </a:p>
      </dgm:t>
    </dgm:pt>
    <dgm:pt modelId="{C70F9F53-AE6E-C24F-AB46-7CE3B3AC887C}" type="pres">
      <dgm:prSet presAssocID="{117A769C-8464-FF4D-98C4-D4D2AC6AD216}" presName="node" presStyleLbl="node1" presStyleIdx="0" presStyleCnt="9">
        <dgm:presLayoutVars>
          <dgm:bulletEnabled val="1"/>
        </dgm:presLayoutVars>
      </dgm:prSet>
      <dgm:spPr/>
      <dgm:t>
        <a:bodyPr/>
        <a:lstStyle/>
        <a:p>
          <a:endParaRPr lang="en-US"/>
        </a:p>
      </dgm:t>
    </dgm:pt>
    <dgm:pt modelId="{D64B8446-D5E4-524F-8E4D-C0D27D405DF1}" type="pres">
      <dgm:prSet presAssocID="{28EA04DB-CAFD-A44C-96BB-BB4345C38027}" presName="sibTrans" presStyleLbl="sibTrans2D1" presStyleIdx="0" presStyleCnt="8"/>
      <dgm:spPr/>
      <dgm:t>
        <a:bodyPr/>
        <a:lstStyle/>
        <a:p>
          <a:endParaRPr lang="en-US"/>
        </a:p>
      </dgm:t>
    </dgm:pt>
    <dgm:pt modelId="{8DB66777-0957-134E-8929-B54B6F6F7989}" type="pres">
      <dgm:prSet presAssocID="{28EA04DB-CAFD-A44C-96BB-BB4345C38027}" presName="connectorText" presStyleLbl="sibTrans2D1" presStyleIdx="0" presStyleCnt="8"/>
      <dgm:spPr/>
      <dgm:t>
        <a:bodyPr/>
        <a:lstStyle/>
        <a:p>
          <a:endParaRPr lang="en-US"/>
        </a:p>
      </dgm:t>
    </dgm:pt>
    <dgm:pt modelId="{C7FFC29E-5624-E948-ABB8-E5ADAF7FD206}" type="pres">
      <dgm:prSet presAssocID="{DF97B55E-9ADC-2D41-AF6F-527F0CA62198}" presName="node" presStyleLbl="node1" presStyleIdx="1" presStyleCnt="9">
        <dgm:presLayoutVars>
          <dgm:bulletEnabled val="1"/>
        </dgm:presLayoutVars>
      </dgm:prSet>
      <dgm:spPr/>
      <dgm:t>
        <a:bodyPr/>
        <a:lstStyle/>
        <a:p>
          <a:endParaRPr lang="en-US"/>
        </a:p>
      </dgm:t>
    </dgm:pt>
    <dgm:pt modelId="{22D9E655-886B-2C46-AB98-610B17FEB924}" type="pres">
      <dgm:prSet presAssocID="{A517E098-69E8-F046-BFFB-D2A07F52B206}" presName="sibTrans" presStyleLbl="sibTrans2D1" presStyleIdx="1" presStyleCnt="8"/>
      <dgm:spPr/>
      <dgm:t>
        <a:bodyPr/>
        <a:lstStyle/>
        <a:p>
          <a:endParaRPr lang="en-US"/>
        </a:p>
      </dgm:t>
    </dgm:pt>
    <dgm:pt modelId="{0F59547F-94E7-814F-AEAA-3BC3941A0846}" type="pres">
      <dgm:prSet presAssocID="{A517E098-69E8-F046-BFFB-D2A07F52B206}" presName="connectorText" presStyleLbl="sibTrans2D1" presStyleIdx="1" presStyleCnt="8"/>
      <dgm:spPr/>
      <dgm:t>
        <a:bodyPr/>
        <a:lstStyle/>
        <a:p>
          <a:endParaRPr lang="en-US"/>
        </a:p>
      </dgm:t>
    </dgm:pt>
    <dgm:pt modelId="{6E29A534-56D0-BF41-840A-72D58A921404}" type="pres">
      <dgm:prSet presAssocID="{8812D686-847E-234A-8A65-1F421600D8C4}" presName="node" presStyleLbl="node1" presStyleIdx="2" presStyleCnt="9">
        <dgm:presLayoutVars>
          <dgm:bulletEnabled val="1"/>
        </dgm:presLayoutVars>
      </dgm:prSet>
      <dgm:spPr/>
      <dgm:t>
        <a:bodyPr/>
        <a:lstStyle/>
        <a:p>
          <a:endParaRPr lang="en-US"/>
        </a:p>
      </dgm:t>
    </dgm:pt>
    <dgm:pt modelId="{D03E4C9B-9FC3-6B4A-9EFB-40850D0EA032}" type="pres">
      <dgm:prSet presAssocID="{D102F5D3-7A83-4842-AFED-53C72DD24014}" presName="sibTrans" presStyleLbl="sibTrans2D1" presStyleIdx="2" presStyleCnt="8"/>
      <dgm:spPr/>
      <dgm:t>
        <a:bodyPr/>
        <a:lstStyle/>
        <a:p>
          <a:endParaRPr lang="en-US"/>
        </a:p>
      </dgm:t>
    </dgm:pt>
    <dgm:pt modelId="{1EE34CB0-1BBF-3F4B-B9F8-4740DBA88673}" type="pres">
      <dgm:prSet presAssocID="{D102F5D3-7A83-4842-AFED-53C72DD24014}" presName="connectorText" presStyleLbl="sibTrans2D1" presStyleIdx="2" presStyleCnt="8"/>
      <dgm:spPr/>
      <dgm:t>
        <a:bodyPr/>
        <a:lstStyle/>
        <a:p>
          <a:endParaRPr lang="en-US"/>
        </a:p>
      </dgm:t>
    </dgm:pt>
    <dgm:pt modelId="{341BFF8E-C725-A543-8D07-F07AA921F32F}" type="pres">
      <dgm:prSet presAssocID="{E5C4D825-64B2-834E-A753-1DBE4A78DD97}" presName="node" presStyleLbl="node1" presStyleIdx="3" presStyleCnt="9">
        <dgm:presLayoutVars>
          <dgm:bulletEnabled val="1"/>
        </dgm:presLayoutVars>
      </dgm:prSet>
      <dgm:spPr/>
      <dgm:t>
        <a:bodyPr/>
        <a:lstStyle/>
        <a:p>
          <a:endParaRPr lang="en-US"/>
        </a:p>
      </dgm:t>
    </dgm:pt>
    <dgm:pt modelId="{D777D00B-D756-654F-8AB2-CE8630177136}" type="pres">
      <dgm:prSet presAssocID="{CEFA3FCB-8F8D-4E4F-8B97-34185D7072FB}" presName="sibTrans" presStyleLbl="sibTrans2D1" presStyleIdx="3" presStyleCnt="8"/>
      <dgm:spPr/>
      <dgm:t>
        <a:bodyPr/>
        <a:lstStyle/>
        <a:p>
          <a:endParaRPr lang="en-US"/>
        </a:p>
      </dgm:t>
    </dgm:pt>
    <dgm:pt modelId="{F7B3D1BB-D2E3-F747-9A01-CC893C348743}" type="pres">
      <dgm:prSet presAssocID="{CEFA3FCB-8F8D-4E4F-8B97-34185D7072FB}" presName="connectorText" presStyleLbl="sibTrans2D1" presStyleIdx="3" presStyleCnt="8"/>
      <dgm:spPr/>
      <dgm:t>
        <a:bodyPr/>
        <a:lstStyle/>
        <a:p>
          <a:endParaRPr lang="en-US"/>
        </a:p>
      </dgm:t>
    </dgm:pt>
    <dgm:pt modelId="{02765EA8-7BDC-CB4C-9DCA-061C084AE49D}" type="pres">
      <dgm:prSet presAssocID="{CA0CE2EC-EAF5-AA4E-BA09-8E161FF99D4B}" presName="node" presStyleLbl="node1" presStyleIdx="4" presStyleCnt="9">
        <dgm:presLayoutVars>
          <dgm:bulletEnabled val="1"/>
        </dgm:presLayoutVars>
      </dgm:prSet>
      <dgm:spPr/>
      <dgm:t>
        <a:bodyPr/>
        <a:lstStyle/>
        <a:p>
          <a:endParaRPr lang="en-US"/>
        </a:p>
      </dgm:t>
    </dgm:pt>
    <dgm:pt modelId="{8DDE1C7C-8AAF-7744-A719-D54C43F473C5}" type="pres">
      <dgm:prSet presAssocID="{404CF75B-CCB5-EB44-B52F-07C7A514D11F}" presName="sibTrans" presStyleLbl="sibTrans2D1" presStyleIdx="4" presStyleCnt="8"/>
      <dgm:spPr/>
      <dgm:t>
        <a:bodyPr/>
        <a:lstStyle/>
        <a:p>
          <a:endParaRPr lang="en-US"/>
        </a:p>
      </dgm:t>
    </dgm:pt>
    <dgm:pt modelId="{E7A8FB58-8327-5D45-8FF5-A0AE952D5222}" type="pres">
      <dgm:prSet presAssocID="{404CF75B-CCB5-EB44-B52F-07C7A514D11F}" presName="connectorText" presStyleLbl="sibTrans2D1" presStyleIdx="4" presStyleCnt="8"/>
      <dgm:spPr/>
      <dgm:t>
        <a:bodyPr/>
        <a:lstStyle/>
        <a:p>
          <a:endParaRPr lang="en-US"/>
        </a:p>
      </dgm:t>
    </dgm:pt>
    <dgm:pt modelId="{8EDB3175-8C7A-8348-94B5-12F9847A015E}" type="pres">
      <dgm:prSet presAssocID="{047E7611-1E31-664C-AC44-9BB2401A9D82}" presName="node" presStyleLbl="node1" presStyleIdx="5" presStyleCnt="9">
        <dgm:presLayoutVars>
          <dgm:bulletEnabled val="1"/>
        </dgm:presLayoutVars>
      </dgm:prSet>
      <dgm:spPr/>
      <dgm:t>
        <a:bodyPr/>
        <a:lstStyle/>
        <a:p>
          <a:endParaRPr lang="en-US"/>
        </a:p>
      </dgm:t>
    </dgm:pt>
    <dgm:pt modelId="{C3159C78-537A-6545-8B7E-87BF3F698094}" type="pres">
      <dgm:prSet presAssocID="{3496C15E-B8A6-774F-9F62-80C90388BCF0}" presName="sibTrans" presStyleLbl="sibTrans2D1" presStyleIdx="5" presStyleCnt="8"/>
      <dgm:spPr/>
      <dgm:t>
        <a:bodyPr/>
        <a:lstStyle/>
        <a:p>
          <a:endParaRPr lang="en-US"/>
        </a:p>
      </dgm:t>
    </dgm:pt>
    <dgm:pt modelId="{D5EC2CFC-0AFC-414D-9AB7-31171E1DC0C8}" type="pres">
      <dgm:prSet presAssocID="{3496C15E-B8A6-774F-9F62-80C90388BCF0}" presName="connectorText" presStyleLbl="sibTrans2D1" presStyleIdx="5" presStyleCnt="8"/>
      <dgm:spPr/>
      <dgm:t>
        <a:bodyPr/>
        <a:lstStyle/>
        <a:p>
          <a:endParaRPr lang="en-US"/>
        </a:p>
      </dgm:t>
    </dgm:pt>
    <dgm:pt modelId="{A663E754-BF2E-2D40-A43F-72B06AE78CE2}" type="pres">
      <dgm:prSet presAssocID="{97861DB1-A99C-AD4F-AAB2-DE2CB2FD1AA8}" presName="node" presStyleLbl="node1" presStyleIdx="6" presStyleCnt="9">
        <dgm:presLayoutVars>
          <dgm:bulletEnabled val="1"/>
        </dgm:presLayoutVars>
      </dgm:prSet>
      <dgm:spPr/>
      <dgm:t>
        <a:bodyPr/>
        <a:lstStyle/>
        <a:p>
          <a:endParaRPr lang="en-US"/>
        </a:p>
      </dgm:t>
    </dgm:pt>
    <dgm:pt modelId="{2BB36668-C399-5949-A3EA-D41291A2F3FC}" type="pres">
      <dgm:prSet presAssocID="{E179DBFF-A37F-C84C-8AB5-B41B68465182}" presName="sibTrans" presStyleLbl="sibTrans2D1" presStyleIdx="6" presStyleCnt="8"/>
      <dgm:spPr/>
      <dgm:t>
        <a:bodyPr/>
        <a:lstStyle/>
        <a:p>
          <a:endParaRPr lang="en-US"/>
        </a:p>
      </dgm:t>
    </dgm:pt>
    <dgm:pt modelId="{A2BB335C-AB98-EA40-B82D-FD3C5E07AB1B}" type="pres">
      <dgm:prSet presAssocID="{E179DBFF-A37F-C84C-8AB5-B41B68465182}" presName="connectorText" presStyleLbl="sibTrans2D1" presStyleIdx="6" presStyleCnt="8"/>
      <dgm:spPr/>
      <dgm:t>
        <a:bodyPr/>
        <a:lstStyle/>
        <a:p>
          <a:endParaRPr lang="en-US"/>
        </a:p>
      </dgm:t>
    </dgm:pt>
    <dgm:pt modelId="{911776F0-B94E-DB42-88E8-3F3DD5AD5838}" type="pres">
      <dgm:prSet presAssocID="{CA6BEEBA-8911-6748-AF71-706CCE0B343F}" presName="node" presStyleLbl="node1" presStyleIdx="7" presStyleCnt="9">
        <dgm:presLayoutVars>
          <dgm:bulletEnabled val="1"/>
        </dgm:presLayoutVars>
      </dgm:prSet>
      <dgm:spPr/>
      <dgm:t>
        <a:bodyPr/>
        <a:lstStyle/>
        <a:p>
          <a:endParaRPr lang="en-US"/>
        </a:p>
      </dgm:t>
    </dgm:pt>
    <dgm:pt modelId="{526C86B2-D389-6840-9590-FB590FA6540D}" type="pres">
      <dgm:prSet presAssocID="{A44E633E-CB5C-7046-9522-62CF26002107}" presName="sibTrans" presStyleLbl="sibTrans2D1" presStyleIdx="7" presStyleCnt="8"/>
      <dgm:spPr/>
      <dgm:t>
        <a:bodyPr/>
        <a:lstStyle/>
        <a:p>
          <a:endParaRPr lang="en-US"/>
        </a:p>
      </dgm:t>
    </dgm:pt>
    <dgm:pt modelId="{0166ADEF-9A0C-B840-B102-052B905C6F15}" type="pres">
      <dgm:prSet presAssocID="{A44E633E-CB5C-7046-9522-62CF26002107}" presName="connectorText" presStyleLbl="sibTrans2D1" presStyleIdx="7" presStyleCnt="8"/>
      <dgm:spPr/>
      <dgm:t>
        <a:bodyPr/>
        <a:lstStyle/>
        <a:p>
          <a:endParaRPr lang="en-US"/>
        </a:p>
      </dgm:t>
    </dgm:pt>
    <dgm:pt modelId="{27AEE858-90E4-034D-9F07-068AD528FE88}" type="pres">
      <dgm:prSet presAssocID="{BE3C3EF3-D156-B340-9A46-200A4E2E54FA}" presName="node" presStyleLbl="node1" presStyleIdx="8" presStyleCnt="9">
        <dgm:presLayoutVars>
          <dgm:bulletEnabled val="1"/>
        </dgm:presLayoutVars>
      </dgm:prSet>
      <dgm:spPr/>
      <dgm:t>
        <a:bodyPr/>
        <a:lstStyle/>
        <a:p>
          <a:endParaRPr lang="en-US"/>
        </a:p>
      </dgm:t>
    </dgm:pt>
  </dgm:ptLst>
  <dgm:cxnLst>
    <dgm:cxn modelId="{B5E5DED6-43CE-E541-B86A-A8254271F63D}" type="presOf" srcId="{A517E098-69E8-F046-BFFB-D2A07F52B206}" destId="{22D9E655-886B-2C46-AB98-610B17FEB924}" srcOrd="0" destOrd="0" presId="urn:microsoft.com/office/officeart/2005/8/layout/process5"/>
    <dgm:cxn modelId="{7ACF9ECF-ADE0-FA4F-B34F-80008EC7A57E}" srcId="{6847CAEF-C539-B745-8633-D993AD9BBDE8}" destId="{117A769C-8464-FF4D-98C4-D4D2AC6AD216}" srcOrd="0" destOrd="0" parTransId="{8BB506C9-5C35-E84F-A02E-CEB5C735524B}" sibTransId="{28EA04DB-CAFD-A44C-96BB-BB4345C38027}"/>
    <dgm:cxn modelId="{0C665AB0-0FD1-BE45-B0A4-0BB19CCC9313}" type="presOf" srcId="{3496C15E-B8A6-774F-9F62-80C90388BCF0}" destId="{D5EC2CFC-0AFC-414D-9AB7-31171E1DC0C8}" srcOrd="1" destOrd="0" presId="urn:microsoft.com/office/officeart/2005/8/layout/process5"/>
    <dgm:cxn modelId="{70617720-C1FA-6F40-A10F-BFF90FCA878C}" type="presOf" srcId="{CEFA3FCB-8F8D-4E4F-8B97-34185D7072FB}" destId="{F7B3D1BB-D2E3-F747-9A01-CC893C348743}" srcOrd="1" destOrd="0" presId="urn:microsoft.com/office/officeart/2005/8/layout/process5"/>
    <dgm:cxn modelId="{00C632F6-473E-BC4B-B171-D5F894DAF4F5}" srcId="{6847CAEF-C539-B745-8633-D993AD9BBDE8}" destId="{8812D686-847E-234A-8A65-1F421600D8C4}" srcOrd="2" destOrd="0" parTransId="{F4D9DA12-15EB-EF43-9A33-B05E0C58B10D}" sibTransId="{D102F5D3-7A83-4842-AFED-53C72DD24014}"/>
    <dgm:cxn modelId="{B46E070D-BD21-8941-8BD0-10928A3BE95D}" type="presOf" srcId="{3496C15E-B8A6-774F-9F62-80C90388BCF0}" destId="{C3159C78-537A-6545-8B7E-87BF3F698094}" srcOrd="0" destOrd="0" presId="urn:microsoft.com/office/officeart/2005/8/layout/process5"/>
    <dgm:cxn modelId="{F4A5BDEE-2DAE-9947-B9BA-3DC02CC69E06}" type="presOf" srcId="{D102F5D3-7A83-4842-AFED-53C72DD24014}" destId="{D03E4C9B-9FC3-6B4A-9EFB-40850D0EA032}" srcOrd="0" destOrd="0" presId="urn:microsoft.com/office/officeart/2005/8/layout/process5"/>
    <dgm:cxn modelId="{6AF3DAA0-698A-0E49-AC8E-318E2E69EF72}" srcId="{6847CAEF-C539-B745-8633-D993AD9BBDE8}" destId="{047E7611-1E31-664C-AC44-9BB2401A9D82}" srcOrd="5" destOrd="0" parTransId="{227C1CD1-22D9-5D40-959A-8FA77EE67682}" sibTransId="{3496C15E-B8A6-774F-9F62-80C90388BCF0}"/>
    <dgm:cxn modelId="{ADEDDB55-8661-5C45-91AA-821264368EB9}" type="presOf" srcId="{BE3C3EF3-D156-B340-9A46-200A4E2E54FA}" destId="{27AEE858-90E4-034D-9F07-068AD528FE88}" srcOrd="0" destOrd="0" presId="urn:microsoft.com/office/officeart/2005/8/layout/process5"/>
    <dgm:cxn modelId="{B58D8B54-46FE-4C40-AD4A-948450C1C54F}" type="presOf" srcId="{404CF75B-CCB5-EB44-B52F-07C7A514D11F}" destId="{E7A8FB58-8327-5D45-8FF5-A0AE952D5222}" srcOrd="1" destOrd="0" presId="urn:microsoft.com/office/officeart/2005/8/layout/process5"/>
    <dgm:cxn modelId="{D7F7A97F-7F30-9940-9A1E-45B295B94945}" type="presOf" srcId="{97861DB1-A99C-AD4F-AAB2-DE2CB2FD1AA8}" destId="{A663E754-BF2E-2D40-A43F-72B06AE78CE2}" srcOrd="0" destOrd="0" presId="urn:microsoft.com/office/officeart/2005/8/layout/process5"/>
    <dgm:cxn modelId="{21F2FE9D-314C-B642-8344-451FC11A49E5}" type="presOf" srcId="{D102F5D3-7A83-4842-AFED-53C72DD24014}" destId="{1EE34CB0-1BBF-3F4B-B9F8-4740DBA88673}" srcOrd="1" destOrd="0" presId="urn:microsoft.com/office/officeart/2005/8/layout/process5"/>
    <dgm:cxn modelId="{EAC07E2E-20EA-2F49-A25C-7BBBF0A92581}" srcId="{6847CAEF-C539-B745-8633-D993AD9BBDE8}" destId="{E5C4D825-64B2-834E-A753-1DBE4A78DD97}" srcOrd="3" destOrd="0" parTransId="{E47187C9-37DA-B346-8401-376738F40CB4}" sibTransId="{CEFA3FCB-8F8D-4E4F-8B97-34185D7072FB}"/>
    <dgm:cxn modelId="{CA89E76D-20D7-CE4B-95B8-2F82EDFF7557}" type="presOf" srcId="{A517E098-69E8-F046-BFFB-D2A07F52B206}" destId="{0F59547F-94E7-814F-AEAA-3BC3941A0846}" srcOrd="1" destOrd="0" presId="urn:microsoft.com/office/officeart/2005/8/layout/process5"/>
    <dgm:cxn modelId="{DF883702-0B16-3D4A-84AF-ACAE832CB549}" type="presOf" srcId="{28EA04DB-CAFD-A44C-96BB-BB4345C38027}" destId="{D64B8446-D5E4-524F-8E4D-C0D27D405DF1}" srcOrd="0" destOrd="0" presId="urn:microsoft.com/office/officeart/2005/8/layout/process5"/>
    <dgm:cxn modelId="{9E3F554E-CA7E-BA4B-95FF-B2C47231F5E2}" type="presOf" srcId="{E5C4D825-64B2-834E-A753-1DBE4A78DD97}" destId="{341BFF8E-C725-A543-8D07-F07AA921F32F}" srcOrd="0" destOrd="0" presId="urn:microsoft.com/office/officeart/2005/8/layout/process5"/>
    <dgm:cxn modelId="{79F4692A-093A-D34C-8A2F-B8ED16EA118D}" type="presOf" srcId="{117A769C-8464-FF4D-98C4-D4D2AC6AD216}" destId="{C70F9F53-AE6E-C24F-AB46-7CE3B3AC887C}" srcOrd="0" destOrd="0" presId="urn:microsoft.com/office/officeart/2005/8/layout/process5"/>
    <dgm:cxn modelId="{C4693B93-6547-3942-B2B8-7BE91ADB9902}" type="presOf" srcId="{CA6BEEBA-8911-6748-AF71-706CCE0B343F}" destId="{911776F0-B94E-DB42-88E8-3F3DD5AD5838}" srcOrd="0" destOrd="0" presId="urn:microsoft.com/office/officeart/2005/8/layout/process5"/>
    <dgm:cxn modelId="{109B8320-39A5-294A-8E1C-95A6A56E7527}" type="presOf" srcId="{CEFA3FCB-8F8D-4E4F-8B97-34185D7072FB}" destId="{D777D00B-D756-654F-8AB2-CE8630177136}" srcOrd="0" destOrd="0" presId="urn:microsoft.com/office/officeart/2005/8/layout/process5"/>
    <dgm:cxn modelId="{DC73B677-5C2B-134A-AB19-1DAC29D396FC}" type="presOf" srcId="{6847CAEF-C539-B745-8633-D993AD9BBDE8}" destId="{2E4EDB77-ECA9-134C-94A0-E46CE455099D}" srcOrd="0" destOrd="0" presId="urn:microsoft.com/office/officeart/2005/8/layout/process5"/>
    <dgm:cxn modelId="{1679098B-22ED-724E-92E8-DAEAF94F5EDD}" type="presOf" srcId="{E179DBFF-A37F-C84C-8AB5-B41B68465182}" destId="{A2BB335C-AB98-EA40-B82D-FD3C5E07AB1B}" srcOrd="1" destOrd="0" presId="urn:microsoft.com/office/officeart/2005/8/layout/process5"/>
    <dgm:cxn modelId="{88316483-EC0C-1740-A922-ED8AB75EE680}" srcId="{6847CAEF-C539-B745-8633-D993AD9BBDE8}" destId="{DF97B55E-9ADC-2D41-AF6F-527F0CA62198}" srcOrd="1" destOrd="0" parTransId="{640ED8A3-8616-994B-B47B-6E271699990B}" sibTransId="{A517E098-69E8-F046-BFFB-D2A07F52B206}"/>
    <dgm:cxn modelId="{F266F7D4-F21B-734D-AF4A-03130D46529A}" srcId="{6847CAEF-C539-B745-8633-D993AD9BBDE8}" destId="{CA0CE2EC-EAF5-AA4E-BA09-8E161FF99D4B}" srcOrd="4" destOrd="0" parTransId="{057A5678-3FC5-A548-AD9A-3FC261CA9B91}" sibTransId="{404CF75B-CCB5-EB44-B52F-07C7A514D11F}"/>
    <dgm:cxn modelId="{9C74DC04-2971-214C-ADF0-316B8D858FED}" type="presOf" srcId="{404CF75B-CCB5-EB44-B52F-07C7A514D11F}" destId="{8DDE1C7C-8AAF-7744-A719-D54C43F473C5}" srcOrd="0" destOrd="0" presId="urn:microsoft.com/office/officeart/2005/8/layout/process5"/>
    <dgm:cxn modelId="{9990C634-B50A-6842-9D16-751C08394F1A}" type="presOf" srcId="{A44E633E-CB5C-7046-9522-62CF26002107}" destId="{0166ADEF-9A0C-B840-B102-052B905C6F15}" srcOrd="1" destOrd="0" presId="urn:microsoft.com/office/officeart/2005/8/layout/process5"/>
    <dgm:cxn modelId="{4C74DAC9-2091-C84D-8CC9-010AB9CAEB29}" type="presOf" srcId="{8812D686-847E-234A-8A65-1F421600D8C4}" destId="{6E29A534-56D0-BF41-840A-72D58A921404}" srcOrd="0" destOrd="0" presId="urn:microsoft.com/office/officeart/2005/8/layout/process5"/>
    <dgm:cxn modelId="{C919B7C4-95E4-0648-938C-D74BEDEA3609}" srcId="{6847CAEF-C539-B745-8633-D993AD9BBDE8}" destId="{CA6BEEBA-8911-6748-AF71-706CCE0B343F}" srcOrd="7" destOrd="0" parTransId="{59F46E31-EAD4-4C4D-BAA9-41E460E26B11}" sibTransId="{A44E633E-CB5C-7046-9522-62CF26002107}"/>
    <dgm:cxn modelId="{4537736D-F89A-2A47-BF86-17166FA767C7}" type="presOf" srcId="{DF97B55E-9ADC-2D41-AF6F-527F0CA62198}" destId="{C7FFC29E-5624-E948-ABB8-E5ADAF7FD206}" srcOrd="0" destOrd="0" presId="urn:microsoft.com/office/officeart/2005/8/layout/process5"/>
    <dgm:cxn modelId="{3C2C4DF0-DCA2-794C-90BD-F028E77CFD49}" type="presOf" srcId="{28EA04DB-CAFD-A44C-96BB-BB4345C38027}" destId="{8DB66777-0957-134E-8929-B54B6F6F7989}" srcOrd="1" destOrd="0" presId="urn:microsoft.com/office/officeart/2005/8/layout/process5"/>
    <dgm:cxn modelId="{61DD6819-3F53-044E-BBAB-07925FDC5F26}" type="presOf" srcId="{047E7611-1E31-664C-AC44-9BB2401A9D82}" destId="{8EDB3175-8C7A-8348-94B5-12F9847A015E}" srcOrd="0" destOrd="0" presId="urn:microsoft.com/office/officeart/2005/8/layout/process5"/>
    <dgm:cxn modelId="{8A4B90C9-7C0E-8349-B5C3-840B77F28E6B}" type="presOf" srcId="{E179DBFF-A37F-C84C-8AB5-B41B68465182}" destId="{2BB36668-C399-5949-A3EA-D41291A2F3FC}" srcOrd="0" destOrd="0" presId="urn:microsoft.com/office/officeart/2005/8/layout/process5"/>
    <dgm:cxn modelId="{9819EB63-087A-034A-8945-4F61DD20A653}" srcId="{6847CAEF-C539-B745-8633-D993AD9BBDE8}" destId="{97861DB1-A99C-AD4F-AAB2-DE2CB2FD1AA8}" srcOrd="6" destOrd="0" parTransId="{F568DF2A-F2F7-5948-AE99-D5D176BF5C2A}" sibTransId="{E179DBFF-A37F-C84C-8AB5-B41B68465182}"/>
    <dgm:cxn modelId="{168EE3B2-5DA3-5544-A495-3C1F75125476}" type="presOf" srcId="{A44E633E-CB5C-7046-9522-62CF26002107}" destId="{526C86B2-D389-6840-9590-FB590FA6540D}" srcOrd="0" destOrd="0" presId="urn:microsoft.com/office/officeart/2005/8/layout/process5"/>
    <dgm:cxn modelId="{3CE3CBF3-193E-7541-9BBB-F6F931D6BC9D}" srcId="{6847CAEF-C539-B745-8633-D993AD9BBDE8}" destId="{BE3C3EF3-D156-B340-9A46-200A4E2E54FA}" srcOrd="8" destOrd="0" parTransId="{D8872E3E-8336-1443-A11E-EF947C41E52D}" sibTransId="{E77A760E-0BB4-0C4A-A1BC-4BC6662169F6}"/>
    <dgm:cxn modelId="{E02C0097-6EF3-394F-9936-20CAB49E23C4}" type="presOf" srcId="{CA0CE2EC-EAF5-AA4E-BA09-8E161FF99D4B}" destId="{02765EA8-7BDC-CB4C-9DCA-061C084AE49D}" srcOrd="0" destOrd="0" presId="urn:microsoft.com/office/officeart/2005/8/layout/process5"/>
    <dgm:cxn modelId="{0DF2CE88-EB41-EC43-803D-032774F6A049}" type="presParOf" srcId="{2E4EDB77-ECA9-134C-94A0-E46CE455099D}" destId="{C70F9F53-AE6E-C24F-AB46-7CE3B3AC887C}" srcOrd="0" destOrd="0" presId="urn:microsoft.com/office/officeart/2005/8/layout/process5"/>
    <dgm:cxn modelId="{284A0409-A406-8C48-841B-08D1B9688666}" type="presParOf" srcId="{2E4EDB77-ECA9-134C-94A0-E46CE455099D}" destId="{D64B8446-D5E4-524F-8E4D-C0D27D405DF1}" srcOrd="1" destOrd="0" presId="urn:microsoft.com/office/officeart/2005/8/layout/process5"/>
    <dgm:cxn modelId="{9DC7A58A-D368-874C-B5F8-E1710291FE4D}" type="presParOf" srcId="{D64B8446-D5E4-524F-8E4D-C0D27D405DF1}" destId="{8DB66777-0957-134E-8929-B54B6F6F7989}" srcOrd="0" destOrd="0" presId="urn:microsoft.com/office/officeart/2005/8/layout/process5"/>
    <dgm:cxn modelId="{4629E895-8A89-654A-8806-0A3D98D7FBA4}" type="presParOf" srcId="{2E4EDB77-ECA9-134C-94A0-E46CE455099D}" destId="{C7FFC29E-5624-E948-ABB8-E5ADAF7FD206}" srcOrd="2" destOrd="0" presId="urn:microsoft.com/office/officeart/2005/8/layout/process5"/>
    <dgm:cxn modelId="{1C85E034-6ACA-1244-9CB6-1E8792E0FC48}" type="presParOf" srcId="{2E4EDB77-ECA9-134C-94A0-E46CE455099D}" destId="{22D9E655-886B-2C46-AB98-610B17FEB924}" srcOrd="3" destOrd="0" presId="urn:microsoft.com/office/officeart/2005/8/layout/process5"/>
    <dgm:cxn modelId="{64F363E4-E17F-8E4C-AD66-399939D5222E}" type="presParOf" srcId="{22D9E655-886B-2C46-AB98-610B17FEB924}" destId="{0F59547F-94E7-814F-AEAA-3BC3941A0846}" srcOrd="0" destOrd="0" presId="urn:microsoft.com/office/officeart/2005/8/layout/process5"/>
    <dgm:cxn modelId="{3CB98CF3-E3D0-2647-846B-F06FDF5D8B06}" type="presParOf" srcId="{2E4EDB77-ECA9-134C-94A0-E46CE455099D}" destId="{6E29A534-56D0-BF41-840A-72D58A921404}" srcOrd="4" destOrd="0" presId="urn:microsoft.com/office/officeart/2005/8/layout/process5"/>
    <dgm:cxn modelId="{E106B118-AC2E-E64F-9670-3E2B9149DEB3}" type="presParOf" srcId="{2E4EDB77-ECA9-134C-94A0-E46CE455099D}" destId="{D03E4C9B-9FC3-6B4A-9EFB-40850D0EA032}" srcOrd="5" destOrd="0" presId="urn:microsoft.com/office/officeart/2005/8/layout/process5"/>
    <dgm:cxn modelId="{B5DEBDFA-FA07-A84E-A2F3-98213631D442}" type="presParOf" srcId="{D03E4C9B-9FC3-6B4A-9EFB-40850D0EA032}" destId="{1EE34CB0-1BBF-3F4B-B9F8-4740DBA88673}" srcOrd="0" destOrd="0" presId="urn:microsoft.com/office/officeart/2005/8/layout/process5"/>
    <dgm:cxn modelId="{A064ACE6-D656-A646-B5F7-B6E6048029F5}" type="presParOf" srcId="{2E4EDB77-ECA9-134C-94A0-E46CE455099D}" destId="{341BFF8E-C725-A543-8D07-F07AA921F32F}" srcOrd="6" destOrd="0" presId="urn:microsoft.com/office/officeart/2005/8/layout/process5"/>
    <dgm:cxn modelId="{2BD080CC-8462-7D4B-847C-205BFCD0CF8A}" type="presParOf" srcId="{2E4EDB77-ECA9-134C-94A0-E46CE455099D}" destId="{D777D00B-D756-654F-8AB2-CE8630177136}" srcOrd="7" destOrd="0" presId="urn:microsoft.com/office/officeart/2005/8/layout/process5"/>
    <dgm:cxn modelId="{E705CE75-BD3A-8748-BBFE-0E3C80F2208E}" type="presParOf" srcId="{D777D00B-D756-654F-8AB2-CE8630177136}" destId="{F7B3D1BB-D2E3-F747-9A01-CC893C348743}" srcOrd="0" destOrd="0" presId="urn:microsoft.com/office/officeart/2005/8/layout/process5"/>
    <dgm:cxn modelId="{16DE0AA5-EC94-C541-9EAE-35444E783CE3}" type="presParOf" srcId="{2E4EDB77-ECA9-134C-94A0-E46CE455099D}" destId="{02765EA8-7BDC-CB4C-9DCA-061C084AE49D}" srcOrd="8" destOrd="0" presId="urn:microsoft.com/office/officeart/2005/8/layout/process5"/>
    <dgm:cxn modelId="{3CA63D13-A954-F845-8A4F-92981ACC6B0D}" type="presParOf" srcId="{2E4EDB77-ECA9-134C-94A0-E46CE455099D}" destId="{8DDE1C7C-8AAF-7744-A719-D54C43F473C5}" srcOrd="9" destOrd="0" presId="urn:microsoft.com/office/officeart/2005/8/layout/process5"/>
    <dgm:cxn modelId="{538E13A6-CADA-1846-969F-53B5FD5FEB73}" type="presParOf" srcId="{8DDE1C7C-8AAF-7744-A719-D54C43F473C5}" destId="{E7A8FB58-8327-5D45-8FF5-A0AE952D5222}" srcOrd="0" destOrd="0" presId="urn:microsoft.com/office/officeart/2005/8/layout/process5"/>
    <dgm:cxn modelId="{927D6029-95A1-634C-AC0F-D9D5B6BE2EDD}" type="presParOf" srcId="{2E4EDB77-ECA9-134C-94A0-E46CE455099D}" destId="{8EDB3175-8C7A-8348-94B5-12F9847A015E}" srcOrd="10" destOrd="0" presId="urn:microsoft.com/office/officeart/2005/8/layout/process5"/>
    <dgm:cxn modelId="{6467F2E2-30E7-A644-A65A-767B0E2B3BEA}" type="presParOf" srcId="{2E4EDB77-ECA9-134C-94A0-E46CE455099D}" destId="{C3159C78-537A-6545-8B7E-87BF3F698094}" srcOrd="11" destOrd="0" presId="urn:microsoft.com/office/officeart/2005/8/layout/process5"/>
    <dgm:cxn modelId="{983FFBB1-51C3-9240-9AC3-66C2439DAFC3}" type="presParOf" srcId="{C3159C78-537A-6545-8B7E-87BF3F698094}" destId="{D5EC2CFC-0AFC-414D-9AB7-31171E1DC0C8}" srcOrd="0" destOrd="0" presId="urn:microsoft.com/office/officeart/2005/8/layout/process5"/>
    <dgm:cxn modelId="{9C54569F-F346-144A-BD30-4E72D9AC4DFD}" type="presParOf" srcId="{2E4EDB77-ECA9-134C-94A0-E46CE455099D}" destId="{A663E754-BF2E-2D40-A43F-72B06AE78CE2}" srcOrd="12" destOrd="0" presId="urn:microsoft.com/office/officeart/2005/8/layout/process5"/>
    <dgm:cxn modelId="{3884B253-FD29-CD4F-BE1C-F18EDC40BE17}" type="presParOf" srcId="{2E4EDB77-ECA9-134C-94A0-E46CE455099D}" destId="{2BB36668-C399-5949-A3EA-D41291A2F3FC}" srcOrd="13" destOrd="0" presId="urn:microsoft.com/office/officeart/2005/8/layout/process5"/>
    <dgm:cxn modelId="{CD20EEEE-0E93-0744-8F6B-76FA8F04F2B4}" type="presParOf" srcId="{2BB36668-C399-5949-A3EA-D41291A2F3FC}" destId="{A2BB335C-AB98-EA40-B82D-FD3C5E07AB1B}" srcOrd="0" destOrd="0" presId="urn:microsoft.com/office/officeart/2005/8/layout/process5"/>
    <dgm:cxn modelId="{11238297-1ED5-8248-A36A-B99A73FA9060}" type="presParOf" srcId="{2E4EDB77-ECA9-134C-94A0-E46CE455099D}" destId="{911776F0-B94E-DB42-88E8-3F3DD5AD5838}" srcOrd="14" destOrd="0" presId="urn:microsoft.com/office/officeart/2005/8/layout/process5"/>
    <dgm:cxn modelId="{FB363D54-6184-BE4F-8BB0-01233A9CA078}" type="presParOf" srcId="{2E4EDB77-ECA9-134C-94A0-E46CE455099D}" destId="{526C86B2-D389-6840-9590-FB590FA6540D}" srcOrd="15" destOrd="0" presId="urn:microsoft.com/office/officeart/2005/8/layout/process5"/>
    <dgm:cxn modelId="{7E4FAF55-DB46-3E45-B916-75B2734B0B0C}" type="presParOf" srcId="{526C86B2-D389-6840-9590-FB590FA6540D}" destId="{0166ADEF-9A0C-B840-B102-052B905C6F15}" srcOrd="0" destOrd="0" presId="urn:microsoft.com/office/officeart/2005/8/layout/process5"/>
    <dgm:cxn modelId="{C04456D8-CEE5-E947-A4AF-2C336FCFB8FD}" type="presParOf" srcId="{2E4EDB77-ECA9-134C-94A0-E46CE455099D}" destId="{27AEE858-90E4-034D-9F07-068AD528FE88}"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47CAEF-C539-B745-8633-D993AD9BBDE8}"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F97B55E-9ADC-2D41-AF6F-527F0CA62198}">
      <dgm:prSet phldrT="[Text]"/>
      <dgm:spPr/>
      <dgm:t>
        <a:bodyPr/>
        <a:lstStyle/>
        <a:p>
          <a:r>
            <a:rPr lang="en-US" dirty="0" smtClean="0"/>
            <a:t>Overwrite Exception Handler</a:t>
          </a:r>
          <a:endParaRPr lang="en-US" dirty="0"/>
        </a:p>
      </dgm:t>
    </dgm:pt>
    <dgm:pt modelId="{640ED8A3-8616-994B-B47B-6E271699990B}" type="parTrans" cxnId="{88316483-EC0C-1740-A922-ED8AB75EE680}">
      <dgm:prSet/>
      <dgm:spPr/>
      <dgm:t>
        <a:bodyPr/>
        <a:lstStyle/>
        <a:p>
          <a:endParaRPr lang="en-US"/>
        </a:p>
      </dgm:t>
    </dgm:pt>
    <dgm:pt modelId="{A517E098-69E8-F046-BFFB-D2A07F52B206}" type="sibTrans" cxnId="{88316483-EC0C-1740-A922-ED8AB75EE680}">
      <dgm:prSet/>
      <dgm:spPr/>
      <dgm:t>
        <a:bodyPr/>
        <a:lstStyle/>
        <a:p>
          <a:endParaRPr lang="en-US"/>
        </a:p>
      </dgm:t>
    </dgm:pt>
    <dgm:pt modelId="{8812D686-847E-234A-8A65-1F421600D8C4}">
      <dgm:prSet phldrT="[Text]"/>
      <dgm:spPr/>
      <dgm:t>
        <a:bodyPr/>
        <a:lstStyle/>
        <a:p>
          <a:r>
            <a:rPr lang="en-US" dirty="0" smtClean="0"/>
            <a:t>Cause an Exception</a:t>
          </a:r>
          <a:endParaRPr lang="en-US" dirty="0"/>
        </a:p>
      </dgm:t>
    </dgm:pt>
    <dgm:pt modelId="{F4D9DA12-15EB-EF43-9A33-B05E0C58B10D}" type="parTrans" cxnId="{00C632F6-473E-BC4B-B171-D5F894DAF4F5}">
      <dgm:prSet/>
      <dgm:spPr/>
      <dgm:t>
        <a:bodyPr/>
        <a:lstStyle/>
        <a:p>
          <a:endParaRPr lang="en-US"/>
        </a:p>
      </dgm:t>
    </dgm:pt>
    <dgm:pt modelId="{D102F5D3-7A83-4842-AFED-53C72DD24014}" type="sibTrans" cxnId="{00C632F6-473E-BC4B-B171-D5F894DAF4F5}">
      <dgm:prSet/>
      <dgm:spPr/>
      <dgm:t>
        <a:bodyPr/>
        <a:lstStyle/>
        <a:p>
          <a:endParaRPr lang="en-US"/>
        </a:p>
      </dgm:t>
    </dgm:pt>
    <dgm:pt modelId="{047E7611-1E31-664C-AC44-9BB2401A9D82}">
      <dgm:prSet phldrT="[Text]"/>
      <dgm:spPr/>
      <dgm:t>
        <a:bodyPr/>
        <a:lstStyle/>
        <a:p>
          <a:r>
            <a:rPr lang="en-US" dirty="0" smtClean="0"/>
            <a:t>Create Fake Stack Frame to Escape from Sandbox</a:t>
          </a:r>
          <a:endParaRPr lang="en-US" dirty="0"/>
        </a:p>
      </dgm:t>
    </dgm:pt>
    <dgm:pt modelId="{227C1CD1-22D9-5D40-959A-8FA77EE67682}" type="parTrans" cxnId="{6AF3DAA0-698A-0E49-AC8E-318E2E69EF72}">
      <dgm:prSet/>
      <dgm:spPr/>
      <dgm:t>
        <a:bodyPr/>
        <a:lstStyle/>
        <a:p>
          <a:endParaRPr lang="en-US"/>
        </a:p>
      </dgm:t>
    </dgm:pt>
    <dgm:pt modelId="{3496C15E-B8A6-774F-9F62-80C90388BCF0}" type="sibTrans" cxnId="{6AF3DAA0-698A-0E49-AC8E-318E2E69EF72}">
      <dgm:prSet/>
      <dgm:spPr/>
      <dgm:t>
        <a:bodyPr/>
        <a:lstStyle/>
        <a:p>
          <a:endParaRPr lang="en-US"/>
        </a:p>
      </dgm:t>
    </dgm:pt>
    <dgm:pt modelId="{97861DB1-A99C-AD4F-AAB2-DE2CB2FD1AA8}">
      <dgm:prSet phldrT="[Text]"/>
      <dgm:spPr/>
      <dgm:t>
        <a:bodyPr/>
        <a:lstStyle/>
        <a:p>
          <a:r>
            <a:rPr lang="en-US" dirty="0" smtClean="0"/>
            <a:t>Create Stack Frame to Disable Code Signing</a:t>
          </a:r>
          <a:endParaRPr lang="en-US" dirty="0"/>
        </a:p>
      </dgm:t>
    </dgm:pt>
    <dgm:pt modelId="{F568DF2A-F2F7-5948-AE99-D5D176BF5C2A}" type="parTrans" cxnId="{9819EB63-087A-034A-8945-4F61DD20A653}">
      <dgm:prSet/>
      <dgm:spPr/>
      <dgm:t>
        <a:bodyPr/>
        <a:lstStyle/>
        <a:p>
          <a:endParaRPr lang="en-US"/>
        </a:p>
      </dgm:t>
    </dgm:pt>
    <dgm:pt modelId="{E179DBFF-A37F-C84C-8AB5-B41B68465182}" type="sibTrans" cxnId="{9819EB63-087A-034A-8945-4F61DD20A653}">
      <dgm:prSet/>
      <dgm:spPr/>
      <dgm:t>
        <a:bodyPr/>
        <a:lstStyle/>
        <a:p>
          <a:endParaRPr lang="en-US"/>
        </a:p>
      </dgm:t>
    </dgm:pt>
    <dgm:pt modelId="{BE3C3EF3-D156-B340-9A46-200A4E2E54FA}">
      <dgm:prSet phldrT="[Text]"/>
      <dgm:spPr/>
      <dgm:t>
        <a:bodyPr/>
        <a:lstStyle/>
        <a:p>
          <a:r>
            <a:rPr lang="en-US" dirty="0" smtClean="0"/>
            <a:t>Complete Compromise</a:t>
          </a:r>
          <a:endParaRPr lang="en-US" dirty="0"/>
        </a:p>
      </dgm:t>
    </dgm:pt>
    <dgm:pt modelId="{D8872E3E-8336-1443-A11E-EF947C41E52D}" type="parTrans" cxnId="{3CE3CBF3-193E-7541-9BBB-F6F931D6BC9D}">
      <dgm:prSet/>
      <dgm:spPr/>
      <dgm:t>
        <a:bodyPr/>
        <a:lstStyle/>
        <a:p>
          <a:endParaRPr lang="en-US"/>
        </a:p>
      </dgm:t>
    </dgm:pt>
    <dgm:pt modelId="{E77A760E-0BB4-0C4A-A1BC-4BC6662169F6}" type="sibTrans" cxnId="{3CE3CBF3-193E-7541-9BBB-F6F931D6BC9D}">
      <dgm:prSet/>
      <dgm:spPr/>
      <dgm:t>
        <a:bodyPr/>
        <a:lstStyle/>
        <a:p>
          <a:endParaRPr lang="en-US"/>
        </a:p>
      </dgm:t>
    </dgm:pt>
    <dgm:pt modelId="{E5C4D825-64B2-834E-A753-1DBE4A78DD97}">
      <dgm:prSet phldrT="[Text]"/>
      <dgm:spPr/>
      <dgm:t>
        <a:bodyPr/>
        <a:lstStyle/>
        <a:p>
          <a:r>
            <a:rPr lang="en-US" dirty="0" smtClean="0"/>
            <a:t>Locate API Addresses</a:t>
          </a:r>
          <a:endParaRPr lang="en-US" dirty="0"/>
        </a:p>
      </dgm:t>
    </dgm:pt>
    <dgm:pt modelId="{E47187C9-37DA-B346-8401-376738F40CB4}" type="parTrans" cxnId="{EAC07E2E-20EA-2F49-A25C-7BBBF0A92581}">
      <dgm:prSet/>
      <dgm:spPr/>
      <dgm:t>
        <a:bodyPr/>
        <a:lstStyle/>
        <a:p>
          <a:endParaRPr lang="en-US"/>
        </a:p>
      </dgm:t>
    </dgm:pt>
    <dgm:pt modelId="{CEFA3FCB-8F8D-4E4F-8B97-34185D7072FB}" type="sibTrans" cxnId="{EAC07E2E-20EA-2F49-A25C-7BBBF0A92581}">
      <dgm:prSet/>
      <dgm:spPr/>
      <dgm:t>
        <a:bodyPr/>
        <a:lstStyle/>
        <a:p>
          <a:endParaRPr lang="en-US"/>
        </a:p>
      </dgm:t>
    </dgm:pt>
    <dgm:pt modelId="{CA0CE2EC-EAF5-AA4E-BA09-8E161FF99D4B}">
      <dgm:prSet phldrT="[Text]"/>
      <dgm:spPr/>
      <dgm:t>
        <a:bodyPr/>
        <a:lstStyle/>
        <a:p>
          <a:r>
            <a:rPr lang="en-US" dirty="0" smtClean="0"/>
            <a:t>Locate </a:t>
          </a:r>
          <a:r>
            <a:rPr lang="en-US" dirty="0" err="1" smtClean="0"/>
            <a:t>Shellcode</a:t>
          </a:r>
          <a:endParaRPr lang="en-US" dirty="0"/>
        </a:p>
      </dgm:t>
    </dgm:pt>
    <dgm:pt modelId="{057A5678-3FC5-A548-AD9A-3FC261CA9B91}" type="parTrans" cxnId="{F266F7D4-F21B-734D-AF4A-03130D46529A}">
      <dgm:prSet/>
      <dgm:spPr/>
      <dgm:t>
        <a:bodyPr/>
        <a:lstStyle/>
        <a:p>
          <a:endParaRPr lang="en-US"/>
        </a:p>
      </dgm:t>
    </dgm:pt>
    <dgm:pt modelId="{404CF75B-CCB5-EB44-B52F-07C7A514D11F}" type="sibTrans" cxnId="{F266F7D4-F21B-734D-AF4A-03130D46529A}">
      <dgm:prSet/>
      <dgm:spPr/>
      <dgm:t>
        <a:bodyPr/>
        <a:lstStyle/>
        <a:p>
          <a:endParaRPr lang="en-US"/>
        </a:p>
      </dgm:t>
    </dgm:pt>
    <dgm:pt modelId="{117A769C-8464-FF4D-98C4-D4D2AC6AD216}">
      <dgm:prSet phldrT="[Text]"/>
      <dgm:spPr/>
      <dgm:t>
        <a:bodyPr/>
        <a:lstStyle/>
        <a:p>
          <a:r>
            <a:rPr lang="en-US" dirty="0" smtClean="0"/>
            <a:t>Fake Exception Handler Integrity</a:t>
          </a:r>
          <a:endParaRPr lang="en-US" dirty="0"/>
        </a:p>
      </dgm:t>
    </dgm:pt>
    <dgm:pt modelId="{8BB506C9-5C35-E84F-A02E-CEB5C735524B}" type="parTrans" cxnId="{7ACF9ECF-ADE0-FA4F-B34F-80008EC7A57E}">
      <dgm:prSet/>
      <dgm:spPr/>
      <dgm:t>
        <a:bodyPr/>
        <a:lstStyle/>
        <a:p>
          <a:endParaRPr lang="en-US"/>
        </a:p>
      </dgm:t>
    </dgm:pt>
    <dgm:pt modelId="{28EA04DB-CAFD-A44C-96BB-BB4345C38027}" type="sibTrans" cxnId="{7ACF9ECF-ADE0-FA4F-B34F-80008EC7A57E}">
      <dgm:prSet/>
      <dgm:spPr/>
      <dgm:t>
        <a:bodyPr/>
        <a:lstStyle/>
        <a:p>
          <a:endParaRPr lang="en-US"/>
        </a:p>
      </dgm:t>
    </dgm:pt>
    <dgm:pt modelId="{CA6BEEBA-8911-6748-AF71-706CCE0B343F}">
      <dgm:prSet phldrT="[Text]"/>
      <dgm:spPr/>
      <dgm:t>
        <a:bodyPr/>
        <a:lstStyle/>
        <a:p>
          <a:r>
            <a:rPr lang="en-US" dirty="0" smtClean="0"/>
            <a:t>Execute </a:t>
          </a:r>
          <a:r>
            <a:rPr lang="en-US" dirty="0" err="1" smtClean="0"/>
            <a:t>Shellocde</a:t>
          </a:r>
          <a:endParaRPr lang="en-US" dirty="0"/>
        </a:p>
      </dgm:t>
    </dgm:pt>
    <dgm:pt modelId="{59F46E31-EAD4-4C4D-BAA9-41E460E26B11}" type="parTrans" cxnId="{C919B7C4-95E4-0648-938C-D74BEDEA3609}">
      <dgm:prSet/>
      <dgm:spPr/>
      <dgm:t>
        <a:bodyPr/>
        <a:lstStyle/>
        <a:p>
          <a:endParaRPr lang="en-US"/>
        </a:p>
      </dgm:t>
    </dgm:pt>
    <dgm:pt modelId="{A44E633E-CB5C-7046-9522-62CF26002107}" type="sibTrans" cxnId="{C919B7C4-95E4-0648-938C-D74BEDEA3609}">
      <dgm:prSet/>
      <dgm:spPr/>
      <dgm:t>
        <a:bodyPr/>
        <a:lstStyle/>
        <a:p>
          <a:endParaRPr lang="en-US"/>
        </a:p>
      </dgm:t>
    </dgm:pt>
    <dgm:pt modelId="{2E4EDB77-ECA9-134C-94A0-E46CE455099D}" type="pres">
      <dgm:prSet presAssocID="{6847CAEF-C539-B745-8633-D993AD9BBDE8}" presName="diagram" presStyleCnt="0">
        <dgm:presLayoutVars>
          <dgm:dir/>
          <dgm:resizeHandles val="exact"/>
        </dgm:presLayoutVars>
      </dgm:prSet>
      <dgm:spPr/>
      <dgm:t>
        <a:bodyPr/>
        <a:lstStyle/>
        <a:p>
          <a:endParaRPr lang="en-US"/>
        </a:p>
      </dgm:t>
    </dgm:pt>
    <dgm:pt modelId="{C70F9F53-AE6E-C24F-AB46-7CE3B3AC887C}" type="pres">
      <dgm:prSet presAssocID="{117A769C-8464-FF4D-98C4-D4D2AC6AD216}" presName="node" presStyleLbl="node1" presStyleIdx="0" presStyleCnt="9">
        <dgm:presLayoutVars>
          <dgm:bulletEnabled val="1"/>
        </dgm:presLayoutVars>
      </dgm:prSet>
      <dgm:spPr/>
      <dgm:t>
        <a:bodyPr/>
        <a:lstStyle/>
        <a:p>
          <a:endParaRPr lang="en-US"/>
        </a:p>
      </dgm:t>
    </dgm:pt>
    <dgm:pt modelId="{D64B8446-D5E4-524F-8E4D-C0D27D405DF1}" type="pres">
      <dgm:prSet presAssocID="{28EA04DB-CAFD-A44C-96BB-BB4345C38027}" presName="sibTrans" presStyleLbl="sibTrans2D1" presStyleIdx="0" presStyleCnt="8"/>
      <dgm:spPr/>
      <dgm:t>
        <a:bodyPr/>
        <a:lstStyle/>
        <a:p>
          <a:endParaRPr lang="en-US"/>
        </a:p>
      </dgm:t>
    </dgm:pt>
    <dgm:pt modelId="{8DB66777-0957-134E-8929-B54B6F6F7989}" type="pres">
      <dgm:prSet presAssocID="{28EA04DB-CAFD-A44C-96BB-BB4345C38027}" presName="connectorText" presStyleLbl="sibTrans2D1" presStyleIdx="0" presStyleCnt="8"/>
      <dgm:spPr/>
      <dgm:t>
        <a:bodyPr/>
        <a:lstStyle/>
        <a:p>
          <a:endParaRPr lang="en-US"/>
        </a:p>
      </dgm:t>
    </dgm:pt>
    <dgm:pt modelId="{C7FFC29E-5624-E948-ABB8-E5ADAF7FD206}" type="pres">
      <dgm:prSet presAssocID="{DF97B55E-9ADC-2D41-AF6F-527F0CA62198}" presName="node" presStyleLbl="node1" presStyleIdx="1" presStyleCnt="9">
        <dgm:presLayoutVars>
          <dgm:bulletEnabled val="1"/>
        </dgm:presLayoutVars>
      </dgm:prSet>
      <dgm:spPr/>
      <dgm:t>
        <a:bodyPr/>
        <a:lstStyle/>
        <a:p>
          <a:endParaRPr lang="en-US"/>
        </a:p>
      </dgm:t>
    </dgm:pt>
    <dgm:pt modelId="{22D9E655-886B-2C46-AB98-610B17FEB924}" type="pres">
      <dgm:prSet presAssocID="{A517E098-69E8-F046-BFFB-D2A07F52B206}" presName="sibTrans" presStyleLbl="sibTrans2D1" presStyleIdx="1" presStyleCnt="8"/>
      <dgm:spPr/>
      <dgm:t>
        <a:bodyPr/>
        <a:lstStyle/>
        <a:p>
          <a:endParaRPr lang="en-US"/>
        </a:p>
      </dgm:t>
    </dgm:pt>
    <dgm:pt modelId="{0F59547F-94E7-814F-AEAA-3BC3941A0846}" type="pres">
      <dgm:prSet presAssocID="{A517E098-69E8-F046-BFFB-D2A07F52B206}" presName="connectorText" presStyleLbl="sibTrans2D1" presStyleIdx="1" presStyleCnt="8"/>
      <dgm:spPr/>
      <dgm:t>
        <a:bodyPr/>
        <a:lstStyle/>
        <a:p>
          <a:endParaRPr lang="en-US"/>
        </a:p>
      </dgm:t>
    </dgm:pt>
    <dgm:pt modelId="{6E29A534-56D0-BF41-840A-72D58A921404}" type="pres">
      <dgm:prSet presAssocID="{8812D686-847E-234A-8A65-1F421600D8C4}" presName="node" presStyleLbl="node1" presStyleIdx="2" presStyleCnt="9">
        <dgm:presLayoutVars>
          <dgm:bulletEnabled val="1"/>
        </dgm:presLayoutVars>
      </dgm:prSet>
      <dgm:spPr/>
      <dgm:t>
        <a:bodyPr/>
        <a:lstStyle/>
        <a:p>
          <a:endParaRPr lang="en-US"/>
        </a:p>
      </dgm:t>
    </dgm:pt>
    <dgm:pt modelId="{D03E4C9B-9FC3-6B4A-9EFB-40850D0EA032}" type="pres">
      <dgm:prSet presAssocID="{D102F5D3-7A83-4842-AFED-53C72DD24014}" presName="sibTrans" presStyleLbl="sibTrans2D1" presStyleIdx="2" presStyleCnt="8"/>
      <dgm:spPr/>
      <dgm:t>
        <a:bodyPr/>
        <a:lstStyle/>
        <a:p>
          <a:endParaRPr lang="en-US"/>
        </a:p>
      </dgm:t>
    </dgm:pt>
    <dgm:pt modelId="{1EE34CB0-1BBF-3F4B-B9F8-4740DBA88673}" type="pres">
      <dgm:prSet presAssocID="{D102F5D3-7A83-4842-AFED-53C72DD24014}" presName="connectorText" presStyleLbl="sibTrans2D1" presStyleIdx="2" presStyleCnt="8"/>
      <dgm:spPr/>
      <dgm:t>
        <a:bodyPr/>
        <a:lstStyle/>
        <a:p>
          <a:endParaRPr lang="en-US"/>
        </a:p>
      </dgm:t>
    </dgm:pt>
    <dgm:pt modelId="{341BFF8E-C725-A543-8D07-F07AA921F32F}" type="pres">
      <dgm:prSet presAssocID="{E5C4D825-64B2-834E-A753-1DBE4A78DD97}" presName="node" presStyleLbl="node1" presStyleIdx="3" presStyleCnt="9">
        <dgm:presLayoutVars>
          <dgm:bulletEnabled val="1"/>
        </dgm:presLayoutVars>
      </dgm:prSet>
      <dgm:spPr/>
      <dgm:t>
        <a:bodyPr/>
        <a:lstStyle/>
        <a:p>
          <a:endParaRPr lang="en-US"/>
        </a:p>
      </dgm:t>
    </dgm:pt>
    <dgm:pt modelId="{D777D00B-D756-654F-8AB2-CE8630177136}" type="pres">
      <dgm:prSet presAssocID="{CEFA3FCB-8F8D-4E4F-8B97-34185D7072FB}" presName="sibTrans" presStyleLbl="sibTrans2D1" presStyleIdx="3" presStyleCnt="8"/>
      <dgm:spPr/>
      <dgm:t>
        <a:bodyPr/>
        <a:lstStyle/>
        <a:p>
          <a:endParaRPr lang="en-US"/>
        </a:p>
      </dgm:t>
    </dgm:pt>
    <dgm:pt modelId="{F7B3D1BB-D2E3-F747-9A01-CC893C348743}" type="pres">
      <dgm:prSet presAssocID="{CEFA3FCB-8F8D-4E4F-8B97-34185D7072FB}" presName="connectorText" presStyleLbl="sibTrans2D1" presStyleIdx="3" presStyleCnt="8"/>
      <dgm:spPr/>
      <dgm:t>
        <a:bodyPr/>
        <a:lstStyle/>
        <a:p>
          <a:endParaRPr lang="en-US"/>
        </a:p>
      </dgm:t>
    </dgm:pt>
    <dgm:pt modelId="{02765EA8-7BDC-CB4C-9DCA-061C084AE49D}" type="pres">
      <dgm:prSet presAssocID="{CA0CE2EC-EAF5-AA4E-BA09-8E161FF99D4B}" presName="node" presStyleLbl="node1" presStyleIdx="4" presStyleCnt="9">
        <dgm:presLayoutVars>
          <dgm:bulletEnabled val="1"/>
        </dgm:presLayoutVars>
      </dgm:prSet>
      <dgm:spPr/>
      <dgm:t>
        <a:bodyPr/>
        <a:lstStyle/>
        <a:p>
          <a:endParaRPr lang="en-US"/>
        </a:p>
      </dgm:t>
    </dgm:pt>
    <dgm:pt modelId="{8DDE1C7C-8AAF-7744-A719-D54C43F473C5}" type="pres">
      <dgm:prSet presAssocID="{404CF75B-CCB5-EB44-B52F-07C7A514D11F}" presName="sibTrans" presStyleLbl="sibTrans2D1" presStyleIdx="4" presStyleCnt="8"/>
      <dgm:spPr/>
      <dgm:t>
        <a:bodyPr/>
        <a:lstStyle/>
        <a:p>
          <a:endParaRPr lang="en-US"/>
        </a:p>
      </dgm:t>
    </dgm:pt>
    <dgm:pt modelId="{E7A8FB58-8327-5D45-8FF5-A0AE952D5222}" type="pres">
      <dgm:prSet presAssocID="{404CF75B-CCB5-EB44-B52F-07C7A514D11F}" presName="connectorText" presStyleLbl="sibTrans2D1" presStyleIdx="4" presStyleCnt="8"/>
      <dgm:spPr/>
      <dgm:t>
        <a:bodyPr/>
        <a:lstStyle/>
        <a:p>
          <a:endParaRPr lang="en-US"/>
        </a:p>
      </dgm:t>
    </dgm:pt>
    <dgm:pt modelId="{8EDB3175-8C7A-8348-94B5-12F9847A015E}" type="pres">
      <dgm:prSet presAssocID="{047E7611-1E31-664C-AC44-9BB2401A9D82}" presName="node" presStyleLbl="node1" presStyleIdx="5" presStyleCnt="9">
        <dgm:presLayoutVars>
          <dgm:bulletEnabled val="1"/>
        </dgm:presLayoutVars>
      </dgm:prSet>
      <dgm:spPr/>
      <dgm:t>
        <a:bodyPr/>
        <a:lstStyle/>
        <a:p>
          <a:endParaRPr lang="en-US"/>
        </a:p>
      </dgm:t>
    </dgm:pt>
    <dgm:pt modelId="{C3159C78-537A-6545-8B7E-87BF3F698094}" type="pres">
      <dgm:prSet presAssocID="{3496C15E-B8A6-774F-9F62-80C90388BCF0}" presName="sibTrans" presStyleLbl="sibTrans2D1" presStyleIdx="5" presStyleCnt="8"/>
      <dgm:spPr/>
      <dgm:t>
        <a:bodyPr/>
        <a:lstStyle/>
        <a:p>
          <a:endParaRPr lang="en-US"/>
        </a:p>
      </dgm:t>
    </dgm:pt>
    <dgm:pt modelId="{D5EC2CFC-0AFC-414D-9AB7-31171E1DC0C8}" type="pres">
      <dgm:prSet presAssocID="{3496C15E-B8A6-774F-9F62-80C90388BCF0}" presName="connectorText" presStyleLbl="sibTrans2D1" presStyleIdx="5" presStyleCnt="8"/>
      <dgm:spPr/>
      <dgm:t>
        <a:bodyPr/>
        <a:lstStyle/>
        <a:p>
          <a:endParaRPr lang="en-US"/>
        </a:p>
      </dgm:t>
    </dgm:pt>
    <dgm:pt modelId="{A663E754-BF2E-2D40-A43F-72B06AE78CE2}" type="pres">
      <dgm:prSet presAssocID="{97861DB1-A99C-AD4F-AAB2-DE2CB2FD1AA8}" presName="node" presStyleLbl="node1" presStyleIdx="6" presStyleCnt="9">
        <dgm:presLayoutVars>
          <dgm:bulletEnabled val="1"/>
        </dgm:presLayoutVars>
      </dgm:prSet>
      <dgm:spPr/>
      <dgm:t>
        <a:bodyPr/>
        <a:lstStyle/>
        <a:p>
          <a:endParaRPr lang="en-US"/>
        </a:p>
      </dgm:t>
    </dgm:pt>
    <dgm:pt modelId="{2BB36668-C399-5949-A3EA-D41291A2F3FC}" type="pres">
      <dgm:prSet presAssocID="{E179DBFF-A37F-C84C-8AB5-B41B68465182}" presName="sibTrans" presStyleLbl="sibTrans2D1" presStyleIdx="6" presStyleCnt="8"/>
      <dgm:spPr/>
      <dgm:t>
        <a:bodyPr/>
        <a:lstStyle/>
        <a:p>
          <a:endParaRPr lang="en-US"/>
        </a:p>
      </dgm:t>
    </dgm:pt>
    <dgm:pt modelId="{A2BB335C-AB98-EA40-B82D-FD3C5E07AB1B}" type="pres">
      <dgm:prSet presAssocID="{E179DBFF-A37F-C84C-8AB5-B41B68465182}" presName="connectorText" presStyleLbl="sibTrans2D1" presStyleIdx="6" presStyleCnt="8"/>
      <dgm:spPr/>
      <dgm:t>
        <a:bodyPr/>
        <a:lstStyle/>
        <a:p>
          <a:endParaRPr lang="en-US"/>
        </a:p>
      </dgm:t>
    </dgm:pt>
    <dgm:pt modelId="{911776F0-B94E-DB42-88E8-3F3DD5AD5838}" type="pres">
      <dgm:prSet presAssocID="{CA6BEEBA-8911-6748-AF71-706CCE0B343F}" presName="node" presStyleLbl="node1" presStyleIdx="7" presStyleCnt="9">
        <dgm:presLayoutVars>
          <dgm:bulletEnabled val="1"/>
        </dgm:presLayoutVars>
      </dgm:prSet>
      <dgm:spPr/>
      <dgm:t>
        <a:bodyPr/>
        <a:lstStyle/>
        <a:p>
          <a:endParaRPr lang="en-US"/>
        </a:p>
      </dgm:t>
    </dgm:pt>
    <dgm:pt modelId="{526C86B2-D389-6840-9590-FB590FA6540D}" type="pres">
      <dgm:prSet presAssocID="{A44E633E-CB5C-7046-9522-62CF26002107}" presName="sibTrans" presStyleLbl="sibTrans2D1" presStyleIdx="7" presStyleCnt="8"/>
      <dgm:spPr/>
      <dgm:t>
        <a:bodyPr/>
        <a:lstStyle/>
        <a:p>
          <a:endParaRPr lang="en-US"/>
        </a:p>
      </dgm:t>
    </dgm:pt>
    <dgm:pt modelId="{0166ADEF-9A0C-B840-B102-052B905C6F15}" type="pres">
      <dgm:prSet presAssocID="{A44E633E-CB5C-7046-9522-62CF26002107}" presName="connectorText" presStyleLbl="sibTrans2D1" presStyleIdx="7" presStyleCnt="8"/>
      <dgm:spPr/>
      <dgm:t>
        <a:bodyPr/>
        <a:lstStyle/>
        <a:p>
          <a:endParaRPr lang="en-US"/>
        </a:p>
      </dgm:t>
    </dgm:pt>
    <dgm:pt modelId="{27AEE858-90E4-034D-9F07-068AD528FE88}" type="pres">
      <dgm:prSet presAssocID="{BE3C3EF3-D156-B340-9A46-200A4E2E54FA}" presName="node" presStyleLbl="node1" presStyleIdx="8" presStyleCnt="9">
        <dgm:presLayoutVars>
          <dgm:bulletEnabled val="1"/>
        </dgm:presLayoutVars>
      </dgm:prSet>
      <dgm:spPr/>
      <dgm:t>
        <a:bodyPr/>
        <a:lstStyle/>
        <a:p>
          <a:endParaRPr lang="en-US"/>
        </a:p>
      </dgm:t>
    </dgm:pt>
  </dgm:ptLst>
  <dgm:cxnLst>
    <dgm:cxn modelId="{7ACF9ECF-ADE0-FA4F-B34F-80008EC7A57E}" srcId="{6847CAEF-C539-B745-8633-D993AD9BBDE8}" destId="{117A769C-8464-FF4D-98C4-D4D2AC6AD216}" srcOrd="0" destOrd="0" parTransId="{8BB506C9-5C35-E84F-A02E-CEB5C735524B}" sibTransId="{28EA04DB-CAFD-A44C-96BB-BB4345C38027}"/>
    <dgm:cxn modelId="{0372F403-303B-7B4D-9CC8-8F880C7299CB}" type="presOf" srcId="{117A769C-8464-FF4D-98C4-D4D2AC6AD216}" destId="{C70F9F53-AE6E-C24F-AB46-7CE3B3AC887C}" srcOrd="0" destOrd="0" presId="urn:microsoft.com/office/officeart/2005/8/layout/process5"/>
    <dgm:cxn modelId="{1E0B36AC-B03B-8148-B420-D4CF800C52BB}" type="presOf" srcId="{E179DBFF-A37F-C84C-8AB5-B41B68465182}" destId="{A2BB335C-AB98-EA40-B82D-FD3C5E07AB1B}" srcOrd="1" destOrd="0" presId="urn:microsoft.com/office/officeart/2005/8/layout/process5"/>
    <dgm:cxn modelId="{00C632F6-473E-BC4B-B171-D5F894DAF4F5}" srcId="{6847CAEF-C539-B745-8633-D993AD9BBDE8}" destId="{8812D686-847E-234A-8A65-1F421600D8C4}" srcOrd="2" destOrd="0" parTransId="{F4D9DA12-15EB-EF43-9A33-B05E0C58B10D}" sibTransId="{D102F5D3-7A83-4842-AFED-53C72DD24014}"/>
    <dgm:cxn modelId="{1BB4D5F6-184F-2542-84F9-3916143CFA5B}" type="presOf" srcId="{404CF75B-CCB5-EB44-B52F-07C7A514D11F}" destId="{E7A8FB58-8327-5D45-8FF5-A0AE952D5222}" srcOrd="1" destOrd="0" presId="urn:microsoft.com/office/officeart/2005/8/layout/process5"/>
    <dgm:cxn modelId="{FD80CF77-6778-0947-AD8E-618D3F147604}" type="presOf" srcId="{CA6BEEBA-8911-6748-AF71-706CCE0B343F}" destId="{911776F0-B94E-DB42-88E8-3F3DD5AD5838}" srcOrd="0" destOrd="0" presId="urn:microsoft.com/office/officeart/2005/8/layout/process5"/>
    <dgm:cxn modelId="{6AF3DAA0-698A-0E49-AC8E-318E2E69EF72}" srcId="{6847CAEF-C539-B745-8633-D993AD9BBDE8}" destId="{047E7611-1E31-664C-AC44-9BB2401A9D82}" srcOrd="5" destOrd="0" parTransId="{227C1CD1-22D9-5D40-959A-8FA77EE67682}" sibTransId="{3496C15E-B8A6-774F-9F62-80C90388BCF0}"/>
    <dgm:cxn modelId="{F845C0F4-360D-D944-8536-A5F347E5D4F4}" type="presOf" srcId="{D102F5D3-7A83-4842-AFED-53C72DD24014}" destId="{1EE34CB0-1BBF-3F4B-B9F8-4740DBA88673}" srcOrd="1" destOrd="0" presId="urn:microsoft.com/office/officeart/2005/8/layout/process5"/>
    <dgm:cxn modelId="{EAC07E2E-20EA-2F49-A25C-7BBBF0A92581}" srcId="{6847CAEF-C539-B745-8633-D993AD9BBDE8}" destId="{E5C4D825-64B2-834E-A753-1DBE4A78DD97}" srcOrd="3" destOrd="0" parTransId="{E47187C9-37DA-B346-8401-376738F40CB4}" sibTransId="{CEFA3FCB-8F8D-4E4F-8B97-34185D7072FB}"/>
    <dgm:cxn modelId="{7F0E5D29-C412-8F47-A00A-DF3DBF0BFFDD}" type="presOf" srcId="{28EA04DB-CAFD-A44C-96BB-BB4345C38027}" destId="{8DB66777-0957-134E-8929-B54B6F6F7989}" srcOrd="1" destOrd="0" presId="urn:microsoft.com/office/officeart/2005/8/layout/process5"/>
    <dgm:cxn modelId="{9C7611B6-064D-A748-9F0D-49300E25FAE7}" type="presOf" srcId="{A44E633E-CB5C-7046-9522-62CF26002107}" destId="{0166ADEF-9A0C-B840-B102-052B905C6F15}" srcOrd="1" destOrd="0" presId="urn:microsoft.com/office/officeart/2005/8/layout/process5"/>
    <dgm:cxn modelId="{E77A05F2-C247-514F-AC7D-795FEF0DB212}" type="presOf" srcId="{E5C4D825-64B2-834E-A753-1DBE4A78DD97}" destId="{341BFF8E-C725-A543-8D07-F07AA921F32F}" srcOrd="0" destOrd="0" presId="urn:microsoft.com/office/officeart/2005/8/layout/process5"/>
    <dgm:cxn modelId="{4B8DB18C-421A-A540-A273-A5A9A42E5113}" type="presOf" srcId="{28EA04DB-CAFD-A44C-96BB-BB4345C38027}" destId="{D64B8446-D5E4-524F-8E4D-C0D27D405DF1}" srcOrd="0" destOrd="0" presId="urn:microsoft.com/office/officeart/2005/8/layout/process5"/>
    <dgm:cxn modelId="{3625B818-4BB5-A541-ADDD-F8A258E8CABD}" type="presOf" srcId="{D102F5D3-7A83-4842-AFED-53C72DD24014}" destId="{D03E4C9B-9FC3-6B4A-9EFB-40850D0EA032}" srcOrd="0" destOrd="0" presId="urn:microsoft.com/office/officeart/2005/8/layout/process5"/>
    <dgm:cxn modelId="{814E4974-4BCA-FE4C-BB32-BF4CFB0C37AA}" type="presOf" srcId="{97861DB1-A99C-AD4F-AAB2-DE2CB2FD1AA8}" destId="{A663E754-BF2E-2D40-A43F-72B06AE78CE2}" srcOrd="0" destOrd="0" presId="urn:microsoft.com/office/officeart/2005/8/layout/process5"/>
    <dgm:cxn modelId="{E338399E-01DF-834B-9A43-66E879A1F4A7}" type="presOf" srcId="{CEFA3FCB-8F8D-4E4F-8B97-34185D7072FB}" destId="{F7B3D1BB-D2E3-F747-9A01-CC893C348743}" srcOrd="1" destOrd="0" presId="urn:microsoft.com/office/officeart/2005/8/layout/process5"/>
    <dgm:cxn modelId="{3B86F2DF-BEFA-5E4C-B9EE-8E0EE751FFC0}" type="presOf" srcId="{404CF75B-CCB5-EB44-B52F-07C7A514D11F}" destId="{8DDE1C7C-8AAF-7744-A719-D54C43F473C5}" srcOrd="0" destOrd="0" presId="urn:microsoft.com/office/officeart/2005/8/layout/process5"/>
    <dgm:cxn modelId="{88316483-EC0C-1740-A922-ED8AB75EE680}" srcId="{6847CAEF-C539-B745-8633-D993AD9BBDE8}" destId="{DF97B55E-9ADC-2D41-AF6F-527F0CA62198}" srcOrd="1" destOrd="0" parTransId="{640ED8A3-8616-994B-B47B-6E271699990B}" sibTransId="{A517E098-69E8-F046-BFFB-D2A07F52B206}"/>
    <dgm:cxn modelId="{F266F7D4-F21B-734D-AF4A-03130D46529A}" srcId="{6847CAEF-C539-B745-8633-D993AD9BBDE8}" destId="{CA0CE2EC-EAF5-AA4E-BA09-8E161FF99D4B}" srcOrd="4" destOrd="0" parTransId="{057A5678-3FC5-A548-AD9A-3FC261CA9B91}" sibTransId="{404CF75B-CCB5-EB44-B52F-07C7A514D11F}"/>
    <dgm:cxn modelId="{DC76792C-9F93-B449-A05D-DDA0E0F51E0A}" type="presOf" srcId="{BE3C3EF3-D156-B340-9A46-200A4E2E54FA}" destId="{27AEE858-90E4-034D-9F07-068AD528FE88}" srcOrd="0" destOrd="0" presId="urn:microsoft.com/office/officeart/2005/8/layout/process5"/>
    <dgm:cxn modelId="{47D90565-774D-5F41-A9F5-EF1A5796AD6F}" type="presOf" srcId="{047E7611-1E31-664C-AC44-9BB2401A9D82}" destId="{8EDB3175-8C7A-8348-94B5-12F9847A015E}" srcOrd="0" destOrd="0" presId="urn:microsoft.com/office/officeart/2005/8/layout/process5"/>
    <dgm:cxn modelId="{F258557D-7B5E-3A40-85B7-E23EC78E1A22}" type="presOf" srcId="{6847CAEF-C539-B745-8633-D993AD9BBDE8}" destId="{2E4EDB77-ECA9-134C-94A0-E46CE455099D}" srcOrd="0" destOrd="0" presId="urn:microsoft.com/office/officeart/2005/8/layout/process5"/>
    <dgm:cxn modelId="{41498E68-C83D-1D46-BAEA-E25A1F0BA646}" type="presOf" srcId="{8812D686-847E-234A-8A65-1F421600D8C4}" destId="{6E29A534-56D0-BF41-840A-72D58A921404}" srcOrd="0" destOrd="0" presId="urn:microsoft.com/office/officeart/2005/8/layout/process5"/>
    <dgm:cxn modelId="{BC46E565-66A3-6242-A27E-DAA35782B61A}" type="presOf" srcId="{DF97B55E-9ADC-2D41-AF6F-527F0CA62198}" destId="{C7FFC29E-5624-E948-ABB8-E5ADAF7FD206}" srcOrd="0" destOrd="0" presId="urn:microsoft.com/office/officeart/2005/8/layout/process5"/>
    <dgm:cxn modelId="{5323452A-7EFE-4649-9DDA-F2365B66E16D}" type="presOf" srcId="{A517E098-69E8-F046-BFFB-D2A07F52B206}" destId="{22D9E655-886B-2C46-AB98-610B17FEB924}" srcOrd="0" destOrd="0" presId="urn:microsoft.com/office/officeart/2005/8/layout/process5"/>
    <dgm:cxn modelId="{FE2B42B0-859F-444D-9B1F-07B585B596FC}" type="presOf" srcId="{CEFA3FCB-8F8D-4E4F-8B97-34185D7072FB}" destId="{D777D00B-D756-654F-8AB2-CE8630177136}" srcOrd="0" destOrd="0" presId="urn:microsoft.com/office/officeart/2005/8/layout/process5"/>
    <dgm:cxn modelId="{83917CB9-5F1B-DC42-B876-8266F35E74AC}" type="presOf" srcId="{A517E098-69E8-F046-BFFB-D2A07F52B206}" destId="{0F59547F-94E7-814F-AEAA-3BC3941A0846}" srcOrd="1" destOrd="0" presId="urn:microsoft.com/office/officeart/2005/8/layout/process5"/>
    <dgm:cxn modelId="{C919B7C4-95E4-0648-938C-D74BEDEA3609}" srcId="{6847CAEF-C539-B745-8633-D993AD9BBDE8}" destId="{CA6BEEBA-8911-6748-AF71-706CCE0B343F}" srcOrd="7" destOrd="0" parTransId="{59F46E31-EAD4-4C4D-BAA9-41E460E26B11}" sibTransId="{A44E633E-CB5C-7046-9522-62CF26002107}"/>
    <dgm:cxn modelId="{8A68C711-6EA4-4646-B7F0-036BE0BAFC6E}" type="presOf" srcId="{CA0CE2EC-EAF5-AA4E-BA09-8E161FF99D4B}" destId="{02765EA8-7BDC-CB4C-9DCA-061C084AE49D}" srcOrd="0" destOrd="0" presId="urn:microsoft.com/office/officeart/2005/8/layout/process5"/>
    <dgm:cxn modelId="{1E7463B5-EC89-EE4D-BA4F-B1A2223CA978}" type="presOf" srcId="{3496C15E-B8A6-774F-9F62-80C90388BCF0}" destId="{D5EC2CFC-0AFC-414D-9AB7-31171E1DC0C8}" srcOrd="1" destOrd="0" presId="urn:microsoft.com/office/officeart/2005/8/layout/process5"/>
    <dgm:cxn modelId="{9819EB63-087A-034A-8945-4F61DD20A653}" srcId="{6847CAEF-C539-B745-8633-D993AD9BBDE8}" destId="{97861DB1-A99C-AD4F-AAB2-DE2CB2FD1AA8}" srcOrd="6" destOrd="0" parTransId="{F568DF2A-F2F7-5948-AE99-D5D176BF5C2A}" sibTransId="{E179DBFF-A37F-C84C-8AB5-B41B68465182}"/>
    <dgm:cxn modelId="{39BF18C6-E57E-0546-8225-717BA4095A6C}" type="presOf" srcId="{3496C15E-B8A6-774F-9F62-80C90388BCF0}" destId="{C3159C78-537A-6545-8B7E-87BF3F698094}" srcOrd="0" destOrd="0" presId="urn:microsoft.com/office/officeart/2005/8/layout/process5"/>
    <dgm:cxn modelId="{3CE3CBF3-193E-7541-9BBB-F6F931D6BC9D}" srcId="{6847CAEF-C539-B745-8633-D993AD9BBDE8}" destId="{BE3C3EF3-D156-B340-9A46-200A4E2E54FA}" srcOrd="8" destOrd="0" parTransId="{D8872E3E-8336-1443-A11E-EF947C41E52D}" sibTransId="{E77A760E-0BB4-0C4A-A1BC-4BC6662169F6}"/>
    <dgm:cxn modelId="{68C3477F-78B4-0246-8C66-BA9CEFFFFEB4}" type="presOf" srcId="{A44E633E-CB5C-7046-9522-62CF26002107}" destId="{526C86B2-D389-6840-9590-FB590FA6540D}" srcOrd="0" destOrd="0" presId="urn:microsoft.com/office/officeart/2005/8/layout/process5"/>
    <dgm:cxn modelId="{DA22EC26-60DF-BB44-B2C5-B2FBF45ED491}" type="presOf" srcId="{E179DBFF-A37F-C84C-8AB5-B41B68465182}" destId="{2BB36668-C399-5949-A3EA-D41291A2F3FC}" srcOrd="0" destOrd="0" presId="urn:microsoft.com/office/officeart/2005/8/layout/process5"/>
    <dgm:cxn modelId="{DB906E8B-5101-7F49-8107-13871B755F78}" type="presParOf" srcId="{2E4EDB77-ECA9-134C-94A0-E46CE455099D}" destId="{C70F9F53-AE6E-C24F-AB46-7CE3B3AC887C}" srcOrd="0" destOrd="0" presId="urn:microsoft.com/office/officeart/2005/8/layout/process5"/>
    <dgm:cxn modelId="{ACBBDF4A-E49C-C445-8D55-7E244D7E4B8B}" type="presParOf" srcId="{2E4EDB77-ECA9-134C-94A0-E46CE455099D}" destId="{D64B8446-D5E4-524F-8E4D-C0D27D405DF1}" srcOrd="1" destOrd="0" presId="urn:microsoft.com/office/officeart/2005/8/layout/process5"/>
    <dgm:cxn modelId="{94AE85B1-5A25-0641-B25A-8E2BB257F193}" type="presParOf" srcId="{D64B8446-D5E4-524F-8E4D-C0D27D405DF1}" destId="{8DB66777-0957-134E-8929-B54B6F6F7989}" srcOrd="0" destOrd="0" presId="urn:microsoft.com/office/officeart/2005/8/layout/process5"/>
    <dgm:cxn modelId="{0F385C19-60EA-CE44-BB73-4B7C796A84D0}" type="presParOf" srcId="{2E4EDB77-ECA9-134C-94A0-E46CE455099D}" destId="{C7FFC29E-5624-E948-ABB8-E5ADAF7FD206}" srcOrd="2" destOrd="0" presId="urn:microsoft.com/office/officeart/2005/8/layout/process5"/>
    <dgm:cxn modelId="{D873682C-833E-7A4D-9BD4-2C15925E22D9}" type="presParOf" srcId="{2E4EDB77-ECA9-134C-94A0-E46CE455099D}" destId="{22D9E655-886B-2C46-AB98-610B17FEB924}" srcOrd="3" destOrd="0" presId="urn:microsoft.com/office/officeart/2005/8/layout/process5"/>
    <dgm:cxn modelId="{9AA0EB35-28A0-6C45-86DF-F260860C56E1}" type="presParOf" srcId="{22D9E655-886B-2C46-AB98-610B17FEB924}" destId="{0F59547F-94E7-814F-AEAA-3BC3941A0846}" srcOrd="0" destOrd="0" presId="urn:microsoft.com/office/officeart/2005/8/layout/process5"/>
    <dgm:cxn modelId="{E4E8D2FB-8C1E-FB42-AB3E-D55E4247A3E5}" type="presParOf" srcId="{2E4EDB77-ECA9-134C-94A0-E46CE455099D}" destId="{6E29A534-56D0-BF41-840A-72D58A921404}" srcOrd="4" destOrd="0" presId="urn:microsoft.com/office/officeart/2005/8/layout/process5"/>
    <dgm:cxn modelId="{509E4176-FB27-F946-8FE6-321F37BC3353}" type="presParOf" srcId="{2E4EDB77-ECA9-134C-94A0-E46CE455099D}" destId="{D03E4C9B-9FC3-6B4A-9EFB-40850D0EA032}" srcOrd="5" destOrd="0" presId="urn:microsoft.com/office/officeart/2005/8/layout/process5"/>
    <dgm:cxn modelId="{E3692587-EEFC-7A47-9054-393CB51C28EF}" type="presParOf" srcId="{D03E4C9B-9FC3-6B4A-9EFB-40850D0EA032}" destId="{1EE34CB0-1BBF-3F4B-B9F8-4740DBA88673}" srcOrd="0" destOrd="0" presId="urn:microsoft.com/office/officeart/2005/8/layout/process5"/>
    <dgm:cxn modelId="{74E53EEE-747D-CE45-97AC-AD5C563E224C}" type="presParOf" srcId="{2E4EDB77-ECA9-134C-94A0-E46CE455099D}" destId="{341BFF8E-C725-A543-8D07-F07AA921F32F}" srcOrd="6" destOrd="0" presId="urn:microsoft.com/office/officeart/2005/8/layout/process5"/>
    <dgm:cxn modelId="{36CC255E-F4F3-AC4C-85CF-7AD980BE6527}" type="presParOf" srcId="{2E4EDB77-ECA9-134C-94A0-E46CE455099D}" destId="{D777D00B-D756-654F-8AB2-CE8630177136}" srcOrd="7" destOrd="0" presId="urn:microsoft.com/office/officeart/2005/8/layout/process5"/>
    <dgm:cxn modelId="{2ED7AD2B-E120-484A-9B4F-92159923F270}" type="presParOf" srcId="{D777D00B-D756-654F-8AB2-CE8630177136}" destId="{F7B3D1BB-D2E3-F747-9A01-CC893C348743}" srcOrd="0" destOrd="0" presId="urn:microsoft.com/office/officeart/2005/8/layout/process5"/>
    <dgm:cxn modelId="{26054603-9EB6-E34F-802C-5214DA284CC9}" type="presParOf" srcId="{2E4EDB77-ECA9-134C-94A0-E46CE455099D}" destId="{02765EA8-7BDC-CB4C-9DCA-061C084AE49D}" srcOrd="8" destOrd="0" presId="urn:microsoft.com/office/officeart/2005/8/layout/process5"/>
    <dgm:cxn modelId="{AD53E187-5B20-874E-9140-CCC4D0A60882}" type="presParOf" srcId="{2E4EDB77-ECA9-134C-94A0-E46CE455099D}" destId="{8DDE1C7C-8AAF-7744-A719-D54C43F473C5}" srcOrd="9" destOrd="0" presId="urn:microsoft.com/office/officeart/2005/8/layout/process5"/>
    <dgm:cxn modelId="{C245F047-4493-DB49-BACB-E6D4EDC3B12A}" type="presParOf" srcId="{8DDE1C7C-8AAF-7744-A719-D54C43F473C5}" destId="{E7A8FB58-8327-5D45-8FF5-A0AE952D5222}" srcOrd="0" destOrd="0" presId="urn:microsoft.com/office/officeart/2005/8/layout/process5"/>
    <dgm:cxn modelId="{29A3C0EF-73E3-E544-9D4E-9D0BEE650AAF}" type="presParOf" srcId="{2E4EDB77-ECA9-134C-94A0-E46CE455099D}" destId="{8EDB3175-8C7A-8348-94B5-12F9847A015E}" srcOrd="10" destOrd="0" presId="urn:microsoft.com/office/officeart/2005/8/layout/process5"/>
    <dgm:cxn modelId="{FAFF4BFA-5A32-6E4E-B830-3A4EFE07D3EF}" type="presParOf" srcId="{2E4EDB77-ECA9-134C-94A0-E46CE455099D}" destId="{C3159C78-537A-6545-8B7E-87BF3F698094}" srcOrd="11" destOrd="0" presId="urn:microsoft.com/office/officeart/2005/8/layout/process5"/>
    <dgm:cxn modelId="{AD5D1CE1-A712-4046-BA19-BF633F5E847E}" type="presParOf" srcId="{C3159C78-537A-6545-8B7E-87BF3F698094}" destId="{D5EC2CFC-0AFC-414D-9AB7-31171E1DC0C8}" srcOrd="0" destOrd="0" presId="urn:microsoft.com/office/officeart/2005/8/layout/process5"/>
    <dgm:cxn modelId="{A3CD7711-F8C1-0341-BAA0-C4BE987232A8}" type="presParOf" srcId="{2E4EDB77-ECA9-134C-94A0-E46CE455099D}" destId="{A663E754-BF2E-2D40-A43F-72B06AE78CE2}" srcOrd="12" destOrd="0" presId="urn:microsoft.com/office/officeart/2005/8/layout/process5"/>
    <dgm:cxn modelId="{08512262-BFB7-8A46-A7BC-8406001E8B29}" type="presParOf" srcId="{2E4EDB77-ECA9-134C-94A0-E46CE455099D}" destId="{2BB36668-C399-5949-A3EA-D41291A2F3FC}" srcOrd="13" destOrd="0" presId="urn:microsoft.com/office/officeart/2005/8/layout/process5"/>
    <dgm:cxn modelId="{FAE7766B-552F-1A41-8451-F1B1A2EA28A8}" type="presParOf" srcId="{2BB36668-C399-5949-A3EA-D41291A2F3FC}" destId="{A2BB335C-AB98-EA40-B82D-FD3C5E07AB1B}" srcOrd="0" destOrd="0" presId="urn:microsoft.com/office/officeart/2005/8/layout/process5"/>
    <dgm:cxn modelId="{8C0F4FDD-BF05-5743-8554-9E2FDE6B985C}" type="presParOf" srcId="{2E4EDB77-ECA9-134C-94A0-E46CE455099D}" destId="{911776F0-B94E-DB42-88E8-3F3DD5AD5838}" srcOrd="14" destOrd="0" presId="urn:microsoft.com/office/officeart/2005/8/layout/process5"/>
    <dgm:cxn modelId="{9A7D6C73-13B7-EE40-BFA0-7EF015B443B4}" type="presParOf" srcId="{2E4EDB77-ECA9-134C-94A0-E46CE455099D}" destId="{526C86B2-D389-6840-9590-FB590FA6540D}" srcOrd="15" destOrd="0" presId="urn:microsoft.com/office/officeart/2005/8/layout/process5"/>
    <dgm:cxn modelId="{1EC3BB00-C284-BF4B-A1DD-29B6A163814E}" type="presParOf" srcId="{526C86B2-D389-6840-9590-FB590FA6540D}" destId="{0166ADEF-9A0C-B840-B102-052B905C6F15}" srcOrd="0" destOrd="0" presId="urn:microsoft.com/office/officeart/2005/8/layout/process5"/>
    <dgm:cxn modelId="{4E1E9771-CF14-E84E-8A3A-79C27D072EA7}" type="presParOf" srcId="{2E4EDB77-ECA9-134C-94A0-E46CE455099D}" destId="{27AEE858-90E4-034D-9F07-068AD528FE88}"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8D9BEB-A7E0-9B40-9621-B833CAB4558A}" type="doc">
      <dgm:prSet loTypeId="urn:microsoft.com/office/officeart/2005/8/layout/process5" loCatId="" qsTypeId="urn:microsoft.com/office/officeart/2005/8/quickstyle/simple1" qsCatId="simple" csTypeId="urn:microsoft.com/office/officeart/2005/8/colors/accent1_2" csCatId="accent1" phldr="1"/>
      <dgm:spPr/>
    </dgm:pt>
    <dgm:pt modelId="{DB55FCC9-C166-4E43-ADA6-15606F389FE1}">
      <dgm:prSet phldrT="[Text]"/>
      <dgm:spPr/>
      <dgm:t>
        <a:bodyPr/>
        <a:lstStyle/>
        <a:p>
          <a:pPr algn="ctr"/>
          <a:r>
            <a:rPr lang="en-US" dirty="0" smtClean="0"/>
            <a:t>Overwrite Heap Metadata</a:t>
          </a:r>
          <a:endParaRPr lang="en-US" dirty="0"/>
        </a:p>
      </dgm:t>
    </dgm:pt>
    <dgm:pt modelId="{B7D3D93B-5C0A-0443-84E4-FE4A306301B7}" type="parTrans" cxnId="{E6123D6A-433B-E947-85C4-9EAC9145F435}">
      <dgm:prSet/>
      <dgm:spPr/>
      <dgm:t>
        <a:bodyPr/>
        <a:lstStyle/>
        <a:p>
          <a:pPr algn="ctr"/>
          <a:endParaRPr lang="en-US"/>
        </a:p>
      </dgm:t>
    </dgm:pt>
    <dgm:pt modelId="{E14FCC86-0690-CC40-821A-09271C2562CB}" type="sibTrans" cxnId="{E6123D6A-433B-E947-85C4-9EAC9145F435}">
      <dgm:prSet/>
      <dgm:spPr/>
      <dgm:t>
        <a:bodyPr/>
        <a:lstStyle/>
        <a:p>
          <a:pPr algn="ctr"/>
          <a:endParaRPr lang="en-US"/>
        </a:p>
      </dgm:t>
    </dgm:pt>
    <dgm:pt modelId="{375D41C1-85FA-0146-B2DA-3B3DFB79B16B}">
      <dgm:prSet phldrT="[Text]"/>
      <dgm:spPr/>
      <dgm:t>
        <a:bodyPr/>
        <a:lstStyle/>
        <a:p>
          <a:pPr algn="ctr"/>
          <a:r>
            <a:rPr lang="en-US" dirty="0" smtClean="0"/>
            <a:t>Trigger Write4</a:t>
          </a:r>
          <a:endParaRPr lang="en-US" dirty="0"/>
        </a:p>
      </dgm:t>
    </dgm:pt>
    <dgm:pt modelId="{76318803-B7BB-F149-A476-50D87628728E}" type="parTrans" cxnId="{0304B963-8746-C946-A549-84B57878FE37}">
      <dgm:prSet/>
      <dgm:spPr/>
      <dgm:t>
        <a:bodyPr/>
        <a:lstStyle/>
        <a:p>
          <a:pPr algn="ctr"/>
          <a:endParaRPr lang="en-US"/>
        </a:p>
      </dgm:t>
    </dgm:pt>
    <dgm:pt modelId="{940A2897-451D-2D4C-A8CC-54861EFEFFDE}" type="sibTrans" cxnId="{0304B963-8746-C946-A549-84B57878FE37}">
      <dgm:prSet/>
      <dgm:spPr/>
      <dgm:t>
        <a:bodyPr/>
        <a:lstStyle/>
        <a:p>
          <a:pPr algn="ctr"/>
          <a:endParaRPr lang="en-US"/>
        </a:p>
      </dgm:t>
    </dgm:pt>
    <dgm:pt modelId="{68AF25AF-BD7C-7245-9114-1C352B023293}">
      <dgm:prSet phldrT="[Text]"/>
      <dgm:spPr/>
      <dgm:t>
        <a:bodyPr/>
        <a:lstStyle/>
        <a:p>
          <a:pPr algn="ctr"/>
          <a:r>
            <a:rPr lang="en-US" dirty="0" smtClean="0"/>
            <a:t>Execute </a:t>
          </a:r>
          <a:r>
            <a:rPr lang="en-US" dirty="0" err="1" smtClean="0"/>
            <a:t>Shellcode</a:t>
          </a:r>
          <a:endParaRPr lang="en-US" dirty="0"/>
        </a:p>
      </dgm:t>
    </dgm:pt>
    <dgm:pt modelId="{6C8D9597-7634-1D48-99B4-E7B5D8597111}" type="parTrans" cxnId="{793D0DBD-747C-2C4F-ADB7-C8281BB482CD}">
      <dgm:prSet/>
      <dgm:spPr/>
      <dgm:t>
        <a:bodyPr/>
        <a:lstStyle/>
        <a:p>
          <a:pPr algn="ctr"/>
          <a:endParaRPr lang="en-US"/>
        </a:p>
      </dgm:t>
    </dgm:pt>
    <dgm:pt modelId="{37E60324-691F-FD41-BC2E-C38558759900}" type="sibTrans" cxnId="{793D0DBD-747C-2C4F-ADB7-C8281BB482CD}">
      <dgm:prSet/>
      <dgm:spPr/>
      <dgm:t>
        <a:bodyPr/>
        <a:lstStyle/>
        <a:p>
          <a:pPr algn="ctr"/>
          <a:endParaRPr lang="en-US"/>
        </a:p>
      </dgm:t>
    </dgm:pt>
    <dgm:pt modelId="{1A4B2F2F-2B90-5647-8915-A44CDFBA2C0E}">
      <dgm:prSet phldrT="[Text]"/>
      <dgm:spPr/>
      <dgm:t>
        <a:bodyPr/>
        <a:lstStyle/>
        <a:p>
          <a:pPr algn="ctr"/>
          <a:r>
            <a:rPr lang="en-US" dirty="0" smtClean="0"/>
            <a:t>Complete Compromise</a:t>
          </a:r>
          <a:endParaRPr lang="en-US" dirty="0"/>
        </a:p>
      </dgm:t>
    </dgm:pt>
    <dgm:pt modelId="{65148FAD-A8B5-2B49-88AB-B3E7CF6BA307}" type="parTrans" cxnId="{6AFAED24-BB68-484F-A90E-A325CAE5BC1B}">
      <dgm:prSet/>
      <dgm:spPr/>
      <dgm:t>
        <a:bodyPr/>
        <a:lstStyle/>
        <a:p>
          <a:endParaRPr lang="en-US"/>
        </a:p>
      </dgm:t>
    </dgm:pt>
    <dgm:pt modelId="{12C6E206-FF45-E143-959B-FF2A111751A4}" type="sibTrans" cxnId="{6AFAED24-BB68-484F-A90E-A325CAE5BC1B}">
      <dgm:prSet/>
      <dgm:spPr/>
      <dgm:t>
        <a:bodyPr/>
        <a:lstStyle/>
        <a:p>
          <a:endParaRPr lang="en-US"/>
        </a:p>
      </dgm:t>
    </dgm:pt>
    <dgm:pt modelId="{B5DF9CC4-1C48-DC47-981C-E7AC7925B261}" type="pres">
      <dgm:prSet presAssocID="{AD8D9BEB-A7E0-9B40-9621-B833CAB4558A}" presName="diagram" presStyleCnt="0">
        <dgm:presLayoutVars>
          <dgm:dir/>
          <dgm:resizeHandles val="exact"/>
        </dgm:presLayoutVars>
      </dgm:prSet>
      <dgm:spPr/>
    </dgm:pt>
    <dgm:pt modelId="{658E93AE-7E2B-D943-AC8B-B68A8D2BEE4E}" type="pres">
      <dgm:prSet presAssocID="{DB55FCC9-C166-4E43-ADA6-15606F389FE1}" presName="node" presStyleLbl="node1" presStyleIdx="0" presStyleCnt="4">
        <dgm:presLayoutVars>
          <dgm:bulletEnabled val="1"/>
        </dgm:presLayoutVars>
      </dgm:prSet>
      <dgm:spPr/>
      <dgm:t>
        <a:bodyPr/>
        <a:lstStyle/>
        <a:p>
          <a:endParaRPr lang="en-US"/>
        </a:p>
      </dgm:t>
    </dgm:pt>
    <dgm:pt modelId="{B378985F-93DF-DC4E-8515-2FB63CE518F3}" type="pres">
      <dgm:prSet presAssocID="{E14FCC86-0690-CC40-821A-09271C2562CB}" presName="sibTrans" presStyleLbl="sibTrans2D1" presStyleIdx="0" presStyleCnt="3"/>
      <dgm:spPr/>
      <dgm:t>
        <a:bodyPr/>
        <a:lstStyle/>
        <a:p>
          <a:endParaRPr lang="en-US"/>
        </a:p>
      </dgm:t>
    </dgm:pt>
    <dgm:pt modelId="{22E25FDA-4BC3-EF44-8172-3847B534CAFC}" type="pres">
      <dgm:prSet presAssocID="{E14FCC86-0690-CC40-821A-09271C2562CB}" presName="connectorText" presStyleLbl="sibTrans2D1" presStyleIdx="0" presStyleCnt="3"/>
      <dgm:spPr/>
      <dgm:t>
        <a:bodyPr/>
        <a:lstStyle/>
        <a:p>
          <a:endParaRPr lang="en-US"/>
        </a:p>
      </dgm:t>
    </dgm:pt>
    <dgm:pt modelId="{D3077554-3487-5048-86AA-77175A453A4E}" type="pres">
      <dgm:prSet presAssocID="{375D41C1-85FA-0146-B2DA-3B3DFB79B16B}" presName="node" presStyleLbl="node1" presStyleIdx="1" presStyleCnt="4">
        <dgm:presLayoutVars>
          <dgm:bulletEnabled val="1"/>
        </dgm:presLayoutVars>
      </dgm:prSet>
      <dgm:spPr/>
      <dgm:t>
        <a:bodyPr/>
        <a:lstStyle/>
        <a:p>
          <a:endParaRPr lang="en-US"/>
        </a:p>
      </dgm:t>
    </dgm:pt>
    <dgm:pt modelId="{767A8BBE-7B64-194F-B80F-6E275083D8FA}" type="pres">
      <dgm:prSet presAssocID="{940A2897-451D-2D4C-A8CC-54861EFEFFDE}" presName="sibTrans" presStyleLbl="sibTrans2D1" presStyleIdx="1" presStyleCnt="3"/>
      <dgm:spPr/>
      <dgm:t>
        <a:bodyPr/>
        <a:lstStyle/>
        <a:p>
          <a:endParaRPr lang="en-US"/>
        </a:p>
      </dgm:t>
    </dgm:pt>
    <dgm:pt modelId="{88C1DB86-745E-D646-9DDF-EE725E8E858B}" type="pres">
      <dgm:prSet presAssocID="{940A2897-451D-2D4C-A8CC-54861EFEFFDE}" presName="connectorText" presStyleLbl="sibTrans2D1" presStyleIdx="1" presStyleCnt="3"/>
      <dgm:spPr/>
      <dgm:t>
        <a:bodyPr/>
        <a:lstStyle/>
        <a:p>
          <a:endParaRPr lang="en-US"/>
        </a:p>
      </dgm:t>
    </dgm:pt>
    <dgm:pt modelId="{2DB57D3D-1D7A-CB47-89AA-906A161D135F}" type="pres">
      <dgm:prSet presAssocID="{68AF25AF-BD7C-7245-9114-1C352B023293}" presName="node" presStyleLbl="node1" presStyleIdx="2" presStyleCnt="4">
        <dgm:presLayoutVars>
          <dgm:bulletEnabled val="1"/>
        </dgm:presLayoutVars>
      </dgm:prSet>
      <dgm:spPr/>
      <dgm:t>
        <a:bodyPr/>
        <a:lstStyle/>
        <a:p>
          <a:endParaRPr lang="en-US"/>
        </a:p>
      </dgm:t>
    </dgm:pt>
    <dgm:pt modelId="{3511E5A6-7DDD-4B4B-99A0-BF3C686B9ABF}" type="pres">
      <dgm:prSet presAssocID="{37E60324-691F-FD41-BC2E-C38558759900}" presName="sibTrans" presStyleLbl="sibTrans2D1" presStyleIdx="2" presStyleCnt="3"/>
      <dgm:spPr/>
      <dgm:t>
        <a:bodyPr/>
        <a:lstStyle/>
        <a:p>
          <a:endParaRPr lang="en-US"/>
        </a:p>
      </dgm:t>
    </dgm:pt>
    <dgm:pt modelId="{8FA4B7D4-AB2E-3F46-84C1-81C636FB60B0}" type="pres">
      <dgm:prSet presAssocID="{37E60324-691F-FD41-BC2E-C38558759900}" presName="connectorText" presStyleLbl="sibTrans2D1" presStyleIdx="2" presStyleCnt="3"/>
      <dgm:spPr/>
      <dgm:t>
        <a:bodyPr/>
        <a:lstStyle/>
        <a:p>
          <a:endParaRPr lang="en-US"/>
        </a:p>
      </dgm:t>
    </dgm:pt>
    <dgm:pt modelId="{41B26959-16A2-814C-96D1-D431C99FF4EF}" type="pres">
      <dgm:prSet presAssocID="{1A4B2F2F-2B90-5647-8915-A44CDFBA2C0E}" presName="node" presStyleLbl="node1" presStyleIdx="3" presStyleCnt="4">
        <dgm:presLayoutVars>
          <dgm:bulletEnabled val="1"/>
        </dgm:presLayoutVars>
      </dgm:prSet>
      <dgm:spPr/>
      <dgm:t>
        <a:bodyPr/>
        <a:lstStyle/>
        <a:p>
          <a:endParaRPr lang="en-US"/>
        </a:p>
      </dgm:t>
    </dgm:pt>
  </dgm:ptLst>
  <dgm:cxnLst>
    <dgm:cxn modelId="{93490F37-F967-D746-9CAE-DFA7143A375F}" type="presOf" srcId="{AD8D9BEB-A7E0-9B40-9621-B833CAB4558A}" destId="{B5DF9CC4-1C48-DC47-981C-E7AC7925B261}" srcOrd="0" destOrd="0" presId="urn:microsoft.com/office/officeart/2005/8/layout/process5"/>
    <dgm:cxn modelId="{0D002B3F-0A52-C44F-9611-A9460FA707CE}" type="presOf" srcId="{68AF25AF-BD7C-7245-9114-1C352B023293}" destId="{2DB57D3D-1D7A-CB47-89AA-906A161D135F}" srcOrd="0" destOrd="0" presId="urn:microsoft.com/office/officeart/2005/8/layout/process5"/>
    <dgm:cxn modelId="{E53FF8BD-60C1-D140-BF13-947505880FCC}" type="presOf" srcId="{37E60324-691F-FD41-BC2E-C38558759900}" destId="{3511E5A6-7DDD-4B4B-99A0-BF3C686B9ABF}" srcOrd="0" destOrd="0" presId="urn:microsoft.com/office/officeart/2005/8/layout/process5"/>
    <dgm:cxn modelId="{4D0B16EB-AE25-C142-8F36-8BE7C52BF870}" type="presOf" srcId="{37E60324-691F-FD41-BC2E-C38558759900}" destId="{8FA4B7D4-AB2E-3F46-84C1-81C636FB60B0}" srcOrd="1" destOrd="0" presId="urn:microsoft.com/office/officeart/2005/8/layout/process5"/>
    <dgm:cxn modelId="{98A25C4D-5A6B-C346-BF73-FE9ABD8C4E53}" type="presOf" srcId="{375D41C1-85FA-0146-B2DA-3B3DFB79B16B}" destId="{D3077554-3487-5048-86AA-77175A453A4E}" srcOrd="0" destOrd="0" presId="urn:microsoft.com/office/officeart/2005/8/layout/process5"/>
    <dgm:cxn modelId="{6AFAED24-BB68-484F-A90E-A325CAE5BC1B}" srcId="{AD8D9BEB-A7E0-9B40-9621-B833CAB4558A}" destId="{1A4B2F2F-2B90-5647-8915-A44CDFBA2C0E}" srcOrd="3" destOrd="0" parTransId="{65148FAD-A8B5-2B49-88AB-B3E7CF6BA307}" sibTransId="{12C6E206-FF45-E143-959B-FF2A111751A4}"/>
    <dgm:cxn modelId="{BF3E5E98-EB99-D044-8272-096801999852}" type="presOf" srcId="{940A2897-451D-2D4C-A8CC-54861EFEFFDE}" destId="{88C1DB86-745E-D646-9DDF-EE725E8E858B}" srcOrd="1" destOrd="0" presId="urn:microsoft.com/office/officeart/2005/8/layout/process5"/>
    <dgm:cxn modelId="{314C80BD-4803-EC40-A6B0-70AD74A1AB0A}" type="presOf" srcId="{DB55FCC9-C166-4E43-ADA6-15606F389FE1}" destId="{658E93AE-7E2B-D943-AC8B-B68A8D2BEE4E}" srcOrd="0" destOrd="0" presId="urn:microsoft.com/office/officeart/2005/8/layout/process5"/>
    <dgm:cxn modelId="{0A227296-ED04-3845-AC10-762DAFD3FFEE}" type="presOf" srcId="{E14FCC86-0690-CC40-821A-09271C2562CB}" destId="{22E25FDA-4BC3-EF44-8172-3847B534CAFC}" srcOrd="1" destOrd="0" presId="urn:microsoft.com/office/officeart/2005/8/layout/process5"/>
    <dgm:cxn modelId="{0304B963-8746-C946-A549-84B57878FE37}" srcId="{AD8D9BEB-A7E0-9B40-9621-B833CAB4558A}" destId="{375D41C1-85FA-0146-B2DA-3B3DFB79B16B}" srcOrd="1" destOrd="0" parTransId="{76318803-B7BB-F149-A476-50D87628728E}" sibTransId="{940A2897-451D-2D4C-A8CC-54861EFEFFDE}"/>
    <dgm:cxn modelId="{E6123D6A-433B-E947-85C4-9EAC9145F435}" srcId="{AD8D9BEB-A7E0-9B40-9621-B833CAB4558A}" destId="{DB55FCC9-C166-4E43-ADA6-15606F389FE1}" srcOrd="0" destOrd="0" parTransId="{B7D3D93B-5C0A-0443-84E4-FE4A306301B7}" sibTransId="{E14FCC86-0690-CC40-821A-09271C2562CB}"/>
    <dgm:cxn modelId="{D6E72724-4D99-DF40-9CD6-01C257D0BE5A}" type="presOf" srcId="{E14FCC86-0690-CC40-821A-09271C2562CB}" destId="{B378985F-93DF-DC4E-8515-2FB63CE518F3}" srcOrd="0" destOrd="0" presId="urn:microsoft.com/office/officeart/2005/8/layout/process5"/>
    <dgm:cxn modelId="{7885D293-88FD-1740-A9AF-80C0A379ACC0}" type="presOf" srcId="{940A2897-451D-2D4C-A8CC-54861EFEFFDE}" destId="{767A8BBE-7B64-194F-B80F-6E275083D8FA}" srcOrd="0" destOrd="0" presId="urn:microsoft.com/office/officeart/2005/8/layout/process5"/>
    <dgm:cxn modelId="{793D0DBD-747C-2C4F-ADB7-C8281BB482CD}" srcId="{AD8D9BEB-A7E0-9B40-9621-B833CAB4558A}" destId="{68AF25AF-BD7C-7245-9114-1C352B023293}" srcOrd="2" destOrd="0" parTransId="{6C8D9597-7634-1D48-99B4-E7B5D8597111}" sibTransId="{37E60324-691F-FD41-BC2E-C38558759900}"/>
    <dgm:cxn modelId="{A664AA14-9C14-524B-B023-AEDFD3BF2EF4}" type="presOf" srcId="{1A4B2F2F-2B90-5647-8915-A44CDFBA2C0E}" destId="{41B26959-16A2-814C-96D1-D431C99FF4EF}" srcOrd="0" destOrd="0" presId="urn:microsoft.com/office/officeart/2005/8/layout/process5"/>
    <dgm:cxn modelId="{E6D2B016-42B6-5F4E-841C-06A447DE5174}" type="presParOf" srcId="{B5DF9CC4-1C48-DC47-981C-E7AC7925B261}" destId="{658E93AE-7E2B-D943-AC8B-B68A8D2BEE4E}" srcOrd="0" destOrd="0" presId="urn:microsoft.com/office/officeart/2005/8/layout/process5"/>
    <dgm:cxn modelId="{9B6FCB77-A384-DD49-9B9A-30B5D1BAE857}" type="presParOf" srcId="{B5DF9CC4-1C48-DC47-981C-E7AC7925B261}" destId="{B378985F-93DF-DC4E-8515-2FB63CE518F3}" srcOrd="1" destOrd="0" presId="urn:microsoft.com/office/officeart/2005/8/layout/process5"/>
    <dgm:cxn modelId="{C1F92979-09FE-F149-95FE-9CDA1852336E}" type="presParOf" srcId="{B378985F-93DF-DC4E-8515-2FB63CE518F3}" destId="{22E25FDA-4BC3-EF44-8172-3847B534CAFC}" srcOrd="0" destOrd="0" presId="urn:microsoft.com/office/officeart/2005/8/layout/process5"/>
    <dgm:cxn modelId="{51185BC8-22CF-1146-B90F-9C8CF98DBE97}" type="presParOf" srcId="{B5DF9CC4-1C48-DC47-981C-E7AC7925B261}" destId="{D3077554-3487-5048-86AA-77175A453A4E}" srcOrd="2" destOrd="0" presId="urn:microsoft.com/office/officeart/2005/8/layout/process5"/>
    <dgm:cxn modelId="{B8DFBAC9-053B-3046-8D86-758121F22343}" type="presParOf" srcId="{B5DF9CC4-1C48-DC47-981C-E7AC7925B261}" destId="{767A8BBE-7B64-194F-B80F-6E275083D8FA}" srcOrd="3" destOrd="0" presId="urn:microsoft.com/office/officeart/2005/8/layout/process5"/>
    <dgm:cxn modelId="{8710EE6C-5D04-454E-9755-812C113713BE}" type="presParOf" srcId="{767A8BBE-7B64-194F-B80F-6E275083D8FA}" destId="{88C1DB86-745E-D646-9DDF-EE725E8E858B}" srcOrd="0" destOrd="0" presId="urn:microsoft.com/office/officeart/2005/8/layout/process5"/>
    <dgm:cxn modelId="{814C406D-E1E6-1F48-B40E-1BF9228F17BF}" type="presParOf" srcId="{B5DF9CC4-1C48-DC47-981C-E7AC7925B261}" destId="{2DB57D3D-1D7A-CB47-89AA-906A161D135F}" srcOrd="4" destOrd="0" presId="urn:microsoft.com/office/officeart/2005/8/layout/process5"/>
    <dgm:cxn modelId="{6A7FB5E5-42A2-D043-9AAC-3A971B2CCA16}" type="presParOf" srcId="{B5DF9CC4-1C48-DC47-981C-E7AC7925B261}" destId="{3511E5A6-7DDD-4B4B-99A0-BF3C686B9ABF}" srcOrd="5" destOrd="0" presId="urn:microsoft.com/office/officeart/2005/8/layout/process5"/>
    <dgm:cxn modelId="{2E6E993E-2AF7-0C4F-8DE8-82058E92C124}" type="presParOf" srcId="{3511E5A6-7DDD-4B4B-99A0-BF3C686B9ABF}" destId="{8FA4B7D4-AB2E-3F46-84C1-81C636FB60B0}" srcOrd="0" destOrd="0" presId="urn:microsoft.com/office/officeart/2005/8/layout/process5"/>
    <dgm:cxn modelId="{B58C4B0D-1876-454E-A54E-BDB03152F49A}" type="presParOf" srcId="{B5DF9CC4-1C48-DC47-981C-E7AC7925B261}" destId="{41B26959-16A2-814C-96D1-D431C99FF4EF}"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8D9BEB-A7E0-9B40-9621-B833CAB4558A}" type="doc">
      <dgm:prSet loTypeId="urn:microsoft.com/office/officeart/2005/8/layout/process5" loCatId="" qsTypeId="urn:microsoft.com/office/officeart/2005/8/quickstyle/simple1" qsCatId="simple" csTypeId="urn:microsoft.com/office/officeart/2005/8/colors/accent1_2" csCatId="accent1" phldr="1"/>
      <dgm:spPr/>
    </dgm:pt>
    <dgm:pt modelId="{DB55FCC9-C166-4E43-ADA6-15606F389FE1}">
      <dgm:prSet phldrT="[Text]"/>
      <dgm:spPr/>
      <dgm:t>
        <a:bodyPr/>
        <a:lstStyle/>
        <a:p>
          <a:pPr algn="ctr"/>
          <a:r>
            <a:rPr lang="en-US" dirty="0" smtClean="0"/>
            <a:t>Overwrite Heap Metadata</a:t>
          </a:r>
          <a:endParaRPr lang="en-US" dirty="0"/>
        </a:p>
      </dgm:t>
    </dgm:pt>
    <dgm:pt modelId="{B7D3D93B-5C0A-0443-84E4-FE4A306301B7}" type="parTrans" cxnId="{E6123D6A-433B-E947-85C4-9EAC9145F435}">
      <dgm:prSet/>
      <dgm:spPr/>
      <dgm:t>
        <a:bodyPr/>
        <a:lstStyle/>
        <a:p>
          <a:pPr algn="ctr"/>
          <a:endParaRPr lang="en-US"/>
        </a:p>
      </dgm:t>
    </dgm:pt>
    <dgm:pt modelId="{E14FCC86-0690-CC40-821A-09271C2562CB}" type="sibTrans" cxnId="{E6123D6A-433B-E947-85C4-9EAC9145F435}">
      <dgm:prSet/>
      <dgm:spPr/>
      <dgm:t>
        <a:bodyPr/>
        <a:lstStyle/>
        <a:p>
          <a:pPr algn="ctr"/>
          <a:endParaRPr lang="en-US"/>
        </a:p>
      </dgm:t>
    </dgm:pt>
    <dgm:pt modelId="{375D41C1-85FA-0146-B2DA-3B3DFB79B16B}">
      <dgm:prSet phldrT="[Text]"/>
      <dgm:spPr/>
      <dgm:t>
        <a:bodyPr/>
        <a:lstStyle/>
        <a:p>
          <a:pPr algn="ctr"/>
          <a:r>
            <a:rPr lang="en-US" dirty="0" smtClean="0"/>
            <a:t>Trigger Write4</a:t>
          </a:r>
          <a:endParaRPr lang="en-US" dirty="0"/>
        </a:p>
      </dgm:t>
    </dgm:pt>
    <dgm:pt modelId="{76318803-B7BB-F149-A476-50D87628728E}" type="parTrans" cxnId="{0304B963-8746-C946-A549-84B57878FE37}">
      <dgm:prSet/>
      <dgm:spPr/>
      <dgm:t>
        <a:bodyPr/>
        <a:lstStyle/>
        <a:p>
          <a:pPr algn="ctr"/>
          <a:endParaRPr lang="en-US"/>
        </a:p>
      </dgm:t>
    </dgm:pt>
    <dgm:pt modelId="{940A2897-451D-2D4C-A8CC-54861EFEFFDE}" type="sibTrans" cxnId="{0304B963-8746-C946-A549-84B57878FE37}">
      <dgm:prSet/>
      <dgm:spPr/>
      <dgm:t>
        <a:bodyPr/>
        <a:lstStyle/>
        <a:p>
          <a:pPr algn="ctr"/>
          <a:endParaRPr lang="en-US"/>
        </a:p>
      </dgm:t>
    </dgm:pt>
    <dgm:pt modelId="{68AF25AF-BD7C-7245-9114-1C352B023293}">
      <dgm:prSet phldrT="[Text]"/>
      <dgm:spPr/>
      <dgm:t>
        <a:bodyPr/>
        <a:lstStyle/>
        <a:p>
          <a:pPr algn="ctr"/>
          <a:r>
            <a:rPr lang="en-US" dirty="0" smtClean="0"/>
            <a:t>Execute </a:t>
          </a:r>
          <a:r>
            <a:rPr lang="en-US" dirty="0" err="1" smtClean="0"/>
            <a:t>Shellcode</a:t>
          </a:r>
          <a:endParaRPr lang="en-US" dirty="0"/>
        </a:p>
      </dgm:t>
    </dgm:pt>
    <dgm:pt modelId="{6C8D9597-7634-1D48-99B4-E7B5D8597111}" type="parTrans" cxnId="{793D0DBD-747C-2C4F-ADB7-C8281BB482CD}">
      <dgm:prSet/>
      <dgm:spPr/>
      <dgm:t>
        <a:bodyPr/>
        <a:lstStyle/>
        <a:p>
          <a:pPr algn="ctr"/>
          <a:endParaRPr lang="en-US"/>
        </a:p>
      </dgm:t>
    </dgm:pt>
    <dgm:pt modelId="{37E60324-691F-FD41-BC2E-C38558759900}" type="sibTrans" cxnId="{793D0DBD-747C-2C4F-ADB7-C8281BB482CD}">
      <dgm:prSet/>
      <dgm:spPr/>
      <dgm:t>
        <a:bodyPr/>
        <a:lstStyle/>
        <a:p>
          <a:pPr algn="ctr"/>
          <a:endParaRPr lang="en-US"/>
        </a:p>
      </dgm:t>
    </dgm:pt>
    <dgm:pt modelId="{1A4B2F2F-2B90-5647-8915-A44CDFBA2C0E}">
      <dgm:prSet phldrT="[Text]"/>
      <dgm:spPr/>
      <dgm:t>
        <a:bodyPr/>
        <a:lstStyle/>
        <a:p>
          <a:pPr algn="ctr"/>
          <a:r>
            <a:rPr lang="en-US" dirty="0" smtClean="0"/>
            <a:t>Complete Compromise</a:t>
          </a:r>
          <a:endParaRPr lang="en-US" dirty="0"/>
        </a:p>
      </dgm:t>
    </dgm:pt>
    <dgm:pt modelId="{65148FAD-A8B5-2B49-88AB-B3E7CF6BA307}" type="parTrans" cxnId="{6AFAED24-BB68-484F-A90E-A325CAE5BC1B}">
      <dgm:prSet/>
      <dgm:spPr/>
    </dgm:pt>
    <dgm:pt modelId="{12C6E206-FF45-E143-959B-FF2A111751A4}" type="sibTrans" cxnId="{6AFAED24-BB68-484F-A90E-A325CAE5BC1B}">
      <dgm:prSet/>
      <dgm:spPr/>
    </dgm:pt>
    <dgm:pt modelId="{3CE1CF41-4471-3747-AFCA-928D010D72C7}">
      <dgm:prSet phldrT="[Text]"/>
      <dgm:spPr/>
      <dgm:t>
        <a:bodyPr/>
        <a:lstStyle/>
        <a:p>
          <a:pPr algn="ctr"/>
          <a:r>
            <a:rPr lang="en-US" dirty="0" smtClean="0"/>
            <a:t>Carefully groom the heap</a:t>
          </a:r>
          <a:endParaRPr lang="en-US" dirty="0"/>
        </a:p>
      </dgm:t>
    </dgm:pt>
    <dgm:pt modelId="{50C0A84D-6976-134B-B7FC-87F882F23C5A}" type="parTrans" cxnId="{3DBC36FF-188F-2D46-B4C1-A8C3B164EA4A}">
      <dgm:prSet/>
      <dgm:spPr/>
    </dgm:pt>
    <dgm:pt modelId="{B3AF9B6E-B219-8A4C-9D18-3A7F892934CA}" type="sibTrans" cxnId="{3DBC36FF-188F-2D46-B4C1-A8C3B164EA4A}">
      <dgm:prSet/>
      <dgm:spPr/>
      <dgm:t>
        <a:bodyPr/>
        <a:lstStyle/>
        <a:p>
          <a:endParaRPr lang="en-US"/>
        </a:p>
      </dgm:t>
    </dgm:pt>
    <dgm:pt modelId="{DAC00E90-3556-1342-A729-FE4DAA929028}">
      <dgm:prSet phldrT="[Text]"/>
      <dgm:spPr/>
      <dgm:t>
        <a:bodyPr/>
        <a:lstStyle/>
        <a:p>
          <a:pPr algn="ctr"/>
          <a:r>
            <a:rPr lang="en-US" dirty="0" smtClean="0"/>
            <a:t>Create Stack Frame To Execute </a:t>
          </a:r>
          <a:r>
            <a:rPr lang="en-US" dirty="0" err="1" smtClean="0"/>
            <a:t>Shellcode</a:t>
          </a:r>
          <a:endParaRPr lang="en-US" dirty="0"/>
        </a:p>
      </dgm:t>
    </dgm:pt>
    <dgm:pt modelId="{DF1BB6EE-A941-5043-A340-E17A2C69E4DE}" type="parTrans" cxnId="{AC52FB8B-E4E9-334B-A565-92562EE8E8F1}">
      <dgm:prSet/>
      <dgm:spPr/>
    </dgm:pt>
    <dgm:pt modelId="{287BC536-FCC0-C144-A04D-F228D13ADC04}" type="sibTrans" cxnId="{AC52FB8B-E4E9-334B-A565-92562EE8E8F1}">
      <dgm:prSet/>
      <dgm:spPr/>
      <dgm:t>
        <a:bodyPr/>
        <a:lstStyle/>
        <a:p>
          <a:endParaRPr lang="en-US"/>
        </a:p>
      </dgm:t>
    </dgm:pt>
    <dgm:pt modelId="{B5DF9CC4-1C48-DC47-981C-E7AC7925B261}" type="pres">
      <dgm:prSet presAssocID="{AD8D9BEB-A7E0-9B40-9621-B833CAB4558A}" presName="diagram" presStyleCnt="0">
        <dgm:presLayoutVars>
          <dgm:dir/>
          <dgm:resizeHandles val="exact"/>
        </dgm:presLayoutVars>
      </dgm:prSet>
      <dgm:spPr/>
    </dgm:pt>
    <dgm:pt modelId="{CFCA402B-624C-8145-99C1-92DDAD7CF6CC}" type="pres">
      <dgm:prSet presAssocID="{3CE1CF41-4471-3747-AFCA-928D010D72C7}" presName="node" presStyleLbl="node1" presStyleIdx="0" presStyleCnt="6">
        <dgm:presLayoutVars>
          <dgm:bulletEnabled val="1"/>
        </dgm:presLayoutVars>
      </dgm:prSet>
      <dgm:spPr/>
      <dgm:t>
        <a:bodyPr/>
        <a:lstStyle/>
        <a:p>
          <a:endParaRPr lang="en-US"/>
        </a:p>
      </dgm:t>
    </dgm:pt>
    <dgm:pt modelId="{552F7F57-BF0F-6749-A6BD-45603C3DF450}" type="pres">
      <dgm:prSet presAssocID="{B3AF9B6E-B219-8A4C-9D18-3A7F892934CA}" presName="sibTrans" presStyleLbl="sibTrans2D1" presStyleIdx="0" presStyleCnt="5"/>
      <dgm:spPr/>
      <dgm:t>
        <a:bodyPr/>
        <a:lstStyle/>
        <a:p>
          <a:endParaRPr lang="en-US"/>
        </a:p>
      </dgm:t>
    </dgm:pt>
    <dgm:pt modelId="{718F6FE5-FCF8-8748-BF6E-91645FC7B3BF}" type="pres">
      <dgm:prSet presAssocID="{B3AF9B6E-B219-8A4C-9D18-3A7F892934CA}" presName="connectorText" presStyleLbl="sibTrans2D1" presStyleIdx="0" presStyleCnt="5"/>
      <dgm:spPr/>
      <dgm:t>
        <a:bodyPr/>
        <a:lstStyle/>
        <a:p>
          <a:endParaRPr lang="en-US"/>
        </a:p>
      </dgm:t>
    </dgm:pt>
    <dgm:pt modelId="{658E93AE-7E2B-D943-AC8B-B68A8D2BEE4E}" type="pres">
      <dgm:prSet presAssocID="{DB55FCC9-C166-4E43-ADA6-15606F389FE1}" presName="node" presStyleLbl="node1" presStyleIdx="1" presStyleCnt="6">
        <dgm:presLayoutVars>
          <dgm:bulletEnabled val="1"/>
        </dgm:presLayoutVars>
      </dgm:prSet>
      <dgm:spPr/>
      <dgm:t>
        <a:bodyPr/>
        <a:lstStyle/>
        <a:p>
          <a:endParaRPr lang="en-US"/>
        </a:p>
      </dgm:t>
    </dgm:pt>
    <dgm:pt modelId="{B378985F-93DF-DC4E-8515-2FB63CE518F3}" type="pres">
      <dgm:prSet presAssocID="{E14FCC86-0690-CC40-821A-09271C2562CB}" presName="sibTrans" presStyleLbl="sibTrans2D1" presStyleIdx="1" presStyleCnt="5"/>
      <dgm:spPr/>
      <dgm:t>
        <a:bodyPr/>
        <a:lstStyle/>
        <a:p>
          <a:endParaRPr lang="en-US"/>
        </a:p>
      </dgm:t>
    </dgm:pt>
    <dgm:pt modelId="{22E25FDA-4BC3-EF44-8172-3847B534CAFC}" type="pres">
      <dgm:prSet presAssocID="{E14FCC86-0690-CC40-821A-09271C2562CB}" presName="connectorText" presStyleLbl="sibTrans2D1" presStyleIdx="1" presStyleCnt="5"/>
      <dgm:spPr/>
      <dgm:t>
        <a:bodyPr/>
        <a:lstStyle/>
        <a:p>
          <a:endParaRPr lang="en-US"/>
        </a:p>
      </dgm:t>
    </dgm:pt>
    <dgm:pt modelId="{D3077554-3487-5048-86AA-77175A453A4E}" type="pres">
      <dgm:prSet presAssocID="{375D41C1-85FA-0146-B2DA-3B3DFB79B16B}" presName="node" presStyleLbl="node1" presStyleIdx="2" presStyleCnt="6">
        <dgm:presLayoutVars>
          <dgm:bulletEnabled val="1"/>
        </dgm:presLayoutVars>
      </dgm:prSet>
      <dgm:spPr/>
      <dgm:t>
        <a:bodyPr/>
        <a:lstStyle/>
        <a:p>
          <a:endParaRPr lang="en-US"/>
        </a:p>
      </dgm:t>
    </dgm:pt>
    <dgm:pt modelId="{767A8BBE-7B64-194F-B80F-6E275083D8FA}" type="pres">
      <dgm:prSet presAssocID="{940A2897-451D-2D4C-A8CC-54861EFEFFDE}" presName="sibTrans" presStyleLbl="sibTrans2D1" presStyleIdx="2" presStyleCnt="5"/>
      <dgm:spPr/>
      <dgm:t>
        <a:bodyPr/>
        <a:lstStyle/>
        <a:p>
          <a:endParaRPr lang="en-US"/>
        </a:p>
      </dgm:t>
    </dgm:pt>
    <dgm:pt modelId="{88C1DB86-745E-D646-9DDF-EE725E8E858B}" type="pres">
      <dgm:prSet presAssocID="{940A2897-451D-2D4C-A8CC-54861EFEFFDE}" presName="connectorText" presStyleLbl="sibTrans2D1" presStyleIdx="2" presStyleCnt="5"/>
      <dgm:spPr/>
      <dgm:t>
        <a:bodyPr/>
        <a:lstStyle/>
        <a:p>
          <a:endParaRPr lang="en-US"/>
        </a:p>
      </dgm:t>
    </dgm:pt>
    <dgm:pt modelId="{C30F302D-4702-0843-89DF-81D69F648AE0}" type="pres">
      <dgm:prSet presAssocID="{DAC00E90-3556-1342-A729-FE4DAA929028}" presName="node" presStyleLbl="node1" presStyleIdx="3" presStyleCnt="6">
        <dgm:presLayoutVars>
          <dgm:bulletEnabled val="1"/>
        </dgm:presLayoutVars>
      </dgm:prSet>
      <dgm:spPr/>
      <dgm:t>
        <a:bodyPr/>
        <a:lstStyle/>
        <a:p>
          <a:endParaRPr lang="en-US"/>
        </a:p>
      </dgm:t>
    </dgm:pt>
    <dgm:pt modelId="{81C1D7E0-FA40-FF40-8A91-8AB02EDADD7B}" type="pres">
      <dgm:prSet presAssocID="{287BC536-FCC0-C144-A04D-F228D13ADC04}" presName="sibTrans" presStyleLbl="sibTrans2D1" presStyleIdx="3" presStyleCnt="5"/>
      <dgm:spPr/>
      <dgm:t>
        <a:bodyPr/>
        <a:lstStyle/>
        <a:p>
          <a:endParaRPr lang="en-US"/>
        </a:p>
      </dgm:t>
    </dgm:pt>
    <dgm:pt modelId="{770A8C49-B6BC-1E41-B833-571EBCE4D204}" type="pres">
      <dgm:prSet presAssocID="{287BC536-FCC0-C144-A04D-F228D13ADC04}" presName="connectorText" presStyleLbl="sibTrans2D1" presStyleIdx="3" presStyleCnt="5"/>
      <dgm:spPr/>
      <dgm:t>
        <a:bodyPr/>
        <a:lstStyle/>
        <a:p>
          <a:endParaRPr lang="en-US"/>
        </a:p>
      </dgm:t>
    </dgm:pt>
    <dgm:pt modelId="{2DB57D3D-1D7A-CB47-89AA-906A161D135F}" type="pres">
      <dgm:prSet presAssocID="{68AF25AF-BD7C-7245-9114-1C352B023293}" presName="node" presStyleLbl="node1" presStyleIdx="4" presStyleCnt="6">
        <dgm:presLayoutVars>
          <dgm:bulletEnabled val="1"/>
        </dgm:presLayoutVars>
      </dgm:prSet>
      <dgm:spPr/>
      <dgm:t>
        <a:bodyPr/>
        <a:lstStyle/>
        <a:p>
          <a:endParaRPr lang="en-US"/>
        </a:p>
      </dgm:t>
    </dgm:pt>
    <dgm:pt modelId="{3511E5A6-7DDD-4B4B-99A0-BF3C686B9ABF}" type="pres">
      <dgm:prSet presAssocID="{37E60324-691F-FD41-BC2E-C38558759900}" presName="sibTrans" presStyleLbl="sibTrans2D1" presStyleIdx="4" presStyleCnt="5"/>
      <dgm:spPr/>
      <dgm:t>
        <a:bodyPr/>
        <a:lstStyle/>
        <a:p>
          <a:endParaRPr lang="en-US"/>
        </a:p>
      </dgm:t>
    </dgm:pt>
    <dgm:pt modelId="{8FA4B7D4-AB2E-3F46-84C1-81C636FB60B0}" type="pres">
      <dgm:prSet presAssocID="{37E60324-691F-FD41-BC2E-C38558759900}" presName="connectorText" presStyleLbl="sibTrans2D1" presStyleIdx="4" presStyleCnt="5"/>
      <dgm:spPr/>
      <dgm:t>
        <a:bodyPr/>
        <a:lstStyle/>
        <a:p>
          <a:endParaRPr lang="en-US"/>
        </a:p>
      </dgm:t>
    </dgm:pt>
    <dgm:pt modelId="{41B26959-16A2-814C-96D1-D431C99FF4EF}" type="pres">
      <dgm:prSet presAssocID="{1A4B2F2F-2B90-5647-8915-A44CDFBA2C0E}" presName="node" presStyleLbl="node1" presStyleIdx="5" presStyleCnt="6">
        <dgm:presLayoutVars>
          <dgm:bulletEnabled val="1"/>
        </dgm:presLayoutVars>
      </dgm:prSet>
      <dgm:spPr/>
      <dgm:t>
        <a:bodyPr/>
        <a:lstStyle/>
        <a:p>
          <a:endParaRPr lang="en-US"/>
        </a:p>
      </dgm:t>
    </dgm:pt>
  </dgm:ptLst>
  <dgm:cxnLst>
    <dgm:cxn modelId="{CF72DBE8-F206-A44B-8487-52CC3152CEC7}" type="presOf" srcId="{1A4B2F2F-2B90-5647-8915-A44CDFBA2C0E}" destId="{41B26959-16A2-814C-96D1-D431C99FF4EF}" srcOrd="0" destOrd="0" presId="urn:microsoft.com/office/officeart/2005/8/layout/process5"/>
    <dgm:cxn modelId="{FE5F1E2A-78FA-2B46-BB5F-9DE5D29741EF}" type="presOf" srcId="{E14FCC86-0690-CC40-821A-09271C2562CB}" destId="{22E25FDA-4BC3-EF44-8172-3847B534CAFC}" srcOrd="1" destOrd="0" presId="urn:microsoft.com/office/officeart/2005/8/layout/process5"/>
    <dgm:cxn modelId="{793D0DBD-747C-2C4F-ADB7-C8281BB482CD}" srcId="{AD8D9BEB-A7E0-9B40-9621-B833CAB4558A}" destId="{68AF25AF-BD7C-7245-9114-1C352B023293}" srcOrd="4" destOrd="0" parTransId="{6C8D9597-7634-1D48-99B4-E7B5D8597111}" sibTransId="{37E60324-691F-FD41-BC2E-C38558759900}"/>
    <dgm:cxn modelId="{E4A8379D-D507-FC4B-9CA8-4C4C2609EBB2}" type="presOf" srcId="{287BC536-FCC0-C144-A04D-F228D13ADC04}" destId="{770A8C49-B6BC-1E41-B833-571EBCE4D204}" srcOrd="1" destOrd="0" presId="urn:microsoft.com/office/officeart/2005/8/layout/process5"/>
    <dgm:cxn modelId="{0304B963-8746-C946-A549-84B57878FE37}" srcId="{AD8D9BEB-A7E0-9B40-9621-B833CAB4558A}" destId="{375D41C1-85FA-0146-B2DA-3B3DFB79B16B}" srcOrd="2" destOrd="0" parTransId="{76318803-B7BB-F149-A476-50D87628728E}" sibTransId="{940A2897-451D-2D4C-A8CC-54861EFEFFDE}"/>
    <dgm:cxn modelId="{1347F1E0-D8E3-594A-89F3-796135EA3627}" type="presOf" srcId="{B3AF9B6E-B219-8A4C-9D18-3A7F892934CA}" destId="{718F6FE5-FCF8-8748-BF6E-91645FC7B3BF}" srcOrd="1" destOrd="0" presId="urn:microsoft.com/office/officeart/2005/8/layout/process5"/>
    <dgm:cxn modelId="{7A9FA090-34CF-734D-A4A0-35217942EBE4}" type="presOf" srcId="{E14FCC86-0690-CC40-821A-09271C2562CB}" destId="{B378985F-93DF-DC4E-8515-2FB63CE518F3}" srcOrd="0" destOrd="0" presId="urn:microsoft.com/office/officeart/2005/8/layout/process5"/>
    <dgm:cxn modelId="{6AFAED24-BB68-484F-A90E-A325CAE5BC1B}" srcId="{AD8D9BEB-A7E0-9B40-9621-B833CAB4558A}" destId="{1A4B2F2F-2B90-5647-8915-A44CDFBA2C0E}" srcOrd="5" destOrd="0" parTransId="{65148FAD-A8B5-2B49-88AB-B3E7CF6BA307}" sibTransId="{12C6E206-FF45-E143-959B-FF2A111751A4}"/>
    <dgm:cxn modelId="{AC52FB8B-E4E9-334B-A565-92562EE8E8F1}" srcId="{AD8D9BEB-A7E0-9B40-9621-B833CAB4558A}" destId="{DAC00E90-3556-1342-A729-FE4DAA929028}" srcOrd="3" destOrd="0" parTransId="{DF1BB6EE-A941-5043-A340-E17A2C69E4DE}" sibTransId="{287BC536-FCC0-C144-A04D-F228D13ADC04}"/>
    <dgm:cxn modelId="{A884B78E-8974-DE44-9453-F317B1D075A0}" type="presOf" srcId="{3CE1CF41-4471-3747-AFCA-928D010D72C7}" destId="{CFCA402B-624C-8145-99C1-92DDAD7CF6CC}" srcOrd="0" destOrd="0" presId="urn:microsoft.com/office/officeart/2005/8/layout/process5"/>
    <dgm:cxn modelId="{E6123D6A-433B-E947-85C4-9EAC9145F435}" srcId="{AD8D9BEB-A7E0-9B40-9621-B833CAB4558A}" destId="{DB55FCC9-C166-4E43-ADA6-15606F389FE1}" srcOrd="1" destOrd="0" parTransId="{B7D3D93B-5C0A-0443-84E4-FE4A306301B7}" sibTransId="{E14FCC86-0690-CC40-821A-09271C2562CB}"/>
    <dgm:cxn modelId="{A42CE6AC-65DD-9A42-9BDC-8F4E62494D59}" type="presOf" srcId="{DAC00E90-3556-1342-A729-FE4DAA929028}" destId="{C30F302D-4702-0843-89DF-81D69F648AE0}" srcOrd="0" destOrd="0" presId="urn:microsoft.com/office/officeart/2005/8/layout/process5"/>
    <dgm:cxn modelId="{640C7DA3-3277-B446-8349-AEE154E1B57E}" type="presOf" srcId="{940A2897-451D-2D4C-A8CC-54861EFEFFDE}" destId="{767A8BBE-7B64-194F-B80F-6E275083D8FA}" srcOrd="0" destOrd="0" presId="urn:microsoft.com/office/officeart/2005/8/layout/process5"/>
    <dgm:cxn modelId="{08C8A9C9-AA98-154B-93B7-F3493CCA5357}" type="presOf" srcId="{37E60324-691F-FD41-BC2E-C38558759900}" destId="{8FA4B7D4-AB2E-3F46-84C1-81C636FB60B0}" srcOrd="1" destOrd="0" presId="urn:microsoft.com/office/officeart/2005/8/layout/process5"/>
    <dgm:cxn modelId="{51EA36EB-22E1-974D-85B3-038EE5B81A2A}" type="presOf" srcId="{AD8D9BEB-A7E0-9B40-9621-B833CAB4558A}" destId="{B5DF9CC4-1C48-DC47-981C-E7AC7925B261}" srcOrd="0" destOrd="0" presId="urn:microsoft.com/office/officeart/2005/8/layout/process5"/>
    <dgm:cxn modelId="{1AA0C0ED-4E36-E344-B4E2-8C5C928DC20D}" type="presOf" srcId="{375D41C1-85FA-0146-B2DA-3B3DFB79B16B}" destId="{D3077554-3487-5048-86AA-77175A453A4E}" srcOrd="0" destOrd="0" presId="urn:microsoft.com/office/officeart/2005/8/layout/process5"/>
    <dgm:cxn modelId="{80E6BD01-FBAE-DC42-B1C5-5704E44DFEDD}" type="presOf" srcId="{37E60324-691F-FD41-BC2E-C38558759900}" destId="{3511E5A6-7DDD-4B4B-99A0-BF3C686B9ABF}" srcOrd="0" destOrd="0" presId="urn:microsoft.com/office/officeart/2005/8/layout/process5"/>
    <dgm:cxn modelId="{2FC7EFC9-D569-5244-86C5-652FA0DA925A}" type="presOf" srcId="{68AF25AF-BD7C-7245-9114-1C352B023293}" destId="{2DB57D3D-1D7A-CB47-89AA-906A161D135F}" srcOrd="0" destOrd="0" presId="urn:microsoft.com/office/officeart/2005/8/layout/process5"/>
    <dgm:cxn modelId="{AA933AE7-BA60-0A4A-AED2-662E05237E36}" type="presOf" srcId="{B3AF9B6E-B219-8A4C-9D18-3A7F892934CA}" destId="{552F7F57-BF0F-6749-A6BD-45603C3DF450}" srcOrd="0" destOrd="0" presId="urn:microsoft.com/office/officeart/2005/8/layout/process5"/>
    <dgm:cxn modelId="{49A8C02D-4564-DF4D-86B8-4C954D5EC381}" type="presOf" srcId="{940A2897-451D-2D4C-A8CC-54861EFEFFDE}" destId="{88C1DB86-745E-D646-9DDF-EE725E8E858B}" srcOrd="1" destOrd="0" presId="urn:microsoft.com/office/officeart/2005/8/layout/process5"/>
    <dgm:cxn modelId="{08434A70-9ECC-A545-9518-98A96928EC25}" type="presOf" srcId="{287BC536-FCC0-C144-A04D-F228D13ADC04}" destId="{81C1D7E0-FA40-FF40-8A91-8AB02EDADD7B}" srcOrd="0" destOrd="0" presId="urn:microsoft.com/office/officeart/2005/8/layout/process5"/>
    <dgm:cxn modelId="{3DBC36FF-188F-2D46-B4C1-A8C3B164EA4A}" srcId="{AD8D9BEB-A7E0-9B40-9621-B833CAB4558A}" destId="{3CE1CF41-4471-3747-AFCA-928D010D72C7}" srcOrd="0" destOrd="0" parTransId="{50C0A84D-6976-134B-B7FC-87F882F23C5A}" sibTransId="{B3AF9B6E-B219-8A4C-9D18-3A7F892934CA}"/>
    <dgm:cxn modelId="{0203638E-AA67-974E-A75D-9C6EE9351F91}" type="presOf" srcId="{DB55FCC9-C166-4E43-ADA6-15606F389FE1}" destId="{658E93AE-7E2B-D943-AC8B-B68A8D2BEE4E}" srcOrd="0" destOrd="0" presId="urn:microsoft.com/office/officeart/2005/8/layout/process5"/>
    <dgm:cxn modelId="{3CEF7687-C6BA-6343-A7E2-834ED17A1BBC}" type="presParOf" srcId="{B5DF9CC4-1C48-DC47-981C-E7AC7925B261}" destId="{CFCA402B-624C-8145-99C1-92DDAD7CF6CC}" srcOrd="0" destOrd="0" presId="urn:microsoft.com/office/officeart/2005/8/layout/process5"/>
    <dgm:cxn modelId="{27A4703C-0375-414E-AAB9-8BD9EBE1440F}" type="presParOf" srcId="{B5DF9CC4-1C48-DC47-981C-E7AC7925B261}" destId="{552F7F57-BF0F-6749-A6BD-45603C3DF450}" srcOrd="1" destOrd="0" presId="urn:microsoft.com/office/officeart/2005/8/layout/process5"/>
    <dgm:cxn modelId="{E3610753-CF55-7949-80CC-7718E92EDD67}" type="presParOf" srcId="{552F7F57-BF0F-6749-A6BD-45603C3DF450}" destId="{718F6FE5-FCF8-8748-BF6E-91645FC7B3BF}" srcOrd="0" destOrd="0" presId="urn:microsoft.com/office/officeart/2005/8/layout/process5"/>
    <dgm:cxn modelId="{C5943048-3942-D242-BBFC-E20B55035C42}" type="presParOf" srcId="{B5DF9CC4-1C48-DC47-981C-E7AC7925B261}" destId="{658E93AE-7E2B-D943-AC8B-B68A8D2BEE4E}" srcOrd="2" destOrd="0" presId="urn:microsoft.com/office/officeart/2005/8/layout/process5"/>
    <dgm:cxn modelId="{3DE0C3B4-DCDF-764E-BA23-D061421F2F5B}" type="presParOf" srcId="{B5DF9CC4-1C48-DC47-981C-E7AC7925B261}" destId="{B378985F-93DF-DC4E-8515-2FB63CE518F3}" srcOrd="3" destOrd="0" presId="urn:microsoft.com/office/officeart/2005/8/layout/process5"/>
    <dgm:cxn modelId="{7AFC3433-EC1C-7544-A56B-23A68A7EBCFE}" type="presParOf" srcId="{B378985F-93DF-DC4E-8515-2FB63CE518F3}" destId="{22E25FDA-4BC3-EF44-8172-3847B534CAFC}" srcOrd="0" destOrd="0" presId="urn:microsoft.com/office/officeart/2005/8/layout/process5"/>
    <dgm:cxn modelId="{58FA4B7D-7DC3-E542-8DBB-B4ABFD0A0EEA}" type="presParOf" srcId="{B5DF9CC4-1C48-DC47-981C-E7AC7925B261}" destId="{D3077554-3487-5048-86AA-77175A453A4E}" srcOrd="4" destOrd="0" presId="urn:microsoft.com/office/officeart/2005/8/layout/process5"/>
    <dgm:cxn modelId="{B0D3C8D8-737E-DF47-A027-22D5BC199763}" type="presParOf" srcId="{B5DF9CC4-1C48-DC47-981C-E7AC7925B261}" destId="{767A8BBE-7B64-194F-B80F-6E275083D8FA}" srcOrd="5" destOrd="0" presId="urn:microsoft.com/office/officeart/2005/8/layout/process5"/>
    <dgm:cxn modelId="{23C27517-0B7F-A24C-B3A5-4209C2761E4D}" type="presParOf" srcId="{767A8BBE-7B64-194F-B80F-6E275083D8FA}" destId="{88C1DB86-745E-D646-9DDF-EE725E8E858B}" srcOrd="0" destOrd="0" presId="urn:microsoft.com/office/officeart/2005/8/layout/process5"/>
    <dgm:cxn modelId="{EBB0E5E6-BCB4-B649-B346-49E97C924C63}" type="presParOf" srcId="{B5DF9CC4-1C48-DC47-981C-E7AC7925B261}" destId="{C30F302D-4702-0843-89DF-81D69F648AE0}" srcOrd="6" destOrd="0" presId="urn:microsoft.com/office/officeart/2005/8/layout/process5"/>
    <dgm:cxn modelId="{6972926D-2D57-1145-8402-A12E9171CE08}" type="presParOf" srcId="{B5DF9CC4-1C48-DC47-981C-E7AC7925B261}" destId="{81C1D7E0-FA40-FF40-8A91-8AB02EDADD7B}" srcOrd="7" destOrd="0" presId="urn:microsoft.com/office/officeart/2005/8/layout/process5"/>
    <dgm:cxn modelId="{EE9599B9-DF3D-6F4F-A2DD-0E15EB4265BE}" type="presParOf" srcId="{81C1D7E0-FA40-FF40-8A91-8AB02EDADD7B}" destId="{770A8C49-B6BC-1E41-B833-571EBCE4D204}" srcOrd="0" destOrd="0" presId="urn:microsoft.com/office/officeart/2005/8/layout/process5"/>
    <dgm:cxn modelId="{187392AE-63CA-9F4D-AE1E-0A519A72F4E5}" type="presParOf" srcId="{B5DF9CC4-1C48-DC47-981C-E7AC7925B261}" destId="{2DB57D3D-1D7A-CB47-89AA-906A161D135F}" srcOrd="8" destOrd="0" presId="urn:microsoft.com/office/officeart/2005/8/layout/process5"/>
    <dgm:cxn modelId="{8BE16588-591E-4243-9974-A271151F764D}" type="presParOf" srcId="{B5DF9CC4-1C48-DC47-981C-E7AC7925B261}" destId="{3511E5A6-7DDD-4B4B-99A0-BF3C686B9ABF}" srcOrd="9" destOrd="0" presId="urn:microsoft.com/office/officeart/2005/8/layout/process5"/>
    <dgm:cxn modelId="{059DA353-49A8-834D-925A-3E36E9018CD1}" type="presParOf" srcId="{3511E5A6-7DDD-4B4B-99A0-BF3C686B9ABF}" destId="{8FA4B7D4-AB2E-3F46-84C1-81C636FB60B0}" srcOrd="0" destOrd="0" presId="urn:microsoft.com/office/officeart/2005/8/layout/process5"/>
    <dgm:cxn modelId="{1D1B5DBA-DCAD-B04E-8100-39014EB50B44}" type="presParOf" srcId="{B5DF9CC4-1C48-DC47-981C-E7AC7925B261}" destId="{41B26959-16A2-814C-96D1-D431C99FF4EF}"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D3DC3-DD94-A543-BDEC-AFFBA00BB6CC}" type="datetimeFigureOut">
              <a:rPr lang="en-US" smtClean="0"/>
              <a:t>4/29/15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DE6D4-C15B-724F-AA40-3F79A856C808}" type="slidenum">
              <a:rPr lang="en-US" smtClean="0"/>
              <a:t>‹#›</a:t>
            </a:fld>
            <a:endParaRPr lang="en-US"/>
          </a:p>
        </p:txBody>
      </p:sp>
    </p:spTree>
    <p:extLst>
      <p:ext uri="{BB962C8B-B14F-4D97-AF65-F5344CB8AC3E}">
        <p14:creationId xmlns:p14="http://schemas.microsoft.com/office/powerpoint/2010/main" val="2627575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this involves</a:t>
            </a:r>
            <a:r>
              <a:rPr lang="en-US" baseline="0" dirty="0" smtClean="0"/>
              <a:t> thinking on multiple levels.</a:t>
            </a:r>
          </a:p>
          <a:p>
            <a:r>
              <a:rPr lang="en-US" baseline="0" dirty="0" smtClean="0"/>
              <a:t>Think more than a crash or a condition, what can you do with it, how can you leverage it,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4</a:t>
            </a:fld>
            <a:endParaRPr lang="en-US"/>
          </a:p>
        </p:txBody>
      </p:sp>
    </p:spTree>
    <p:extLst>
      <p:ext uri="{BB962C8B-B14F-4D97-AF65-F5344CB8AC3E}">
        <p14:creationId xmlns:p14="http://schemas.microsoft.com/office/powerpoint/2010/main" val="169723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what they NEED to write.</a:t>
            </a:r>
            <a:r>
              <a:rPr lang="en-US" baseline="0" dirty="0" smtClean="0"/>
              <a:t> Sandboxing? App armor?</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17</a:t>
            </a:fld>
            <a:endParaRPr lang="en-US"/>
          </a:p>
        </p:txBody>
      </p:sp>
    </p:spTree>
    <p:extLst>
      <p:ext uri="{BB962C8B-B14F-4D97-AF65-F5344CB8AC3E}">
        <p14:creationId xmlns:p14="http://schemas.microsoft.com/office/powerpoint/2010/main" val="314838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get caught.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the organizers are hosting or have a backdoor on your </a:t>
            </a:r>
            <a:r>
              <a:rPr lang="en-US" baseline="0" dirty="0" err="1" smtClean="0"/>
              <a:t>vm</a:t>
            </a:r>
            <a:r>
              <a:rPr lang="en-US" baseline="0" dirty="0" smtClean="0"/>
              <a:t>, assume they read everything.</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D2DE6D4-C15B-724F-AA40-3F79A856C808}" type="slidenum">
              <a:rPr lang="en-US" smtClean="0"/>
              <a:t>18</a:t>
            </a:fld>
            <a:endParaRPr lang="en-US"/>
          </a:p>
        </p:txBody>
      </p:sp>
    </p:spTree>
    <p:extLst>
      <p:ext uri="{BB962C8B-B14F-4D97-AF65-F5344CB8AC3E}">
        <p14:creationId xmlns:p14="http://schemas.microsoft.com/office/powerpoint/2010/main" val="11131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not really a hacking contest, my</a:t>
            </a:r>
            <a:r>
              <a:rPr lang="en-US" baseline="0" dirty="0" smtClean="0"/>
              <a:t> team got banned from our regional CCDC.</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19</a:t>
            </a:fld>
            <a:endParaRPr lang="en-US"/>
          </a:p>
        </p:txBody>
      </p:sp>
    </p:spTree>
    <p:extLst>
      <p:ext uri="{BB962C8B-B14F-4D97-AF65-F5344CB8AC3E}">
        <p14:creationId xmlns:p14="http://schemas.microsoft.com/office/powerpoint/2010/main" val="327574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might have played some defense once</a:t>
            </a:r>
          </a:p>
          <a:p>
            <a:r>
              <a:rPr lang="en-US" dirty="0" smtClean="0"/>
              <a:t>And patched</a:t>
            </a:r>
            <a:r>
              <a:rPr lang="en-US" baseline="0" dirty="0" smtClean="0"/>
              <a:t> the binary</a:t>
            </a:r>
          </a:p>
          <a:p>
            <a:r>
              <a:rPr lang="en-US" baseline="0" dirty="0" smtClean="0"/>
              <a:t>and dropped a database table that was part of the challenges</a:t>
            </a:r>
          </a:p>
          <a:p>
            <a:r>
              <a:rPr lang="en-US" baseline="0" dirty="0" smtClean="0"/>
              <a:t>And maybe the game organizers didn’t have a backup</a:t>
            </a:r>
          </a:p>
        </p:txBody>
      </p:sp>
      <p:sp>
        <p:nvSpPr>
          <p:cNvPr id="4" name="Slide Number Placeholder 3"/>
          <p:cNvSpPr>
            <a:spLocks noGrp="1"/>
          </p:cNvSpPr>
          <p:nvPr>
            <p:ph type="sldNum" sz="quarter" idx="10"/>
          </p:nvPr>
        </p:nvSpPr>
        <p:spPr/>
        <p:txBody>
          <a:bodyPr/>
          <a:lstStyle/>
          <a:p>
            <a:fld id="{1D2DE6D4-C15B-724F-AA40-3F79A856C808}" type="slidenum">
              <a:rPr lang="en-US" smtClean="0"/>
              <a:t>20</a:t>
            </a:fld>
            <a:endParaRPr lang="en-US"/>
          </a:p>
        </p:txBody>
      </p:sp>
    </p:spTree>
    <p:extLst>
      <p:ext uri="{BB962C8B-B14F-4D97-AF65-F5344CB8AC3E}">
        <p14:creationId xmlns:p14="http://schemas.microsoft.com/office/powerpoint/2010/main" val="1394698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21</a:t>
            </a:fld>
            <a:endParaRPr lang="en-US"/>
          </a:p>
        </p:txBody>
      </p:sp>
    </p:spTree>
    <p:extLst>
      <p:ext uri="{BB962C8B-B14F-4D97-AF65-F5344CB8AC3E}">
        <p14:creationId xmlns:p14="http://schemas.microsoft.com/office/powerpoint/2010/main" val="864329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making the</a:t>
            </a:r>
            <a:r>
              <a:rPr lang="en-US" baseline="0" dirty="0" smtClean="0"/>
              <a:t> challenge, what would you have done?</a:t>
            </a:r>
          </a:p>
          <a:p>
            <a:r>
              <a:rPr lang="en-US" baseline="0" dirty="0" smtClean="0"/>
              <a:t>Usually challenges have a path to take, you have to find it</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24</a:t>
            </a:fld>
            <a:endParaRPr lang="en-US"/>
          </a:p>
        </p:txBody>
      </p:sp>
    </p:spTree>
    <p:extLst>
      <p:ext uri="{BB962C8B-B14F-4D97-AF65-F5344CB8AC3E}">
        <p14:creationId xmlns:p14="http://schemas.microsoft.com/office/powerpoint/2010/main" val="2922500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Neat,</a:t>
            </a:r>
            <a:r>
              <a:rPr lang="en-US" baseline="0" dirty="0" smtClean="0"/>
              <a:t> is there a pattern?</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28</a:t>
            </a:fld>
            <a:endParaRPr lang="en-US"/>
          </a:p>
        </p:txBody>
      </p:sp>
    </p:spTree>
    <p:extLst>
      <p:ext uri="{BB962C8B-B14F-4D97-AF65-F5344CB8AC3E}">
        <p14:creationId xmlns:p14="http://schemas.microsoft.com/office/powerpoint/2010/main" val="3539924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check out the coordinates. Clearly all have the same x value. But do you notice anything?</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29</a:t>
            </a:fld>
            <a:endParaRPr lang="en-US"/>
          </a:p>
        </p:txBody>
      </p:sp>
    </p:spTree>
    <p:extLst>
      <p:ext uri="{BB962C8B-B14F-4D97-AF65-F5344CB8AC3E}">
        <p14:creationId xmlns:p14="http://schemas.microsoft.com/office/powerpoint/2010/main" val="275747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30</a:t>
            </a:fld>
            <a:endParaRPr lang="en-US"/>
          </a:p>
        </p:txBody>
      </p:sp>
    </p:spTree>
    <p:extLst>
      <p:ext uri="{BB962C8B-B14F-4D97-AF65-F5344CB8AC3E}">
        <p14:creationId xmlns:p14="http://schemas.microsoft.com/office/powerpoint/2010/main" val="2811062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32</a:t>
            </a:fld>
            <a:endParaRPr lang="en-US"/>
          </a:p>
        </p:txBody>
      </p:sp>
    </p:spTree>
    <p:extLst>
      <p:ext uri="{BB962C8B-B14F-4D97-AF65-F5344CB8AC3E}">
        <p14:creationId xmlns:p14="http://schemas.microsoft.com/office/powerpoint/2010/main" val="167400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remember,</a:t>
            </a:r>
            <a:r>
              <a:rPr lang="en-US" baseline="0" dirty="0" smtClean="0"/>
              <a:t> usually every challenge is meant to be solved within the time frame. There are SUPPOSED to be </a:t>
            </a:r>
            <a:r>
              <a:rPr lang="en-US" baseline="0" dirty="0" err="1" smtClean="0"/>
              <a:t>vulns</a:t>
            </a:r>
            <a:r>
              <a:rPr lang="en-US" baseline="0" dirty="0" smtClean="0"/>
              <a:t> there, you just have to find them.</a:t>
            </a:r>
          </a:p>
          <a:p>
            <a:r>
              <a:rPr lang="en-US" baseline="0" dirty="0" smtClean="0"/>
              <a:t>This is a big difference between auditing real stuff </a:t>
            </a:r>
            <a:r>
              <a:rPr lang="en-US" baseline="0" dirty="0" err="1" smtClean="0"/>
              <a:t>vs</a:t>
            </a:r>
            <a:r>
              <a:rPr lang="en-US" baseline="0" dirty="0" smtClean="0"/>
              <a:t> </a:t>
            </a:r>
            <a:r>
              <a:rPr lang="en-US" baseline="0" dirty="0" err="1" smtClean="0"/>
              <a:t>ctf</a:t>
            </a:r>
            <a:r>
              <a:rPr lang="en-US" baseline="0" dirty="0" smtClean="0"/>
              <a:t> stuff.</a:t>
            </a:r>
          </a:p>
          <a:p>
            <a:r>
              <a:rPr lang="en-US" baseline="0" dirty="0" smtClean="0"/>
              <a:t>Custom linked list implementation? Custom heap implementation? Take a guess at where the bug is</a:t>
            </a:r>
          </a:p>
          <a:p>
            <a:r>
              <a:rPr lang="en-US" baseline="0" dirty="0" smtClean="0"/>
              <a:t>Academic view – these are proofs by contradictions. Assume software doesn’t not crash. WRONG. QED. </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a:t>
            </a:fld>
            <a:endParaRPr lang="en-US"/>
          </a:p>
        </p:txBody>
      </p:sp>
    </p:spTree>
    <p:extLst>
      <p:ext uri="{BB962C8B-B14F-4D97-AF65-F5344CB8AC3E}">
        <p14:creationId xmlns:p14="http://schemas.microsoft.com/office/powerpoint/2010/main" val="2345976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once a challenge called 42.</a:t>
            </a:r>
          </a:p>
          <a:p>
            <a:r>
              <a:rPr lang="en-US" dirty="0" smtClean="0"/>
              <a:t>It was a zip that had 41 other file</a:t>
            </a:r>
            <a:r>
              <a:rPr lang="en-US" baseline="0" dirty="0" smtClean="0"/>
              <a:t> compression formats inside of it.</a:t>
            </a:r>
          </a:p>
          <a:p>
            <a:r>
              <a:rPr lang="en-US" baseline="0" dirty="0" err="1" smtClean="0"/>
              <a:t>Googling</a:t>
            </a:r>
            <a:r>
              <a:rPr lang="en-US" baseline="0" dirty="0" smtClean="0"/>
              <a:t> around for ancient stuff. Even some random compressional tool that</a:t>
            </a:r>
          </a:p>
          <a:p>
            <a:r>
              <a:rPr lang="en-US" baseline="0" dirty="0" smtClean="0"/>
              <a:t>Do you have any idea how hard it is to </a:t>
            </a:r>
            <a:r>
              <a:rPr lang="en-US" baseline="0" dirty="0" err="1" smtClean="0"/>
              <a:t>google</a:t>
            </a:r>
            <a:r>
              <a:rPr lang="en-US" baseline="0" dirty="0" smtClean="0"/>
              <a:t> for “apple ][“ since people don’t just say “apple 2”</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33</a:t>
            </a:fld>
            <a:endParaRPr lang="en-US"/>
          </a:p>
        </p:txBody>
      </p:sp>
    </p:spTree>
    <p:extLst>
      <p:ext uri="{BB962C8B-B14F-4D97-AF65-F5344CB8AC3E}">
        <p14:creationId xmlns:p14="http://schemas.microsoft.com/office/powerpoint/2010/main" val="167400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this is easy to explain</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35</a:t>
            </a:fld>
            <a:endParaRPr lang="en-US"/>
          </a:p>
        </p:txBody>
      </p:sp>
    </p:spTree>
    <p:extLst>
      <p:ext uri="{BB962C8B-B14F-4D97-AF65-F5344CB8AC3E}">
        <p14:creationId xmlns:p14="http://schemas.microsoft.com/office/powerpoint/2010/main" val="3785830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only a few different ways</a:t>
            </a:r>
            <a:r>
              <a:rPr lang="en-US" baseline="0" dirty="0" smtClean="0"/>
              <a:t> to exploit format strings.</a:t>
            </a:r>
          </a:p>
          <a:p>
            <a:r>
              <a:rPr lang="en-US" baseline="0" dirty="0" smtClean="0"/>
              <a:t>Most common is finding your own buffer on the stack and use it as extra parameters.</a:t>
            </a:r>
          </a:p>
          <a:p>
            <a:r>
              <a:rPr lang="en-US" baseline="0" dirty="0" smtClean="0"/>
              <a:t>%x until you find yourself. You’ll probably never get past yourself so you need to see what each field is before your buffer.</a:t>
            </a:r>
          </a:p>
          <a:p>
            <a:endParaRPr lang="en-US" baseline="0" dirty="0" smtClean="0"/>
          </a:p>
          <a:p>
            <a:r>
              <a:rPr lang="en-US" dirty="0" smtClean="0"/>
              <a:t>Well that was easy</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41</a:t>
            </a:fld>
            <a:endParaRPr lang="en-US"/>
          </a:p>
        </p:txBody>
      </p:sp>
    </p:spTree>
    <p:extLst>
      <p:ext uri="{BB962C8B-B14F-4D97-AF65-F5344CB8AC3E}">
        <p14:creationId xmlns:p14="http://schemas.microsoft.com/office/powerpoint/2010/main" val="3223046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basically a function of time. Hard bugs usually</a:t>
            </a:r>
            <a:r>
              <a:rPr lang="en-US" baseline="0" dirty="0" smtClean="0"/>
              <a:t> take a long time.</a:t>
            </a:r>
          </a:p>
          <a:p>
            <a:r>
              <a:rPr lang="en-US" baseline="0" dirty="0" smtClean="0"/>
              <a:t>Sometimes discovery is the hard part, sometimes it is the exploitation.</a:t>
            </a:r>
          </a:p>
          <a:p>
            <a:r>
              <a:rPr lang="en-US" baseline="0" dirty="0" smtClean="0"/>
              <a:t>Basically keep a huge state machine in your head and test asserts() in your brain at every step</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43</a:t>
            </a:fld>
            <a:endParaRPr lang="en-US"/>
          </a:p>
        </p:txBody>
      </p:sp>
    </p:spTree>
    <p:extLst>
      <p:ext uri="{BB962C8B-B14F-4D97-AF65-F5344CB8AC3E}">
        <p14:creationId xmlns:p14="http://schemas.microsoft.com/office/powerpoint/2010/main" val="3503635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friend: “Wow how did you get there?”</a:t>
            </a:r>
          </a:p>
          <a:p>
            <a:r>
              <a:rPr lang="en-US" dirty="0" smtClean="0"/>
              <a:t>Me: “</a:t>
            </a:r>
            <a:r>
              <a:rPr lang="en-US" dirty="0" err="1" smtClean="0"/>
              <a:t>uhh</a:t>
            </a:r>
            <a:r>
              <a:rPr lang="en-US" dirty="0" smtClean="0"/>
              <a:t> I just set a breakpoint on it”</a:t>
            </a:r>
          </a:p>
          <a:p>
            <a:r>
              <a:rPr lang="en-US" dirty="0" smtClean="0"/>
              <a:t>Me</a:t>
            </a:r>
            <a:r>
              <a:rPr lang="en-US" baseline="0" dirty="0" smtClean="0"/>
              <a:t> two minutes later: “</a:t>
            </a:r>
            <a:r>
              <a:rPr lang="en-US" dirty="0" smtClean="0"/>
              <a:t>dude </a:t>
            </a:r>
            <a:r>
              <a:rPr lang="en-US" dirty="0" err="1" smtClean="0"/>
              <a:t>idk</a:t>
            </a:r>
            <a:r>
              <a:rPr lang="en-US" dirty="0" smtClean="0"/>
              <a:t> I just set</a:t>
            </a:r>
            <a:r>
              <a:rPr lang="en-US" baseline="0" dirty="0" smtClean="0"/>
              <a:t> a breakpoint and now I have </a:t>
            </a:r>
            <a:r>
              <a:rPr lang="en-US" baseline="0" dirty="0" err="1" smtClean="0"/>
              <a:t>eip</a:t>
            </a:r>
            <a:r>
              <a:rPr lang="en-US" baseline="0" dirty="0" smtClean="0"/>
              <a:t>, help me </a:t>
            </a:r>
            <a:r>
              <a:rPr lang="en-US" baseline="0" dirty="0" err="1" smtClean="0"/>
              <a:t>rop</a:t>
            </a:r>
            <a:r>
              <a:rPr lang="en-US" baseline="0" dirty="0" smtClean="0"/>
              <a:t> this”</a:t>
            </a:r>
          </a:p>
          <a:p>
            <a:endParaRPr lang="en-US" baseline="0" dirty="0" smtClean="0"/>
          </a:p>
          <a:p>
            <a:r>
              <a:rPr lang="en-US" baseline="0" dirty="0" smtClean="0"/>
              <a:t>Especially useful for </a:t>
            </a:r>
            <a:r>
              <a:rPr lang="en-US" baseline="0" dirty="0" err="1" smtClean="0"/>
              <a:t>c++</a:t>
            </a:r>
            <a:r>
              <a:rPr lang="en-US" baseline="0" dirty="0" smtClean="0"/>
              <a:t> </a:t>
            </a:r>
            <a:r>
              <a:rPr lang="en-US" baseline="0" dirty="0" err="1" smtClean="0"/>
              <a:t>vtables</a:t>
            </a:r>
            <a:r>
              <a:rPr lang="en-US" baseline="0" dirty="0" smtClean="0"/>
              <a:t>. Set a breakpoint, immediately know the type instead of finding all of the new-s and seeing what writes into the first </a:t>
            </a:r>
            <a:r>
              <a:rPr lang="en-US" baseline="0" dirty="0" err="1" smtClean="0"/>
              <a:t>dword</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45</a:t>
            </a:fld>
            <a:endParaRPr lang="en-US"/>
          </a:p>
        </p:txBody>
      </p:sp>
    </p:spTree>
    <p:extLst>
      <p:ext uri="{BB962C8B-B14F-4D97-AF65-F5344CB8AC3E}">
        <p14:creationId xmlns:p14="http://schemas.microsoft.com/office/powerpoint/2010/main" val="29946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to do something more than three</a:t>
            </a:r>
            <a:r>
              <a:rPr lang="en-US" baseline="0" dirty="0" smtClean="0"/>
              <a:t> times, you should make your computer do the work for you the fourth time</a:t>
            </a:r>
          </a:p>
          <a:p>
            <a:r>
              <a:rPr lang="en-US" baseline="0" dirty="0" smtClean="0"/>
              <a:t>There are tons and tons of old challenges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47</a:t>
            </a:fld>
            <a:endParaRPr lang="en-US"/>
          </a:p>
        </p:txBody>
      </p:sp>
    </p:spTree>
    <p:extLst>
      <p:ext uri="{BB962C8B-B14F-4D97-AF65-F5344CB8AC3E}">
        <p14:creationId xmlns:p14="http://schemas.microsoft.com/office/powerpoint/2010/main" val="4145953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Exploitation involves</a:t>
            </a:r>
            <a:r>
              <a:rPr lang="en-US" baseline="0" dirty="0" smtClean="0"/>
              <a:t> replacing an allocation with controlled contents</a:t>
            </a:r>
          </a:p>
          <a:p>
            <a:r>
              <a:rPr lang="en-US" baseline="0" dirty="0" smtClean="0"/>
              <a:t>Whiteboard time</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50</a:t>
            </a:fld>
            <a:endParaRPr lang="en-US"/>
          </a:p>
        </p:txBody>
      </p:sp>
    </p:spTree>
    <p:extLst>
      <p:ext uri="{BB962C8B-B14F-4D97-AF65-F5344CB8AC3E}">
        <p14:creationId xmlns:p14="http://schemas.microsoft.com/office/powerpoint/2010/main" val="2946595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a:t>
            </a:r>
            <a:r>
              <a:rPr lang="en-US" baseline="0" dirty="0" smtClean="0"/>
              <a:t> given by Chris </a:t>
            </a:r>
            <a:r>
              <a:rPr lang="en-US" baseline="0" dirty="0" err="1" smtClean="0"/>
              <a:t>Rohlf</a:t>
            </a:r>
            <a:r>
              <a:rPr lang="en-US" baseline="0" dirty="0" smtClean="0"/>
              <a:t> at CSAW’s panel on program analysis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51</a:t>
            </a:fld>
            <a:endParaRPr lang="en-US"/>
          </a:p>
        </p:txBody>
      </p:sp>
    </p:spTree>
    <p:extLst>
      <p:ext uri="{BB962C8B-B14F-4D97-AF65-F5344CB8AC3E}">
        <p14:creationId xmlns:p14="http://schemas.microsoft.com/office/powerpoint/2010/main" val="519747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catch all for things that aren’t overflows or clearly memory corruption.</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55</a:t>
            </a:fld>
            <a:endParaRPr lang="en-US"/>
          </a:p>
        </p:txBody>
      </p:sp>
    </p:spTree>
    <p:extLst>
      <p:ext uri="{BB962C8B-B14F-4D97-AF65-F5344CB8AC3E}">
        <p14:creationId xmlns:p14="http://schemas.microsoft.com/office/powerpoint/2010/main" val="2862916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bug was pretty straight forward. Can we just have a computer do this for us?</a:t>
            </a:r>
          </a:p>
          <a:p>
            <a:r>
              <a:rPr lang="en-US" dirty="0" err="1" smtClean="0"/>
              <a:t>Darpa</a:t>
            </a:r>
            <a:r>
              <a:rPr lang="en-US" dirty="0" smtClean="0"/>
              <a:t> cyber grand challenge</a:t>
            </a:r>
            <a:r>
              <a:rPr lang="en-US" baseline="0" dirty="0" smtClean="0"/>
              <a:t> (CGC)</a:t>
            </a:r>
          </a:p>
        </p:txBody>
      </p:sp>
      <p:sp>
        <p:nvSpPr>
          <p:cNvPr id="4" name="Slide Number Placeholder 3"/>
          <p:cNvSpPr>
            <a:spLocks noGrp="1"/>
          </p:cNvSpPr>
          <p:nvPr>
            <p:ph type="sldNum" sz="quarter" idx="10"/>
          </p:nvPr>
        </p:nvSpPr>
        <p:spPr/>
        <p:txBody>
          <a:bodyPr/>
          <a:lstStyle/>
          <a:p>
            <a:fld id="{1D2DE6D4-C15B-724F-AA40-3F79A856C808}" type="slidenum">
              <a:rPr lang="en-US" smtClean="0"/>
              <a:t>56</a:t>
            </a:fld>
            <a:endParaRPr lang="en-US"/>
          </a:p>
        </p:txBody>
      </p:sp>
    </p:spTree>
    <p:extLst>
      <p:ext uri="{BB962C8B-B14F-4D97-AF65-F5344CB8AC3E}">
        <p14:creationId xmlns:p14="http://schemas.microsoft.com/office/powerpoint/2010/main" val="364572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the</a:t>
            </a:r>
            <a:r>
              <a:rPr lang="en-US" baseline="0" dirty="0" smtClean="0"/>
              <a:t> </a:t>
            </a:r>
            <a:r>
              <a:rPr lang="en-US" baseline="0" dirty="0" err="1" smtClean="0"/>
              <a:t>vuln</a:t>
            </a:r>
            <a:r>
              <a:rPr lang="en-US" baseline="0" dirty="0" smtClean="0"/>
              <a:t> is a logic error and you can just get a flag/key</a:t>
            </a:r>
          </a:p>
        </p:txBody>
      </p:sp>
      <p:sp>
        <p:nvSpPr>
          <p:cNvPr id="4" name="Slide Number Placeholder 3"/>
          <p:cNvSpPr>
            <a:spLocks noGrp="1"/>
          </p:cNvSpPr>
          <p:nvPr>
            <p:ph type="sldNum" sz="quarter" idx="10"/>
          </p:nvPr>
        </p:nvSpPr>
        <p:spPr/>
        <p:txBody>
          <a:bodyPr/>
          <a:lstStyle/>
          <a:p>
            <a:fld id="{1D2DE6D4-C15B-724F-AA40-3F79A856C808}" type="slidenum">
              <a:rPr lang="en-US" smtClean="0"/>
              <a:t>6</a:t>
            </a:fld>
            <a:endParaRPr lang="en-US"/>
          </a:p>
        </p:txBody>
      </p:sp>
    </p:spTree>
    <p:extLst>
      <p:ext uri="{BB962C8B-B14F-4D97-AF65-F5344CB8AC3E}">
        <p14:creationId xmlns:p14="http://schemas.microsoft.com/office/powerpoint/2010/main" val="4142048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Hopper is also not interactive</a:t>
            </a:r>
          </a:p>
          <a:p>
            <a:r>
              <a:rPr lang="en-US" dirty="0" smtClean="0"/>
              <a:t>Can’t fix types and show you learned something new about the program</a:t>
            </a:r>
          </a:p>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57</a:t>
            </a:fld>
            <a:endParaRPr lang="en-US"/>
          </a:p>
        </p:txBody>
      </p:sp>
    </p:spTree>
    <p:extLst>
      <p:ext uri="{BB962C8B-B14F-4D97-AF65-F5344CB8AC3E}">
        <p14:creationId xmlns:p14="http://schemas.microsoft.com/office/powerpoint/2010/main" val="2766474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scripting your exploit immediately.</a:t>
            </a:r>
          </a:p>
          <a:p>
            <a:r>
              <a:rPr lang="en-US" dirty="0" smtClean="0"/>
              <a:t>Fine for testing for like 5 minutes, then make a script you can just</a:t>
            </a:r>
            <a:r>
              <a:rPr lang="en-US" baseline="0" dirty="0" smtClean="0"/>
              <a:t> hit enter on</a:t>
            </a:r>
          </a:p>
          <a:p>
            <a:r>
              <a:rPr lang="en-US" baseline="0" dirty="0" smtClean="0"/>
              <a:t>What about when you need to attack several other teams? Make your script accept an </a:t>
            </a:r>
            <a:r>
              <a:rPr lang="en-US" baseline="0" dirty="0" err="1" smtClean="0"/>
              <a:t>ip</a:t>
            </a:r>
            <a:r>
              <a:rPr lang="en-US" baseline="0" dirty="0" smtClean="0"/>
              <a:t> address</a:t>
            </a:r>
          </a:p>
          <a:p>
            <a:endParaRPr lang="en-US" baseline="0" dirty="0" smtClean="0"/>
          </a:p>
          <a:p>
            <a:r>
              <a:rPr lang="en-US" baseline="0" dirty="0" err="1" smtClean="0"/>
              <a:t>Gdb</a:t>
            </a:r>
            <a:r>
              <a:rPr lang="en-US" baseline="0" dirty="0" smtClean="0"/>
              <a:t> sucks. Has anyone used </a:t>
            </a:r>
            <a:r>
              <a:rPr lang="en-US" baseline="0" dirty="0" err="1" smtClean="0"/>
              <a:t>gdb</a:t>
            </a:r>
            <a:r>
              <a:rPr lang="en-US" baseline="0" dirty="0" smtClean="0"/>
              <a:t> before? Does anyone have something they hate about </a:t>
            </a:r>
            <a:r>
              <a:rPr lang="en-US" baseline="0" dirty="0" err="1" smtClean="0"/>
              <a:t>gdb</a:t>
            </a:r>
            <a:r>
              <a:rPr lang="en-US" baseline="0" dirty="0" smtClean="0"/>
              <a:t>?</a:t>
            </a:r>
          </a:p>
          <a:p>
            <a:r>
              <a:rPr lang="en-US" baseline="0" dirty="0" err="1" smtClean="0"/>
              <a:t>Gdb</a:t>
            </a:r>
            <a:r>
              <a:rPr lang="en-US" baseline="0" dirty="0" smtClean="0"/>
              <a:t> has python scripting since 7.0. get 7.0</a:t>
            </a:r>
          </a:p>
          <a:p>
            <a:r>
              <a:rPr lang="en-US" baseline="0" dirty="0" smtClean="0"/>
              <a:t>Follow fork mode child</a:t>
            </a:r>
          </a:p>
          <a:p>
            <a:r>
              <a:rPr lang="en-US" baseline="0" dirty="0" smtClean="0"/>
              <a:t>Intel syntax!</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58</a:t>
            </a:fld>
            <a:endParaRPr lang="en-US"/>
          </a:p>
        </p:txBody>
      </p:sp>
    </p:spTree>
    <p:extLst>
      <p:ext uri="{BB962C8B-B14F-4D97-AF65-F5344CB8AC3E}">
        <p14:creationId xmlns:p14="http://schemas.microsoft.com/office/powerpoint/2010/main" val="2387210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if you can’t fix it, can you make the program crash instead of getting exploited?</a:t>
            </a:r>
          </a:p>
          <a:p>
            <a:r>
              <a:rPr lang="en-US" dirty="0" smtClean="0"/>
              <a:t>Will</a:t>
            </a:r>
            <a:r>
              <a:rPr lang="en-US" baseline="0" dirty="0" smtClean="0"/>
              <a:t> such an approach effect your score?</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61</a:t>
            </a:fld>
            <a:endParaRPr lang="en-US"/>
          </a:p>
        </p:txBody>
      </p:sp>
    </p:spTree>
    <p:extLst>
      <p:ext uri="{BB962C8B-B14F-4D97-AF65-F5344CB8AC3E}">
        <p14:creationId xmlns:p14="http://schemas.microsoft.com/office/powerpoint/2010/main" val="3597543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I’d get a patch from a teammate, they didn’t test it. It would</a:t>
            </a:r>
            <a:r>
              <a:rPr lang="en-US" baseline="0" dirty="0" smtClean="0"/>
              <a:t> fix the </a:t>
            </a:r>
            <a:r>
              <a:rPr lang="en-US" baseline="0" dirty="0" err="1" smtClean="0"/>
              <a:t>vuln</a:t>
            </a:r>
            <a:r>
              <a:rPr lang="en-US" baseline="0" dirty="0" smtClean="0"/>
              <a:t>, but they you couldn’t connect to the server more than twice.</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62</a:t>
            </a:fld>
            <a:endParaRPr lang="en-US"/>
          </a:p>
        </p:txBody>
      </p:sp>
    </p:spTree>
    <p:extLst>
      <p:ext uri="{BB962C8B-B14F-4D97-AF65-F5344CB8AC3E}">
        <p14:creationId xmlns:p14="http://schemas.microsoft.com/office/powerpoint/2010/main" val="618624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ok though, everything</a:t>
            </a:r>
            <a:r>
              <a:rPr lang="en-US" baseline="0" dirty="0" smtClean="0"/>
              <a:t> but </a:t>
            </a:r>
            <a:r>
              <a:rPr lang="en-US" baseline="0" dirty="0" err="1" smtClean="0"/>
              <a:t>ssh</a:t>
            </a:r>
            <a:r>
              <a:rPr lang="en-US" baseline="0" dirty="0" smtClean="0"/>
              <a:t> and </a:t>
            </a:r>
            <a:r>
              <a:rPr lang="en-US" baseline="0" dirty="0" err="1" smtClean="0"/>
              <a:t>iis</a:t>
            </a:r>
            <a:r>
              <a:rPr lang="en-US" baseline="0" dirty="0" smtClean="0"/>
              <a:t>, and maybe </a:t>
            </a:r>
            <a:r>
              <a:rPr lang="en-US" baseline="0" dirty="0" err="1" smtClean="0"/>
              <a:t>libjpeg</a:t>
            </a:r>
            <a:r>
              <a:rPr lang="en-US" baseline="0" dirty="0" smtClean="0"/>
              <a:t> don’t have bugs.</a:t>
            </a:r>
          </a:p>
          <a:p>
            <a:r>
              <a:rPr lang="en-US" baseline="0" dirty="0" smtClean="0"/>
              <a:t>Just don’t use opera.</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69</a:t>
            </a:fld>
            <a:endParaRPr lang="en-US"/>
          </a:p>
        </p:txBody>
      </p:sp>
    </p:spTree>
    <p:extLst>
      <p:ext uri="{BB962C8B-B14F-4D97-AF65-F5344CB8AC3E}">
        <p14:creationId xmlns:p14="http://schemas.microsoft.com/office/powerpoint/2010/main" val="1246889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knowledge, I mean knowledge that the attacker cannot</a:t>
            </a:r>
            <a:r>
              <a:rPr lang="en-US" baseline="0" dirty="0" smtClean="0"/>
              <a:t> guess if they have the binary.</a:t>
            </a:r>
          </a:p>
          <a:p>
            <a:endParaRPr lang="en-US" dirty="0" smtClean="0"/>
          </a:p>
          <a:p>
            <a:r>
              <a:rPr lang="en-US" dirty="0" smtClean="0"/>
              <a:t>Trivia: When was the first public</a:t>
            </a:r>
            <a:r>
              <a:rPr lang="en-US" baseline="0" dirty="0" smtClean="0"/>
              <a:t> stack overflow exploit? 1988 with the Morris Worm.</a:t>
            </a:r>
          </a:p>
          <a:p>
            <a:endParaRPr lang="en-US" baseline="0" dirty="0" smtClean="0"/>
          </a:p>
          <a:p>
            <a:r>
              <a:rPr lang="en-US" baseline="0" dirty="0" smtClean="0"/>
              <a:t>The reason we use 1996 is because that</a:t>
            </a:r>
            <a:r>
              <a:rPr lang="fr-FR" baseline="0" dirty="0" smtClean="0"/>
              <a:t>’</a:t>
            </a:r>
            <a:r>
              <a:rPr lang="en-US" baseline="0" dirty="0" smtClean="0"/>
              <a:t>s when the first public large scale exploitation of stack overflows started happening.</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74</a:t>
            </a:fld>
            <a:endParaRPr lang="en-US"/>
          </a:p>
        </p:txBody>
      </p:sp>
    </p:spTree>
    <p:extLst>
      <p:ext uri="{BB962C8B-B14F-4D97-AF65-F5344CB8AC3E}">
        <p14:creationId xmlns:p14="http://schemas.microsoft.com/office/powerpoint/2010/main" val="3538987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it take 7 years after initial</a:t>
            </a:r>
            <a:r>
              <a:rPr lang="en-US" baseline="0" dirty="0" smtClean="0"/>
              <a:t> stack overflow exploitation, and 5 years after publication for stack cookies to make it to compilers?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Performance</a:t>
            </a:r>
            <a:r>
              <a:rPr lang="en-US" baseline="0" dirty="0" smtClean="0"/>
              <a:t> reasons. Stack cookies add substantial overhead for small, frequently called functions</a:t>
            </a:r>
          </a:p>
          <a:p>
            <a:endParaRPr lang="en-US" baseline="0" dirty="0" smtClean="0"/>
          </a:p>
          <a:p>
            <a:r>
              <a:rPr lang="en-US" baseline="0" dirty="0" smtClean="0"/>
              <a:t>Even now, compilers will heuristically judge which functions should have stack cookies and which shouldn’t. Sometimes they guess wrong.</a:t>
            </a:r>
          </a:p>
        </p:txBody>
      </p:sp>
      <p:sp>
        <p:nvSpPr>
          <p:cNvPr id="4" name="Slide Number Placeholder 3"/>
          <p:cNvSpPr>
            <a:spLocks noGrp="1"/>
          </p:cNvSpPr>
          <p:nvPr>
            <p:ph type="sldNum" sz="quarter" idx="10"/>
          </p:nvPr>
        </p:nvSpPr>
        <p:spPr/>
        <p:txBody>
          <a:bodyPr/>
          <a:lstStyle/>
          <a:p>
            <a:fld id="{06BCF8CA-86FE-7846-B3E0-A52E09470399}" type="slidenum">
              <a:rPr lang="en-US" smtClean="0"/>
              <a:t>76</a:t>
            </a:fld>
            <a:endParaRPr lang="en-US"/>
          </a:p>
        </p:txBody>
      </p:sp>
    </p:spTree>
    <p:extLst>
      <p:ext uri="{BB962C8B-B14F-4D97-AF65-F5344CB8AC3E}">
        <p14:creationId xmlns:p14="http://schemas.microsoft.com/office/powerpoint/2010/main" val="1558817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did attackers do? Find another way.</a:t>
            </a:r>
            <a:r>
              <a:rPr lang="en-US" baseline="0" dirty="0" smtClean="0"/>
              <a:t> Namely, overwrite exception handler.</a:t>
            </a:r>
          </a:p>
          <a:p>
            <a:endParaRPr lang="en-US" baseline="0" dirty="0" smtClean="0"/>
          </a:p>
          <a:p>
            <a:r>
              <a:rPr lang="en-US" baseline="0" dirty="0" smtClean="0"/>
              <a:t>Exception handlers are stored on the stack.</a:t>
            </a:r>
          </a:p>
          <a:p>
            <a:r>
              <a:rPr lang="en-US" baseline="0" dirty="0" smtClean="0"/>
              <a:t>An attacker would overwrite the stack cookie and the exception handler pointer. When the function returned, it would throw an exception (since the stack cookie was wrong). This would transfer control to attacker code.</a:t>
            </a:r>
          </a:p>
        </p:txBody>
      </p:sp>
      <p:sp>
        <p:nvSpPr>
          <p:cNvPr id="4" name="Slide Number Placeholder 3"/>
          <p:cNvSpPr>
            <a:spLocks noGrp="1"/>
          </p:cNvSpPr>
          <p:nvPr>
            <p:ph type="sldNum" sz="quarter" idx="10"/>
          </p:nvPr>
        </p:nvSpPr>
        <p:spPr/>
        <p:txBody>
          <a:bodyPr/>
          <a:lstStyle/>
          <a:p>
            <a:fld id="{06BCF8CA-86FE-7846-B3E0-A52E09470399}" type="slidenum">
              <a:rPr lang="en-US" smtClean="0"/>
              <a:t>77</a:t>
            </a:fld>
            <a:endParaRPr lang="en-US"/>
          </a:p>
        </p:txBody>
      </p:sp>
    </p:spTree>
    <p:extLst>
      <p:ext uri="{BB962C8B-B14F-4D97-AF65-F5344CB8AC3E}">
        <p14:creationId xmlns:p14="http://schemas.microsoft.com/office/powerpoint/2010/main" val="3817668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wasn’t this enforced earlier? Performance and backwards compatibility.</a:t>
            </a:r>
          </a:p>
          <a:p>
            <a:endParaRPr lang="en-US" dirty="0" smtClean="0"/>
          </a:p>
          <a:p>
            <a:r>
              <a:rPr lang="en-US" dirty="0" smtClean="0"/>
              <a:t>Microsoft</a:t>
            </a:r>
            <a:r>
              <a:rPr lang="en-US" baseline="0" dirty="0" smtClean="0"/>
              <a:t> has specifically bent over backwards to support old software.</a:t>
            </a:r>
          </a:p>
          <a:p>
            <a:endParaRPr lang="en-US" baseline="0" dirty="0" smtClean="0"/>
          </a:p>
          <a:p>
            <a:r>
              <a:rPr lang="en-US" baseline="0" dirty="0" smtClean="0"/>
              <a:t>They had reason to worry – some of their own software was *still* broken even after extensive testing. Microsoft shipped lots of code which assumed memory was always executable. To work around this, they will </a:t>
            </a:r>
            <a:r>
              <a:rPr lang="en-US" baseline="0" dirty="0" err="1" smtClean="0"/>
              <a:t>atually</a:t>
            </a:r>
            <a:r>
              <a:rPr lang="en-US" baseline="0" dirty="0" smtClean="0"/>
              <a:t> check what code is causing a non-execute exception and emulate the code if it matches a certain pattern!</a:t>
            </a:r>
          </a:p>
          <a:p>
            <a:endParaRPr lang="en-US" baseline="0" dirty="0" smtClean="0"/>
          </a:p>
          <a:p>
            <a:r>
              <a:rPr lang="en-US" baseline="0" dirty="0" smtClean="0"/>
              <a:t>Java was still broken in 2008!</a:t>
            </a:r>
          </a:p>
        </p:txBody>
      </p:sp>
      <p:sp>
        <p:nvSpPr>
          <p:cNvPr id="4" name="Slide Number Placeholder 3"/>
          <p:cNvSpPr>
            <a:spLocks noGrp="1"/>
          </p:cNvSpPr>
          <p:nvPr>
            <p:ph type="sldNum" sz="quarter" idx="10"/>
          </p:nvPr>
        </p:nvSpPr>
        <p:spPr/>
        <p:txBody>
          <a:bodyPr/>
          <a:lstStyle/>
          <a:p>
            <a:fld id="{06BCF8CA-86FE-7846-B3E0-A52E09470399}" type="slidenum">
              <a:rPr lang="en-US" smtClean="0"/>
              <a:t>79</a:t>
            </a:fld>
            <a:endParaRPr lang="en-US"/>
          </a:p>
        </p:txBody>
      </p:sp>
    </p:spTree>
    <p:extLst>
      <p:ext uri="{BB962C8B-B14F-4D97-AF65-F5344CB8AC3E}">
        <p14:creationId xmlns:p14="http://schemas.microsoft.com/office/powerpoint/2010/main" val="3516969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80</a:t>
            </a:fld>
            <a:endParaRPr lang="en-US"/>
          </a:p>
        </p:txBody>
      </p:sp>
    </p:spTree>
    <p:extLst>
      <p:ext uri="{BB962C8B-B14F-4D97-AF65-F5344CB8AC3E}">
        <p14:creationId xmlns:p14="http://schemas.microsoft.com/office/powerpoint/2010/main" val="163285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a:t>
            </a:r>
            <a:r>
              <a:rPr lang="en-US" baseline="0" dirty="0" smtClean="0"/>
              <a:t> </a:t>
            </a:r>
            <a:r>
              <a:rPr lang="en-US" baseline="0" dirty="0" err="1" smtClean="0"/>
              <a:t>defcon</a:t>
            </a:r>
            <a:r>
              <a:rPr lang="en-US" baseline="0" dirty="0" smtClean="0"/>
              <a:t> organizers changed their socket setup code. The 2010 winners actually used </a:t>
            </a:r>
            <a:r>
              <a:rPr lang="en-US" baseline="0" dirty="0" err="1" smtClean="0"/>
              <a:t>metasploit</a:t>
            </a:r>
            <a:r>
              <a:rPr lang="en-US" baseline="0" dirty="0" smtClean="0"/>
              <a:t> </a:t>
            </a:r>
            <a:r>
              <a:rPr lang="en-US" baseline="0" dirty="0" err="1" smtClean="0"/>
              <a:t>shellcode</a:t>
            </a:r>
            <a:r>
              <a:rPr lang="en-US" baseline="0" dirty="0" smtClean="0"/>
              <a:t> for everything.</a:t>
            </a:r>
          </a:p>
          <a:p>
            <a:r>
              <a:rPr lang="en-US" baseline="0" dirty="0" smtClean="0"/>
              <a:t>By randomizing the file descriptor, </a:t>
            </a:r>
            <a:r>
              <a:rPr lang="en-US" baseline="0" dirty="0" err="1" smtClean="0"/>
              <a:t>metasploit</a:t>
            </a:r>
            <a:r>
              <a:rPr lang="en-US" baseline="0" dirty="0" smtClean="0"/>
              <a:t> COMPLETELY breaks. You need to add a peek to check for your bytes in a loop. They lost </a:t>
            </a:r>
            <a:r>
              <a:rPr lang="en-US" baseline="0" dirty="0" err="1" smtClean="0"/>
              <a:t>horribad</a:t>
            </a:r>
            <a:r>
              <a:rPr lang="en-US" baseline="0" dirty="0" smtClean="0"/>
              <a:t> in 2011.</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7</a:t>
            </a:fld>
            <a:endParaRPr lang="en-US"/>
          </a:p>
        </p:txBody>
      </p:sp>
    </p:spTree>
    <p:extLst>
      <p:ext uri="{BB962C8B-B14F-4D97-AF65-F5344CB8AC3E}">
        <p14:creationId xmlns:p14="http://schemas.microsoft.com/office/powerpoint/2010/main" val="3135234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wasn’t this done before? Performance. </a:t>
            </a:r>
          </a:p>
          <a:p>
            <a:r>
              <a:rPr lang="en-US" dirty="0" smtClean="0"/>
              <a:t>Takes</a:t>
            </a:r>
            <a:r>
              <a:rPr lang="en-US" baseline="0" dirty="0" smtClean="0"/>
              <a:t> longer to load applications, less benefit from COW memory ( have to apply relocations) . </a:t>
            </a:r>
          </a:p>
          <a:p>
            <a:endParaRPr lang="en-US" baseline="0" dirty="0" smtClean="0"/>
          </a:p>
          <a:p>
            <a:r>
              <a:rPr lang="en-US" baseline="0" dirty="0" smtClean="0"/>
              <a:t>These protections could also break old applications, so by default there were not retroactively applied to old programs. </a:t>
            </a:r>
          </a:p>
          <a:p>
            <a:r>
              <a:rPr lang="en-US" baseline="0" dirty="0" smtClean="0"/>
              <a:t>It used to be a standard performance optimization technique to strip relocations for Windows </a:t>
            </a:r>
            <a:r>
              <a:rPr lang="en-US" baseline="0" dirty="0" err="1" smtClean="0"/>
              <a:t>executables</a:t>
            </a:r>
            <a:r>
              <a:rPr lang="en-US" baseline="0" dirty="0" smtClean="0"/>
              <a:t>, so lots of software would be affected.</a:t>
            </a:r>
          </a:p>
          <a:p>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82</a:t>
            </a:fld>
            <a:endParaRPr lang="en-US"/>
          </a:p>
        </p:txBody>
      </p:sp>
    </p:spTree>
    <p:extLst>
      <p:ext uri="{BB962C8B-B14F-4D97-AF65-F5344CB8AC3E}">
        <p14:creationId xmlns:p14="http://schemas.microsoft.com/office/powerpoint/2010/main" val="260442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ASLR, you really need two bugs to exploit a stack</a:t>
            </a:r>
            <a:r>
              <a:rPr lang="en-US" baseline="0" dirty="0" smtClean="0"/>
              <a:t> overflow, and even then its very difficult. </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83</a:t>
            </a:fld>
            <a:endParaRPr lang="en-US"/>
          </a:p>
        </p:txBody>
      </p:sp>
    </p:spTree>
    <p:extLst>
      <p:ext uri="{BB962C8B-B14F-4D97-AF65-F5344CB8AC3E}">
        <p14:creationId xmlns:p14="http://schemas.microsoft.com/office/powerpoint/2010/main" val="1948578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wasn’t this done earlier? I am</a:t>
            </a:r>
            <a:r>
              <a:rPr lang="en-US" baseline="0" dirty="0" smtClean="0"/>
              <a:t> really not sure, but I assume the same reasons of performance and backwards compatibility</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85</a:t>
            </a:fld>
            <a:endParaRPr lang="en-US"/>
          </a:p>
        </p:txBody>
      </p:sp>
    </p:spTree>
    <p:extLst>
      <p:ext uri="{BB962C8B-B14F-4D97-AF65-F5344CB8AC3E}">
        <p14:creationId xmlns:p14="http://schemas.microsoft.com/office/powerpoint/2010/main" val="1819488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86</a:t>
            </a:fld>
            <a:endParaRPr lang="en-US"/>
          </a:p>
        </p:txBody>
      </p:sp>
    </p:spTree>
    <p:extLst>
      <p:ext uri="{BB962C8B-B14F-4D97-AF65-F5344CB8AC3E}">
        <p14:creationId xmlns:p14="http://schemas.microsoft.com/office/powerpoint/2010/main" val="119108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old</a:t>
            </a:r>
            <a:r>
              <a:rPr lang="en-US" baseline="0" dirty="0" smtClean="0"/>
              <a:t> idea, as old as </a:t>
            </a:r>
            <a:r>
              <a:rPr lang="en-US" baseline="0" dirty="0" err="1" smtClean="0"/>
              <a:t>chroot</a:t>
            </a:r>
            <a:r>
              <a:rPr lang="en-US" baseline="0" dirty="0" smtClean="0"/>
              <a:t> from 1970s. Enforces least privilege.</a:t>
            </a:r>
          </a:p>
          <a:p>
            <a:r>
              <a:rPr lang="en-US" baseline="0" dirty="0" smtClean="0"/>
              <a:t>BSD has a great implementation which is a BPF for API calls – research this.</a:t>
            </a:r>
          </a:p>
          <a:p>
            <a:r>
              <a:rPr lang="en-US" baseline="0" dirty="0" smtClean="0"/>
              <a:t>Mac OS X has a sandbox, so does Chrome, and so does Adobe Reader X. Windows has IE protected mode.</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89</a:t>
            </a:fld>
            <a:endParaRPr lang="en-US"/>
          </a:p>
        </p:txBody>
      </p:sp>
    </p:spTree>
    <p:extLst>
      <p:ext uri="{BB962C8B-B14F-4D97-AF65-F5344CB8AC3E}">
        <p14:creationId xmlns:p14="http://schemas.microsoft.com/office/powerpoint/2010/main" val="20195561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90</a:t>
            </a:fld>
            <a:endParaRPr lang="en-US"/>
          </a:p>
        </p:txBody>
      </p:sp>
    </p:spTree>
    <p:extLst>
      <p:ext uri="{BB962C8B-B14F-4D97-AF65-F5344CB8AC3E}">
        <p14:creationId xmlns:p14="http://schemas.microsoft.com/office/powerpoint/2010/main" val="2541198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true</a:t>
            </a:r>
            <a:r>
              <a:rPr lang="en-US" baseline="0" dirty="0" smtClean="0"/>
              <a:t> only for </a:t>
            </a:r>
            <a:r>
              <a:rPr lang="en-US" baseline="0" dirty="0" err="1" smtClean="0"/>
              <a:t>iOS</a:t>
            </a:r>
            <a:r>
              <a:rPr lang="en-US" baseline="0" dirty="0" smtClean="0"/>
              <a:t> and maybe </a:t>
            </a:r>
            <a:r>
              <a:rPr lang="en-US" baseline="0" dirty="0" err="1" smtClean="0"/>
              <a:t>WinPhone</a:t>
            </a:r>
            <a:r>
              <a:rPr lang="en-US" baseline="0" dirty="0" smtClean="0"/>
              <a:t>.</a:t>
            </a:r>
          </a:p>
          <a:p>
            <a:endParaRPr lang="en-US" baseline="0" dirty="0" smtClean="0"/>
          </a:p>
          <a:p>
            <a:r>
              <a:rPr lang="en-US" baseline="0" dirty="0" smtClean="0"/>
              <a:t>This is coming to other platforms and it</a:t>
            </a:r>
            <a:r>
              <a:rPr lang="fr-FR" baseline="0" dirty="0" smtClean="0"/>
              <a:t>’</a:t>
            </a:r>
            <a:r>
              <a:rPr lang="en-US" baseline="0" dirty="0" smtClean="0"/>
              <a:t>s a good thing. </a:t>
            </a:r>
          </a:p>
          <a:p>
            <a:endParaRPr lang="en-US" baseline="0" dirty="0" smtClean="0"/>
          </a:p>
          <a:p>
            <a:r>
              <a:rPr lang="en-US" baseline="0" dirty="0" smtClean="0"/>
              <a:t>It would have happened earlier but any time an OS and hardware vendors try to enforce code signing, people scream that they are trying to prevent you from booting Linux on your computer. </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92</a:t>
            </a:fld>
            <a:endParaRPr lang="en-US"/>
          </a:p>
        </p:txBody>
      </p:sp>
    </p:spTree>
    <p:extLst>
      <p:ext uri="{BB962C8B-B14F-4D97-AF65-F5344CB8AC3E}">
        <p14:creationId xmlns:p14="http://schemas.microsoft.com/office/powerpoint/2010/main" val="3637622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a:t>
            </a:r>
            <a:r>
              <a:rPr lang="en-US" baseline="0" dirty="0" smtClean="0"/>
              <a:t> principle is the same, but method of execution is different.</a:t>
            </a:r>
          </a:p>
          <a:p>
            <a:endParaRPr lang="en-US" baseline="0" dirty="0" smtClean="0"/>
          </a:p>
          <a:p>
            <a:r>
              <a:rPr lang="en-US" baseline="0" dirty="0" smtClean="0"/>
              <a:t>Quick introduction to heaps:</a:t>
            </a:r>
          </a:p>
          <a:p>
            <a:pPr marL="171450" indent="-171450">
              <a:buFontTx/>
              <a:buChar char="-"/>
            </a:pPr>
            <a:r>
              <a:rPr lang="en-US" baseline="0" dirty="0" smtClean="0"/>
              <a:t>Pointers returned from </a:t>
            </a:r>
            <a:r>
              <a:rPr lang="en-US" baseline="0" dirty="0" err="1" smtClean="0"/>
              <a:t>malloc</a:t>
            </a:r>
            <a:r>
              <a:rPr lang="en-US" baseline="0" dirty="0" smtClean="0"/>
              <a:t>() or operator new. </a:t>
            </a:r>
          </a:p>
          <a:p>
            <a:pPr marL="171450" indent="-171450">
              <a:buFontTx/>
              <a:buChar char="-"/>
            </a:pPr>
            <a:r>
              <a:rPr lang="en-US" baseline="0" dirty="0" smtClean="0"/>
              <a:t>Contain metadata before the actual allocation</a:t>
            </a:r>
          </a:p>
          <a:p>
            <a:pPr marL="171450" indent="-171450">
              <a:buFontTx/>
              <a:buChar char="-"/>
            </a:pPr>
            <a:endParaRPr lang="en-US" baseline="0" dirty="0" smtClean="0"/>
          </a:p>
          <a:p>
            <a:pPr marL="0" indent="0">
              <a:buFontTx/>
              <a:buNone/>
            </a:pPr>
            <a:r>
              <a:rPr lang="en-US" baseline="0" dirty="0" smtClean="0"/>
              <a:t>Goal of a heap is to prevent fragmentation and to be fast. Adjacent free chunks are merged into bigger chunks.</a:t>
            </a:r>
          </a:p>
          <a:p>
            <a:endParaRPr lang="en-US" baseline="0" dirty="0" smtClean="0"/>
          </a:p>
          <a:p>
            <a:r>
              <a:rPr lang="en-US" baseline="0" dirty="0" smtClean="0"/>
              <a:t>In a heap overflow, an out of bounds write overwrites a part of an adjacent heap chunk. When two adjacent free chunks are merged, data in them was implicitly trusted.</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96</a:t>
            </a:fld>
            <a:endParaRPr lang="en-US"/>
          </a:p>
        </p:txBody>
      </p:sp>
    </p:spTree>
    <p:extLst>
      <p:ext uri="{BB962C8B-B14F-4D97-AF65-F5344CB8AC3E}">
        <p14:creationId xmlns:p14="http://schemas.microsoft.com/office/powerpoint/2010/main" val="1955103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Trust</a:t>
            </a:r>
            <a:r>
              <a:rPr lang="en-US" baseline="0" dirty="0" smtClean="0"/>
              <a:t> in this metadata lead to an almost arbitrary write4 primitive. </a:t>
            </a:r>
          </a:p>
          <a:p>
            <a:endParaRPr lang="en-US" baseline="0" dirty="0" smtClean="0"/>
          </a:p>
          <a:p>
            <a:r>
              <a:rPr lang="en-US" baseline="0" dirty="0" smtClean="0"/>
              <a:t>Usually being able to write 4 bytes anywhere in an application is enough to gain code execution.</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97</a:t>
            </a:fld>
            <a:endParaRPr lang="en-US"/>
          </a:p>
        </p:txBody>
      </p:sp>
    </p:spTree>
    <p:extLst>
      <p:ext uri="{BB962C8B-B14F-4D97-AF65-F5344CB8AC3E}">
        <p14:creationId xmlns:p14="http://schemas.microsoft.com/office/powerpoint/2010/main" val="4083895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this could be done with</a:t>
            </a:r>
            <a:r>
              <a:rPr lang="en-US" baseline="0" dirty="0" smtClean="0"/>
              <a:t> only knowledge of how much to overwrite. Sometimes the attacker needed to groom the heap a little for the proper overwrite, but it was generally not a big issue.</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98</a:t>
            </a:fld>
            <a:endParaRPr lang="en-US"/>
          </a:p>
        </p:txBody>
      </p:sp>
    </p:spTree>
    <p:extLst>
      <p:ext uri="{BB962C8B-B14F-4D97-AF65-F5344CB8AC3E}">
        <p14:creationId xmlns:p14="http://schemas.microsoft.com/office/powerpoint/2010/main" val="95912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8</a:t>
            </a:fld>
            <a:endParaRPr lang="en-US"/>
          </a:p>
        </p:txBody>
      </p:sp>
    </p:spTree>
    <p:extLst>
      <p:ext uri="{BB962C8B-B14F-4D97-AF65-F5344CB8AC3E}">
        <p14:creationId xmlns:p14="http://schemas.microsoft.com/office/powerpoint/2010/main" val="7167639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very simple check immediately removed the</a:t>
            </a:r>
            <a:r>
              <a:rPr lang="en-US" baseline="0" dirty="0" smtClean="0"/>
              <a:t> easiest ways of heap exploitation.</a:t>
            </a:r>
          </a:p>
          <a:p>
            <a:endParaRPr lang="en-US" baseline="0" dirty="0" smtClean="0"/>
          </a:p>
          <a:p>
            <a:r>
              <a:rPr lang="en-US" baseline="0" dirty="0" smtClean="0"/>
              <a:t>It took 4 years to make it to mainline heap implementations. </a:t>
            </a:r>
          </a:p>
          <a:p>
            <a:endParaRPr lang="en-US" baseline="0" dirty="0" smtClean="0"/>
          </a:p>
          <a:p>
            <a:r>
              <a:rPr lang="en-US" baseline="0" dirty="0" smtClean="0"/>
              <a:t>Why? Performance and a thinking of “not our problem, the application developers should write better code”</a:t>
            </a:r>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100</a:t>
            </a:fld>
            <a:endParaRPr lang="en-US"/>
          </a:p>
        </p:txBody>
      </p:sp>
    </p:spTree>
    <p:extLst>
      <p:ext uri="{BB962C8B-B14F-4D97-AF65-F5344CB8AC3E}">
        <p14:creationId xmlns:p14="http://schemas.microsoft.com/office/powerpoint/2010/main" val="22382444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CF8CA-86FE-7846-B3E0-A52E09470399}" type="slidenum">
              <a:rPr lang="en-US" smtClean="0"/>
              <a:t>101</a:t>
            </a:fld>
            <a:endParaRPr lang="en-US"/>
          </a:p>
        </p:txBody>
      </p:sp>
    </p:spTree>
    <p:extLst>
      <p:ext uri="{BB962C8B-B14F-4D97-AF65-F5344CB8AC3E}">
        <p14:creationId xmlns:p14="http://schemas.microsoft.com/office/powerpoint/2010/main" val="2752607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Meterpreter</a:t>
            </a:r>
            <a:r>
              <a:rPr lang="en-US" dirty="0" smtClean="0"/>
              <a:t> is not ideal because it never changes. It is always the same bytes. You</a:t>
            </a:r>
            <a:r>
              <a:rPr lang="en-US" baseline="0" dirty="0" smtClean="0"/>
              <a:t> can make a firewall rule to blacklist the bytes.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118</a:t>
            </a:fld>
            <a:endParaRPr lang="en-US"/>
          </a:p>
        </p:txBody>
      </p:sp>
    </p:spTree>
    <p:extLst>
      <p:ext uri="{BB962C8B-B14F-4D97-AF65-F5344CB8AC3E}">
        <p14:creationId xmlns:p14="http://schemas.microsoft.com/office/powerpoint/2010/main" val="3233149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breakpoint on system(), exec*(),</a:t>
            </a:r>
            <a:r>
              <a:rPr lang="en-US" baseline="0" dirty="0" smtClean="0"/>
              <a:t> does the program normally call this? If not, probably malicious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121</a:t>
            </a:fld>
            <a:endParaRPr lang="en-US"/>
          </a:p>
        </p:txBody>
      </p:sp>
    </p:spTree>
    <p:extLst>
      <p:ext uri="{BB962C8B-B14F-4D97-AF65-F5344CB8AC3E}">
        <p14:creationId xmlns:p14="http://schemas.microsoft.com/office/powerpoint/2010/main" val="1028832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if you should be using </a:t>
            </a:r>
            <a:r>
              <a:rPr lang="en-US" dirty="0" err="1" smtClean="0"/>
              <a:t>pwn.py</a:t>
            </a:r>
            <a:r>
              <a:rPr lang="en-US" baseline="0" dirty="0" smtClean="0"/>
              <a:t> or pwn2.py or </a:t>
            </a:r>
            <a:r>
              <a:rPr lang="en-US" baseline="0" dirty="0" err="1" smtClean="0"/>
              <a:t>pwn-new.py</a:t>
            </a:r>
            <a:r>
              <a:rPr lang="en-US" baseline="0" dirty="0" smtClean="0"/>
              <a:t> or </a:t>
            </a:r>
            <a:r>
              <a:rPr lang="en-US" baseline="0" dirty="0" err="1" smtClean="0"/>
              <a:t>pwn</a:t>
            </a:r>
            <a:r>
              <a:rPr lang="en-US" baseline="0" dirty="0" smtClean="0"/>
              <a:t>-don</a:t>
            </a:r>
            <a:r>
              <a:rPr lang="fr-FR" baseline="0" dirty="0" smtClean="0"/>
              <a:t>’</a:t>
            </a:r>
            <a:r>
              <a:rPr lang="en-US" baseline="0" dirty="0" smtClean="0"/>
              <a:t>t-</a:t>
            </a:r>
            <a:r>
              <a:rPr lang="en-US" baseline="0" dirty="0" err="1" smtClean="0"/>
              <a:t>use.py</a:t>
            </a:r>
            <a:r>
              <a:rPr lang="en-US" baseline="0" dirty="0" smtClean="0"/>
              <a:t> or </a:t>
            </a:r>
            <a:r>
              <a:rPr lang="en-US" baseline="0" dirty="0" err="1" smtClean="0"/>
              <a:t>t.py</a:t>
            </a:r>
            <a:r>
              <a:rPr lang="en-US" baseline="0" dirty="0" smtClean="0"/>
              <a:t> or testing-</a:t>
            </a:r>
            <a:r>
              <a:rPr lang="en-US" baseline="0" dirty="0" err="1" smtClean="0"/>
              <a:t>maybe.py</a:t>
            </a:r>
            <a:r>
              <a:rPr lang="en-US" baseline="0" dirty="0" smtClean="0"/>
              <a:t>?</a:t>
            </a:r>
          </a:p>
          <a:p>
            <a:r>
              <a:rPr lang="en-US" baseline="0" dirty="0" smtClean="0"/>
              <a:t>Get a version control system</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122</a:t>
            </a:fld>
            <a:endParaRPr lang="en-US"/>
          </a:p>
        </p:txBody>
      </p:sp>
    </p:spTree>
    <p:extLst>
      <p:ext uri="{BB962C8B-B14F-4D97-AF65-F5344CB8AC3E}">
        <p14:creationId xmlns:p14="http://schemas.microsoft.com/office/powerpoint/2010/main" val="16891669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TTL</a:t>
            </a:r>
            <a:r>
              <a:rPr lang="en-US" baseline="0" dirty="0" smtClean="0"/>
              <a:t> values and TCP timestamp slopes.</a:t>
            </a:r>
          </a:p>
          <a:p>
            <a:r>
              <a:rPr lang="en-US" baseline="0" dirty="0" smtClean="0"/>
              <a:t>This is an attack against the game organizers mechanics. </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136</a:t>
            </a:fld>
            <a:endParaRPr lang="en-US"/>
          </a:p>
        </p:txBody>
      </p:sp>
    </p:spTree>
    <p:extLst>
      <p:ext uri="{BB962C8B-B14F-4D97-AF65-F5344CB8AC3E}">
        <p14:creationId xmlns:p14="http://schemas.microsoft.com/office/powerpoint/2010/main" val="12329567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rootkit/</a:t>
            </a:r>
            <a:r>
              <a:rPr lang="en-US" dirty="0" err="1" smtClean="0"/>
              <a:t>userkit</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141</a:t>
            </a:fld>
            <a:endParaRPr lang="en-US"/>
          </a:p>
        </p:txBody>
      </p:sp>
    </p:spTree>
    <p:extLst>
      <p:ext uri="{BB962C8B-B14F-4D97-AF65-F5344CB8AC3E}">
        <p14:creationId xmlns:p14="http://schemas.microsoft.com/office/powerpoint/2010/main" val="9693714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it’s really fun</a:t>
            </a:r>
          </a:p>
          <a:p>
            <a:r>
              <a:rPr lang="en-US" dirty="0" smtClean="0"/>
              <a:t>Web</a:t>
            </a:r>
            <a:r>
              <a:rPr lang="en-US" baseline="0" dirty="0" smtClean="0"/>
              <a:t> stuff is hard for me since I don’t have the practice.</a:t>
            </a:r>
          </a:p>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144</a:t>
            </a:fld>
            <a:endParaRPr lang="en-US"/>
          </a:p>
        </p:txBody>
      </p:sp>
    </p:spTree>
    <p:extLst>
      <p:ext uri="{BB962C8B-B14F-4D97-AF65-F5344CB8AC3E}">
        <p14:creationId xmlns:p14="http://schemas.microsoft.com/office/powerpoint/2010/main" val="11362479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smtClean="0"/>
              <a:t>picoCTF</a:t>
            </a:r>
            <a:endParaRPr lang="en-US"/>
          </a:p>
        </p:txBody>
      </p:sp>
      <p:sp>
        <p:nvSpPr>
          <p:cNvPr id="4" name="Slide Number Placeholder 3"/>
          <p:cNvSpPr>
            <a:spLocks noGrp="1"/>
          </p:cNvSpPr>
          <p:nvPr>
            <p:ph type="sldNum" sz="quarter" idx="10"/>
          </p:nvPr>
        </p:nvSpPr>
        <p:spPr/>
        <p:txBody>
          <a:bodyPr/>
          <a:lstStyle/>
          <a:p>
            <a:fld id="{1D2DE6D4-C15B-724F-AA40-3F79A856C808}" type="slidenum">
              <a:rPr lang="en-US" smtClean="0"/>
              <a:t>148</a:t>
            </a:fld>
            <a:endParaRPr lang="en-US"/>
          </a:p>
        </p:txBody>
      </p:sp>
    </p:spTree>
    <p:extLst>
      <p:ext uri="{BB962C8B-B14F-4D97-AF65-F5344CB8AC3E}">
        <p14:creationId xmlns:p14="http://schemas.microsoft.com/office/powerpoint/2010/main" val="8094549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t>
            </a:r>
            <a:r>
              <a:rPr lang="en-US" baseline="0" dirty="0" smtClean="0"/>
              <a:t> maybe it’s really brute force and enumeration</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151</a:t>
            </a:fld>
            <a:endParaRPr lang="en-US"/>
          </a:p>
        </p:txBody>
      </p:sp>
    </p:spTree>
    <p:extLst>
      <p:ext uri="{BB962C8B-B14F-4D97-AF65-F5344CB8AC3E}">
        <p14:creationId xmlns:p14="http://schemas.microsoft.com/office/powerpoint/2010/main" val="24605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thinking like</a:t>
            </a:r>
            <a:r>
              <a:rPr lang="en-US" baseline="0" dirty="0" smtClean="0"/>
              <a:t> a </a:t>
            </a:r>
            <a:r>
              <a:rPr lang="en-US" baseline="0" dirty="0" err="1" smtClean="0"/>
              <a:t>ctf</a:t>
            </a:r>
            <a:r>
              <a:rPr lang="en-US" baseline="0" dirty="0" smtClean="0"/>
              <a:t> person?</a:t>
            </a:r>
          </a:p>
          <a:p>
            <a:r>
              <a:rPr lang="en-US" baseline="0" dirty="0" smtClean="0"/>
              <a:t>My old officemate and </a:t>
            </a:r>
            <a:r>
              <a:rPr lang="en-US" baseline="0" dirty="0" err="1" smtClean="0"/>
              <a:t>ctf</a:t>
            </a:r>
            <a:r>
              <a:rPr lang="en-US" baseline="0" dirty="0" smtClean="0"/>
              <a:t> teammate have the very same approach.</a:t>
            </a:r>
          </a:p>
          <a:p>
            <a:r>
              <a:rPr lang="en-US" baseline="0" dirty="0" smtClean="0"/>
              <a:t>Better run strings and </a:t>
            </a:r>
            <a:r>
              <a:rPr lang="en-US" baseline="0" dirty="0" err="1" smtClean="0"/>
              <a:t>grep</a:t>
            </a:r>
            <a:r>
              <a:rPr lang="en-US" baseline="0" dirty="0" smtClean="0"/>
              <a:t> and then start trying a set of things that have known to work before</a:t>
            </a:r>
          </a:p>
          <a:p>
            <a:r>
              <a:rPr lang="en-US" baseline="0" dirty="0" smtClean="0"/>
              <a:t>After a new challenge was released, we all looked at it for about 15 minutes and then talked about it.</a:t>
            </a:r>
          </a:p>
          <a:p>
            <a:r>
              <a:rPr lang="en-US" baseline="0" dirty="0" smtClean="0"/>
              <a:t>His steps and my steps were almost identical.</a:t>
            </a:r>
          </a:p>
          <a:p>
            <a:r>
              <a:rPr lang="en-US" baseline="0" dirty="0" smtClean="0"/>
              <a:t>Still didn’t have it solved, back to clicking around in </a:t>
            </a:r>
            <a:r>
              <a:rPr lang="en-US" baseline="0" dirty="0" err="1" smtClean="0"/>
              <a:t>ida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11</a:t>
            </a:fld>
            <a:endParaRPr lang="en-US"/>
          </a:p>
        </p:txBody>
      </p:sp>
    </p:spTree>
    <p:extLst>
      <p:ext uri="{BB962C8B-B14F-4D97-AF65-F5344CB8AC3E}">
        <p14:creationId xmlns:p14="http://schemas.microsoft.com/office/powerpoint/2010/main" val="3544929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of</a:t>
            </a:r>
            <a:r>
              <a:rPr lang="en-US" baseline="0" dirty="0" smtClean="0"/>
              <a:t> course you know to find the warnings class…..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152</a:t>
            </a:fld>
            <a:endParaRPr lang="en-US"/>
          </a:p>
        </p:txBody>
      </p:sp>
    </p:spTree>
    <p:extLst>
      <p:ext uri="{BB962C8B-B14F-4D97-AF65-F5344CB8AC3E}">
        <p14:creationId xmlns:p14="http://schemas.microsoft.com/office/powerpoint/2010/main" val="15137781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worry, I did this last night</a:t>
            </a:r>
            <a:r>
              <a:rPr lang="en-US" baseline="0" dirty="0" smtClean="0"/>
              <a:t> on the plane</a:t>
            </a:r>
            <a:endParaRPr lang="en-US" dirty="0" smtClean="0"/>
          </a:p>
          <a:p>
            <a:r>
              <a:rPr lang="en-US" dirty="0" smtClean="0"/>
              <a:t>Fun,</a:t>
            </a:r>
            <a:r>
              <a:rPr lang="en-US" baseline="0" dirty="0" smtClean="0"/>
              <a:t> was supposed to be easier, but their helper function was broken.</a:t>
            </a:r>
          </a:p>
          <a:p>
            <a:r>
              <a:rPr lang="en-US" dirty="0" smtClean="0"/>
              <a:t>But don’t worry, it’s still not bad</a:t>
            </a:r>
          </a:p>
          <a:p>
            <a:endParaRPr lang="en-US" dirty="0" smtClean="0"/>
          </a:p>
          <a:p>
            <a:r>
              <a:rPr lang="en-US" dirty="0" smtClean="0"/>
              <a:t>In </a:t>
            </a:r>
            <a:r>
              <a:rPr lang="en-US" dirty="0" err="1" smtClean="0"/>
              <a:t>defcon</a:t>
            </a:r>
            <a:r>
              <a:rPr lang="en-US" dirty="0" smtClean="0"/>
              <a:t> </a:t>
            </a:r>
            <a:r>
              <a:rPr lang="en-US" dirty="0" err="1" smtClean="0"/>
              <a:t>quals</a:t>
            </a:r>
            <a:r>
              <a:rPr lang="en-US" dirty="0" smtClean="0"/>
              <a:t> last year, we didn’t qualify because</a:t>
            </a:r>
            <a:r>
              <a:rPr lang="en-US" baseline="0" dirty="0" smtClean="0"/>
              <a:t> we didn’t run </a:t>
            </a:r>
            <a:r>
              <a:rPr lang="en-US" baseline="0" dirty="0" err="1" smtClean="0"/>
              <a:t>readelf</a:t>
            </a:r>
            <a:r>
              <a:rPr lang="en-US" baseline="0" dirty="0" smtClean="0"/>
              <a:t> and </a:t>
            </a:r>
            <a:r>
              <a:rPr lang="en-US" baseline="0" dirty="0" err="1" smtClean="0"/>
              <a:t>proc</a:t>
            </a:r>
            <a:r>
              <a:rPr lang="en-US" baseline="0" dirty="0" smtClean="0"/>
              <a:t>/</a:t>
            </a:r>
            <a:r>
              <a:rPr lang="en-US" baseline="0" dirty="0" err="1" smtClean="0"/>
              <a:t>pid</a:t>
            </a:r>
            <a:r>
              <a:rPr lang="en-US" baseline="0" dirty="0" smtClean="0"/>
              <a:t>/maps to see the stack was executable.</a:t>
            </a:r>
          </a:p>
          <a:p>
            <a:r>
              <a:rPr lang="en-US" baseline="0" dirty="0" smtClean="0"/>
              <a:t>Now I’m constantly running </a:t>
            </a:r>
            <a:r>
              <a:rPr lang="en-US" baseline="0" dirty="0" err="1" smtClean="0"/>
              <a:t>readelf</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153</a:t>
            </a:fld>
            <a:endParaRPr lang="en-US"/>
          </a:p>
        </p:txBody>
      </p:sp>
    </p:spTree>
    <p:extLst>
      <p:ext uri="{BB962C8B-B14F-4D97-AF65-F5344CB8AC3E}">
        <p14:creationId xmlns:p14="http://schemas.microsoft.com/office/powerpoint/2010/main" val="264350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posting to</a:t>
            </a:r>
            <a:r>
              <a:rPr lang="en-US" baseline="0" dirty="0" smtClean="0"/>
              <a:t> twitter and checking your </a:t>
            </a:r>
            <a:r>
              <a:rPr lang="en-US" baseline="0" dirty="0" err="1" smtClean="0"/>
              <a:t>facebook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12</a:t>
            </a:fld>
            <a:endParaRPr lang="en-US"/>
          </a:p>
        </p:txBody>
      </p:sp>
    </p:spTree>
    <p:extLst>
      <p:ext uri="{BB962C8B-B14F-4D97-AF65-F5344CB8AC3E}">
        <p14:creationId xmlns:p14="http://schemas.microsoft.com/office/powerpoint/2010/main" val="29025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14</a:t>
            </a:fld>
            <a:endParaRPr lang="en-US"/>
          </a:p>
        </p:txBody>
      </p:sp>
    </p:spTree>
    <p:extLst>
      <p:ext uri="{BB962C8B-B14F-4D97-AF65-F5344CB8AC3E}">
        <p14:creationId xmlns:p14="http://schemas.microsoft.com/office/powerpoint/2010/main" val="362609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things can you do to gain</a:t>
            </a:r>
            <a:r>
              <a:rPr lang="en-US" baseline="0" dirty="0" smtClean="0"/>
              <a:t> more system introspection?</a:t>
            </a:r>
          </a:p>
          <a:p>
            <a:r>
              <a:rPr lang="en-US" dirty="0" smtClean="0"/>
              <a:t>Also general </a:t>
            </a:r>
            <a:r>
              <a:rPr lang="en-US" dirty="0" err="1" smtClean="0"/>
              <a:t>sysadmin</a:t>
            </a:r>
            <a:r>
              <a:rPr lang="en-US" dirty="0" smtClean="0"/>
              <a:t> stuff, what files are where, what is expected to work.</a:t>
            </a:r>
          </a:p>
          <a:p>
            <a:r>
              <a:rPr lang="en-US" dirty="0" smtClean="0"/>
              <a:t>Last year’s </a:t>
            </a:r>
            <a:r>
              <a:rPr lang="en-US" dirty="0" err="1" smtClean="0"/>
              <a:t>defcon</a:t>
            </a:r>
            <a:r>
              <a:rPr lang="en-US" baseline="0" dirty="0" smtClean="0"/>
              <a:t> </a:t>
            </a:r>
            <a:r>
              <a:rPr lang="en-US" baseline="0" dirty="0" err="1" smtClean="0"/>
              <a:t>ctf</a:t>
            </a:r>
            <a:r>
              <a:rPr lang="en-US" baseline="0" dirty="0" smtClean="0"/>
              <a:t> didn’t even give teams root. Had to </a:t>
            </a:r>
            <a:r>
              <a:rPr lang="en-US" baseline="0" dirty="0" err="1" smtClean="0"/>
              <a:t>ld_preload</a:t>
            </a:r>
            <a:r>
              <a:rPr lang="en-US" baseline="0" dirty="0" smtClean="0"/>
              <a:t> everything to get sniffing/protections</a:t>
            </a:r>
            <a:endParaRPr lang="en-US" dirty="0"/>
          </a:p>
        </p:txBody>
      </p:sp>
      <p:sp>
        <p:nvSpPr>
          <p:cNvPr id="4" name="Slide Number Placeholder 3"/>
          <p:cNvSpPr>
            <a:spLocks noGrp="1"/>
          </p:cNvSpPr>
          <p:nvPr>
            <p:ph type="sldNum" sz="quarter" idx="10"/>
          </p:nvPr>
        </p:nvSpPr>
        <p:spPr/>
        <p:txBody>
          <a:bodyPr/>
          <a:lstStyle/>
          <a:p>
            <a:fld id="{1D2DE6D4-C15B-724F-AA40-3F79A856C808}" type="slidenum">
              <a:rPr lang="en-US" smtClean="0"/>
              <a:t>15</a:t>
            </a:fld>
            <a:endParaRPr lang="en-US"/>
          </a:p>
        </p:txBody>
      </p:sp>
    </p:spTree>
    <p:extLst>
      <p:ext uri="{BB962C8B-B14F-4D97-AF65-F5344CB8AC3E}">
        <p14:creationId xmlns:p14="http://schemas.microsoft.com/office/powerpoint/2010/main" val="272860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60E5229-7BC2-F143-A8D9-FADC979CA886}"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60E5229-7BC2-F143-A8D9-FADC979CA886}" type="datetimeFigureOut">
              <a:rPr lang="en-US" smtClean="0"/>
              <a:t>4/29/15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0E5229-7BC2-F143-A8D9-FADC979CA886}"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0E5229-7BC2-F143-A8D9-FADC979CA886}"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0E5229-7BC2-F143-A8D9-FADC979CA886}"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E5229-7BC2-F143-A8D9-FADC979CA886}"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60E5229-7BC2-F143-A8D9-FADC979CA886}" type="datetimeFigureOut">
              <a:rPr lang="en-US" smtClean="0"/>
              <a:t>4/29/15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C1978-9415-3147-B8C4-DDF718F1CF79}"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60E5229-7BC2-F143-A8D9-FADC979CA886}"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C1978-9415-3147-B8C4-DDF718F1CF79}"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60E5229-7BC2-F143-A8D9-FADC979CA886}" type="datetimeFigureOut">
              <a:rPr lang="en-US" smtClean="0"/>
              <a:t>4/29/15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C1978-9415-3147-B8C4-DDF718F1CF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60E5229-7BC2-F143-A8D9-FADC979CA886}" type="datetimeFigureOut">
              <a:rPr lang="en-US" smtClean="0"/>
              <a:t>4/29/15</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E3BC1978-9415-3147-B8C4-DDF718F1CF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drew@trailofbits.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www.captf.com" TargetMode="External"/><Relationship Id="rId4" Type="http://schemas.openxmlformats.org/officeDocument/2006/relationships/hyperlink" Target="http://www.nopsr.us/" TargetMode="External"/><Relationship Id="rId5" Type="http://schemas.openxmlformats.org/officeDocument/2006/relationships/hyperlink" Target="http://eindbazen.net/" TargetMode="External"/><Relationship Id="rId6" Type="http://schemas.openxmlformats.org/officeDocument/2006/relationships/hyperlink" Target="http://www.reddit.com/r/ReverseEngineering" TargetMode="External"/><Relationship Id="rId1" Type="http://schemas.openxmlformats.org/officeDocument/2006/relationships/slideLayout" Target="../slideLayouts/slideLayout2.xml"/><Relationship Id="rId2" Type="http://schemas.openxmlformats.org/officeDocument/2006/relationships/hyperlink" Target="http://www.ctftime.org"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149.xml.rels><?xml version="1.0" encoding="UTF-8" standalone="yes"?>
<Relationships xmlns="http://schemas.openxmlformats.org/package/2006/relationships"><Relationship Id="rId3" Type="http://schemas.openxmlformats.org/officeDocument/2006/relationships/hyperlink" Target="https://ctftime.org/task/130/" TargetMode="External"/><Relationship Id="rId4" Type="http://schemas.openxmlformats.org/officeDocument/2006/relationships/hyperlink" Target="https://ctftime.org/task/377/" TargetMode="External"/><Relationship Id="rId5" Type="http://schemas.openxmlformats.org/officeDocument/2006/relationships/hyperlink" Target="http://blog.pnuts.tk/2013/04/plaidctf-pyjail-story-of-pythons-escape.html" TargetMode="External"/><Relationship Id="rId6" Type="http://schemas.openxmlformats.org/officeDocument/2006/relationships/hyperlink" Target="https://blog.inexplicity.de/plaidctf-2013-pyjail-writeup-part-i-breaking-the-sandbox.html" TargetMode="External"/><Relationship Id="rId7" Type="http://schemas.openxmlformats.org/officeDocument/2006/relationships/hyperlink" Target="https://blog.inexplicity.de/plaidctf-2013-pyjail-writeup-part-ii-breaking-our-brain-nonalpha-code.html" TargetMode="External"/><Relationship Id="rId1" Type="http://schemas.openxmlformats.org/officeDocument/2006/relationships/slideLayout" Target="../slideLayouts/slideLayout2.xml"/><Relationship Id="rId2" Type="http://schemas.openxmlformats.org/officeDocument/2006/relationships/hyperlink" Target="https://ctftime.org/task/12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hub.com/gdbinit/Gdbini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Full-Spectrum Capture The Flag</a:t>
            </a:r>
            <a:endParaRPr lang="en-US" dirty="0"/>
          </a:p>
        </p:txBody>
      </p:sp>
      <p:sp>
        <p:nvSpPr>
          <p:cNvPr id="3" name="Subtitle 2"/>
          <p:cNvSpPr>
            <a:spLocks noGrp="1"/>
          </p:cNvSpPr>
          <p:nvPr>
            <p:ph type="subTitle" idx="1"/>
          </p:nvPr>
        </p:nvSpPr>
        <p:spPr/>
        <p:txBody>
          <a:bodyPr>
            <a:normAutofit/>
          </a:bodyPr>
          <a:lstStyle/>
          <a:p>
            <a:r>
              <a:rPr lang="en-US" dirty="0" smtClean="0"/>
              <a:t>Andrew </a:t>
            </a:r>
            <a:r>
              <a:rPr lang="en-US" dirty="0" err="1" smtClean="0"/>
              <a:t>Ruef</a:t>
            </a:r>
            <a:r>
              <a:rPr lang="en-US" dirty="0" smtClean="0"/>
              <a:t> (with </a:t>
            </a:r>
            <a:r>
              <a:rPr lang="en-US" smtClean="0"/>
              <a:t>Jay Little)</a:t>
            </a:r>
            <a:endParaRPr lang="en-US" dirty="0" smtClean="0"/>
          </a:p>
          <a:p>
            <a:r>
              <a:rPr lang="en-US" dirty="0" smtClean="0"/>
              <a:t>Trail of Bits</a:t>
            </a:r>
            <a:endParaRPr lang="en-US" dirty="0"/>
          </a:p>
        </p:txBody>
      </p:sp>
      <p:sp>
        <p:nvSpPr>
          <p:cNvPr id="6" name="Title 1"/>
          <p:cNvSpPr txBox="1">
            <a:spLocks/>
          </p:cNvSpPr>
          <p:nvPr/>
        </p:nvSpPr>
        <p:spPr>
          <a:xfrm>
            <a:off x="1600200" y="2496857"/>
            <a:ext cx="6762749" cy="1470025"/>
          </a:xfrm>
          <a:prstGeom prst="rect">
            <a:avLst/>
          </a:prstGeom>
        </p:spPr>
        <p:txBody>
          <a:bodyPr vert="horz" lIns="91440" tIns="45720" rIns="91440" bIns="45720" rtlCol="0" anchor="b" anchorCtr="0">
            <a:noAutofit/>
          </a:bodyPr>
          <a:lstStyle>
            <a:lvl1pPr algn="r" defTabSz="914400" rtl="0" eaLnBrk="1" latinLnBrk="0" hangingPunct="1">
              <a:spcBef>
                <a:spcPct val="0"/>
              </a:spcBef>
              <a:buNone/>
              <a:defRPr sz="4400" kern="1200">
                <a:solidFill>
                  <a:schemeClr val="bg1"/>
                </a:solidFill>
                <a:latin typeface="+mj-lt"/>
                <a:ea typeface="+mj-ea"/>
                <a:cs typeface="+mj-cs"/>
              </a:defRPr>
            </a:lvl1pPr>
          </a:lstStyle>
          <a:p>
            <a:r>
              <a:rPr lang="en-US" dirty="0" smtClean="0"/>
              <a:t>Getting and Using Other People’s Computers</a:t>
            </a:r>
            <a:endParaRPr lang="en-US" dirty="0"/>
          </a:p>
        </p:txBody>
      </p:sp>
    </p:spTree>
    <p:extLst>
      <p:ext uri="{BB962C8B-B14F-4D97-AF65-F5344CB8AC3E}">
        <p14:creationId xmlns:p14="http://schemas.microsoft.com/office/powerpoint/2010/main" val="1374238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End</a:t>
            </a:r>
            <a:endParaRPr lang="en-US" dirty="0"/>
          </a:p>
        </p:txBody>
      </p:sp>
      <p:sp>
        <p:nvSpPr>
          <p:cNvPr id="3" name="Content Placeholder 2"/>
          <p:cNvSpPr>
            <a:spLocks noGrp="1"/>
          </p:cNvSpPr>
          <p:nvPr>
            <p:ph idx="1"/>
          </p:nvPr>
        </p:nvSpPr>
        <p:spPr/>
        <p:txBody>
          <a:bodyPr/>
          <a:lstStyle/>
          <a:p>
            <a:r>
              <a:rPr lang="en-US" dirty="0" smtClean="0"/>
              <a:t>IOCTF is running an IRC server for this event</a:t>
            </a:r>
          </a:p>
          <a:p>
            <a:pPr lvl="1"/>
            <a:r>
              <a:rPr lang="en-US" dirty="0" err="1" smtClean="0"/>
              <a:t>irc.ioctf.com</a:t>
            </a:r>
            <a:r>
              <a:rPr lang="en-US" dirty="0" smtClean="0"/>
              <a:t> 6667 </a:t>
            </a:r>
            <a:r>
              <a:rPr lang="en-US" dirty="0" err="1" smtClean="0"/>
              <a:t>ioctfirc</a:t>
            </a:r>
            <a:r>
              <a:rPr lang="en-US" dirty="0" smtClean="0"/>
              <a:t>  #</a:t>
            </a:r>
            <a:r>
              <a:rPr lang="en-US" dirty="0" err="1" smtClean="0"/>
              <a:t>ioctf</a:t>
            </a:r>
            <a:endParaRPr lang="en-US" dirty="0" smtClean="0"/>
          </a:p>
          <a:p>
            <a:pPr lvl="1"/>
            <a:r>
              <a:rPr lang="en-US" dirty="0" smtClean="0"/>
              <a:t>We’re there to help</a:t>
            </a:r>
          </a:p>
          <a:p>
            <a:r>
              <a:rPr lang="en-US" dirty="0" smtClean="0"/>
              <a:t>You can email me at </a:t>
            </a:r>
            <a:r>
              <a:rPr lang="en-US" dirty="0" smtClean="0">
                <a:hlinkClick r:id="rId2"/>
              </a:rPr>
              <a:t>jay@trailofbits.com</a:t>
            </a:r>
            <a:r>
              <a:rPr lang="en-US" dirty="0" smtClean="0"/>
              <a:t> </a:t>
            </a:r>
          </a:p>
          <a:p>
            <a:r>
              <a:rPr lang="en-US" dirty="0" smtClean="0"/>
              <a:t>I’ll give some links to tutorials and stuff</a:t>
            </a:r>
          </a:p>
          <a:p>
            <a:endParaRPr lang="en-US" dirty="0"/>
          </a:p>
          <a:p>
            <a:r>
              <a:rPr lang="en-US" dirty="0" smtClean="0"/>
              <a:t>But first…</a:t>
            </a:r>
            <a:endParaRPr lang="en-US" dirty="0"/>
          </a:p>
        </p:txBody>
      </p:sp>
    </p:spTree>
    <p:extLst>
      <p:ext uri="{BB962C8B-B14F-4D97-AF65-F5344CB8AC3E}">
        <p14:creationId xmlns:p14="http://schemas.microsoft.com/office/powerpoint/2010/main" val="278202886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Protections</a:t>
            </a:r>
            <a:endParaRPr lang="en-US" dirty="0"/>
          </a:p>
        </p:txBody>
      </p:sp>
      <p:sp>
        <p:nvSpPr>
          <p:cNvPr id="3" name="Content Placeholder 2"/>
          <p:cNvSpPr>
            <a:spLocks noGrp="1"/>
          </p:cNvSpPr>
          <p:nvPr>
            <p:ph idx="1"/>
          </p:nvPr>
        </p:nvSpPr>
        <p:spPr/>
        <p:txBody>
          <a:bodyPr/>
          <a:lstStyle/>
          <a:p>
            <a:r>
              <a:rPr lang="en-US" dirty="0" smtClean="0"/>
              <a:t>Safe Unlinking</a:t>
            </a:r>
          </a:p>
          <a:p>
            <a:pPr lvl="1"/>
            <a:r>
              <a:rPr lang="en-US" dirty="0" smtClean="0"/>
              <a:t>Not in popular use until 2007</a:t>
            </a:r>
          </a:p>
          <a:p>
            <a:pPr lvl="1"/>
            <a:r>
              <a:rPr lang="en-US" dirty="0" smtClean="0"/>
              <a:t>entry-&gt;blink-&gt;</a:t>
            </a:r>
            <a:r>
              <a:rPr lang="en-US" dirty="0" err="1" smtClean="0"/>
              <a:t>flink</a:t>
            </a:r>
            <a:r>
              <a:rPr lang="en-US" dirty="0" smtClean="0"/>
              <a:t> == entry</a:t>
            </a:r>
            <a:endParaRPr lang="en-US" dirty="0"/>
          </a:p>
          <a:p>
            <a:pPr lvl="1"/>
            <a:r>
              <a:rPr lang="en-US" dirty="0" smtClean="0"/>
              <a:t>entry-&gt;</a:t>
            </a:r>
            <a:r>
              <a:rPr lang="en-US" dirty="0" err="1" smtClean="0"/>
              <a:t>flink</a:t>
            </a:r>
            <a:r>
              <a:rPr lang="en-US" dirty="0" smtClean="0"/>
              <a:t>-&gt;blink == entry</a:t>
            </a:r>
          </a:p>
          <a:p>
            <a:r>
              <a:rPr lang="en-US" dirty="0" smtClean="0"/>
              <a:t>Non-Executable Heap (DEP)</a:t>
            </a:r>
          </a:p>
          <a:p>
            <a:r>
              <a:rPr lang="en-US" dirty="0" smtClean="0"/>
              <a:t>Heap Cookie</a:t>
            </a:r>
            <a:endParaRPr lang="en-US" dirty="0"/>
          </a:p>
        </p:txBody>
      </p:sp>
    </p:spTree>
    <p:extLst>
      <p:ext uri="{BB962C8B-B14F-4D97-AF65-F5344CB8AC3E}">
        <p14:creationId xmlns:p14="http://schemas.microsoft.com/office/powerpoint/2010/main" val="3971081665"/>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Exploiting Heap Overflows</a:t>
            </a:r>
            <a:br>
              <a:rPr lang="en-US" dirty="0" smtClean="0"/>
            </a:br>
            <a:r>
              <a:rPr lang="en-US" dirty="0" smtClean="0"/>
              <a:t>2007</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Control Flow</a:t>
            </a:r>
          </a:p>
          <a:p>
            <a:pPr lvl="1"/>
            <a:r>
              <a:rPr lang="en-US" dirty="0" smtClean="0"/>
              <a:t>Complex Metadata Overwrites</a:t>
            </a:r>
          </a:p>
          <a:p>
            <a:pPr lvl="1"/>
            <a:r>
              <a:rPr lang="en-US" dirty="0" smtClean="0"/>
              <a:t>Function Pointer</a:t>
            </a:r>
            <a:endParaRPr lang="en-US" dirty="0"/>
          </a:p>
          <a:p>
            <a:r>
              <a:rPr lang="en-US" dirty="0" err="1" smtClean="0"/>
              <a:t>Shellcode</a:t>
            </a:r>
            <a:endParaRPr lang="en-US" dirty="0" smtClean="0"/>
          </a:p>
          <a:p>
            <a:pPr lvl="1"/>
            <a:r>
              <a:rPr lang="en-US" dirty="0" smtClean="0"/>
              <a:t>Need stack pivot (control of address to control of stack)</a:t>
            </a:r>
            <a:endParaRPr lang="en-US" dirty="0"/>
          </a:p>
          <a:p>
            <a:r>
              <a:rPr lang="en-US" dirty="0"/>
              <a:t>Persist</a:t>
            </a:r>
          </a:p>
          <a:p>
            <a:r>
              <a:rPr lang="en-US" dirty="0"/>
              <a:t>Knowledge: </a:t>
            </a:r>
            <a:endParaRPr lang="en-US" dirty="0" smtClean="0"/>
          </a:p>
          <a:p>
            <a:pPr lvl="1"/>
            <a:r>
              <a:rPr lang="en-US" dirty="0" smtClean="0"/>
              <a:t>Location of stack pivot (static, if it exists)</a:t>
            </a:r>
            <a:endParaRPr lang="en-US" dirty="0"/>
          </a:p>
          <a:p>
            <a:pPr lvl="1"/>
            <a:r>
              <a:rPr lang="en-US" dirty="0"/>
              <a:t>Memory Layout (relatively static)</a:t>
            </a:r>
          </a:p>
          <a:p>
            <a:pPr lvl="1"/>
            <a:r>
              <a:rPr lang="en-US" dirty="0"/>
              <a:t>Writeable Address (data section)</a:t>
            </a:r>
          </a:p>
          <a:p>
            <a:pPr lvl="1"/>
            <a:r>
              <a:rPr lang="en-US" dirty="0"/>
              <a:t>Function Pointer (static via import table)</a:t>
            </a:r>
          </a:p>
          <a:p>
            <a:r>
              <a:rPr lang="en-US" dirty="0"/>
              <a:t>Bugs Needed: </a:t>
            </a:r>
            <a:r>
              <a:rPr lang="en-US" dirty="0" smtClean="0"/>
              <a:t>1-2</a:t>
            </a:r>
            <a:endParaRPr lang="en-US" dirty="0"/>
          </a:p>
        </p:txBody>
      </p:sp>
    </p:spTree>
    <p:extLst>
      <p:ext uri="{BB962C8B-B14F-4D97-AF65-F5344CB8AC3E}">
        <p14:creationId xmlns:p14="http://schemas.microsoft.com/office/powerpoint/2010/main" val="940800071"/>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1800" cy="1143000"/>
          </a:xfrm>
        </p:spPr>
        <p:txBody>
          <a:bodyPr>
            <a:normAutofit/>
          </a:bodyPr>
          <a:lstStyle/>
          <a:p>
            <a:r>
              <a:rPr lang="en-US" dirty="0" smtClean="0"/>
              <a:t>Exploiting a Heap Overflow: 2007</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439371483"/>
              </p:ext>
            </p:extLst>
          </p:nvPr>
        </p:nvGraphicFramePr>
        <p:xfrm>
          <a:off x="641350" y="1270000"/>
          <a:ext cx="78613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981515"/>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Protections</a:t>
            </a:r>
            <a:endParaRPr lang="en-US" dirty="0"/>
          </a:p>
        </p:txBody>
      </p:sp>
      <p:sp>
        <p:nvSpPr>
          <p:cNvPr id="3" name="Content Placeholder 2"/>
          <p:cNvSpPr>
            <a:spLocks noGrp="1"/>
          </p:cNvSpPr>
          <p:nvPr>
            <p:ph idx="1"/>
          </p:nvPr>
        </p:nvSpPr>
        <p:spPr/>
        <p:txBody>
          <a:bodyPr/>
          <a:lstStyle/>
          <a:p>
            <a:r>
              <a:rPr lang="en-US" dirty="0" smtClean="0"/>
              <a:t>Heap Address Randomization</a:t>
            </a:r>
          </a:p>
          <a:p>
            <a:r>
              <a:rPr lang="en-US" dirty="0"/>
              <a:t>More Metadata </a:t>
            </a:r>
            <a:r>
              <a:rPr lang="en-US" dirty="0" smtClean="0"/>
              <a:t>Verification</a:t>
            </a:r>
          </a:p>
          <a:p>
            <a:r>
              <a:rPr lang="en-US" dirty="0" smtClean="0"/>
              <a:t>Termination on Metadata Inconsistency</a:t>
            </a:r>
          </a:p>
          <a:p>
            <a:r>
              <a:rPr lang="en-US" dirty="0" smtClean="0"/>
              <a:t>Metadata Encoding</a:t>
            </a:r>
          </a:p>
          <a:p>
            <a:r>
              <a:rPr lang="en-US" dirty="0" smtClean="0"/>
              <a:t>Pointer Encoding</a:t>
            </a:r>
          </a:p>
          <a:p>
            <a:r>
              <a:rPr lang="en-US" dirty="0" smtClean="0"/>
              <a:t>ASLR</a:t>
            </a:r>
          </a:p>
        </p:txBody>
      </p:sp>
    </p:spTree>
    <p:extLst>
      <p:ext uri="{BB962C8B-B14F-4D97-AF65-F5344CB8AC3E}">
        <p14:creationId xmlns:p14="http://schemas.microsoft.com/office/powerpoint/2010/main" val="40414997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Exploiting Heap Overflows</a:t>
            </a:r>
            <a:br>
              <a:rPr lang="en-US" dirty="0" smtClean="0"/>
            </a:br>
            <a:r>
              <a:rPr lang="en-US" dirty="0" smtClean="0"/>
              <a:t>2012</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Control Flow</a:t>
            </a:r>
          </a:p>
          <a:p>
            <a:pPr lvl="1"/>
            <a:r>
              <a:rPr lang="en-US" dirty="0" smtClean="0"/>
              <a:t>Ridiculously Difficult Metadata Overwrites</a:t>
            </a:r>
          </a:p>
          <a:p>
            <a:pPr lvl="1"/>
            <a:r>
              <a:rPr lang="en-US" dirty="0" smtClean="0"/>
              <a:t>Function Pointers</a:t>
            </a:r>
            <a:endParaRPr lang="en-US" dirty="0"/>
          </a:p>
          <a:p>
            <a:r>
              <a:rPr lang="en-US" dirty="0" err="1" smtClean="0"/>
              <a:t>Shellcode</a:t>
            </a:r>
            <a:endParaRPr lang="en-US" dirty="0"/>
          </a:p>
          <a:p>
            <a:pPr lvl="1"/>
            <a:r>
              <a:rPr lang="en-US" dirty="0" smtClean="0"/>
              <a:t>Need </a:t>
            </a:r>
            <a:r>
              <a:rPr lang="en-US" dirty="0"/>
              <a:t>stack </a:t>
            </a:r>
            <a:r>
              <a:rPr lang="en-US" dirty="0" smtClean="0"/>
              <a:t>pivot</a:t>
            </a:r>
            <a:endParaRPr lang="en-US" dirty="0"/>
          </a:p>
          <a:p>
            <a:r>
              <a:rPr lang="en-US" dirty="0"/>
              <a:t>Persist</a:t>
            </a:r>
          </a:p>
          <a:p>
            <a:r>
              <a:rPr lang="en-US" dirty="0"/>
              <a:t>Knowledge: </a:t>
            </a:r>
            <a:endParaRPr lang="en-US" dirty="0" smtClean="0"/>
          </a:p>
          <a:p>
            <a:pPr lvl="1"/>
            <a:r>
              <a:rPr lang="en-US" dirty="0" smtClean="0"/>
              <a:t>Address of stack pivot (random)</a:t>
            </a:r>
            <a:endParaRPr lang="en-US" dirty="0"/>
          </a:p>
          <a:p>
            <a:pPr lvl="1"/>
            <a:r>
              <a:rPr lang="en-US" dirty="0" smtClean="0"/>
              <a:t>Very Specific Memory </a:t>
            </a:r>
            <a:r>
              <a:rPr lang="en-US" dirty="0"/>
              <a:t>Layout </a:t>
            </a:r>
            <a:r>
              <a:rPr lang="en-US" dirty="0" smtClean="0"/>
              <a:t>(very hard)</a:t>
            </a:r>
            <a:endParaRPr lang="en-US" dirty="0"/>
          </a:p>
          <a:p>
            <a:pPr lvl="1"/>
            <a:r>
              <a:rPr lang="en-US" dirty="0"/>
              <a:t>Writeable Address </a:t>
            </a:r>
            <a:r>
              <a:rPr lang="en-US" dirty="0" smtClean="0"/>
              <a:t>(random)</a:t>
            </a:r>
            <a:endParaRPr lang="en-US" dirty="0"/>
          </a:p>
          <a:p>
            <a:pPr lvl="1"/>
            <a:r>
              <a:rPr lang="en-US" dirty="0"/>
              <a:t>Function Pointer </a:t>
            </a:r>
            <a:r>
              <a:rPr lang="en-US" dirty="0" smtClean="0"/>
              <a:t>(random)</a:t>
            </a:r>
            <a:endParaRPr lang="en-US" dirty="0"/>
          </a:p>
          <a:p>
            <a:r>
              <a:rPr lang="en-US" dirty="0"/>
              <a:t>Bugs Needed: </a:t>
            </a:r>
            <a:r>
              <a:rPr lang="en-US" dirty="0" smtClean="0"/>
              <a:t>2</a:t>
            </a:r>
            <a:endParaRPr lang="en-US" dirty="0"/>
          </a:p>
        </p:txBody>
      </p:sp>
    </p:spTree>
    <p:extLst>
      <p:ext uri="{BB962C8B-B14F-4D97-AF65-F5344CB8AC3E}">
        <p14:creationId xmlns:p14="http://schemas.microsoft.com/office/powerpoint/2010/main" val="1318739844"/>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1800" cy="1143000"/>
          </a:xfrm>
        </p:spPr>
        <p:txBody>
          <a:bodyPr>
            <a:normAutofit/>
          </a:bodyPr>
          <a:lstStyle/>
          <a:p>
            <a:r>
              <a:rPr lang="en-US" dirty="0" smtClean="0"/>
              <a:t>Exploiting a Heap Overflow: 2007</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439456196"/>
              </p:ext>
            </p:extLst>
          </p:nvPr>
        </p:nvGraphicFramePr>
        <p:xfrm>
          <a:off x="641350" y="1474819"/>
          <a:ext cx="78613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765260"/>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Heap Protections</a:t>
            </a:r>
            <a:endParaRPr lang="en-US" dirty="0"/>
          </a:p>
        </p:txBody>
      </p:sp>
      <p:sp>
        <p:nvSpPr>
          <p:cNvPr id="3" name="Content Placeholder 2"/>
          <p:cNvSpPr>
            <a:spLocks noGrp="1"/>
          </p:cNvSpPr>
          <p:nvPr>
            <p:ph idx="1"/>
          </p:nvPr>
        </p:nvSpPr>
        <p:spPr/>
        <p:txBody>
          <a:bodyPr/>
          <a:lstStyle/>
          <a:p>
            <a:r>
              <a:rPr lang="en-US" dirty="0" smtClean="0"/>
              <a:t>Separate data and metadata </a:t>
            </a:r>
          </a:p>
          <a:p>
            <a:r>
              <a:rPr lang="en-US" dirty="0" smtClean="0"/>
              <a:t>Guard pages between allocations</a:t>
            </a:r>
            <a:endParaRPr lang="en-US" dirty="0"/>
          </a:p>
          <a:p>
            <a:r>
              <a:rPr lang="en-US" dirty="0" smtClean="0"/>
              <a:t>Add random offsets to allocated data</a:t>
            </a:r>
          </a:p>
          <a:p>
            <a:r>
              <a:rPr lang="en-US" dirty="0" smtClean="0"/>
              <a:t>Randomize allocation algorithms to prevent deterministic heap layouts.</a:t>
            </a:r>
          </a:p>
        </p:txBody>
      </p:sp>
    </p:spTree>
    <p:extLst>
      <p:ext uri="{BB962C8B-B14F-4D97-AF65-F5344CB8AC3E}">
        <p14:creationId xmlns:p14="http://schemas.microsoft.com/office/powerpoint/2010/main" val="521367443"/>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1800" cy="1143000"/>
          </a:xfrm>
        </p:spPr>
        <p:txBody>
          <a:bodyPr>
            <a:normAutofit/>
          </a:bodyPr>
          <a:lstStyle/>
          <a:p>
            <a:r>
              <a:rPr lang="en-US" dirty="0" smtClean="0"/>
              <a:t>Exploiting a Heap Overflow: Current</a:t>
            </a:r>
            <a:endParaRPr lang="en-US" dirty="0"/>
          </a:p>
        </p:txBody>
      </p:sp>
      <p:sp>
        <p:nvSpPr>
          <p:cNvPr id="5" name="Content Placeholder 4"/>
          <p:cNvSpPr>
            <a:spLocks noGrp="1"/>
          </p:cNvSpPr>
          <p:nvPr>
            <p:ph idx="1"/>
          </p:nvPr>
        </p:nvSpPr>
        <p:spPr/>
        <p:txBody>
          <a:bodyPr/>
          <a:lstStyle/>
          <a:p>
            <a:r>
              <a:rPr lang="en-US" dirty="0" smtClean="0"/>
              <a:t>The diagram would be too big to show here, but its really really hard.</a:t>
            </a:r>
          </a:p>
          <a:p>
            <a:r>
              <a:rPr lang="en-US" dirty="0" smtClean="0"/>
              <a:t>Hope for application data overwrite or a function pointer overwrite.</a:t>
            </a:r>
          </a:p>
          <a:p>
            <a:pPr lvl="1"/>
            <a:r>
              <a:rPr lang="en-US" dirty="0" smtClean="0"/>
              <a:t>C++ objects come with a lot of function pointers.</a:t>
            </a:r>
          </a:p>
        </p:txBody>
      </p:sp>
    </p:spTree>
    <p:extLst>
      <p:ext uri="{BB962C8B-B14F-4D97-AF65-F5344CB8AC3E}">
        <p14:creationId xmlns:p14="http://schemas.microsoft.com/office/powerpoint/2010/main" val="1419826202"/>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CTFs</a:t>
            </a:r>
            <a:endParaRPr lang="en-US" dirty="0"/>
          </a:p>
        </p:txBody>
      </p:sp>
      <p:sp>
        <p:nvSpPr>
          <p:cNvPr id="3" name="Content Placeholder 2"/>
          <p:cNvSpPr>
            <a:spLocks noGrp="1"/>
          </p:cNvSpPr>
          <p:nvPr>
            <p:ph idx="1"/>
          </p:nvPr>
        </p:nvSpPr>
        <p:spPr/>
        <p:txBody>
          <a:bodyPr>
            <a:normAutofit lnSpcReduction="10000"/>
          </a:bodyPr>
          <a:lstStyle/>
          <a:p>
            <a:r>
              <a:rPr lang="en-US" dirty="0" smtClean="0"/>
              <a:t>CTFs frequently use reduced versions of real-world problems</a:t>
            </a:r>
          </a:p>
          <a:p>
            <a:r>
              <a:rPr lang="en-US" dirty="0" smtClean="0"/>
              <a:t>Having contestants attack real-world software would be</a:t>
            </a:r>
          </a:p>
          <a:p>
            <a:pPr lvl="1"/>
            <a:r>
              <a:rPr lang="en-US" dirty="0" smtClean="0"/>
              <a:t>Boring</a:t>
            </a:r>
          </a:p>
          <a:p>
            <a:pPr lvl="1"/>
            <a:r>
              <a:rPr lang="en-US" dirty="0" smtClean="0"/>
              <a:t>Very very difficult </a:t>
            </a:r>
          </a:p>
          <a:p>
            <a:pPr lvl="1"/>
            <a:r>
              <a:rPr lang="en-US" dirty="0" smtClean="0"/>
              <a:t>Too much like real work</a:t>
            </a:r>
          </a:p>
          <a:p>
            <a:r>
              <a:rPr lang="en-US" dirty="0" smtClean="0"/>
              <a:t>Upside: Don’t have to work through ginormous attack trees</a:t>
            </a:r>
          </a:p>
          <a:p>
            <a:r>
              <a:rPr lang="en-US" dirty="0" smtClean="0"/>
              <a:t>Downside: exploiting is more solving a “puzzle” that is mostly in the head of the problem author</a:t>
            </a:r>
            <a:endParaRPr lang="en-US" dirty="0"/>
          </a:p>
        </p:txBody>
      </p:sp>
    </p:spTree>
    <p:extLst>
      <p:ext uri="{BB962C8B-B14F-4D97-AF65-F5344CB8AC3E}">
        <p14:creationId xmlns:p14="http://schemas.microsoft.com/office/powerpoint/2010/main" val="241279655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development workflow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Exploit development starts when you get a crashing input and a desire to get a shell</a:t>
            </a:r>
          </a:p>
          <a:p>
            <a:r>
              <a:rPr lang="en-US" dirty="0" smtClean="0"/>
              <a:t>Use a debugger </a:t>
            </a:r>
          </a:p>
          <a:p>
            <a:r>
              <a:rPr lang="en-US" dirty="0" smtClean="0"/>
              <a:t>Write things down and draw diagrams</a:t>
            </a:r>
          </a:p>
          <a:p>
            <a:r>
              <a:rPr lang="en-US" dirty="0" smtClean="0"/>
              <a:t>Account for things you know about the conditions in the target program</a:t>
            </a:r>
          </a:p>
          <a:p>
            <a:r>
              <a:rPr lang="en-US" dirty="0" smtClean="0"/>
              <a:t>In the real world, we don’t like to leave things to chance </a:t>
            </a:r>
          </a:p>
          <a:p>
            <a:r>
              <a:rPr lang="en-US" dirty="0" smtClean="0"/>
              <a:t>In CTF, 60% of the time, it works every time</a:t>
            </a:r>
          </a:p>
          <a:p>
            <a:r>
              <a:rPr lang="en-US" dirty="0" smtClean="0"/>
              <a:t>Now is better than later</a:t>
            </a:r>
            <a:endParaRPr lang="en-US" dirty="0"/>
          </a:p>
        </p:txBody>
      </p:sp>
    </p:spTree>
    <p:extLst>
      <p:ext uri="{BB962C8B-B14F-4D97-AF65-F5344CB8AC3E}">
        <p14:creationId xmlns:p14="http://schemas.microsoft.com/office/powerpoint/2010/main" val="3073635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Think Like a CTF Person</a:t>
            </a:r>
            <a:endParaRPr lang="en-US" dirty="0"/>
          </a:p>
        </p:txBody>
      </p:sp>
      <p:sp>
        <p:nvSpPr>
          <p:cNvPr id="3" name="Subtitle 2"/>
          <p:cNvSpPr>
            <a:spLocks noGrp="1"/>
          </p:cNvSpPr>
          <p:nvPr>
            <p:ph type="subTitle" idx="1"/>
          </p:nvPr>
        </p:nvSpPr>
        <p:spPr/>
        <p:txBody>
          <a:bodyPr/>
          <a:lstStyle/>
          <a:p>
            <a:r>
              <a:rPr lang="en-US" dirty="0" smtClean="0"/>
              <a:t>“everywhere I look, I see root shells…”</a:t>
            </a:r>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689668257"/>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development workflow</a:t>
            </a:r>
            <a:endParaRPr lang="en-US" dirty="0"/>
          </a:p>
        </p:txBody>
      </p:sp>
      <p:sp>
        <p:nvSpPr>
          <p:cNvPr id="3" name="Content Placeholder 2"/>
          <p:cNvSpPr>
            <a:spLocks noGrp="1"/>
          </p:cNvSpPr>
          <p:nvPr>
            <p:ph idx="1"/>
          </p:nvPr>
        </p:nvSpPr>
        <p:spPr/>
        <p:txBody>
          <a:bodyPr/>
          <a:lstStyle/>
          <a:p>
            <a:r>
              <a:rPr lang="en-US" dirty="0" smtClean="0"/>
              <a:t>Have some notes </a:t>
            </a:r>
          </a:p>
          <a:p>
            <a:r>
              <a:rPr lang="en-US" dirty="0" smtClean="0"/>
              <a:t>Have a script that produces the crash</a:t>
            </a:r>
          </a:p>
          <a:p>
            <a:pPr lvl="1"/>
            <a:r>
              <a:rPr lang="en-US" dirty="0" smtClean="0"/>
              <a:t>Describe as much as you can, to yourself, about how input data reacts with the vulnerable program</a:t>
            </a:r>
          </a:p>
          <a:p>
            <a:r>
              <a:rPr lang="en-US" dirty="0" smtClean="0"/>
              <a:t>Work iteratively to get control over crashes</a:t>
            </a:r>
          </a:p>
          <a:p>
            <a:r>
              <a:rPr lang="en-US" dirty="0" smtClean="0"/>
              <a:t>Vulnerability identification is generally a solo activity, exploit development can be more conductive to pairing up</a:t>
            </a:r>
          </a:p>
          <a:p>
            <a:pPr lvl="1"/>
            <a:endParaRPr lang="en-US" dirty="0"/>
          </a:p>
        </p:txBody>
      </p:sp>
    </p:spTree>
    <p:extLst>
      <p:ext uri="{BB962C8B-B14F-4D97-AF65-F5344CB8AC3E}">
        <p14:creationId xmlns:p14="http://schemas.microsoft.com/office/powerpoint/2010/main" val="301708902"/>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process</a:t>
            </a:r>
            <a:endParaRPr lang="en-US" dirty="0"/>
          </a:p>
        </p:txBody>
      </p:sp>
      <p:sp>
        <p:nvSpPr>
          <p:cNvPr id="3" name="Content Placeholder 2"/>
          <p:cNvSpPr>
            <a:spLocks noGrp="1"/>
          </p:cNvSpPr>
          <p:nvPr>
            <p:ph idx="1"/>
          </p:nvPr>
        </p:nvSpPr>
        <p:spPr/>
        <p:txBody>
          <a:bodyPr/>
          <a:lstStyle/>
          <a:p>
            <a:r>
              <a:rPr lang="en-US" dirty="0" smtClean="0"/>
              <a:t>Crash – read or write? </a:t>
            </a:r>
          </a:p>
          <a:p>
            <a:r>
              <a:rPr lang="en-US" dirty="0" smtClean="0"/>
              <a:t>What object was being acted upon? </a:t>
            </a:r>
          </a:p>
          <a:p>
            <a:r>
              <a:rPr lang="en-US" dirty="0" smtClean="0"/>
              <a:t>How much control do I have over the source /destination?</a:t>
            </a:r>
          </a:p>
          <a:p>
            <a:r>
              <a:rPr lang="en-US" dirty="0" smtClean="0"/>
              <a:t>What objects are adjacent to where I can control reading / writing? </a:t>
            </a:r>
            <a:endParaRPr lang="en-US" dirty="0"/>
          </a:p>
        </p:txBody>
      </p:sp>
    </p:spTree>
    <p:extLst>
      <p:ext uri="{BB962C8B-B14F-4D97-AF65-F5344CB8AC3E}">
        <p14:creationId xmlns:p14="http://schemas.microsoft.com/office/powerpoint/2010/main" val="25623066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theme</a:t>
            </a:r>
            <a:endParaRPr lang="en-US" dirty="0"/>
          </a:p>
        </p:txBody>
      </p:sp>
      <p:sp>
        <p:nvSpPr>
          <p:cNvPr id="3" name="Content Placeholder 2"/>
          <p:cNvSpPr>
            <a:spLocks noGrp="1"/>
          </p:cNvSpPr>
          <p:nvPr>
            <p:ph idx="1"/>
          </p:nvPr>
        </p:nvSpPr>
        <p:spPr/>
        <p:txBody>
          <a:bodyPr/>
          <a:lstStyle/>
          <a:p>
            <a:r>
              <a:rPr lang="en-US" dirty="0" smtClean="0"/>
              <a:t>Control flow hijacking exploits have a common theme</a:t>
            </a:r>
          </a:p>
          <a:p>
            <a:pPr lvl="1"/>
            <a:r>
              <a:rPr lang="en-US" dirty="0" smtClean="0"/>
              <a:t>Find a way to write into something you shouldn’t </a:t>
            </a:r>
          </a:p>
          <a:p>
            <a:pPr lvl="1"/>
            <a:r>
              <a:rPr lang="en-US" dirty="0" smtClean="0"/>
              <a:t>Find how to connect that write to some code sequence that does what you want</a:t>
            </a:r>
          </a:p>
          <a:p>
            <a:pPr lvl="1"/>
            <a:r>
              <a:rPr lang="en-US" dirty="0" smtClean="0"/>
              <a:t>If no single primitive exists to do last two, find composition of primitives that does</a:t>
            </a:r>
          </a:p>
          <a:p>
            <a:pPr lvl="1"/>
            <a:r>
              <a:rPr lang="en-US" dirty="0" smtClean="0"/>
              <a:t>If no such combination of primitive exists either</a:t>
            </a:r>
          </a:p>
          <a:p>
            <a:pPr lvl="2"/>
            <a:r>
              <a:rPr lang="en-US" dirty="0" smtClean="0"/>
              <a:t>You are looking at the wrong thing</a:t>
            </a:r>
          </a:p>
          <a:p>
            <a:pPr lvl="2"/>
            <a:r>
              <a:rPr lang="en-US" dirty="0" smtClean="0"/>
              <a:t>You are not doing CTF and have started doing this for a living. My condolences</a:t>
            </a:r>
            <a:endParaRPr lang="en-US" dirty="0"/>
          </a:p>
        </p:txBody>
      </p:sp>
    </p:spTree>
    <p:extLst>
      <p:ext uri="{BB962C8B-B14F-4D97-AF65-F5344CB8AC3E}">
        <p14:creationId xmlns:p14="http://schemas.microsoft.com/office/powerpoint/2010/main" val="1309015564"/>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 Creation</a:t>
            </a:r>
            <a:endParaRPr lang="en-US" dirty="0"/>
          </a:p>
        </p:txBody>
      </p:sp>
      <p:sp>
        <p:nvSpPr>
          <p:cNvPr id="3" name="Subtitle 2"/>
          <p:cNvSpPr>
            <a:spLocks noGrp="1"/>
          </p:cNvSpPr>
          <p:nvPr>
            <p:ph type="subTitle" idx="1"/>
          </p:nvPr>
        </p:nvSpPr>
        <p:spPr/>
        <p:txBody>
          <a:bodyPr/>
          <a:lstStyle/>
          <a:p>
            <a:r>
              <a:rPr lang="en-US" dirty="0" smtClean="0"/>
              <a:t>“You’re </a:t>
            </a:r>
            <a:r>
              <a:rPr lang="en-US" dirty="0" err="1" smtClean="0"/>
              <a:t>gonna</a:t>
            </a:r>
            <a:r>
              <a:rPr lang="en-US" dirty="0" smtClean="0"/>
              <a:t> need a bigger rootkit”</a:t>
            </a:r>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029788941"/>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tools do we need?</a:t>
            </a:r>
            <a:endParaRPr lang="en-US" dirty="0"/>
          </a:p>
        </p:txBody>
      </p:sp>
      <p:sp>
        <p:nvSpPr>
          <p:cNvPr id="3" name="Content Placeholder 2"/>
          <p:cNvSpPr>
            <a:spLocks noGrp="1"/>
          </p:cNvSpPr>
          <p:nvPr>
            <p:ph idx="1"/>
          </p:nvPr>
        </p:nvSpPr>
        <p:spPr/>
        <p:txBody>
          <a:bodyPr/>
          <a:lstStyle/>
          <a:p>
            <a:r>
              <a:rPr lang="en-US" dirty="0" smtClean="0"/>
              <a:t>Some case studies (from real CTF teams)</a:t>
            </a:r>
          </a:p>
          <a:p>
            <a:pPr lvl="1"/>
            <a:r>
              <a:rPr lang="en-US" dirty="0" smtClean="0"/>
              <a:t>Exploit launchers</a:t>
            </a:r>
          </a:p>
          <a:p>
            <a:pPr lvl="1"/>
            <a:r>
              <a:rPr lang="en-US" dirty="0" smtClean="0"/>
              <a:t>(extremely) custom rootkits</a:t>
            </a:r>
          </a:p>
          <a:p>
            <a:pPr lvl="1"/>
            <a:r>
              <a:rPr lang="en-US" dirty="0" smtClean="0"/>
              <a:t>System defensive software </a:t>
            </a:r>
          </a:p>
          <a:p>
            <a:pPr lvl="1"/>
            <a:r>
              <a:rPr lang="en-US" dirty="0" smtClean="0"/>
              <a:t>Software tracers</a:t>
            </a:r>
          </a:p>
          <a:p>
            <a:r>
              <a:rPr lang="en-US" dirty="0" smtClean="0"/>
              <a:t>Stuff you can think of</a:t>
            </a:r>
          </a:p>
          <a:p>
            <a:pPr lvl="1"/>
            <a:r>
              <a:rPr lang="en-US" dirty="0" smtClean="0"/>
              <a:t>A shell to interact with your systems that hasn’t been compromised by an attacker </a:t>
            </a:r>
          </a:p>
          <a:p>
            <a:pPr lvl="1"/>
            <a:endParaRPr lang="en-US" dirty="0"/>
          </a:p>
        </p:txBody>
      </p:sp>
    </p:spTree>
    <p:extLst>
      <p:ext uri="{BB962C8B-B14F-4D97-AF65-F5344CB8AC3E}">
        <p14:creationId xmlns:p14="http://schemas.microsoft.com/office/powerpoint/2010/main" val="1725632239"/>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case studies</a:t>
            </a:r>
            <a:endParaRPr lang="en-US" dirty="0"/>
          </a:p>
        </p:txBody>
      </p:sp>
      <p:sp>
        <p:nvSpPr>
          <p:cNvPr id="3" name="Content Placeholder 2"/>
          <p:cNvSpPr>
            <a:spLocks noGrp="1"/>
          </p:cNvSpPr>
          <p:nvPr>
            <p:ph idx="1"/>
          </p:nvPr>
        </p:nvSpPr>
        <p:spPr/>
        <p:txBody>
          <a:bodyPr/>
          <a:lstStyle/>
          <a:p>
            <a:r>
              <a:rPr lang="en-US" dirty="0" smtClean="0"/>
              <a:t>Exploit launching frameworks</a:t>
            </a:r>
          </a:p>
          <a:p>
            <a:r>
              <a:rPr lang="en-US" dirty="0" smtClean="0"/>
              <a:t>Remote control toolkits</a:t>
            </a:r>
          </a:p>
          <a:p>
            <a:r>
              <a:rPr lang="en-US" dirty="0" smtClean="0"/>
              <a:t>Defensive software </a:t>
            </a:r>
          </a:p>
          <a:p>
            <a:pPr marL="0" indent="0">
              <a:buNone/>
            </a:pPr>
            <a:endParaRPr lang="en-US" dirty="0"/>
          </a:p>
        </p:txBody>
      </p:sp>
    </p:spTree>
    <p:extLst>
      <p:ext uri="{BB962C8B-B14F-4D97-AF65-F5344CB8AC3E}">
        <p14:creationId xmlns:p14="http://schemas.microsoft.com/office/powerpoint/2010/main" val="1420601557"/>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launching framework</a:t>
            </a:r>
            <a:endParaRPr lang="en-US" dirty="0"/>
          </a:p>
        </p:txBody>
      </p:sp>
      <p:sp>
        <p:nvSpPr>
          <p:cNvPr id="3" name="Content Placeholder 2"/>
          <p:cNvSpPr>
            <a:spLocks noGrp="1"/>
          </p:cNvSpPr>
          <p:nvPr>
            <p:ph idx="1"/>
          </p:nvPr>
        </p:nvSpPr>
        <p:spPr/>
        <p:txBody>
          <a:bodyPr>
            <a:normAutofit lnSpcReduction="10000"/>
          </a:bodyPr>
          <a:lstStyle/>
          <a:p>
            <a:r>
              <a:rPr lang="en-US" dirty="0" smtClean="0"/>
              <a:t>Describe your exploits similar to how </a:t>
            </a:r>
            <a:r>
              <a:rPr lang="en-US" dirty="0" err="1" smtClean="0"/>
              <a:t>Metasploit</a:t>
            </a:r>
            <a:r>
              <a:rPr lang="en-US" dirty="0" smtClean="0"/>
              <a:t> does</a:t>
            </a:r>
          </a:p>
          <a:p>
            <a:pPr lvl="1"/>
            <a:r>
              <a:rPr lang="en-US" dirty="0" smtClean="0"/>
              <a:t>“This works on the Foo service running on port 8118”</a:t>
            </a:r>
          </a:p>
          <a:p>
            <a:pPr lvl="1"/>
            <a:r>
              <a:rPr lang="en-US" dirty="0" smtClean="0"/>
              <a:t>“It spawns a shell on port 12345”</a:t>
            </a:r>
          </a:p>
          <a:p>
            <a:r>
              <a:rPr lang="en-US" dirty="0" smtClean="0"/>
              <a:t>This framework knows how to address other teams and just keeps trying to own them </a:t>
            </a:r>
          </a:p>
          <a:p>
            <a:r>
              <a:rPr lang="en-US" dirty="0" smtClean="0"/>
              <a:t>Give this framework its own root kit</a:t>
            </a:r>
          </a:p>
          <a:p>
            <a:r>
              <a:rPr lang="en-US" dirty="0" smtClean="0"/>
              <a:t>This root kit has the ability to act as a proxy for the main framework </a:t>
            </a:r>
          </a:p>
          <a:p>
            <a:r>
              <a:rPr lang="en-US" dirty="0" smtClean="0"/>
              <a:t>Hilarity ensues</a:t>
            </a:r>
          </a:p>
          <a:p>
            <a:pPr lvl="1"/>
            <a:endParaRPr lang="en-US" dirty="0"/>
          </a:p>
        </p:txBody>
      </p:sp>
    </p:spTree>
    <p:extLst>
      <p:ext uri="{BB962C8B-B14F-4D97-AF65-F5344CB8AC3E}">
        <p14:creationId xmlns:p14="http://schemas.microsoft.com/office/powerpoint/2010/main" val="149139582"/>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Detour: only-in-memory programs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you don’t write programs to the file system? </a:t>
            </a:r>
          </a:p>
          <a:p>
            <a:r>
              <a:rPr lang="en-US" dirty="0" smtClean="0"/>
              <a:t>Post-exploitation, your shell code:</a:t>
            </a:r>
          </a:p>
          <a:p>
            <a:pPr lvl="1"/>
            <a:r>
              <a:rPr lang="en-US" dirty="0" smtClean="0"/>
              <a:t>Downloads another, big, blob of code</a:t>
            </a:r>
          </a:p>
          <a:p>
            <a:pPr lvl="1"/>
            <a:r>
              <a:rPr lang="en-US" dirty="0" smtClean="0"/>
              <a:t>Fixes it up a little</a:t>
            </a:r>
          </a:p>
          <a:p>
            <a:pPr lvl="1"/>
            <a:r>
              <a:rPr lang="en-US" dirty="0" smtClean="0"/>
              <a:t>Executes it</a:t>
            </a:r>
          </a:p>
          <a:p>
            <a:r>
              <a:rPr lang="en-US" dirty="0" smtClean="0"/>
              <a:t>This blob can be written in C, so can be big and complicated </a:t>
            </a:r>
          </a:p>
          <a:p>
            <a:r>
              <a:rPr lang="en-US" dirty="0" smtClean="0"/>
              <a:t>However, it’ll never have a native linking format and will only run out of other processes address spaces</a:t>
            </a:r>
          </a:p>
          <a:p>
            <a:pPr lvl="1"/>
            <a:r>
              <a:rPr lang="en-US" dirty="0" smtClean="0"/>
              <a:t>Hermit crab?</a:t>
            </a:r>
            <a:endParaRPr lang="en-US" dirty="0"/>
          </a:p>
        </p:txBody>
      </p:sp>
    </p:spTree>
    <p:extLst>
      <p:ext uri="{BB962C8B-B14F-4D97-AF65-F5344CB8AC3E}">
        <p14:creationId xmlns:p14="http://schemas.microsoft.com/office/powerpoint/2010/main" val="2427404869"/>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programs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reduces to some interesting systems programming problems to make a program that is:</a:t>
            </a:r>
          </a:p>
          <a:p>
            <a:pPr lvl="1"/>
            <a:r>
              <a:rPr lang="en-US" dirty="0" smtClean="0"/>
              <a:t>Position-independent </a:t>
            </a:r>
          </a:p>
          <a:p>
            <a:pPr lvl="1"/>
            <a:r>
              <a:rPr lang="en-US" dirty="0" smtClean="0"/>
              <a:t>Dynamically resolves all external functions </a:t>
            </a:r>
          </a:p>
          <a:p>
            <a:pPr lvl="1"/>
            <a:r>
              <a:rPr lang="en-US" dirty="0" smtClean="0"/>
              <a:t>Is otherwise a remote control program </a:t>
            </a:r>
          </a:p>
          <a:p>
            <a:r>
              <a:rPr lang="en-US" dirty="0" err="1" smtClean="0"/>
              <a:t>Meterpreter</a:t>
            </a:r>
            <a:r>
              <a:rPr lang="en-US" dirty="0" smtClean="0"/>
              <a:t> is, in some modes of operation, designed this way</a:t>
            </a:r>
          </a:p>
          <a:p>
            <a:r>
              <a:rPr lang="en-US" dirty="0" err="1" smtClean="0"/>
              <a:t>Metasploit</a:t>
            </a:r>
            <a:r>
              <a:rPr lang="en-US" dirty="0" smtClean="0"/>
              <a:t> </a:t>
            </a:r>
            <a:r>
              <a:rPr lang="en-US" dirty="0" err="1" smtClean="0"/>
              <a:t>shellcode</a:t>
            </a:r>
            <a:r>
              <a:rPr lang="en-US" dirty="0" smtClean="0"/>
              <a:t> downloads the </a:t>
            </a:r>
            <a:r>
              <a:rPr lang="en-US" dirty="0" err="1" smtClean="0"/>
              <a:t>meterpreter</a:t>
            </a:r>
            <a:r>
              <a:rPr lang="en-US" dirty="0" smtClean="0"/>
              <a:t> DLL and loads it into the exploited process </a:t>
            </a:r>
          </a:p>
          <a:p>
            <a:r>
              <a:rPr lang="en-US" dirty="0" smtClean="0"/>
              <a:t>Bonus: </a:t>
            </a:r>
            <a:r>
              <a:rPr lang="en-US" dirty="0" err="1" smtClean="0"/>
              <a:t>meterpreter</a:t>
            </a:r>
            <a:r>
              <a:rPr lang="en-US" dirty="0" smtClean="0"/>
              <a:t> is capable of migration into other processes </a:t>
            </a:r>
          </a:p>
          <a:p>
            <a:r>
              <a:rPr lang="en-US" dirty="0" smtClean="0"/>
              <a:t>Writing this type of system is a good systems programming rite of passage</a:t>
            </a:r>
          </a:p>
        </p:txBody>
      </p:sp>
    </p:spTree>
    <p:extLst>
      <p:ext uri="{BB962C8B-B14F-4D97-AF65-F5344CB8AC3E}">
        <p14:creationId xmlns:p14="http://schemas.microsoft.com/office/powerpoint/2010/main" val="1641178334"/>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rootkit case study</a:t>
            </a:r>
            <a:endParaRPr lang="en-US" dirty="0"/>
          </a:p>
        </p:txBody>
      </p:sp>
      <p:sp>
        <p:nvSpPr>
          <p:cNvPr id="3" name="Content Placeholder 2"/>
          <p:cNvSpPr>
            <a:spLocks noGrp="1"/>
          </p:cNvSpPr>
          <p:nvPr>
            <p:ph idx="1"/>
          </p:nvPr>
        </p:nvSpPr>
        <p:spPr/>
        <p:txBody>
          <a:bodyPr/>
          <a:lstStyle/>
          <a:p>
            <a:r>
              <a:rPr lang="en-US" dirty="0" smtClean="0"/>
              <a:t>Let’s say you go about being noisy and make a process</a:t>
            </a:r>
          </a:p>
          <a:p>
            <a:r>
              <a:rPr lang="en-US" dirty="0" smtClean="0"/>
              <a:t>How will another team stop you? </a:t>
            </a:r>
          </a:p>
          <a:p>
            <a:pPr lvl="1"/>
            <a:r>
              <a:rPr lang="en-US" dirty="0" smtClean="0"/>
              <a:t>Using </a:t>
            </a:r>
            <a:r>
              <a:rPr lang="en-US" dirty="0" smtClean="0">
                <a:latin typeface="Consolas"/>
                <a:cs typeface="Consolas"/>
              </a:rPr>
              <a:t>kill </a:t>
            </a:r>
            <a:r>
              <a:rPr lang="en-US" dirty="0" smtClean="0">
                <a:cs typeface="Consolas"/>
              </a:rPr>
              <a:t>on your PID</a:t>
            </a:r>
          </a:p>
          <a:p>
            <a:r>
              <a:rPr lang="en-US" dirty="0" smtClean="0">
                <a:cs typeface="Consolas"/>
              </a:rPr>
              <a:t>Thought: </a:t>
            </a:r>
            <a:r>
              <a:rPr lang="en-US" dirty="0" smtClean="0">
                <a:latin typeface="Consolas"/>
                <a:cs typeface="Consolas"/>
              </a:rPr>
              <a:t>fork </a:t>
            </a:r>
            <a:r>
              <a:rPr lang="en-US" dirty="0" smtClean="0">
                <a:cs typeface="Consolas"/>
              </a:rPr>
              <a:t>changes PID</a:t>
            </a:r>
          </a:p>
          <a:p>
            <a:r>
              <a:rPr lang="en-US" dirty="0" smtClean="0">
                <a:cs typeface="Consolas"/>
              </a:rPr>
              <a:t>What if I have a rootkit that constantly forks?</a:t>
            </a:r>
          </a:p>
          <a:p>
            <a:r>
              <a:rPr lang="en-US" dirty="0" smtClean="0">
                <a:cs typeface="Consolas"/>
              </a:rPr>
              <a:t>How would you kill it?</a:t>
            </a:r>
          </a:p>
          <a:p>
            <a:pPr lvl="1"/>
            <a:r>
              <a:rPr lang="en-US" dirty="0" smtClean="0">
                <a:cs typeface="Consolas"/>
              </a:rPr>
              <a:t>Spoiler alert: it’s really, really annoying (French team did this DEFCON 2012)</a:t>
            </a:r>
            <a:endParaRPr lang="en-US" dirty="0"/>
          </a:p>
        </p:txBody>
      </p:sp>
    </p:spTree>
    <p:extLst>
      <p:ext uri="{BB962C8B-B14F-4D97-AF65-F5344CB8AC3E}">
        <p14:creationId xmlns:p14="http://schemas.microsoft.com/office/powerpoint/2010/main" val="28887303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not computer users any more</a:t>
            </a:r>
            <a:endParaRPr lang="en-US" dirty="0"/>
          </a:p>
        </p:txBody>
      </p:sp>
      <p:sp>
        <p:nvSpPr>
          <p:cNvPr id="3" name="Content Placeholder 2"/>
          <p:cNvSpPr>
            <a:spLocks noGrp="1"/>
          </p:cNvSpPr>
          <p:nvPr>
            <p:ph idx="1"/>
          </p:nvPr>
        </p:nvSpPr>
        <p:spPr/>
        <p:txBody>
          <a:bodyPr/>
          <a:lstStyle/>
          <a:p>
            <a:r>
              <a:rPr lang="en-US" dirty="0" smtClean="0"/>
              <a:t>Abandon any sense of mysticism about how computers work</a:t>
            </a:r>
          </a:p>
          <a:p>
            <a:r>
              <a:rPr lang="en-US" dirty="0" smtClean="0"/>
              <a:t>The computer no longer “just does that”</a:t>
            </a:r>
          </a:p>
          <a:p>
            <a:r>
              <a:rPr lang="en-US" dirty="0" smtClean="0"/>
              <a:t>There is no longer a notion of “the program just works that way” </a:t>
            </a:r>
          </a:p>
          <a:p>
            <a:r>
              <a:rPr lang="en-US" dirty="0" smtClean="0"/>
              <a:t>There is only</a:t>
            </a:r>
          </a:p>
          <a:p>
            <a:pPr lvl="1"/>
            <a:r>
              <a:rPr lang="en-US" dirty="0" smtClean="0"/>
              <a:t>Will </a:t>
            </a:r>
          </a:p>
          <a:p>
            <a:pPr lvl="1"/>
            <a:r>
              <a:rPr lang="en-US" dirty="0" smtClean="0"/>
              <a:t>Frustration</a:t>
            </a:r>
          </a:p>
          <a:p>
            <a:pPr lvl="1"/>
            <a:r>
              <a:rPr lang="en-US" dirty="0" smtClean="0"/>
              <a:t>Laws of Thermodynamics </a:t>
            </a:r>
            <a:endParaRPr lang="en-US" dirty="0"/>
          </a:p>
        </p:txBody>
      </p:sp>
    </p:spTree>
    <p:extLst>
      <p:ext uri="{BB962C8B-B14F-4D97-AF65-F5344CB8AC3E}">
        <p14:creationId xmlns:p14="http://schemas.microsoft.com/office/powerpoint/2010/main" val="2559737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 communications</a:t>
            </a:r>
            <a:endParaRPr lang="en-US" dirty="0"/>
          </a:p>
        </p:txBody>
      </p:sp>
      <p:sp>
        <p:nvSpPr>
          <p:cNvPr id="3" name="Content Placeholder 2"/>
          <p:cNvSpPr>
            <a:spLocks noGrp="1"/>
          </p:cNvSpPr>
          <p:nvPr>
            <p:ph idx="1"/>
          </p:nvPr>
        </p:nvSpPr>
        <p:spPr/>
        <p:txBody>
          <a:bodyPr/>
          <a:lstStyle/>
          <a:p>
            <a:r>
              <a:rPr lang="en-US" dirty="0" smtClean="0"/>
              <a:t>Bad: other guys system administrators see data from their file system in network dumps</a:t>
            </a:r>
          </a:p>
          <a:p>
            <a:r>
              <a:rPr lang="en-US" dirty="0" smtClean="0"/>
              <a:t>Solution: encrypt your communications </a:t>
            </a:r>
          </a:p>
          <a:p>
            <a:r>
              <a:rPr lang="en-US" dirty="0" smtClean="0"/>
              <a:t>Easier/harder than it sounds </a:t>
            </a:r>
          </a:p>
          <a:p>
            <a:pPr lvl="1"/>
            <a:r>
              <a:rPr lang="en-US" dirty="0" smtClean="0"/>
              <a:t>Roll your encryption into your position-independent memory-only payload</a:t>
            </a:r>
          </a:p>
          <a:p>
            <a:pPr lvl="1"/>
            <a:r>
              <a:rPr lang="en-US" dirty="0" err="1"/>
              <a:t>M</a:t>
            </a:r>
            <a:r>
              <a:rPr lang="en-US" dirty="0" err="1" smtClean="0"/>
              <a:t>eterpreter</a:t>
            </a:r>
            <a:r>
              <a:rPr lang="en-US" dirty="0" smtClean="0"/>
              <a:t> also does this</a:t>
            </a:r>
            <a:endParaRPr lang="en-US" dirty="0"/>
          </a:p>
        </p:txBody>
      </p:sp>
    </p:spTree>
    <p:extLst>
      <p:ext uri="{BB962C8B-B14F-4D97-AF65-F5344CB8AC3E}">
        <p14:creationId xmlns:p14="http://schemas.microsoft.com/office/powerpoint/2010/main" val="2420353107"/>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debugger </a:t>
            </a:r>
            <a:endParaRPr lang="en-US" dirty="0"/>
          </a:p>
        </p:txBody>
      </p:sp>
      <p:sp>
        <p:nvSpPr>
          <p:cNvPr id="3" name="Content Placeholder 2"/>
          <p:cNvSpPr>
            <a:spLocks noGrp="1"/>
          </p:cNvSpPr>
          <p:nvPr>
            <p:ph idx="1"/>
          </p:nvPr>
        </p:nvSpPr>
        <p:spPr/>
        <p:txBody>
          <a:bodyPr/>
          <a:lstStyle/>
          <a:p>
            <a:r>
              <a:rPr lang="en-US" dirty="0" smtClean="0"/>
              <a:t>Debug attach to all challenge programs</a:t>
            </a:r>
          </a:p>
          <a:p>
            <a:r>
              <a:rPr lang="en-US" dirty="0" smtClean="0"/>
              <a:t>Break on ‘</a:t>
            </a:r>
            <a:r>
              <a:rPr lang="en-US" dirty="0" smtClean="0">
                <a:latin typeface="Consolas"/>
                <a:cs typeface="Consolas"/>
              </a:rPr>
              <a:t>open</a:t>
            </a:r>
            <a:r>
              <a:rPr lang="en-US" dirty="0" smtClean="0"/>
              <a:t>’ </a:t>
            </a:r>
          </a:p>
          <a:p>
            <a:r>
              <a:rPr lang="en-US" dirty="0" smtClean="0"/>
              <a:t>Your debugger considers if this call is valid or not</a:t>
            </a:r>
          </a:p>
          <a:p>
            <a:r>
              <a:rPr lang="en-US" dirty="0" smtClean="0"/>
              <a:t>If not, terminates process</a:t>
            </a:r>
          </a:p>
          <a:p>
            <a:r>
              <a:rPr lang="en-US" dirty="0" smtClean="0"/>
              <a:t>This stops lots and lots of post-exploitation payloads</a:t>
            </a:r>
          </a:p>
          <a:p>
            <a:pPr lvl="1"/>
            <a:r>
              <a:rPr lang="en-US" dirty="0" smtClean="0"/>
              <a:t>How would you adapt a post-exploitation payload to work with this? </a:t>
            </a:r>
            <a:endParaRPr lang="en-US" dirty="0"/>
          </a:p>
        </p:txBody>
      </p:sp>
    </p:spTree>
    <p:extLst>
      <p:ext uri="{BB962C8B-B14F-4D97-AF65-F5344CB8AC3E}">
        <p14:creationId xmlns:p14="http://schemas.microsoft.com/office/powerpoint/2010/main" val="3567998097"/>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infrastructure</a:t>
            </a:r>
            <a:endParaRPr lang="en-US" dirty="0"/>
          </a:p>
        </p:txBody>
      </p:sp>
      <p:sp>
        <p:nvSpPr>
          <p:cNvPr id="3" name="Content Placeholder 2"/>
          <p:cNvSpPr>
            <a:spLocks noGrp="1"/>
          </p:cNvSpPr>
          <p:nvPr>
            <p:ph idx="1"/>
          </p:nvPr>
        </p:nvSpPr>
        <p:spPr/>
        <p:txBody>
          <a:bodyPr/>
          <a:lstStyle/>
          <a:p>
            <a:r>
              <a:rPr lang="en-US" dirty="0" smtClean="0"/>
              <a:t>Communication is extremely important </a:t>
            </a:r>
          </a:p>
          <a:p>
            <a:r>
              <a:rPr lang="en-US" dirty="0" smtClean="0"/>
              <a:t>You’ll want some generic tools </a:t>
            </a:r>
          </a:p>
          <a:p>
            <a:pPr lvl="1"/>
            <a:r>
              <a:rPr lang="en-US" dirty="0" smtClean="0"/>
              <a:t>Probably some kind of private chat like IRC </a:t>
            </a:r>
          </a:p>
          <a:p>
            <a:pPr lvl="1"/>
            <a:r>
              <a:rPr lang="en-US" dirty="0" smtClean="0"/>
              <a:t>A local </a:t>
            </a:r>
            <a:r>
              <a:rPr lang="en-US" dirty="0" err="1" smtClean="0"/>
              <a:t>Etherpad</a:t>
            </a:r>
            <a:r>
              <a:rPr lang="en-US" dirty="0" smtClean="0"/>
              <a:t> instance is very useful </a:t>
            </a:r>
            <a:endParaRPr lang="en-US" dirty="0"/>
          </a:p>
          <a:p>
            <a:pPr lvl="1"/>
            <a:r>
              <a:rPr lang="en-US" dirty="0" smtClean="0"/>
              <a:t>Wiki (</a:t>
            </a:r>
            <a:r>
              <a:rPr lang="en-US" dirty="0" err="1" smtClean="0"/>
              <a:t>trac</a:t>
            </a:r>
            <a:r>
              <a:rPr lang="en-US" dirty="0" smtClean="0"/>
              <a:t>)</a:t>
            </a:r>
          </a:p>
          <a:p>
            <a:pPr lvl="1"/>
            <a:r>
              <a:rPr lang="en-US" dirty="0" smtClean="0"/>
              <a:t>An anonymous FTP or SMB share for sharing files</a:t>
            </a:r>
          </a:p>
          <a:p>
            <a:pPr lvl="1"/>
            <a:r>
              <a:rPr lang="en-US" dirty="0" err="1"/>
              <a:t>s</a:t>
            </a:r>
            <a:r>
              <a:rPr lang="en-US" dirty="0" err="1" smtClean="0"/>
              <a:t>vn</a:t>
            </a:r>
            <a:r>
              <a:rPr lang="en-US" dirty="0" smtClean="0"/>
              <a:t> or </a:t>
            </a:r>
            <a:r>
              <a:rPr lang="en-US" dirty="0" err="1" smtClean="0"/>
              <a:t>git</a:t>
            </a:r>
            <a:r>
              <a:rPr lang="en-US" dirty="0" smtClean="0"/>
              <a:t>(ugh) for keeping old versions</a:t>
            </a:r>
          </a:p>
          <a:p>
            <a:r>
              <a:rPr lang="en-US" dirty="0" smtClean="0"/>
              <a:t>Try and have a sense of who on your team is doing what at any given time – staying on IRC can help with this </a:t>
            </a:r>
          </a:p>
        </p:txBody>
      </p:sp>
    </p:spTree>
    <p:extLst>
      <p:ext uri="{BB962C8B-B14F-4D97-AF65-F5344CB8AC3E}">
        <p14:creationId xmlns:p14="http://schemas.microsoft.com/office/powerpoint/2010/main" val="566703796"/>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Lots of little pieces of software to write</a:t>
            </a:r>
          </a:p>
          <a:p>
            <a:r>
              <a:rPr lang="en-US" dirty="0" smtClean="0"/>
              <a:t>Some of it you can only do when you see your game world or have some (very annoying) scenario to solve</a:t>
            </a:r>
          </a:p>
          <a:p>
            <a:r>
              <a:rPr lang="en-US" dirty="0" smtClean="0"/>
              <a:t>Others you can’t possibly write in time, so work on it ahead of time </a:t>
            </a:r>
          </a:p>
          <a:p>
            <a:r>
              <a:rPr lang="en-US" dirty="0" smtClean="0"/>
              <a:t>Be prepared</a:t>
            </a:r>
            <a:endParaRPr lang="en-US" dirty="0"/>
          </a:p>
        </p:txBody>
      </p:sp>
    </p:spTree>
    <p:extLst>
      <p:ext uri="{BB962C8B-B14F-4D97-AF65-F5344CB8AC3E}">
        <p14:creationId xmlns:p14="http://schemas.microsoft.com/office/powerpoint/2010/main" val="4004499797"/>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Malicious System Administration</a:t>
            </a:r>
            <a:endParaRPr lang="en-US" dirty="0"/>
          </a:p>
        </p:txBody>
      </p:sp>
      <p:sp>
        <p:nvSpPr>
          <p:cNvPr id="3" name="Subtitle 2"/>
          <p:cNvSpPr>
            <a:spLocks noGrp="1"/>
          </p:cNvSpPr>
          <p:nvPr>
            <p:ph type="subTitle" idx="1"/>
          </p:nvPr>
        </p:nvSpPr>
        <p:spPr/>
        <p:txBody>
          <a:bodyPr/>
          <a:lstStyle/>
          <a:p>
            <a:r>
              <a:rPr lang="en-US" dirty="0" smtClean="0"/>
              <a:t>“if you want to backup your files, use the ‘</a:t>
            </a:r>
            <a:r>
              <a:rPr lang="en-US" dirty="0" err="1" smtClean="0"/>
              <a:t>rm</a:t>
            </a:r>
            <a:r>
              <a:rPr lang="en-US" dirty="0" smtClean="0"/>
              <a:t>’ utility to mark which files…”</a:t>
            </a:r>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883412741"/>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and Defense </a:t>
            </a:r>
            <a:endParaRPr lang="en-US" dirty="0"/>
          </a:p>
        </p:txBody>
      </p:sp>
      <p:sp>
        <p:nvSpPr>
          <p:cNvPr id="3" name="Content Placeholder 2"/>
          <p:cNvSpPr>
            <a:spLocks noGrp="1"/>
          </p:cNvSpPr>
          <p:nvPr>
            <p:ph idx="1"/>
          </p:nvPr>
        </p:nvSpPr>
        <p:spPr/>
        <p:txBody>
          <a:bodyPr/>
          <a:lstStyle/>
          <a:p>
            <a:r>
              <a:rPr lang="en-US" dirty="0" smtClean="0"/>
              <a:t>Use their computers without them knowing </a:t>
            </a:r>
          </a:p>
          <a:p>
            <a:r>
              <a:rPr lang="en-US" dirty="0" smtClean="0"/>
              <a:t>Use your computers without anyone else using it </a:t>
            </a:r>
            <a:endParaRPr lang="en-US" dirty="0"/>
          </a:p>
        </p:txBody>
      </p:sp>
    </p:spTree>
    <p:extLst>
      <p:ext uri="{BB962C8B-B14F-4D97-AF65-F5344CB8AC3E}">
        <p14:creationId xmlns:p14="http://schemas.microsoft.com/office/powerpoint/2010/main" val="3003869180"/>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Usual scenario for A/D CTF</a:t>
            </a:r>
            <a:endParaRPr lang="en-US" dirty="0"/>
          </a:p>
        </p:txBody>
      </p:sp>
      <p:sp>
        <p:nvSpPr>
          <p:cNvPr id="4" name="Cloud 3"/>
          <p:cNvSpPr/>
          <p:nvPr/>
        </p:nvSpPr>
        <p:spPr>
          <a:xfrm>
            <a:off x="3618681" y="2635330"/>
            <a:ext cx="2539905" cy="1720474"/>
          </a:xfrm>
          <a:prstGeom prst="cloud">
            <a:avLst/>
          </a:prstGeom>
          <a:solidFill>
            <a:schemeClr val="bg1">
              <a:lumMod val="6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Anonymity </a:t>
            </a:r>
          </a:p>
          <a:p>
            <a:pPr algn="ctr"/>
            <a:r>
              <a:rPr lang="en-US" dirty="0"/>
              <a:t>c</a:t>
            </a:r>
            <a:r>
              <a:rPr lang="en-US" dirty="0" smtClean="0"/>
              <a:t>loud</a:t>
            </a:r>
            <a:endParaRPr lang="en-US" dirty="0"/>
          </a:p>
        </p:txBody>
      </p:sp>
      <p:sp>
        <p:nvSpPr>
          <p:cNvPr id="5" name="Rounded Rectangle 4"/>
          <p:cNvSpPr/>
          <p:nvPr/>
        </p:nvSpPr>
        <p:spPr>
          <a:xfrm>
            <a:off x="6745770" y="1495175"/>
            <a:ext cx="1324574" cy="8670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Your computer</a:t>
            </a:r>
            <a:endParaRPr lang="en-US" dirty="0"/>
          </a:p>
        </p:txBody>
      </p:sp>
      <p:sp>
        <p:nvSpPr>
          <p:cNvPr id="6" name="Rounded Rectangle 5"/>
          <p:cNvSpPr/>
          <p:nvPr/>
        </p:nvSpPr>
        <p:spPr>
          <a:xfrm>
            <a:off x="970638" y="2034529"/>
            <a:ext cx="1910652" cy="996782"/>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The Other Guys</a:t>
            </a:r>
            <a:endParaRPr lang="en-US" dirty="0"/>
          </a:p>
        </p:txBody>
      </p:sp>
      <p:sp>
        <p:nvSpPr>
          <p:cNvPr id="7" name="Rounded Rectangle 6"/>
          <p:cNvSpPr/>
          <p:nvPr/>
        </p:nvSpPr>
        <p:spPr>
          <a:xfrm>
            <a:off x="1543059" y="5038531"/>
            <a:ext cx="2075622" cy="942164"/>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Scoring System</a:t>
            </a:r>
            <a:endParaRPr lang="en-US" dirty="0"/>
          </a:p>
        </p:txBody>
      </p:sp>
      <p:cxnSp>
        <p:nvCxnSpPr>
          <p:cNvPr id="9" name="Straight Arrow Connector 8"/>
          <p:cNvCxnSpPr>
            <a:stCxn id="7" idx="0"/>
          </p:cNvCxnSpPr>
          <p:nvPr/>
        </p:nvCxnSpPr>
        <p:spPr>
          <a:xfrm flipV="1">
            <a:off x="2580870" y="3659421"/>
            <a:ext cx="1188021" cy="13791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Lightning Bolt 9"/>
          <p:cNvSpPr/>
          <p:nvPr/>
        </p:nvSpPr>
        <p:spPr>
          <a:xfrm>
            <a:off x="2253140" y="2935730"/>
            <a:ext cx="1515751" cy="464254"/>
          </a:xfrm>
          <a:prstGeom prst="lightningBolt">
            <a:avLst/>
          </a:prstGeom>
          <a:solidFill>
            <a:srgbClr val="142A4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9378409">
            <a:off x="5866816" y="2288134"/>
            <a:ext cx="1034319" cy="573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3140743" y="4492348"/>
            <a:ext cx="4274141" cy="546183"/>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481305" y="5085992"/>
            <a:ext cx="1881645" cy="369332"/>
          </a:xfrm>
          <a:prstGeom prst="rect">
            <a:avLst/>
          </a:prstGeom>
          <a:noFill/>
        </p:spPr>
        <p:txBody>
          <a:bodyPr wrap="none" rtlCol="0">
            <a:spAutoFit/>
          </a:bodyPr>
          <a:lstStyle/>
          <a:p>
            <a:r>
              <a:rPr lang="en-US" dirty="0" smtClean="0">
                <a:solidFill>
                  <a:schemeClr val="accent5">
                    <a:lumMod val="60000"/>
                    <a:lumOff val="40000"/>
                  </a:schemeClr>
                </a:solidFill>
              </a:rPr>
              <a:t>Need this traffic</a:t>
            </a:r>
            <a:endParaRPr lang="en-US" dirty="0">
              <a:solidFill>
                <a:schemeClr val="accent5">
                  <a:lumMod val="60000"/>
                  <a:lumOff val="40000"/>
                </a:schemeClr>
              </a:solidFill>
            </a:endParaRPr>
          </a:p>
        </p:txBody>
      </p:sp>
      <p:cxnSp>
        <p:nvCxnSpPr>
          <p:cNvPr id="17" name="Straight Arrow Connector 16"/>
          <p:cNvCxnSpPr/>
          <p:nvPr/>
        </p:nvCxnSpPr>
        <p:spPr>
          <a:xfrm flipV="1">
            <a:off x="2212172" y="3388530"/>
            <a:ext cx="928571" cy="546182"/>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02236" y="3929755"/>
            <a:ext cx="1779190" cy="369332"/>
          </a:xfrm>
          <a:prstGeom prst="rect">
            <a:avLst/>
          </a:prstGeom>
          <a:noFill/>
        </p:spPr>
        <p:txBody>
          <a:bodyPr wrap="none" rtlCol="0">
            <a:spAutoFit/>
          </a:bodyPr>
          <a:lstStyle/>
          <a:p>
            <a:r>
              <a:rPr lang="en-US" dirty="0" smtClean="0">
                <a:solidFill>
                  <a:schemeClr val="accent5">
                    <a:lumMod val="60000"/>
                    <a:lumOff val="40000"/>
                  </a:schemeClr>
                </a:solidFill>
              </a:rPr>
              <a:t>Don’t want this </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254705572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anonymity, this is simple</a:t>
            </a:r>
            <a:endParaRPr lang="en-US" dirty="0"/>
          </a:p>
        </p:txBody>
      </p:sp>
      <p:sp>
        <p:nvSpPr>
          <p:cNvPr id="3" name="Content Placeholder 2"/>
          <p:cNvSpPr>
            <a:spLocks noGrp="1"/>
          </p:cNvSpPr>
          <p:nvPr>
            <p:ph idx="1"/>
          </p:nvPr>
        </p:nvSpPr>
        <p:spPr/>
        <p:txBody>
          <a:bodyPr/>
          <a:lstStyle/>
          <a:p>
            <a:r>
              <a:rPr lang="en-US" dirty="0" smtClean="0"/>
              <a:t>Block traffic from anyone not scoring system, problem solved</a:t>
            </a:r>
          </a:p>
          <a:p>
            <a:r>
              <a:rPr lang="en-US" dirty="0" smtClean="0"/>
              <a:t>Generally you have to be permissive and allow traffic from the entire game world</a:t>
            </a:r>
          </a:p>
          <a:p>
            <a:r>
              <a:rPr lang="en-US" dirty="0" smtClean="0"/>
              <a:t>If you can classify “good” from “bad” at the network level…</a:t>
            </a:r>
          </a:p>
        </p:txBody>
      </p:sp>
    </p:spTree>
    <p:extLst>
      <p:ext uri="{BB962C8B-B14F-4D97-AF65-F5344CB8AC3E}">
        <p14:creationId xmlns:p14="http://schemas.microsoft.com/office/powerpoint/2010/main" val="1460441361"/>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Defense</a:t>
            </a:r>
            <a:endParaRPr lang="en-US" dirty="0"/>
          </a:p>
        </p:txBody>
      </p:sp>
      <p:sp>
        <p:nvSpPr>
          <p:cNvPr id="3" name="Subtitle 2"/>
          <p:cNvSpPr>
            <a:spLocks noGrp="1"/>
          </p:cNvSpPr>
          <p:nvPr>
            <p:ph type="subTitle" idx="1"/>
          </p:nvPr>
        </p:nvSpPr>
        <p:spPr/>
        <p:txBody>
          <a:bodyPr/>
          <a:lstStyle/>
          <a:p>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TextBox 4"/>
          <p:cNvSpPr txBox="1"/>
          <p:nvPr/>
        </p:nvSpPr>
        <p:spPr>
          <a:xfrm>
            <a:off x="3290952" y="31951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762268"/>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awareness </a:t>
            </a:r>
            <a:endParaRPr lang="en-US" dirty="0"/>
          </a:p>
        </p:txBody>
      </p:sp>
      <p:sp>
        <p:nvSpPr>
          <p:cNvPr id="3" name="Content Placeholder 2"/>
          <p:cNvSpPr>
            <a:spLocks noGrp="1"/>
          </p:cNvSpPr>
          <p:nvPr>
            <p:ph idx="1"/>
          </p:nvPr>
        </p:nvSpPr>
        <p:spPr/>
        <p:txBody>
          <a:bodyPr/>
          <a:lstStyle/>
          <a:p>
            <a:r>
              <a:rPr lang="en-US" dirty="0" smtClean="0"/>
              <a:t>How do you know if someone else is using your computer? </a:t>
            </a:r>
          </a:p>
          <a:p>
            <a:pPr lvl="1"/>
            <a:r>
              <a:rPr lang="en-US" dirty="0" smtClean="0"/>
              <a:t>This depends on how much the person using your computer cares</a:t>
            </a:r>
          </a:p>
          <a:p>
            <a:pPr lvl="1"/>
            <a:r>
              <a:rPr lang="en-US" dirty="0" smtClean="0"/>
              <a:t>This also depends on how much you can “see” or are permitted to see</a:t>
            </a:r>
            <a:endParaRPr lang="en-US" dirty="0"/>
          </a:p>
        </p:txBody>
      </p:sp>
    </p:spTree>
    <p:extLst>
      <p:ext uri="{BB962C8B-B14F-4D97-AF65-F5344CB8AC3E}">
        <p14:creationId xmlns:p14="http://schemas.microsoft.com/office/powerpoint/2010/main" val="10399823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reasons</a:t>
            </a:r>
            <a:endParaRPr lang="en-US" dirty="0"/>
          </a:p>
        </p:txBody>
      </p:sp>
      <p:sp>
        <p:nvSpPr>
          <p:cNvPr id="3" name="Content Placeholder 2"/>
          <p:cNvSpPr>
            <a:spLocks noGrp="1"/>
          </p:cNvSpPr>
          <p:nvPr>
            <p:ph idx="1"/>
          </p:nvPr>
        </p:nvSpPr>
        <p:spPr/>
        <p:txBody>
          <a:bodyPr/>
          <a:lstStyle/>
          <a:p>
            <a:r>
              <a:rPr lang="en-US" dirty="0" smtClean="0"/>
              <a:t>A major part of DEFCON CTF is finding bugs</a:t>
            </a:r>
          </a:p>
          <a:p>
            <a:r>
              <a:rPr lang="en-US" dirty="0" smtClean="0"/>
              <a:t>A problem:</a:t>
            </a:r>
          </a:p>
          <a:p>
            <a:pPr lvl="1"/>
            <a:r>
              <a:rPr lang="en-US" dirty="0" smtClean="0"/>
              <a:t>You find bugs in programs you run</a:t>
            </a:r>
          </a:p>
          <a:p>
            <a:pPr lvl="1"/>
            <a:r>
              <a:rPr lang="en-US" dirty="0" smtClean="0"/>
              <a:t>You’d like to not be vulnerable to those bugs any more</a:t>
            </a:r>
          </a:p>
          <a:p>
            <a:pPr lvl="1"/>
            <a:r>
              <a:rPr lang="en-US" dirty="0" smtClean="0"/>
              <a:t>You don’t have the source code to those programs</a:t>
            </a:r>
          </a:p>
          <a:p>
            <a:r>
              <a:rPr lang="en-US" dirty="0" smtClean="0"/>
              <a:t>The solution:</a:t>
            </a:r>
          </a:p>
          <a:p>
            <a:pPr lvl="1"/>
            <a:r>
              <a:rPr lang="en-US" dirty="0" smtClean="0"/>
              <a:t>Binary-only patches to programs</a:t>
            </a:r>
            <a:endParaRPr lang="en-US" dirty="0"/>
          </a:p>
        </p:txBody>
      </p:sp>
    </p:spTree>
    <p:extLst>
      <p:ext uri="{BB962C8B-B14F-4D97-AF65-F5344CB8AC3E}">
        <p14:creationId xmlns:p14="http://schemas.microsoft.com/office/powerpoint/2010/main" val="3147824860"/>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awareness: taps</a:t>
            </a:r>
            <a:endParaRPr lang="en-US" dirty="0"/>
          </a:p>
        </p:txBody>
      </p:sp>
      <p:sp>
        <p:nvSpPr>
          <p:cNvPr id="3" name="Content Placeholder 2"/>
          <p:cNvSpPr>
            <a:spLocks noGrp="1"/>
          </p:cNvSpPr>
          <p:nvPr>
            <p:ph idx="1"/>
          </p:nvPr>
        </p:nvSpPr>
        <p:spPr/>
        <p:txBody>
          <a:bodyPr/>
          <a:lstStyle/>
          <a:p>
            <a:r>
              <a:rPr lang="en-US" dirty="0" smtClean="0"/>
              <a:t>If you’re using a computer, doing nothing on the network, and yet it’s talking to the network, you might be owned</a:t>
            </a:r>
          </a:p>
          <a:p>
            <a:r>
              <a:rPr lang="en-US" dirty="0" smtClean="0"/>
              <a:t>For CTFs this can be a problem because you need to be able to put the system into a quiescent state</a:t>
            </a:r>
          </a:p>
          <a:p>
            <a:pPr lvl="1"/>
            <a:r>
              <a:rPr lang="en-US" dirty="0" smtClean="0"/>
              <a:t>This could mean shutting down the ability to make points off of a service poll, which could be bad if done for too long</a:t>
            </a:r>
            <a:endParaRPr lang="en-US" dirty="0"/>
          </a:p>
        </p:txBody>
      </p:sp>
    </p:spTree>
    <p:extLst>
      <p:ext uri="{BB962C8B-B14F-4D97-AF65-F5344CB8AC3E}">
        <p14:creationId xmlns:p14="http://schemas.microsoft.com/office/powerpoint/2010/main" val="3105737860"/>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normAutofit fontScale="92500"/>
          </a:bodyPr>
          <a:lstStyle/>
          <a:p>
            <a:r>
              <a:rPr lang="en-US" dirty="0" smtClean="0"/>
              <a:t>Exactly what can be monitored depends on the system and how much control you have</a:t>
            </a:r>
          </a:p>
          <a:p>
            <a:r>
              <a:rPr lang="en-US" dirty="0" smtClean="0"/>
              <a:t>As a user, you are limited to what system services will tell you</a:t>
            </a:r>
          </a:p>
          <a:p>
            <a:pPr lvl="1"/>
            <a:r>
              <a:rPr lang="en-US" dirty="0" smtClean="0"/>
              <a:t>UNIX-style </a:t>
            </a:r>
            <a:r>
              <a:rPr lang="en-US" dirty="0" err="1" smtClean="0"/>
              <a:t>wtmp</a:t>
            </a:r>
            <a:r>
              <a:rPr lang="en-US" dirty="0" smtClean="0"/>
              <a:t> logs recording login/logout accessible via ‘w’</a:t>
            </a:r>
          </a:p>
          <a:p>
            <a:pPr lvl="2"/>
            <a:r>
              <a:rPr lang="en-US" dirty="0" smtClean="0"/>
              <a:t>When someone pops a shell, they don’t log in</a:t>
            </a:r>
          </a:p>
          <a:p>
            <a:pPr lvl="1"/>
            <a:r>
              <a:rPr lang="en-US" dirty="0" smtClean="0"/>
              <a:t>Process listings via ‘</a:t>
            </a:r>
            <a:r>
              <a:rPr lang="en-US" dirty="0" err="1" smtClean="0"/>
              <a:t>ps</a:t>
            </a:r>
            <a:r>
              <a:rPr lang="en-US" dirty="0" smtClean="0"/>
              <a:t>’</a:t>
            </a:r>
          </a:p>
          <a:p>
            <a:pPr lvl="2"/>
            <a:r>
              <a:rPr lang="en-US" dirty="0" smtClean="0"/>
              <a:t>If someone backdoors your ‘</a:t>
            </a:r>
            <a:r>
              <a:rPr lang="en-US" dirty="0" err="1" smtClean="0"/>
              <a:t>ps</a:t>
            </a:r>
            <a:r>
              <a:rPr lang="en-US" dirty="0" smtClean="0"/>
              <a:t>’ binary, you have problems</a:t>
            </a:r>
          </a:p>
          <a:p>
            <a:pPr lvl="1"/>
            <a:r>
              <a:rPr lang="en-US" dirty="0" smtClean="0"/>
              <a:t>Information in some kind of </a:t>
            </a:r>
            <a:r>
              <a:rPr lang="en-US" dirty="0" err="1" smtClean="0"/>
              <a:t>procfs</a:t>
            </a:r>
            <a:r>
              <a:rPr lang="en-US" dirty="0" smtClean="0"/>
              <a:t> (if your platform has it)</a:t>
            </a:r>
          </a:p>
          <a:p>
            <a:pPr lvl="1"/>
            <a:r>
              <a:rPr lang="en-US" dirty="0" smtClean="0"/>
              <a:t>Or </a:t>
            </a:r>
            <a:r>
              <a:rPr lang="en-US" dirty="0" err="1" smtClean="0">
                <a:latin typeface="Consolas"/>
                <a:cs typeface="Consolas"/>
              </a:rPr>
              <a:t>inotify</a:t>
            </a:r>
            <a:r>
              <a:rPr lang="en-US" dirty="0" smtClean="0"/>
              <a:t>, if your platform supports it</a:t>
            </a:r>
          </a:p>
          <a:p>
            <a:r>
              <a:rPr lang="en-US" dirty="0" err="1"/>
              <a:t>n</a:t>
            </a:r>
            <a:r>
              <a:rPr lang="en-US" dirty="0" err="1" smtClean="0"/>
              <a:t>etstat</a:t>
            </a:r>
            <a:r>
              <a:rPr lang="en-US" dirty="0" smtClean="0"/>
              <a:t> </a:t>
            </a:r>
            <a:endParaRPr lang="en-US" dirty="0"/>
          </a:p>
        </p:txBody>
      </p:sp>
    </p:spTree>
    <p:extLst>
      <p:ext uri="{BB962C8B-B14F-4D97-AF65-F5344CB8AC3E}">
        <p14:creationId xmlns:p14="http://schemas.microsoft.com/office/powerpoint/2010/main" val="1366831278"/>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lstStyle/>
          <a:p>
            <a:r>
              <a:rPr lang="en-US" dirty="0" smtClean="0"/>
              <a:t>The operating system kernel brokers access to system resources</a:t>
            </a:r>
          </a:p>
          <a:p>
            <a:pPr lvl="1"/>
            <a:r>
              <a:rPr lang="en-US" dirty="0" smtClean="0"/>
              <a:t>Tracking global file or network activity needs kernel cooperation </a:t>
            </a:r>
          </a:p>
          <a:p>
            <a:r>
              <a:rPr lang="en-US" dirty="0" smtClean="0"/>
              <a:t>Dumping all packets coming in our with </a:t>
            </a:r>
            <a:r>
              <a:rPr lang="en-US" dirty="0" err="1" smtClean="0"/>
              <a:t>wireshark</a:t>
            </a:r>
            <a:r>
              <a:rPr lang="en-US" dirty="0" smtClean="0"/>
              <a:t>/</a:t>
            </a:r>
            <a:r>
              <a:rPr lang="en-US" dirty="0" err="1" smtClean="0"/>
              <a:t>tcpdump</a:t>
            </a:r>
            <a:r>
              <a:rPr lang="en-US" dirty="0" smtClean="0"/>
              <a:t> </a:t>
            </a:r>
          </a:p>
          <a:p>
            <a:pPr lvl="1"/>
            <a:r>
              <a:rPr lang="en-US" dirty="0" smtClean="0"/>
              <a:t>Problem: discerning good from bad?</a:t>
            </a:r>
          </a:p>
          <a:p>
            <a:pPr lvl="1"/>
            <a:r>
              <a:rPr lang="en-US" dirty="0" smtClean="0"/>
              <a:t>Sometimes you can create honest signatures for vulnerabilities that you have identified </a:t>
            </a:r>
            <a:endParaRPr lang="en-US" dirty="0"/>
          </a:p>
        </p:txBody>
      </p:sp>
    </p:spTree>
    <p:extLst>
      <p:ext uri="{BB962C8B-B14F-4D97-AF65-F5344CB8AC3E}">
        <p14:creationId xmlns:p14="http://schemas.microsoft.com/office/powerpoint/2010/main" val="2520248187"/>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lstStyle/>
          <a:p>
            <a:r>
              <a:rPr lang="en-US" dirty="0" smtClean="0"/>
              <a:t>Continuously dump the active process list</a:t>
            </a:r>
          </a:p>
          <a:p>
            <a:r>
              <a:rPr lang="en-US" dirty="0" smtClean="0"/>
              <a:t>Look for things you haven’t seen before</a:t>
            </a:r>
          </a:p>
          <a:p>
            <a:pPr lvl="1"/>
            <a:r>
              <a:rPr lang="en-US" dirty="0" smtClean="0"/>
              <a:t>Things to consider: on your platform, how can you have a thread running code?</a:t>
            </a:r>
          </a:p>
          <a:p>
            <a:pPr lvl="2"/>
            <a:r>
              <a:rPr lang="en-US" dirty="0" smtClean="0"/>
              <a:t>Sometimes they need their own PID, sometimes not</a:t>
            </a:r>
          </a:p>
          <a:p>
            <a:pPr lvl="2"/>
            <a:r>
              <a:rPr lang="en-US" dirty="0" smtClean="0"/>
              <a:t>Could an attacker inject a thread into a process that you trust?</a:t>
            </a:r>
          </a:p>
          <a:p>
            <a:r>
              <a:rPr lang="en-US" dirty="0" smtClean="0"/>
              <a:t>Maybe you can get more information about programs internal state </a:t>
            </a:r>
          </a:p>
          <a:p>
            <a:pPr lvl="1"/>
            <a:r>
              <a:rPr lang="en-US" dirty="0" smtClean="0"/>
              <a:t>What is heap size</a:t>
            </a:r>
          </a:p>
          <a:p>
            <a:pPr lvl="1"/>
            <a:r>
              <a:rPr lang="en-US" dirty="0" smtClean="0"/>
              <a:t>What is memory map </a:t>
            </a:r>
            <a:endParaRPr lang="en-US" dirty="0"/>
          </a:p>
        </p:txBody>
      </p:sp>
    </p:spTree>
    <p:extLst>
      <p:ext uri="{BB962C8B-B14F-4D97-AF65-F5344CB8AC3E}">
        <p14:creationId xmlns:p14="http://schemas.microsoft.com/office/powerpoint/2010/main" val="1667069101"/>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lstStyle/>
          <a:p>
            <a:r>
              <a:rPr lang="en-US" dirty="0" smtClean="0"/>
              <a:t>Your programs will crash when other teams try to exploit them and fail because they haven’t perfected the exploit yet</a:t>
            </a:r>
          </a:p>
          <a:p>
            <a:r>
              <a:rPr lang="en-US" dirty="0" smtClean="0"/>
              <a:t>This is a great opportunity to capture another teams exploit!</a:t>
            </a:r>
          </a:p>
          <a:p>
            <a:pPr lvl="1"/>
            <a:r>
              <a:rPr lang="en-US" dirty="0" smtClean="0"/>
              <a:t>Pros have capture frameworks where they correlate socket information and time of crash to a packet capture </a:t>
            </a:r>
          </a:p>
          <a:p>
            <a:pPr lvl="1"/>
            <a:r>
              <a:rPr lang="en-US" dirty="0" smtClean="0"/>
              <a:t>Extract failed exploit, identify bug, fix it up, and turn it around on other teams before the failed exploit team fixes their own exploit</a:t>
            </a:r>
            <a:endParaRPr lang="en-US" dirty="0"/>
          </a:p>
        </p:txBody>
      </p:sp>
    </p:spTree>
    <p:extLst>
      <p:ext uri="{BB962C8B-B14F-4D97-AF65-F5344CB8AC3E}">
        <p14:creationId xmlns:p14="http://schemas.microsoft.com/office/powerpoint/2010/main" val="2874535407"/>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the network</a:t>
            </a:r>
            <a:endParaRPr lang="en-US" dirty="0"/>
          </a:p>
        </p:txBody>
      </p:sp>
      <p:sp>
        <p:nvSpPr>
          <p:cNvPr id="3" name="Content Placeholder 2"/>
          <p:cNvSpPr>
            <a:spLocks noGrp="1"/>
          </p:cNvSpPr>
          <p:nvPr>
            <p:ph idx="1"/>
          </p:nvPr>
        </p:nvSpPr>
        <p:spPr/>
        <p:txBody>
          <a:bodyPr/>
          <a:lstStyle/>
          <a:p>
            <a:r>
              <a:rPr lang="en-US" dirty="0" err="1" smtClean="0"/>
              <a:t>Unbackdoored</a:t>
            </a:r>
            <a:r>
              <a:rPr lang="en-US" dirty="0" smtClean="0"/>
              <a:t> </a:t>
            </a:r>
            <a:r>
              <a:rPr lang="en-US" dirty="0" err="1" smtClean="0"/>
              <a:t>netstat</a:t>
            </a:r>
            <a:r>
              <a:rPr lang="en-US" dirty="0" smtClean="0"/>
              <a:t> will tell you about what programs are connecting to what remote hosts </a:t>
            </a:r>
          </a:p>
          <a:p>
            <a:r>
              <a:rPr lang="en-US" dirty="0" smtClean="0"/>
              <a:t>Long-lived connections would be weird </a:t>
            </a:r>
          </a:p>
          <a:p>
            <a:pPr lvl="1"/>
            <a:r>
              <a:rPr lang="en-US" dirty="0" smtClean="0"/>
              <a:t>Or would they? Ask your reverse engineers if challenge binaries should have long running connections </a:t>
            </a:r>
          </a:p>
          <a:p>
            <a:endParaRPr lang="en-US" dirty="0"/>
          </a:p>
        </p:txBody>
      </p:sp>
    </p:spTree>
    <p:extLst>
      <p:ext uri="{BB962C8B-B14F-4D97-AF65-F5344CB8AC3E}">
        <p14:creationId xmlns:p14="http://schemas.microsoft.com/office/powerpoint/2010/main" val="2467720456"/>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DEFCON </a:t>
            </a:r>
            <a:endParaRPr lang="en-US" dirty="0"/>
          </a:p>
        </p:txBody>
      </p:sp>
      <p:sp>
        <p:nvSpPr>
          <p:cNvPr id="3" name="Content Placeholder 2"/>
          <p:cNvSpPr>
            <a:spLocks noGrp="1"/>
          </p:cNvSpPr>
          <p:nvPr>
            <p:ph idx="1"/>
          </p:nvPr>
        </p:nvSpPr>
        <p:spPr/>
        <p:txBody>
          <a:bodyPr/>
          <a:lstStyle/>
          <a:p>
            <a:r>
              <a:rPr lang="en-US" dirty="0" smtClean="0"/>
              <a:t>DEFCON network conceals source addresses </a:t>
            </a:r>
          </a:p>
          <a:p>
            <a:r>
              <a:rPr lang="en-US" dirty="0" smtClean="0"/>
              <a:t>Some clever people did profiling of the IP headers received by their game systems</a:t>
            </a:r>
          </a:p>
          <a:p>
            <a:r>
              <a:rPr lang="en-US" dirty="0" smtClean="0"/>
              <a:t>Discovered a difference between scoring system traffic and contestant system traffic</a:t>
            </a:r>
          </a:p>
          <a:p>
            <a:r>
              <a:rPr lang="en-US" dirty="0" smtClean="0"/>
              <a:t>Implemented a classification algorithm and used this to guide all contestant system traffic to a honeypot </a:t>
            </a:r>
          </a:p>
          <a:p>
            <a:r>
              <a:rPr lang="en-US" dirty="0"/>
              <a:t>Ex: http://</a:t>
            </a:r>
            <a:r>
              <a:rPr lang="en-US" dirty="0" err="1"/>
              <a:t>blog.oxff.net</a:t>
            </a:r>
            <a:r>
              <a:rPr lang="en-US" dirty="0"/>
              <a:t>/#vc3g6k7nmrgq7w54rhda</a:t>
            </a:r>
            <a:endParaRPr lang="en-US" dirty="0" smtClean="0"/>
          </a:p>
        </p:txBody>
      </p:sp>
    </p:spTree>
    <p:extLst>
      <p:ext uri="{BB962C8B-B14F-4D97-AF65-F5344CB8AC3E}">
        <p14:creationId xmlns:p14="http://schemas.microsoft.com/office/powerpoint/2010/main" val="913522503"/>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 grain process monitoring</a:t>
            </a:r>
            <a:endParaRPr lang="en-US" dirty="0"/>
          </a:p>
        </p:txBody>
      </p:sp>
      <p:sp>
        <p:nvSpPr>
          <p:cNvPr id="3" name="Content Placeholder 2"/>
          <p:cNvSpPr>
            <a:spLocks noGrp="1"/>
          </p:cNvSpPr>
          <p:nvPr>
            <p:ph idx="1"/>
          </p:nvPr>
        </p:nvSpPr>
        <p:spPr/>
        <p:txBody>
          <a:bodyPr/>
          <a:lstStyle/>
          <a:p>
            <a:r>
              <a:rPr lang="en-US" dirty="0" smtClean="0"/>
              <a:t>Consider running every challenge binary on your system under </a:t>
            </a:r>
            <a:r>
              <a:rPr lang="en-US" dirty="0" err="1" smtClean="0"/>
              <a:t>gdb</a:t>
            </a:r>
            <a:r>
              <a:rPr lang="en-US" dirty="0" smtClean="0"/>
              <a:t> with break-prints on calls to ‘</a:t>
            </a:r>
            <a:r>
              <a:rPr lang="en-US" dirty="0" smtClean="0">
                <a:latin typeface="Consolas"/>
                <a:cs typeface="Consolas"/>
              </a:rPr>
              <a:t>open</a:t>
            </a:r>
            <a:r>
              <a:rPr lang="en-US" dirty="0" smtClean="0"/>
              <a:t>’ </a:t>
            </a:r>
          </a:p>
          <a:p>
            <a:r>
              <a:rPr lang="en-US" dirty="0" smtClean="0"/>
              <a:t>If you see programs opening files they normally don’t… problems?</a:t>
            </a:r>
          </a:p>
          <a:p>
            <a:r>
              <a:rPr lang="en-US" dirty="0" smtClean="0"/>
              <a:t>This isn’t perfect</a:t>
            </a:r>
          </a:p>
          <a:p>
            <a:pPr lvl="1"/>
            <a:r>
              <a:rPr lang="en-US" dirty="0" smtClean="0"/>
              <a:t>Attacker – how would you evade detection by this scheme?</a:t>
            </a:r>
          </a:p>
          <a:p>
            <a:r>
              <a:rPr lang="en-US" dirty="0" smtClean="0"/>
              <a:t>When present, facilities like </a:t>
            </a:r>
            <a:r>
              <a:rPr lang="en-US" dirty="0" err="1" smtClean="0">
                <a:latin typeface="Consolas"/>
                <a:cs typeface="Consolas"/>
              </a:rPr>
              <a:t>inotify</a:t>
            </a:r>
            <a:r>
              <a:rPr lang="en-US" dirty="0" smtClean="0">
                <a:latin typeface="Consolas"/>
                <a:cs typeface="Consolas"/>
              </a:rPr>
              <a:t> </a:t>
            </a:r>
            <a:r>
              <a:rPr lang="en-US" dirty="0" smtClean="0">
                <a:cs typeface="Consolas"/>
              </a:rPr>
              <a:t>can help identify changes to the </a:t>
            </a:r>
            <a:r>
              <a:rPr lang="en-US" dirty="0" err="1" smtClean="0">
                <a:cs typeface="Consolas"/>
              </a:rPr>
              <a:t>filesystem</a:t>
            </a:r>
            <a:r>
              <a:rPr lang="en-US" dirty="0" smtClean="0">
                <a:cs typeface="Consolas"/>
              </a:rPr>
              <a:t> in near real time</a:t>
            </a:r>
            <a:endParaRPr lang="en-US" dirty="0"/>
          </a:p>
        </p:txBody>
      </p:sp>
    </p:spTree>
    <p:extLst>
      <p:ext uri="{BB962C8B-B14F-4D97-AF65-F5344CB8AC3E}">
        <p14:creationId xmlns:p14="http://schemas.microsoft.com/office/powerpoint/2010/main" val="1923864668"/>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summary - awareness</a:t>
            </a:r>
            <a:endParaRPr lang="en-US" dirty="0"/>
          </a:p>
        </p:txBody>
      </p:sp>
      <p:sp>
        <p:nvSpPr>
          <p:cNvPr id="3" name="Content Placeholder 2"/>
          <p:cNvSpPr>
            <a:spLocks noGrp="1"/>
          </p:cNvSpPr>
          <p:nvPr>
            <p:ph idx="1"/>
          </p:nvPr>
        </p:nvSpPr>
        <p:spPr/>
        <p:txBody>
          <a:bodyPr/>
          <a:lstStyle/>
          <a:p>
            <a:r>
              <a:rPr lang="en-US" dirty="0" smtClean="0"/>
              <a:t>Process activity </a:t>
            </a:r>
          </a:p>
          <a:p>
            <a:pPr lvl="1"/>
            <a:r>
              <a:rPr lang="en-US" dirty="0" smtClean="0"/>
              <a:t>Process launch / death </a:t>
            </a:r>
          </a:p>
          <a:p>
            <a:pPr lvl="1"/>
            <a:r>
              <a:rPr lang="en-US" dirty="0" smtClean="0"/>
              <a:t>Process memory maps </a:t>
            </a:r>
          </a:p>
          <a:p>
            <a:r>
              <a:rPr lang="en-US" dirty="0" smtClean="0"/>
              <a:t>Network activity </a:t>
            </a:r>
          </a:p>
          <a:p>
            <a:pPr lvl="1"/>
            <a:r>
              <a:rPr lang="en-US" dirty="0" smtClean="0"/>
              <a:t>What processes are connecting to what hosts for how long</a:t>
            </a:r>
          </a:p>
          <a:p>
            <a:r>
              <a:rPr lang="en-US" dirty="0" smtClean="0"/>
              <a:t>File activity</a:t>
            </a:r>
          </a:p>
          <a:p>
            <a:pPr lvl="1"/>
            <a:r>
              <a:rPr lang="en-US" dirty="0" smtClean="0"/>
              <a:t>Use </a:t>
            </a:r>
            <a:r>
              <a:rPr lang="en-US" dirty="0" err="1" smtClean="0"/>
              <a:t>gdb</a:t>
            </a:r>
            <a:r>
              <a:rPr lang="en-US" dirty="0" smtClean="0"/>
              <a:t> to get into processes </a:t>
            </a:r>
          </a:p>
          <a:p>
            <a:pPr lvl="1"/>
            <a:r>
              <a:rPr lang="en-US" dirty="0" smtClean="0"/>
              <a:t> Periodically re-scan the system for changes using some tools you write</a:t>
            </a:r>
          </a:p>
          <a:p>
            <a:endParaRPr lang="en-US" dirty="0"/>
          </a:p>
        </p:txBody>
      </p:sp>
    </p:spTree>
    <p:extLst>
      <p:ext uri="{BB962C8B-B14F-4D97-AF65-F5344CB8AC3E}">
        <p14:creationId xmlns:p14="http://schemas.microsoft.com/office/powerpoint/2010/main" val="964928391"/>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Attack</a:t>
            </a:r>
            <a:endParaRPr lang="en-US" dirty="0"/>
          </a:p>
        </p:txBody>
      </p:sp>
      <p:sp>
        <p:nvSpPr>
          <p:cNvPr id="3" name="Subtitle 2"/>
          <p:cNvSpPr>
            <a:spLocks noGrp="1"/>
          </p:cNvSpPr>
          <p:nvPr>
            <p:ph type="subTitle" idx="1"/>
          </p:nvPr>
        </p:nvSpPr>
        <p:spPr/>
        <p:txBody>
          <a:bodyPr/>
          <a:lstStyle/>
          <a:p>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064432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reasons</a:t>
            </a:r>
            <a:endParaRPr lang="en-US" dirty="0"/>
          </a:p>
        </p:txBody>
      </p:sp>
      <p:sp>
        <p:nvSpPr>
          <p:cNvPr id="3" name="Content Placeholder 2"/>
          <p:cNvSpPr>
            <a:spLocks noGrp="1"/>
          </p:cNvSpPr>
          <p:nvPr>
            <p:ph idx="1"/>
          </p:nvPr>
        </p:nvSpPr>
        <p:spPr/>
        <p:txBody>
          <a:bodyPr/>
          <a:lstStyle/>
          <a:p>
            <a:r>
              <a:rPr lang="en-US" dirty="0" smtClean="0"/>
              <a:t>DEFCON CTF, arbitrary custom challenge binaries </a:t>
            </a:r>
          </a:p>
          <a:p>
            <a:r>
              <a:rPr lang="en-US" dirty="0" smtClean="0"/>
              <a:t>Could be unknown bugs in there </a:t>
            </a:r>
          </a:p>
          <a:p>
            <a:r>
              <a:rPr lang="en-US" dirty="0" smtClean="0"/>
              <a:t>Other people could own us through that</a:t>
            </a:r>
          </a:p>
          <a:p>
            <a:r>
              <a:rPr lang="en-US" dirty="0" smtClean="0"/>
              <a:t>What if, code execution in those binaries did not result in them owning us?</a:t>
            </a:r>
          </a:p>
          <a:p>
            <a:r>
              <a:rPr lang="en-US" dirty="0" smtClean="0"/>
              <a:t>Solution: dynamically re-write challenge binaries during execution to detect exploitation</a:t>
            </a:r>
            <a:endParaRPr lang="en-US" dirty="0"/>
          </a:p>
        </p:txBody>
      </p:sp>
    </p:spTree>
    <p:extLst>
      <p:ext uri="{BB962C8B-B14F-4D97-AF65-F5344CB8AC3E}">
        <p14:creationId xmlns:p14="http://schemas.microsoft.com/office/powerpoint/2010/main" val="3723553140"/>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every defensive trick</a:t>
            </a:r>
            <a:endParaRPr lang="en-US" dirty="0"/>
          </a:p>
        </p:txBody>
      </p:sp>
      <p:sp>
        <p:nvSpPr>
          <p:cNvPr id="3" name="Content Placeholder 2"/>
          <p:cNvSpPr>
            <a:spLocks noGrp="1"/>
          </p:cNvSpPr>
          <p:nvPr>
            <p:ph idx="1"/>
          </p:nvPr>
        </p:nvSpPr>
        <p:spPr/>
        <p:txBody>
          <a:bodyPr/>
          <a:lstStyle/>
          <a:p>
            <a:r>
              <a:rPr lang="en-US" dirty="0" smtClean="0"/>
              <a:t>When using Other People’s Computers, they will be trying to find you the same way that you find people using your computers</a:t>
            </a:r>
          </a:p>
          <a:p>
            <a:r>
              <a:rPr lang="en-US" dirty="0" smtClean="0"/>
              <a:t>Generally, speed is good </a:t>
            </a:r>
          </a:p>
          <a:p>
            <a:r>
              <a:rPr lang="en-US" dirty="0" smtClean="0"/>
              <a:t>Persistent access is also very good (how long until they patch the bug)</a:t>
            </a:r>
          </a:p>
        </p:txBody>
      </p:sp>
    </p:spTree>
    <p:extLst>
      <p:ext uri="{BB962C8B-B14F-4D97-AF65-F5344CB8AC3E}">
        <p14:creationId xmlns:p14="http://schemas.microsoft.com/office/powerpoint/2010/main" val="4030807202"/>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a:t>
            </a:r>
            <a:endParaRPr lang="en-US" dirty="0"/>
          </a:p>
        </p:txBody>
      </p:sp>
      <p:sp>
        <p:nvSpPr>
          <p:cNvPr id="3" name="Content Placeholder 2"/>
          <p:cNvSpPr>
            <a:spLocks noGrp="1"/>
          </p:cNvSpPr>
          <p:nvPr>
            <p:ph idx="1"/>
          </p:nvPr>
        </p:nvSpPr>
        <p:spPr/>
        <p:txBody>
          <a:bodyPr/>
          <a:lstStyle/>
          <a:p>
            <a:r>
              <a:rPr lang="en-US" dirty="0" smtClean="0"/>
              <a:t>How to get persistent access to Other People’s Computers? </a:t>
            </a:r>
          </a:p>
          <a:p>
            <a:r>
              <a:rPr lang="en-US" dirty="0" smtClean="0"/>
              <a:t>Where can you write text on the </a:t>
            </a:r>
            <a:r>
              <a:rPr lang="en-US" dirty="0" err="1" smtClean="0"/>
              <a:t>filesystem</a:t>
            </a:r>
            <a:r>
              <a:rPr lang="en-US" dirty="0" smtClean="0"/>
              <a:t> that turns into programs running at some later point?</a:t>
            </a:r>
          </a:p>
          <a:p>
            <a:pPr lvl="1"/>
            <a:r>
              <a:rPr lang="en-US" dirty="0" smtClean="0"/>
              <a:t>Example: </a:t>
            </a:r>
            <a:r>
              <a:rPr lang="en-US" dirty="0" err="1" smtClean="0"/>
              <a:t>crontab</a:t>
            </a:r>
            <a:r>
              <a:rPr lang="en-US" dirty="0" smtClean="0"/>
              <a:t> , </a:t>
            </a:r>
            <a:r>
              <a:rPr lang="en-US" dirty="0" err="1" smtClean="0"/>
              <a:t>bashrc</a:t>
            </a:r>
            <a:endParaRPr lang="en-US" dirty="0" smtClean="0"/>
          </a:p>
          <a:p>
            <a:pPr lvl="1"/>
            <a:r>
              <a:rPr lang="en-US" dirty="0" smtClean="0"/>
              <a:t>Another example: cat your own key into their </a:t>
            </a:r>
            <a:r>
              <a:rPr lang="en-US" dirty="0" err="1" smtClean="0">
                <a:latin typeface="Consolas"/>
                <a:cs typeface="Consolas"/>
              </a:rPr>
              <a:t>authorized_keys</a:t>
            </a:r>
            <a:endParaRPr lang="en-US" dirty="0" smtClean="0">
              <a:cs typeface="Consolas"/>
            </a:endParaRPr>
          </a:p>
          <a:p>
            <a:r>
              <a:rPr lang="en-US" dirty="0" smtClean="0">
                <a:cs typeface="Consolas"/>
              </a:rPr>
              <a:t>Do you always need this?</a:t>
            </a:r>
          </a:p>
          <a:p>
            <a:pPr lvl="1"/>
            <a:r>
              <a:rPr lang="en-US" dirty="0" smtClean="0">
                <a:cs typeface="Consolas"/>
              </a:rPr>
              <a:t>Find some long-running process and put something there in memory-only using some handy tool you wrote previously</a:t>
            </a:r>
            <a:endParaRPr lang="en-US" dirty="0"/>
          </a:p>
        </p:txBody>
      </p:sp>
    </p:spTree>
    <p:extLst>
      <p:ext uri="{BB962C8B-B14F-4D97-AF65-F5344CB8AC3E}">
        <p14:creationId xmlns:p14="http://schemas.microsoft.com/office/powerpoint/2010/main" val="913831917"/>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a:t>
            </a:r>
            <a:endParaRPr lang="en-US" dirty="0"/>
          </a:p>
        </p:txBody>
      </p:sp>
      <p:sp>
        <p:nvSpPr>
          <p:cNvPr id="3" name="Content Placeholder 2"/>
          <p:cNvSpPr>
            <a:spLocks noGrp="1"/>
          </p:cNvSpPr>
          <p:nvPr>
            <p:ph idx="1"/>
          </p:nvPr>
        </p:nvSpPr>
        <p:spPr/>
        <p:txBody>
          <a:bodyPr/>
          <a:lstStyle/>
          <a:p>
            <a:r>
              <a:rPr lang="en-US" dirty="0" smtClean="0"/>
              <a:t>Making new processes is noisy and potentially detectable </a:t>
            </a:r>
          </a:p>
          <a:p>
            <a:r>
              <a:rPr lang="en-US" dirty="0" smtClean="0"/>
              <a:t>Back-</a:t>
            </a:r>
            <a:r>
              <a:rPr lang="en-US" dirty="0" err="1" smtClean="0"/>
              <a:t>dooring</a:t>
            </a:r>
            <a:r>
              <a:rPr lang="en-US" dirty="0" smtClean="0"/>
              <a:t> system binaries seems like it would be appropriately devious but the other guys could have file-integrity tools that tells them when you do this</a:t>
            </a:r>
          </a:p>
          <a:p>
            <a:pPr lvl="1"/>
            <a:r>
              <a:rPr lang="en-US" dirty="0" smtClean="0"/>
              <a:t>Or they might not? Maybe you should have those tools too…</a:t>
            </a:r>
          </a:p>
          <a:p>
            <a:r>
              <a:rPr lang="en-US" dirty="0" smtClean="0"/>
              <a:t>Just take everything you can think of to defend, and invert it</a:t>
            </a:r>
          </a:p>
        </p:txBody>
      </p:sp>
    </p:spTree>
    <p:extLst>
      <p:ext uri="{BB962C8B-B14F-4D97-AF65-F5344CB8AC3E}">
        <p14:creationId xmlns:p14="http://schemas.microsoft.com/office/powerpoint/2010/main" val="1806447100"/>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Be evil</a:t>
            </a:r>
            <a:endParaRPr lang="en-US" dirty="0"/>
          </a:p>
        </p:txBody>
      </p:sp>
    </p:spTree>
    <p:extLst>
      <p:ext uri="{BB962C8B-B14F-4D97-AF65-F5344CB8AC3E}">
        <p14:creationId xmlns:p14="http://schemas.microsoft.com/office/powerpoint/2010/main" val="3705495329"/>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stuff actually is hard</a:t>
            </a:r>
            <a:endParaRPr lang="en-US" dirty="0"/>
          </a:p>
        </p:txBody>
      </p:sp>
      <p:sp>
        <p:nvSpPr>
          <p:cNvPr id="3" name="Content Placeholder 2"/>
          <p:cNvSpPr>
            <a:spLocks noGrp="1"/>
          </p:cNvSpPr>
          <p:nvPr>
            <p:ph idx="1"/>
          </p:nvPr>
        </p:nvSpPr>
        <p:spPr/>
        <p:txBody>
          <a:bodyPr/>
          <a:lstStyle/>
          <a:p>
            <a:r>
              <a:rPr lang="en-US" dirty="0" smtClean="0"/>
              <a:t>It takes a lot of practice to get it right</a:t>
            </a:r>
          </a:p>
          <a:p>
            <a:r>
              <a:rPr lang="en-US" dirty="0" smtClean="0"/>
              <a:t>It takes a lot of doing to get it right</a:t>
            </a:r>
          </a:p>
          <a:p>
            <a:r>
              <a:rPr lang="en-US" dirty="0" smtClean="0"/>
              <a:t>There are multiple skills overlaid on multiple domains</a:t>
            </a:r>
          </a:p>
          <a:p>
            <a:pPr lvl="1"/>
            <a:r>
              <a:rPr lang="en-US" dirty="0" smtClean="0"/>
              <a:t>We didn’t even really talk about web stuff</a:t>
            </a:r>
          </a:p>
          <a:p>
            <a:endParaRPr lang="en-US" dirty="0"/>
          </a:p>
        </p:txBody>
      </p:sp>
    </p:spTree>
    <p:extLst>
      <p:ext uri="{BB962C8B-B14F-4D97-AF65-F5344CB8AC3E}">
        <p14:creationId xmlns:p14="http://schemas.microsoft.com/office/powerpoint/2010/main" val="3154776961"/>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CTF contains a lot of real-world stuff</a:t>
            </a:r>
            <a:endParaRPr lang="en-US" dirty="0"/>
          </a:p>
        </p:txBody>
      </p:sp>
      <p:sp>
        <p:nvSpPr>
          <p:cNvPr id="3" name="Content Placeholder 2"/>
          <p:cNvSpPr>
            <a:spLocks noGrp="1"/>
          </p:cNvSpPr>
          <p:nvPr>
            <p:ph idx="1"/>
          </p:nvPr>
        </p:nvSpPr>
        <p:spPr>
          <a:xfrm>
            <a:off x="779463" y="1828800"/>
            <a:ext cx="5212399" cy="4208930"/>
          </a:xfrm>
        </p:spPr>
        <p:txBody>
          <a:bodyPr/>
          <a:lstStyle/>
          <a:p>
            <a:r>
              <a:rPr lang="en-US" dirty="0" smtClean="0"/>
              <a:t>A working CTF team is doing what a “normal” security shop would do day to day </a:t>
            </a:r>
          </a:p>
          <a:p>
            <a:pPr marL="0" indent="0">
              <a:buNone/>
            </a:pPr>
            <a:endParaRPr lang="en-US" dirty="0"/>
          </a:p>
          <a:p>
            <a:r>
              <a:rPr lang="en-US" dirty="0" smtClean="0"/>
              <a:t>Doing this should give a lot of insight into what goes on in the “real world”</a:t>
            </a:r>
          </a:p>
          <a:p>
            <a:endParaRPr lang="en-US" dirty="0"/>
          </a:p>
        </p:txBody>
      </p:sp>
      <p:pic>
        <p:nvPicPr>
          <p:cNvPr id="4" name="Picture 3"/>
          <p:cNvPicPr>
            <a:picLocks noChangeAspect="1"/>
          </p:cNvPicPr>
          <p:nvPr/>
        </p:nvPicPr>
        <p:blipFill>
          <a:blip r:embed="rId2"/>
          <a:stretch>
            <a:fillRect/>
          </a:stretch>
        </p:blipFill>
        <p:spPr>
          <a:xfrm>
            <a:off x="5991862" y="1828800"/>
            <a:ext cx="2371088" cy="2371088"/>
          </a:xfrm>
          <a:prstGeom prst="rect">
            <a:avLst/>
          </a:prstGeom>
        </p:spPr>
      </p:pic>
      <p:sp>
        <p:nvSpPr>
          <p:cNvPr id="5" name="TextBox 4"/>
          <p:cNvSpPr txBox="1"/>
          <p:nvPr/>
        </p:nvSpPr>
        <p:spPr>
          <a:xfrm>
            <a:off x="3987378" y="2662638"/>
            <a:ext cx="1878840" cy="707886"/>
          </a:xfrm>
          <a:prstGeom prst="rect">
            <a:avLst/>
          </a:prstGeom>
          <a:noFill/>
        </p:spPr>
        <p:txBody>
          <a:bodyPr wrap="none" rtlCol="0">
            <a:spAutoFit/>
          </a:bodyPr>
          <a:lstStyle/>
          <a:p>
            <a:pPr marL="0" lvl="1"/>
            <a:r>
              <a:rPr lang="en-US" sz="2000" dirty="0" smtClean="0">
                <a:solidFill>
                  <a:srgbClr val="FFFFFF"/>
                </a:solidFill>
              </a:rPr>
              <a:t>ON EASY MODE </a:t>
            </a:r>
          </a:p>
          <a:p>
            <a:endParaRPr lang="en-US" sz="2000" dirty="0">
              <a:solidFill>
                <a:srgbClr val="FFFFFF"/>
              </a:solidFill>
            </a:endParaRPr>
          </a:p>
        </p:txBody>
      </p:sp>
    </p:spTree>
    <p:extLst>
      <p:ext uri="{BB962C8B-B14F-4D97-AF65-F5344CB8AC3E}">
        <p14:creationId xmlns:p14="http://schemas.microsoft.com/office/powerpoint/2010/main" val="359475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fun (and work a lot)</a:t>
            </a:r>
            <a:endParaRPr lang="en-US" dirty="0"/>
          </a:p>
        </p:txBody>
      </p:sp>
      <p:sp>
        <p:nvSpPr>
          <p:cNvPr id="3" name="Content Placeholder 2"/>
          <p:cNvSpPr>
            <a:spLocks noGrp="1"/>
          </p:cNvSpPr>
          <p:nvPr>
            <p:ph idx="1"/>
          </p:nvPr>
        </p:nvSpPr>
        <p:spPr/>
        <p:txBody>
          <a:bodyPr/>
          <a:lstStyle/>
          <a:p>
            <a:r>
              <a:rPr lang="en-US" dirty="0" smtClean="0"/>
              <a:t>Great CTF challenges will teach you something</a:t>
            </a:r>
          </a:p>
          <a:p>
            <a:r>
              <a:rPr lang="en-US" dirty="0" smtClean="0"/>
              <a:t>Terrible CTF challenges will give you stories</a:t>
            </a:r>
          </a:p>
          <a:p>
            <a:r>
              <a:rPr lang="en-US" dirty="0" smtClean="0"/>
              <a:t>Most challenges will be great or terrible</a:t>
            </a:r>
          </a:p>
          <a:p>
            <a:endParaRPr lang="en-US" dirty="0"/>
          </a:p>
        </p:txBody>
      </p:sp>
    </p:spTree>
    <p:extLst>
      <p:ext uri="{BB962C8B-B14F-4D97-AF65-F5344CB8AC3E}">
        <p14:creationId xmlns:p14="http://schemas.microsoft.com/office/powerpoint/2010/main" val="835616879"/>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references</a:t>
            </a:r>
            <a:endParaRPr lang="en-US" dirty="0"/>
          </a:p>
        </p:txBody>
      </p:sp>
      <p:sp>
        <p:nvSpPr>
          <p:cNvPr id="3" name="Content Placeholder 2"/>
          <p:cNvSpPr>
            <a:spLocks noGrp="1"/>
          </p:cNvSpPr>
          <p:nvPr>
            <p:ph idx="1"/>
          </p:nvPr>
        </p:nvSpPr>
        <p:spPr/>
        <p:txBody>
          <a:bodyPr/>
          <a:lstStyle/>
          <a:p>
            <a:r>
              <a:rPr lang="en-US" dirty="0" smtClean="0">
                <a:hlinkClick r:id="rId2"/>
              </a:rPr>
              <a:t>www.ctftime.org</a:t>
            </a:r>
            <a:endParaRPr lang="en-US" dirty="0" smtClean="0"/>
          </a:p>
          <a:p>
            <a:r>
              <a:rPr lang="en-US" dirty="0" smtClean="0">
                <a:hlinkClick r:id="rId3"/>
              </a:rPr>
              <a:t>www.captf.com</a:t>
            </a:r>
            <a:endParaRPr lang="en-US" dirty="0" smtClean="0"/>
          </a:p>
          <a:p>
            <a:r>
              <a:rPr lang="en-US" dirty="0">
                <a:hlinkClick r:id="rId4"/>
              </a:rPr>
              <a:t>http://www.nopsr.us</a:t>
            </a:r>
            <a:r>
              <a:rPr lang="en-US" dirty="0" smtClean="0">
                <a:hlinkClick r:id="rId4"/>
              </a:rPr>
              <a:t>/</a:t>
            </a:r>
            <a:endParaRPr lang="en-US" dirty="0" smtClean="0"/>
          </a:p>
          <a:p>
            <a:r>
              <a:rPr lang="en-US" dirty="0">
                <a:hlinkClick r:id="rId5"/>
              </a:rPr>
              <a:t>http://eindbazen.net</a:t>
            </a:r>
            <a:r>
              <a:rPr lang="en-US" dirty="0" smtClean="0">
                <a:hlinkClick r:id="rId5"/>
              </a:rPr>
              <a:t>/</a:t>
            </a:r>
            <a:endParaRPr lang="en-US" dirty="0" smtClean="0"/>
          </a:p>
          <a:p>
            <a:r>
              <a:rPr lang="en-US" dirty="0">
                <a:hlinkClick r:id="rId6"/>
              </a:rPr>
              <a:t>http://www.reddit.com/r/</a:t>
            </a:r>
            <a:r>
              <a:rPr lang="en-US" dirty="0" smtClean="0">
                <a:hlinkClick r:id="rId6"/>
              </a:rPr>
              <a:t>ReverseEngineering</a:t>
            </a:r>
            <a:endParaRPr lang="en-US" dirty="0" smtClean="0"/>
          </a:p>
        </p:txBody>
      </p:sp>
    </p:spTree>
    <p:extLst>
      <p:ext uri="{BB962C8B-B14F-4D97-AF65-F5344CB8AC3E}">
        <p14:creationId xmlns:p14="http://schemas.microsoft.com/office/powerpoint/2010/main" val="1699070589"/>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ioCTF</a:t>
            </a:r>
            <a:r>
              <a:rPr lang="en-US" dirty="0" smtClean="0"/>
              <a:t> Solutions</a:t>
            </a:r>
            <a:endParaRPr lang="en-US" dirty="0"/>
          </a:p>
        </p:txBody>
      </p:sp>
      <p:sp>
        <p:nvSpPr>
          <p:cNvPr id="7" name="Text Placeholder 6"/>
          <p:cNvSpPr>
            <a:spLocks noGrp="1"/>
          </p:cNvSpPr>
          <p:nvPr>
            <p:ph type="body" idx="1"/>
          </p:nvPr>
        </p:nvSpPr>
        <p:spPr/>
        <p:txBody>
          <a:bodyPr/>
          <a:lstStyle/>
          <a:p>
            <a:r>
              <a:rPr lang="en-US" dirty="0" smtClean="0"/>
              <a:t>(these are identical to </a:t>
            </a:r>
            <a:r>
              <a:rPr lang="en-US" dirty="0" err="1" smtClean="0"/>
              <a:t>PicoCTF</a:t>
            </a:r>
            <a:r>
              <a:rPr lang="en-US" dirty="0" smtClean="0"/>
              <a:t>)</a:t>
            </a:r>
            <a:endParaRPr lang="en-US" dirty="0"/>
          </a:p>
        </p:txBody>
      </p:sp>
    </p:spTree>
    <p:extLst>
      <p:ext uri="{BB962C8B-B14F-4D97-AF65-F5344CB8AC3E}">
        <p14:creationId xmlns:p14="http://schemas.microsoft.com/office/powerpoint/2010/main" val="1244551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IOCTF round 1 </a:t>
            </a:r>
            <a:endParaRPr lang="en-US" dirty="0"/>
          </a:p>
        </p:txBody>
      </p:sp>
      <p:sp>
        <p:nvSpPr>
          <p:cNvPr id="3" name="Content Placeholder 2"/>
          <p:cNvSpPr>
            <a:spLocks noGrp="1"/>
          </p:cNvSpPr>
          <p:nvPr>
            <p:ph idx="1"/>
          </p:nvPr>
        </p:nvSpPr>
        <p:spPr/>
        <p:txBody>
          <a:bodyPr>
            <a:normAutofit/>
          </a:bodyPr>
          <a:lstStyle/>
          <a:p>
            <a:r>
              <a:rPr lang="en-US" dirty="0" smtClean="0"/>
              <a:t>Python </a:t>
            </a:r>
            <a:r>
              <a:rPr lang="en-US" dirty="0" err="1"/>
              <a:t>E</a:t>
            </a:r>
            <a:r>
              <a:rPr lang="en-US" dirty="0" err="1" smtClean="0"/>
              <a:t>val</a:t>
            </a:r>
            <a:r>
              <a:rPr lang="en-US" dirty="0" smtClean="0"/>
              <a:t> 5</a:t>
            </a:r>
          </a:p>
          <a:p>
            <a:pPr lvl="1"/>
            <a:r>
              <a:rPr lang="en-US" dirty="0" smtClean="0"/>
              <a:t>More like evil</a:t>
            </a:r>
          </a:p>
          <a:p>
            <a:pPr lvl="1"/>
            <a:r>
              <a:rPr lang="en-US" dirty="0">
                <a:hlinkClick r:id="rId2"/>
              </a:rPr>
              <a:t>https://ctftime.org/task/124</a:t>
            </a:r>
            <a:r>
              <a:rPr lang="en-US" dirty="0" smtClean="0">
                <a:hlinkClick r:id="rId2"/>
              </a:rPr>
              <a:t>/</a:t>
            </a:r>
            <a:endParaRPr lang="en-US" dirty="0" smtClean="0"/>
          </a:p>
          <a:p>
            <a:pPr lvl="1"/>
            <a:r>
              <a:rPr lang="en-US" dirty="0">
                <a:hlinkClick r:id="rId3"/>
              </a:rPr>
              <a:t>https://</a:t>
            </a:r>
            <a:r>
              <a:rPr lang="en-US" dirty="0" err="1">
                <a:hlinkClick r:id="rId3"/>
              </a:rPr>
              <a:t>ctftime.org</a:t>
            </a:r>
            <a:r>
              <a:rPr lang="en-US" dirty="0">
                <a:hlinkClick r:id="rId3"/>
              </a:rPr>
              <a:t>/task/130/</a:t>
            </a:r>
            <a:endParaRPr lang="en-US" dirty="0" smtClean="0"/>
          </a:p>
          <a:p>
            <a:pPr lvl="1"/>
            <a:r>
              <a:rPr lang="en-US" dirty="0" smtClean="0">
                <a:hlinkClick r:id="rId4"/>
              </a:rPr>
              <a:t>https</a:t>
            </a:r>
            <a:r>
              <a:rPr lang="en-US" dirty="0">
                <a:hlinkClick r:id="rId4"/>
              </a:rPr>
              <a:t>://ctftime.org/task/</a:t>
            </a:r>
            <a:r>
              <a:rPr lang="en-US" dirty="0" smtClean="0">
                <a:hlinkClick r:id="rId4"/>
              </a:rPr>
              <a:t>377/</a:t>
            </a:r>
            <a:endParaRPr lang="en-US" dirty="0" smtClean="0"/>
          </a:p>
          <a:p>
            <a:pPr lvl="1"/>
            <a:r>
              <a:rPr lang="en-US" dirty="0">
                <a:hlinkClick r:id="rId5"/>
              </a:rPr>
              <a:t>http://blog.pnuts.tk/2013/04/plaidctf-pyjail-story-of-pythons-</a:t>
            </a:r>
            <a:r>
              <a:rPr lang="en-US" dirty="0" smtClean="0">
                <a:hlinkClick r:id="rId5"/>
              </a:rPr>
              <a:t>escape.html</a:t>
            </a:r>
            <a:endParaRPr lang="en-US" dirty="0" smtClean="0"/>
          </a:p>
          <a:p>
            <a:pPr lvl="1"/>
            <a:r>
              <a:rPr lang="en-US" dirty="0" smtClean="0">
                <a:hlinkClick r:id="rId6"/>
              </a:rPr>
              <a:t>https</a:t>
            </a:r>
            <a:r>
              <a:rPr lang="en-US" dirty="0">
                <a:hlinkClick r:id="rId6"/>
              </a:rPr>
              <a:t>://blog.inexplicity.de/plaidctf-2013-pyjail-writeup-part-i-breaking-the-</a:t>
            </a:r>
            <a:r>
              <a:rPr lang="en-US" dirty="0" smtClean="0">
                <a:hlinkClick r:id="rId6"/>
              </a:rPr>
              <a:t>sandbox.html</a:t>
            </a:r>
            <a:endParaRPr lang="en-US" dirty="0" smtClean="0"/>
          </a:p>
          <a:p>
            <a:pPr lvl="1"/>
            <a:r>
              <a:rPr lang="en-US" dirty="0">
                <a:hlinkClick r:id="rId7"/>
              </a:rPr>
              <a:t>https://blog.inexplicity.de/plaidctf-2013-pyjail-writeup-part-ii-breaking-our-brain-nonalpha-</a:t>
            </a:r>
            <a:r>
              <a:rPr lang="en-US" dirty="0" smtClean="0">
                <a:hlinkClick r:id="rId7"/>
              </a:rPr>
              <a:t>code.html</a:t>
            </a:r>
            <a:endParaRPr lang="en-US" dirty="0" smtClean="0"/>
          </a:p>
          <a:p>
            <a:endParaRPr lang="en-US" dirty="0" smtClean="0"/>
          </a:p>
          <a:p>
            <a:endParaRPr lang="en-US" dirty="0"/>
          </a:p>
        </p:txBody>
      </p:sp>
    </p:spTree>
    <p:extLst>
      <p:ext uri="{BB962C8B-B14F-4D97-AF65-F5344CB8AC3E}">
        <p14:creationId xmlns:p14="http://schemas.microsoft.com/office/powerpoint/2010/main" val="19563467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 the systems</a:t>
            </a:r>
            <a:endParaRPr lang="en-US" dirty="0"/>
          </a:p>
        </p:txBody>
      </p:sp>
      <p:sp>
        <p:nvSpPr>
          <p:cNvPr id="3" name="Content Placeholder 2"/>
          <p:cNvSpPr>
            <a:spLocks noGrp="1"/>
          </p:cNvSpPr>
          <p:nvPr>
            <p:ph idx="1"/>
          </p:nvPr>
        </p:nvSpPr>
        <p:spPr/>
        <p:txBody>
          <a:bodyPr>
            <a:normAutofit/>
          </a:bodyPr>
          <a:lstStyle/>
          <a:p>
            <a:r>
              <a:rPr lang="en-US" dirty="0" smtClean="0"/>
              <a:t>Some questions:</a:t>
            </a:r>
          </a:p>
          <a:p>
            <a:pPr lvl="1"/>
            <a:r>
              <a:rPr lang="en-US" dirty="0" smtClean="0"/>
              <a:t>What is </a:t>
            </a:r>
            <a:r>
              <a:rPr lang="en-US" dirty="0" err="1" smtClean="0"/>
              <a:t>ptrace</a:t>
            </a:r>
            <a:r>
              <a:rPr lang="en-US" dirty="0" smtClean="0"/>
              <a:t>?</a:t>
            </a:r>
          </a:p>
          <a:p>
            <a:pPr lvl="1"/>
            <a:r>
              <a:rPr lang="en-US" dirty="0" smtClean="0"/>
              <a:t>What is LD_PRELOAD?</a:t>
            </a:r>
          </a:p>
          <a:p>
            <a:r>
              <a:rPr lang="en-US" dirty="0" smtClean="0"/>
              <a:t>How do different “virtual” environments work?</a:t>
            </a:r>
          </a:p>
          <a:p>
            <a:r>
              <a:rPr lang="en-US" dirty="0" smtClean="0"/>
              <a:t>How MUCH control do do you have?</a:t>
            </a:r>
          </a:p>
          <a:p>
            <a:pPr lvl="1"/>
            <a:r>
              <a:rPr lang="en-US" dirty="0" smtClean="0"/>
              <a:t>User account?</a:t>
            </a:r>
          </a:p>
          <a:p>
            <a:pPr lvl="1"/>
            <a:r>
              <a:rPr lang="en-US" dirty="0" smtClean="0"/>
              <a:t>Root account? </a:t>
            </a:r>
          </a:p>
          <a:p>
            <a:pPr lvl="1"/>
            <a:r>
              <a:rPr lang="en-US" dirty="0" smtClean="0"/>
              <a:t>Kernel extension loading?</a:t>
            </a:r>
          </a:p>
          <a:p>
            <a:pPr lvl="1"/>
            <a:endParaRPr lang="en-US" dirty="0"/>
          </a:p>
        </p:txBody>
      </p:sp>
    </p:spTree>
    <p:extLst>
      <p:ext uri="{BB962C8B-B14F-4D97-AF65-F5344CB8AC3E}">
        <p14:creationId xmlns:p14="http://schemas.microsoft.com/office/powerpoint/2010/main" val="3364784056"/>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jail overview</a:t>
            </a:r>
            <a:endParaRPr lang="en-US" dirty="0"/>
          </a:p>
        </p:txBody>
      </p:sp>
      <p:sp>
        <p:nvSpPr>
          <p:cNvPr id="3" name="Content Placeholder 2"/>
          <p:cNvSpPr>
            <a:spLocks noGrp="1"/>
          </p:cNvSpPr>
          <p:nvPr>
            <p:ph idx="1"/>
          </p:nvPr>
        </p:nvSpPr>
        <p:spPr/>
        <p:txBody>
          <a:bodyPr/>
          <a:lstStyle/>
          <a:p>
            <a:r>
              <a:rPr lang="en-US" dirty="0" smtClean="0"/>
              <a:t>Deleting from your scope is not deleting from all scopes</a:t>
            </a:r>
          </a:p>
          <a:p>
            <a:r>
              <a:rPr lang="en-US" dirty="0" smtClean="0"/>
              <a:t>Get </a:t>
            </a:r>
            <a:r>
              <a:rPr lang="en-US" dirty="0" err="1" smtClean="0"/>
              <a:t>os.system</a:t>
            </a:r>
            <a:r>
              <a:rPr lang="en-US" dirty="0" smtClean="0"/>
              <a:t> or </a:t>
            </a:r>
            <a:r>
              <a:rPr lang="en-US" dirty="0" err="1" smtClean="0"/>
              <a:t>sys.something</a:t>
            </a:r>
            <a:r>
              <a:rPr lang="en-US" dirty="0" smtClean="0"/>
              <a:t> or exec</a:t>
            </a:r>
          </a:p>
          <a:p>
            <a:r>
              <a:rPr lang="en-US" dirty="0" smtClean="0"/>
              <a:t>Bypass character restrictions</a:t>
            </a:r>
          </a:p>
          <a:p>
            <a:r>
              <a:rPr lang="en-US" dirty="0" smtClean="0"/>
              <a:t>Bypass input limits</a:t>
            </a:r>
          </a:p>
          <a:p>
            <a:r>
              <a:rPr lang="en-US" dirty="0" smtClean="0"/>
              <a:t>Get the key</a:t>
            </a:r>
          </a:p>
          <a:p>
            <a:r>
              <a:rPr lang="en-US" dirty="0" smtClean="0"/>
              <a:t>Take advantage of what they give you</a:t>
            </a:r>
          </a:p>
          <a:p>
            <a:pPr lvl="1"/>
            <a:r>
              <a:rPr lang="en-US" dirty="0" smtClean="0"/>
              <a:t>Loops, Exceptions, </a:t>
            </a:r>
            <a:r>
              <a:rPr lang="en-US" dirty="0" err="1" smtClean="0"/>
              <a:t>eval</a:t>
            </a:r>
            <a:endParaRPr lang="en-US" dirty="0" smtClean="0"/>
          </a:p>
          <a:p>
            <a:pPr lvl="1"/>
            <a:endParaRPr lang="en-US" dirty="0"/>
          </a:p>
        </p:txBody>
      </p:sp>
    </p:spTree>
    <p:extLst>
      <p:ext uri="{BB962C8B-B14F-4D97-AF65-F5344CB8AC3E}">
        <p14:creationId xmlns:p14="http://schemas.microsoft.com/office/powerpoint/2010/main" val="2115089905"/>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it’s really frustrating trivia</a:t>
            </a:r>
            <a:endParaRPr lang="en-US" dirty="0"/>
          </a:p>
        </p:txBody>
      </p:sp>
      <p:sp>
        <p:nvSpPr>
          <p:cNvPr id="3" name="Content Placeholder 2"/>
          <p:cNvSpPr>
            <a:spLocks noGrp="1"/>
          </p:cNvSpPr>
          <p:nvPr>
            <p:ph idx="1"/>
          </p:nvPr>
        </p:nvSpPr>
        <p:spPr/>
        <p:txBody>
          <a:bodyPr>
            <a:normAutofit/>
          </a:bodyPr>
          <a:lstStyle/>
          <a:p>
            <a:r>
              <a:rPr lang="en-US" dirty="0" err="1"/>
              <a:t>len</a:t>
            </a:r>
            <a:r>
              <a:rPr lang="en-US" dirty="0"/>
              <a:t>(().__</a:t>
            </a:r>
            <a:r>
              <a:rPr lang="en-US" dirty="0" err="1"/>
              <a:t>class__.__base__.__subclasses</a:t>
            </a:r>
            <a:r>
              <a:rPr lang="en-US" dirty="0"/>
              <a:t>__())</a:t>
            </a:r>
          </a:p>
          <a:p>
            <a:r>
              <a:rPr lang="en-US" dirty="0"/>
              <a:t>Exception: name '</a:t>
            </a:r>
            <a:r>
              <a:rPr lang="en-US" dirty="0" err="1"/>
              <a:t>len</a:t>
            </a:r>
            <a:r>
              <a:rPr lang="en-US" dirty="0"/>
              <a:t>' is not defined</a:t>
            </a:r>
          </a:p>
          <a:p>
            <a:r>
              <a:rPr lang="en-US" dirty="0" smtClean="0"/>
              <a:t>(</a:t>
            </a:r>
            <a:r>
              <a:rPr lang="en-US" dirty="0"/>
              <a:t>).__</a:t>
            </a:r>
            <a:r>
              <a:rPr lang="en-US" dirty="0" err="1"/>
              <a:t>class__.__base__.__subclasses</a:t>
            </a:r>
            <a:r>
              <a:rPr lang="en-US" dirty="0"/>
              <a:t>__().__</a:t>
            </a:r>
            <a:r>
              <a:rPr lang="en-US" dirty="0" err="1"/>
              <a:t>len</a:t>
            </a:r>
            <a:r>
              <a:rPr lang="en-US" dirty="0"/>
              <a:t>__()</a:t>
            </a:r>
          </a:p>
          <a:p>
            <a:r>
              <a:rPr lang="en-US" dirty="0"/>
              <a:t>Return Value: 70</a:t>
            </a:r>
          </a:p>
        </p:txBody>
      </p:sp>
    </p:spTree>
    <p:extLst>
      <p:ext uri="{BB962C8B-B14F-4D97-AF65-F5344CB8AC3E}">
        <p14:creationId xmlns:p14="http://schemas.microsoft.com/office/powerpoint/2010/main" val="604399278"/>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pl-PL" dirty="0"/>
              <a:t>/</a:t>
            </a:r>
            <a:r>
              <a:rPr lang="pl-PL" dirty="0" err="1"/>
              <a:t>usr</a:t>
            </a:r>
            <a:r>
              <a:rPr lang="pl-PL" dirty="0"/>
              <a:t>/</a:t>
            </a:r>
            <a:r>
              <a:rPr lang="pl-PL" dirty="0" err="1"/>
              <a:t>lib</a:t>
            </a:r>
            <a:r>
              <a:rPr lang="pl-PL" dirty="0"/>
              <a:t>/python2.7</a:t>
            </a:r>
          </a:p>
          <a:p>
            <a:r>
              <a:rPr lang="pl-PL" dirty="0"/>
              <a:t>$ </a:t>
            </a:r>
            <a:r>
              <a:rPr lang="pl-PL" dirty="0" err="1"/>
              <a:t>ack</a:t>
            </a:r>
            <a:r>
              <a:rPr lang="pl-PL" dirty="0"/>
              <a:t> "import os"  *.</a:t>
            </a:r>
            <a:r>
              <a:rPr lang="pl-PL" dirty="0" err="1"/>
              <a:t>py</a:t>
            </a:r>
            <a:r>
              <a:rPr lang="pl-PL" dirty="0"/>
              <a:t> | </a:t>
            </a:r>
            <a:r>
              <a:rPr lang="pl-PL" dirty="0" err="1"/>
              <a:t>wc</a:t>
            </a:r>
            <a:r>
              <a:rPr lang="pl-PL" dirty="0"/>
              <a:t> -l</a:t>
            </a:r>
          </a:p>
          <a:p>
            <a:r>
              <a:rPr lang="pl-PL" dirty="0"/>
              <a:t>      92</a:t>
            </a:r>
            <a:endParaRPr lang="en-US" dirty="0" smtClean="0"/>
          </a:p>
          <a:p>
            <a:r>
              <a:rPr lang="en-US" dirty="0" smtClean="0"/>
              <a:t>Eventually get something like:</a:t>
            </a:r>
          </a:p>
          <a:p>
            <a:r>
              <a:rPr lang="en-US" dirty="0"/>
              <a:t>().__</a:t>
            </a:r>
            <a:r>
              <a:rPr lang="en-US" dirty="0" err="1"/>
              <a:t>class__.__base__.__subclasses</a:t>
            </a:r>
            <a:r>
              <a:rPr lang="en-US" dirty="0"/>
              <a:t>__()</a:t>
            </a:r>
            <a:r>
              <a:rPr lang="en-US" dirty="0" smtClean="0"/>
              <a:t>[53]</a:t>
            </a:r>
            <a:r>
              <a:rPr lang="en-US" dirty="0"/>
              <a:t>.__</a:t>
            </a:r>
            <a:r>
              <a:rPr lang="en-US" dirty="0" err="1"/>
              <a:t>init</a:t>
            </a:r>
            <a:r>
              <a:rPr lang="en-US" dirty="0"/>
              <a:t>__.</a:t>
            </a:r>
            <a:r>
              <a:rPr lang="en-US" dirty="0" err="1"/>
              <a:t>func_globals</a:t>
            </a:r>
            <a:r>
              <a:rPr lang="en-US" dirty="0"/>
              <a:t>["</a:t>
            </a:r>
            <a:r>
              <a:rPr lang="en-US" dirty="0" err="1"/>
              <a:t>linecache</a:t>
            </a:r>
            <a:r>
              <a:rPr lang="en-US" dirty="0"/>
              <a:t>"].__</a:t>
            </a:r>
            <a:r>
              <a:rPr lang="en-US" dirty="0" err="1"/>
              <a:t>dict</a:t>
            </a:r>
            <a:r>
              <a:rPr lang="en-US" dirty="0"/>
              <a:t>__["</a:t>
            </a:r>
            <a:r>
              <a:rPr lang="en-US" dirty="0" err="1"/>
              <a:t>os</a:t>
            </a:r>
            <a:r>
              <a:rPr lang="en-US" dirty="0"/>
              <a:t>"].</a:t>
            </a:r>
            <a:r>
              <a:rPr lang="en-US" dirty="0" smtClean="0"/>
              <a:t>system(‘cat key’)</a:t>
            </a:r>
            <a:endParaRPr lang="en-US" dirty="0"/>
          </a:p>
          <a:p>
            <a:endParaRPr lang="en-US" dirty="0"/>
          </a:p>
        </p:txBody>
      </p:sp>
    </p:spTree>
    <p:extLst>
      <p:ext uri="{BB962C8B-B14F-4D97-AF65-F5344CB8AC3E}">
        <p14:creationId xmlns:p14="http://schemas.microsoft.com/office/powerpoint/2010/main" val="290407022"/>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IOCTF ROP 4</a:t>
            </a:r>
            <a:endParaRPr lang="en-US" dirty="0"/>
          </a:p>
        </p:txBody>
      </p:sp>
      <p:sp>
        <p:nvSpPr>
          <p:cNvPr id="3" name="Content Placeholder 2"/>
          <p:cNvSpPr>
            <a:spLocks noGrp="1"/>
          </p:cNvSpPr>
          <p:nvPr>
            <p:ph idx="1"/>
          </p:nvPr>
        </p:nvSpPr>
        <p:spPr/>
        <p:txBody>
          <a:bodyPr/>
          <a:lstStyle/>
          <a:p>
            <a:r>
              <a:rPr lang="en-US" dirty="0" smtClean="0"/>
              <a:t>Live walkthrough</a:t>
            </a:r>
          </a:p>
          <a:p>
            <a:r>
              <a:rPr lang="en-US" dirty="0" err="1" smtClean="0"/>
              <a:t>Vuln</a:t>
            </a:r>
            <a:endParaRPr lang="en-US" dirty="0" smtClean="0"/>
          </a:p>
          <a:p>
            <a:r>
              <a:rPr lang="en-US" dirty="0"/>
              <a:t>ROP </a:t>
            </a:r>
            <a:r>
              <a:rPr lang="en-US" dirty="0" smtClean="0"/>
              <a:t>Strategies</a:t>
            </a:r>
          </a:p>
          <a:p>
            <a:pPr lvl="1"/>
            <a:r>
              <a:rPr lang="en-US" dirty="0" smtClean="0"/>
              <a:t>Make sure nothing is </a:t>
            </a:r>
            <a:r>
              <a:rPr lang="en-US" dirty="0" err="1" smtClean="0"/>
              <a:t>rwx</a:t>
            </a:r>
            <a:endParaRPr lang="en-US" dirty="0"/>
          </a:p>
          <a:p>
            <a:r>
              <a:rPr lang="en-US" dirty="0" smtClean="0"/>
              <a:t>Exploitation</a:t>
            </a:r>
          </a:p>
          <a:p>
            <a:pPr lvl="1"/>
            <a:r>
              <a:rPr lang="en-US" dirty="0" smtClean="0"/>
              <a:t>Controlled data at a known address</a:t>
            </a:r>
          </a:p>
          <a:p>
            <a:pPr lvl="1"/>
            <a:r>
              <a:rPr lang="en-US" dirty="0" smtClean="0"/>
              <a:t>Stagers?</a:t>
            </a:r>
          </a:p>
          <a:p>
            <a:pPr lvl="1"/>
            <a:r>
              <a:rPr lang="en-US" dirty="0" err="1" smtClean="0"/>
              <a:t>Metasploit</a:t>
            </a:r>
            <a:r>
              <a:rPr lang="en-US" dirty="0" smtClean="0"/>
              <a:t>?</a:t>
            </a:r>
          </a:p>
        </p:txBody>
      </p:sp>
    </p:spTree>
    <p:extLst>
      <p:ext uri="{BB962C8B-B14F-4D97-AF65-F5344CB8AC3E}">
        <p14:creationId xmlns:p14="http://schemas.microsoft.com/office/powerpoint/2010/main" val="4066585448"/>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2</a:t>
            </a:r>
            <a:endParaRPr lang="en-US" dirty="0"/>
          </a:p>
        </p:txBody>
      </p:sp>
      <p:sp>
        <p:nvSpPr>
          <p:cNvPr id="3" name="Content Placeholder 2"/>
          <p:cNvSpPr>
            <a:spLocks noGrp="1"/>
          </p:cNvSpPr>
          <p:nvPr>
            <p:ph idx="1"/>
          </p:nvPr>
        </p:nvSpPr>
        <p:spPr/>
        <p:txBody>
          <a:bodyPr/>
          <a:lstStyle/>
          <a:p>
            <a:r>
              <a:rPr lang="en-US" dirty="0" smtClean="0"/>
              <a:t>Harder than format 1, but same goal</a:t>
            </a:r>
          </a:p>
          <a:p>
            <a:r>
              <a:rPr lang="en-US" dirty="0" smtClean="0"/>
              <a:t>Call system(‘</a:t>
            </a:r>
            <a:r>
              <a:rPr lang="en-US" dirty="0" err="1" smtClean="0"/>
              <a:t>sh</a:t>
            </a:r>
            <a:r>
              <a:rPr lang="en-US" dirty="0" smtClean="0"/>
              <a:t>’)</a:t>
            </a:r>
            <a:endParaRPr lang="en-US" dirty="0"/>
          </a:p>
        </p:txBody>
      </p:sp>
    </p:spTree>
    <p:extLst>
      <p:ext uri="{BB962C8B-B14F-4D97-AF65-F5344CB8AC3E}">
        <p14:creationId xmlns:p14="http://schemas.microsoft.com/office/powerpoint/2010/main" val="4466947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what you can see</a:t>
            </a:r>
            <a:endParaRPr lang="en-US" dirty="0"/>
          </a:p>
        </p:txBody>
      </p:sp>
      <p:sp>
        <p:nvSpPr>
          <p:cNvPr id="3" name="Content Placeholder 2"/>
          <p:cNvSpPr>
            <a:spLocks noGrp="1"/>
          </p:cNvSpPr>
          <p:nvPr>
            <p:ph idx="1"/>
          </p:nvPr>
        </p:nvSpPr>
        <p:spPr/>
        <p:txBody>
          <a:bodyPr/>
          <a:lstStyle/>
          <a:p>
            <a:r>
              <a:rPr lang="en-US" dirty="0" smtClean="0"/>
              <a:t>Can you dump network data? </a:t>
            </a:r>
          </a:p>
          <a:p>
            <a:r>
              <a:rPr lang="en-US" dirty="0" smtClean="0"/>
              <a:t>If you can’t dump network data…</a:t>
            </a:r>
          </a:p>
          <a:p>
            <a:pPr lvl="1"/>
            <a:r>
              <a:rPr lang="en-US" dirty="0" smtClean="0"/>
              <a:t>Can you hook every processes send()/</a:t>
            </a:r>
            <a:r>
              <a:rPr lang="en-US" dirty="0" err="1" smtClean="0"/>
              <a:t>recv</a:t>
            </a:r>
            <a:r>
              <a:rPr lang="en-US" dirty="0" smtClean="0"/>
              <a:t>()? </a:t>
            </a:r>
          </a:p>
          <a:p>
            <a:pPr lvl="1"/>
            <a:r>
              <a:rPr lang="en-US" dirty="0" smtClean="0"/>
              <a:t>Is that good enough?</a:t>
            </a:r>
          </a:p>
          <a:p>
            <a:r>
              <a:rPr lang="en-US" dirty="0" smtClean="0"/>
              <a:t>How can you watch what processes start and stop?</a:t>
            </a:r>
            <a:endParaRPr lang="en-US" dirty="0"/>
          </a:p>
        </p:txBody>
      </p:sp>
    </p:spTree>
    <p:extLst>
      <p:ext uri="{BB962C8B-B14F-4D97-AF65-F5344CB8AC3E}">
        <p14:creationId xmlns:p14="http://schemas.microsoft.com/office/powerpoint/2010/main" val="17172561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 your attack surface</a:t>
            </a:r>
            <a:endParaRPr lang="en-US" dirty="0"/>
          </a:p>
        </p:txBody>
      </p:sp>
      <p:sp>
        <p:nvSpPr>
          <p:cNvPr id="3" name="Content Placeholder 2"/>
          <p:cNvSpPr>
            <a:spLocks noGrp="1"/>
          </p:cNvSpPr>
          <p:nvPr>
            <p:ph idx="1"/>
          </p:nvPr>
        </p:nvSpPr>
        <p:spPr/>
        <p:txBody>
          <a:bodyPr/>
          <a:lstStyle/>
          <a:p>
            <a:r>
              <a:rPr lang="en-US" dirty="0" smtClean="0"/>
              <a:t>What do your attackers see of your systems?</a:t>
            </a:r>
          </a:p>
          <a:p>
            <a:r>
              <a:rPr lang="en-US" dirty="0" smtClean="0"/>
              <a:t>What do YOU see in your attackers systems?</a:t>
            </a:r>
          </a:p>
          <a:p>
            <a:r>
              <a:rPr lang="en-US" dirty="0" smtClean="0"/>
              <a:t>What ports do applications listen for data on?</a:t>
            </a:r>
          </a:p>
          <a:p>
            <a:r>
              <a:rPr lang="en-US" dirty="0" smtClean="0"/>
              <a:t>What files do applications read or write?</a:t>
            </a:r>
          </a:p>
          <a:p>
            <a:r>
              <a:rPr lang="en-US" dirty="0" smtClean="0"/>
              <a:t>Once on the system, what can my attackers do? What files can they write, what additional surfaces do they have? </a:t>
            </a:r>
            <a:endParaRPr lang="en-US" dirty="0"/>
          </a:p>
        </p:txBody>
      </p:sp>
    </p:spTree>
    <p:extLst>
      <p:ext uri="{BB962C8B-B14F-4D97-AF65-F5344CB8AC3E}">
        <p14:creationId xmlns:p14="http://schemas.microsoft.com/office/powerpoint/2010/main" val="37727596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adversaries</a:t>
            </a:r>
            <a:endParaRPr lang="en-US" dirty="0"/>
          </a:p>
        </p:txBody>
      </p:sp>
      <p:sp>
        <p:nvSpPr>
          <p:cNvPr id="3" name="Content Placeholder 2"/>
          <p:cNvSpPr>
            <a:spLocks noGrp="1"/>
          </p:cNvSpPr>
          <p:nvPr>
            <p:ph idx="1"/>
          </p:nvPr>
        </p:nvSpPr>
        <p:spPr/>
        <p:txBody>
          <a:bodyPr/>
          <a:lstStyle/>
          <a:p>
            <a:r>
              <a:rPr lang="en-US" dirty="0" smtClean="0"/>
              <a:t>In an A/D CTF, who are the adversaries?</a:t>
            </a:r>
          </a:p>
          <a:p>
            <a:pPr lvl="1"/>
            <a:r>
              <a:rPr lang="en-US" dirty="0" smtClean="0"/>
              <a:t>Other teams</a:t>
            </a:r>
          </a:p>
          <a:p>
            <a:pPr lvl="1"/>
            <a:r>
              <a:rPr lang="en-US" dirty="0" smtClean="0"/>
              <a:t>The organizers</a:t>
            </a:r>
          </a:p>
          <a:p>
            <a:r>
              <a:rPr lang="en-US" dirty="0" smtClean="0"/>
              <a:t>The organizers are an adversary?</a:t>
            </a:r>
          </a:p>
          <a:p>
            <a:pPr lvl="1"/>
            <a:r>
              <a:rPr lang="en-US" dirty="0" smtClean="0"/>
              <a:t>They’re very well funded</a:t>
            </a:r>
          </a:p>
          <a:p>
            <a:pPr lvl="1"/>
            <a:r>
              <a:rPr lang="en-US" dirty="0" smtClean="0"/>
              <a:t>They’re very smart</a:t>
            </a:r>
          </a:p>
          <a:p>
            <a:pPr lvl="1"/>
            <a:r>
              <a:rPr lang="en-US" dirty="0" smtClean="0"/>
              <a:t>They have a tremendous asymmetric advantage </a:t>
            </a:r>
          </a:p>
          <a:p>
            <a:pPr lvl="1"/>
            <a:r>
              <a:rPr lang="en-US" dirty="0" smtClean="0"/>
              <a:t>… but they’re still an adversary</a:t>
            </a:r>
          </a:p>
          <a:p>
            <a:pPr lvl="1"/>
            <a:r>
              <a:rPr lang="en-US" dirty="0" smtClean="0"/>
              <a:t>You can own them</a:t>
            </a:r>
            <a:endParaRPr lang="en-US" dirty="0"/>
          </a:p>
        </p:txBody>
      </p:sp>
    </p:spTree>
    <p:extLst>
      <p:ext uri="{BB962C8B-B14F-4D97-AF65-F5344CB8AC3E}">
        <p14:creationId xmlns:p14="http://schemas.microsoft.com/office/powerpoint/2010/main" val="1420809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in control</a:t>
            </a:r>
            <a:endParaRPr lang="en-US" dirty="0"/>
          </a:p>
        </p:txBody>
      </p:sp>
      <p:sp>
        <p:nvSpPr>
          <p:cNvPr id="3" name="Content Placeholder 2"/>
          <p:cNvSpPr>
            <a:spLocks noGrp="1"/>
          </p:cNvSpPr>
          <p:nvPr>
            <p:ph idx="1"/>
          </p:nvPr>
        </p:nvSpPr>
        <p:spPr/>
        <p:txBody>
          <a:bodyPr/>
          <a:lstStyle/>
          <a:p>
            <a:r>
              <a:rPr lang="en-US" dirty="0" smtClean="0"/>
              <a:t>… until someone hacks you and takes it from you</a:t>
            </a:r>
          </a:p>
          <a:p>
            <a:r>
              <a:rPr lang="en-US" dirty="0" smtClean="0"/>
              <a:t>The other teams are also in control…</a:t>
            </a:r>
          </a:p>
          <a:p>
            <a:r>
              <a:rPr lang="en-US" dirty="0" smtClean="0"/>
              <a:t>… until you hack them and take control from them… </a:t>
            </a:r>
          </a:p>
          <a:p>
            <a:r>
              <a:rPr lang="en-US" dirty="0" smtClean="0"/>
              <a:t>… until the organizers get angry at you and pull the plug</a:t>
            </a:r>
          </a:p>
          <a:p>
            <a:pPr lvl="1"/>
            <a:r>
              <a:rPr lang="en-US" dirty="0" smtClean="0"/>
              <a:t>“There is no higher honor than being disqualified from a hacking competition, for hacking”</a:t>
            </a:r>
          </a:p>
        </p:txBody>
      </p:sp>
    </p:spTree>
    <p:extLst>
      <p:ext uri="{BB962C8B-B14F-4D97-AF65-F5344CB8AC3E}">
        <p14:creationId xmlns:p14="http://schemas.microsoft.com/office/powerpoint/2010/main" val="42935188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Andrew Ruef</a:t>
            </a:r>
          </a:p>
          <a:p>
            <a:pPr lvl="1"/>
            <a:r>
              <a:rPr lang="en-US" dirty="0" smtClean="0"/>
              <a:t>Exploits</a:t>
            </a:r>
          </a:p>
          <a:p>
            <a:pPr lvl="1"/>
            <a:r>
              <a:rPr lang="en-US" dirty="0" smtClean="0"/>
              <a:t>Malware</a:t>
            </a:r>
          </a:p>
          <a:p>
            <a:pPr lvl="1"/>
            <a:r>
              <a:rPr lang="en-US" dirty="0" smtClean="0"/>
              <a:t>Pen testing</a:t>
            </a:r>
          </a:p>
          <a:p>
            <a:pPr lvl="1"/>
            <a:r>
              <a:rPr lang="en-US" dirty="0" smtClean="0"/>
              <a:t>Research</a:t>
            </a:r>
          </a:p>
          <a:p>
            <a:pPr lvl="2"/>
            <a:r>
              <a:rPr lang="en-US" dirty="0" smtClean="0"/>
              <a:t>Malware classification</a:t>
            </a:r>
          </a:p>
          <a:p>
            <a:pPr lvl="2"/>
            <a:r>
              <a:rPr lang="en-US" dirty="0" smtClean="0"/>
              <a:t>Vulnerability identification </a:t>
            </a:r>
            <a:endParaRPr lang="en-US" dirty="0"/>
          </a:p>
        </p:txBody>
      </p:sp>
    </p:spTree>
    <p:extLst>
      <p:ext uri="{BB962C8B-B14F-4D97-AF65-F5344CB8AC3E}">
        <p14:creationId xmlns:p14="http://schemas.microsoft.com/office/powerpoint/2010/main" val="3369176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Jeopardy </a:t>
            </a:r>
            <a:r>
              <a:rPr lang="en-US" dirty="0"/>
              <a:t>S</a:t>
            </a:r>
            <a:r>
              <a:rPr lang="en-US" dirty="0" smtClean="0"/>
              <a:t>tyle </a:t>
            </a:r>
            <a:r>
              <a:rPr lang="en-US" dirty="0"/>
              <a:t>G</a:t>
            </a:r>
            <a:r>
              <a:rPr lang="en-US" dirty="0" smtClean="0"/>
              <a:t>ames</a:t>
            </a:r>
            <a:endParaRPr lang="en-US" dirty="0"/>
          </a:p>
        </p:txBody>
      </p:sp>
      <p:sp>
        <p:nvSpPr>
          <p:cNvPr id="3" name="Content Placeholder 2"/>
          <p:cNvSpPr>
            <a:spLocks noGrp="1"/>
          </p:cNvSpPr>
          <p:nvPr>
            <p:ph idx="1"/>
          </p:nvPr>
        </p:nvSpPr>
        <p:spPr/>
        <p:txBody>
          <a:bodyPr/>
          <a:lstStyle/>
          <a:p>
            <a:r>
              <a:rPr lang="en-US" dirty="0" smtClean="0"/>
              <a:t>“Distinct” categories</a:t>
            </a:r>
          </a:p>
          <a:p>
            <a:r>
              <a:rPr lang="en-US" dirty="0" smtClean="0"/>
              <a:t>Increasing difficulty</a:t>
            </a:r>
          </a:p>
          <a:p>
            <a:r>
              <a:rPr lang="en-US" dirty="0" smtClean="0"/>
              <a:t>Next challenge typically unlocked by first to solve</a:t>
            </a:r>
            <a:endParaRPr lang="en-US" dirty="0"/>
          </a:p>
          <a:p>
            <a:r>
              <a:rPr lang="en-US" dirty="0" smtClean="0"/>
              <a:t>Only offensive</a:t>
            </a:r>
          </a:p>
          <a:p>
            <a:pPr lvl="1"/>
            <a:r>
              <a:rPr lang="en-US" dirty="0" smtClean="0"/>
              <a:t>Well except one time</a:t>
            </a:r>
            <a:endParaRPr lang="en-US" dirty="0"/>
          </a:p>
        </p:txBody>
      </p:sp>
    </p:spTree>
    <p:extLst>
      <p:ext uri="{BB962C8B-B14F-4D97-AF65-F5344CB8AC3E}">
        <p14:creationId xmlns:p14="http://schemas.microsoft.com/office/powerpoint/2010/main" val="7893888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Forensics</a:t>
            </a:r>
            <a:endParaRPr lang="en-US" dirty="0"/>
          </a:p>
        </p:txBody>
      </p:sp>
      <p:sp>
        <p:nvSpPr>
          <p:cNvPr id="3" name="Subtitle 2"/>
          <p:cNvSpPr>
            <a:spLocks noGrp="1"/>
          </p:cNvSpPr>
          <p:nvPr>
            <p:ph type="subTitle" idx="1"/>
          </p:nvPr>
        </p:nvSpPr>
        <p:spPr/>
        <p:txBody>
          <a:bodyPr/>
          <a:lstStyle/>
          <a:p>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392480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Usually some similar themes</a:t>
            </a:r>
            <a:endParaRPr lang="en-US" dirty="0"/>
          </a:p>
        </p:txBody>
      </p:sp>
      <p:sp>
        <p:nvSpPr>
          <p:cNvPr id="3" name="Content Placeholder 2"/>
          <p:cNvSpPr>
            <a:spLocks noGrp="1"/>
          </p:cNvSpPr>
          <p:nvPr>
            <p:ph idx="1"/>
          </p:nvPr>
        </p:nvSpPr>
        <p:spPr/>
        <p:txBody>
          <a:bodyPr/>
          <a:lstStyle/>
          <a:p>
            <a:r>
              <a:rPr lang="en-US" dirty="0" smtClean="0"/>
              <a:t>Look for little weird tricks</a:t>
            </a:r>
          </a:p>
          <a:p>
            <a:pPr lvl="1"/>
            <a:r>
              <a:rPr lang="en-US" dirty="0" smtClean="0"/>
              <a:t>Can a zip file be appended to a JPEG? Yup</a:t>
            </a:r>
          </a:p>
          <a:p>
            <a:pPr lvl="1"/>
            <a:r>
              <a:rPr lang="en-US" dirty="0" smtClean="0"/>
              <a:t>Can a file be both a PDF and an exe? Sigh, yup</a:t>
            </a:r>
          </a:p>
          <a:p>
            <a:r>
              <a:rPr lang="en-US" dirty="0" smtClean="0"/>
              <a:t>Application of off-the-shelf software</a:t>
            </a:r>
          </a:p>
          <a:p>
            <a:pPr lvl="1"/>
            <a:r>
              <a:rPr lang="en-US" dirty="0"/>
              <a:t>s</a:t>
            </a:r>
            <a:r>
              <a:rPr lang="en-US" dirty="0" smtClean="0"/>
              <a:t>trings, </a:t>
            </a:r>
            <a:r>
              <a:rPr lang="en-US" dirty="0" err="1" smtClean="0"/>
              <a:t>grep</a:t>
            </a:r>
            <a:r>
              <a:rPr lang="en-US" dirty="0" smtClean="0"/>
              <a:t>, </a:t>
            </a:r>
            <a:r>
              <a:rPr lang="en-US" dirty="0" err="1" smtClean="0"/>
              <a:t>binwalk</a:t>
            </a:r>
            <a:r>
              <a:rPr lang="en-US" dirty="0" smtClean="0"/>
              <a:t>, </a:t>
            </a:r>
            <a:r>
              <a:rPr lang="en-US" dirty="0" err="1" smtClean="0"/>
              <a:t>google</a:t>
            </a:r>
            <a:endParaRPr lang="en-US" dirty="0" smtClean="0"/>
          </a:p>
          <a:p>
            <a:pPr lvl="1"/>
            <a:r>
              <a:rPr lang="en-US" dirty="0" smtClean="0"/>
              <a:t>Oh it’s a dump of virtual memory?</a:t>
            </a:r>
          </a:p>
          <a:p>
            <a:pPr lvl="1"/>
            <a:r>
              <a:rPr lang="en-US" dirty="0" smtClean="0"/>
              <a:t>There’s a </a:t>
            </a:r>
            <a:r>
              <a:rPr lang="en-US" dirty="0" err="1" smtClean="0"/>
              <a:t>perl</a:t>
            </a:r>
            <a:r>
              <a:rPr lang="en-US" dirty="0" smtClean="0"/>
              <a:t> script somewhere (seriously) that parses dumps of virtual memory to rebuild all process memory from PTEs (use volatility framework instead)</a:t>
            </a:r>
          </a:p>
          <a:p>
            <a:pPr lvl="1"/>
            <a:r>
              <a:rPr lang="en-US" dirty="0" smtClean="0"/>
              <a:t>Password crackers (</a:t>
            </a:r>
            <a:r>
              <a:rPr lang="en-US" dirty="0" err="1" smtClean="0"/>
              <a:t>hashcat</a:t>
            </a:r>
            <a:r>
              <a:rPr lang="en-US" dirty="0" smtClean="0"/>
              <a:t>, </a:t>
            </a:r>
            <a:r>
              <a:rPr lang="en-US" dirty="0" err="1" smtClean="0"/>
              <a:t>jtr</a:t>
            </a:r>
            <a:r>
              <a:rPr lang="en-US" dirty="0" smtClean="0"/>
              <a:t>, shady </a:t>
            </a:r>
            <a:r>
              <a:rPr lang="en-US" dirty="0" err="1" smtClean="0"/>
              <a:t>russian</a:t>
            </a:r>
            <a:r>
              <a:rPr lang="en-US" dirty="0" smtClean="0"/>
              <a:t> ones)</a:t>
            </a:r>
          </a:p>
        </p:txBody>
      </p:sp>
    </p:spTree>
    <p:extLst>
      <p:ext uri="{BB962C8B-B14F-4D97-AF65-F5344CB8AC3E}">
        <p14:creationId xmlns:p14="http://schemas.microsoft.com/office/powerpoint/2010/main" val="6072113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 PDF is an EXE?</a:t>
            </a:r>
            <a:endParaRPr lang="en-US" dirty="0"/>
          </a:p>
        </p:txBody>
      </p:sp>
      <p:sp>
        <p:nvSpPr>
          <p:cNvPr id="3" name="Content Placeholder 2"/>
          <p:cNvSpPr>
            <a:spLocks noGrp="1"/>
          </p:cNvSpPr>
          <p:nvPr>
            <p:ph idx="1"/>
          </p:nvPr>
        </p:nvSpPr>
        <p:spPr/>
        <p:txBody>
          <a:bodyPr/>
          <a:lstStyle/>
          <a:p>
            <a:r>
              <a:rPr lang="en-US" dirty="0" smtClean="0"/>
              <a:t>Curious fact: file formats are less about the format as described on paper and more about the implementation of their parsers </a:t>
            </a:r>
          </a:p>
          <a:p>
            <a:pPr lvl="1"/>
            <a:r>
              <a:rPr lang="en-US" dirty="0" smtClean="0"/>
              <a:t>Sometimes the formats are just messed up</a:t>
            </a:r>
          </a:p>
          <a:p>
            <a:r>
              <a:rPr lang="en-US" dirty="0" smtClean="0"/>
              <a:t>The file header for a PDF can begin within some range of the header of the file</a:t>
            </a:r>
          </a:p>
          <a:p>
            <a:r>
              <a:rPr lang="en-US" dirty="0" smtClean="0"/>
              <a:t>So PDF files can be some other file too!</a:t>
            </a:r>
          </a:p>
          <a:p>
            <a:pPr lvl="1"/>
            <a:r>
              <a:rPr lang="en-US" dirty="0" smtClean="0"/>
              <a:t>See Julia Wolf’s “OMG WTF PDF” from 27c3</a:t>
            </a:r>
            <a:endParaRPr lang="en-US" dirty="0"/>
          </a:p>
        </p:txBody>
      </p:sp>
    </p:spTree>
    <p:extLst>
      <p:ext uri="{BB962C8B-B14F-4D97-AF65-F5344CB8AC3E}">
        <p14:creationId xmlns:p14="http://schemas.microsoft.com/office/powerpoint/2010/main" val="36898723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Generalization</a:t>
            </a:r>
            <a:endParaRPr lang="en-US" dirty="0"/>
          </a:p>
        </p:txBody>
      </p:sp>
      <p:sp>
        <p:nvSpPr>
          <p:cNvPr id="3" name="Content Placeholder 2"/>
          <p:cNvSpPr>
            <a:spLocks noGrp="1"/>
          </p:cNvSpPr>
          <p:nvPr>
            <p:ph idx="1"/>
          </p:nvPr>
        </p:nvSpPr>
        <p:spPr/>
        <p:txBody>
          <a:bodyPr/>
          <a:lstStyle/>
          <a:p>
            <a:r>
              <a:rPr lang="en-US" dirty="0" smtClean="0"/>
              <a:t>You’re given files, or a disk image, or something</a:t>
            </a:r>
          </a:p>
          <a:p>
            <a:r>
              <a:rPr lang="en-US" dirty="0" smtClean="0"/>
              <a:t>Write everything down </a:t>
            </a:r>
          </a:p>
          <a:p>
            <a:r>
              <a:rPr lang="en-US" dirty="0" smtClean="0"/>
              <a:t>Enumerate everything you have</a:t>
            </a:r>
          </a:p>
          <a:p>
            <a:r>
              <a:rPr lang="en-US" dirty="0" smtClean="0"/>
              <a:t>Google everything about the format/spec</a:t>
            </a:r>
          </a:p>
          <a:p>
            <a:r>
              <a:rPr lang="en-US" dirty="0" smtClean="0"/>
              <a:t>Look for something</a:t>
            </a:r>
          </a:p>
          <a:p>
            <a:pPr lvl="1"/>
            <a:r>
              <a:rPr lang="en-US" dirty="0" smtClean="0"/>
              <a:t>Trendy</a:t>
            </a:r>
          </a:p>
          <a:p>
            <a:pPr lvl="1"/>
            <a:r>
              <a:rPr lang="en-US" dirty="0" smtClean="0"/>
              <a:t>Weird</a:t>
            </a:r>
          </a:p>
          <a:p>
            <a:pPr lvl="1"/>
            <a:r>
              <a:rPr lang="en-US" dirty="0" smtClean="0"/>
              <a:t>Exciting-sounding</a:t>
            </a:r>
            <a:endParaRPr lang="en-US" dirty="0"/>
          </a:p>
        </p:txBody>
      </p:sp>
    </p:spTree>
    <p:extLst>
      <p:ext uri="{BB962C8B-B14F-4D97-AF65-F5344CB8AC3E}">
        <p14:creationId xmlns:p14="http://schemas.microsoft.com/office/powerpoint/2010/main" val="32056556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DEFCON </a:t>
            </a:r>
            <a:r>
              <a:rPr lang="en-US" dirty="0" err="1" smtClean="0"/>
              <a:t>Quals</a:t>
            </a:r>
            <a:r>
              <a:rPr lang="en-US" dirty="0" smtClean="0"/>
              <a:t> 2008</a:t>
            </a:r>
            <a:endParaRPr lang="en-US" dirty="0"/>
          </a:p>
        </p:txBody>
      </p:sp>
      <p:pic>
        <p:nvPicPr>
          <p:cNvPr id="4" name="Content Placeholder 3" descr="f500.png"/>
          <p:cNvPicPr>
            <a:picLocks noGrp="1" noChangeAspect="1"/>
          </p:cNvPicPr>
          <p:nvPr>
            <p:ph idx="1"/>
          </p:nvPr>
        </p:nvPicPr>
        <p:blipFill>
          <a:blip r:embed="rId2">
            <a:extLst>
              <a:ext uri="{28A0092B-C50C-407E-A947-70E740481C1C}">
                <a14:useLocalDpi xmlns:a14="http://schemas.microsoft.com/office/drawing/2010/main" val="0"/>
              </a:ext>
            </a:extLst>
          </a:blip>
          <a:srcRect l="-154514" r="-154514"/>
          <a:stretch>
            <a:fillRect/>
          </a:stretch>
        </p:blipFill>
        <p:spPr/>
      </p:pic>
    </p:spTree>
    <p:extLst>
      <p:ext uri="{BB962C8B-B14F-4D97-AF65-F5344CB8AC3E}">
        <p14:creationId xmlns:p14="http://schemas.microsoft.com/office/powerpoint/2010/main" val="16362998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DEFCON </a:t>
            </a:r>
            <a:r>
              <a:rPr lang="en-US" dirty="0" err="1" smtClean="0"/>
              <a:t>Quals</a:t>
            </a:r>
            <a:r>
              <a:rPr lang="en-US" dirty="0" smtClean="0"/>
              <a:t> 2008</a:t>
            </a:r>
            <a:endParaRPr lang="en-US" dirty="0"/>
          </a:p>
        </p:txBody>
      </p:sp>
      <p:pic>
        <p:nvPicPr>
          <p:cNvPr id="5" name="Content Placeholder 4" descr="noalpha.png"/>
          <p:cNvPicPr>
            <a:picLocks noGrp="1" noChangeAspect="1"/>
          </p:cNvPicPr>
          <p:nvPr>
            <p:ph idx="1"/>
          </p:nvPr>
        </p:nvPicPr>
        <p:blipFill>
          <a:blip r:embed="rId2">
            <a:extLst>
              <a:ext uri="{28A0092B-C50C-407E-A947-70E740481C1C}">
                <a14:useLocalDpi xmlns:a14="http://schemas.microsoft.com/office/drawing/2010/main" val="0"/>
              </a:ext>
            </a:extLst>
          </a:blip>
          <a:srcRect l="-154514" r="-154514"/>
          <a:stretch>
            <a:fillRect/>
          </a:stretch>
        </p:blipFill>
        <p:spPr/>
      </p:pic>
    </p:spTree>
    <p:extLst>
      <p:ext uri="{BB962C8B-B14F-4D97-AF65-F5344CB8AC3E}">
        <p14:creationId xmlns:p14="http://schemas.microsoft.com/office/powerpoint/2010/main" val="16753131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DEFCON </a:t>
            </a:r>
            <a:r>
              <a:rPr lang="en-US" dirty="0" err="1" smtClean="0"/>
              <a:t>Quals</a:t>
            </a:r>
            <a:r>
              <a:rPr lang="en-US" dirty="0" smtClean="0"/>
              <a:t> 2008</a:t>
            </a:r>
            <a:endParaRPr lang="en-US" dirty="0"/>
          </a:p>
        </p:txBody>
      </p:sp>
      <p:pic>
        <p:nvPicPr>
          <p:cNvPr id="5" name="Content Placeholder 4" descr="small-hist.png"/>
          <p:cNvPicPr>
            <a:picLocks noGrp="1" noChangeAspect="1"/>
          </p:cNvPicPr>
          <p:nvPr>
            <p:ph idx="1"/>
          </p:nvPr>
        </p:nvPicPr>
        <p:blipFill>
          <a:blip r:embed="rId2">
            <a:extLst>
              <a:ext uri="{28A0092B-C50C-407E-A947-70E740481C1C}">
                <a14:useLocalDpi xmlns:a14="http://schemas.microsoft.com/office/drawing/2010/main" val="0"/>
              </a:ext>
            </a:extLst>
          </a:blip>
          <a:srcRect l="-12404" r="-12404"/>
          <a:stretch>
            <a:fillRect/>
          </a:stretch>
        </p:blipFill>
        <p:spPr/>
      </p:pic>
    </p:spTree>
    <p:extLst>
      <p:ext uri="{BB962C8B-B14F-4D97-AF65-F5344CB8AC3E}">
        <p14:creationId xmlns:p14="http://schemas.microsoft.com/office/powerpoint/2010/main" val="16753131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DEFCON </a:t>
            </a:r>
            <a:r>
              <a:rPr lang="en-US" dirty="0" err="1" smtClean="0"/>
              <a:t>Quals</a:t>
            </a:r>
            <a:r>
              <a:rPr lang="en-US" dirty="0" smtClean="0"/>
              <a:t> 2008</a:t>
            </a:r>
            <a:endParaRPr lang="en-US" dirty="0"/>
          </a:p>
        </p:txBody>
      </p:sp>
      <p:pic>
        <p:nvPicPr>
          <p:cNvPr id="5" name="Content Placeholder 4" descr="anonm_2.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0235" b="31383"/>
          <a:stretch/>
        </p:blipFill>
        <p:spPr>
          <a:xfrm>
            <a:off x="779463" y="1330325"/>
            <a:ext cx="7583487" cy="4886325"/>
          </a:xfrm>
        </p:spPr>
      </p:pic>
    </p:spTree>
    <p:extLst>
      <p:ext uri="{BB962C8B-B14F-4D97-AF65-F5344CB8AC3E}">
        <p14:creationId xmlns:p14="http://schemas.microsoft.com/office/powerpoint/2010/main" val="16753131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779462" y="1778500"/>
            <a:ext cx="3657600" cy="4219575"/>
          </a:xfrm>
        </p:spPr>
        <p:txBody>
          <a:bodyPr>
            <a:normAutofit lnSpcReduction="10000"/>
          </a:bodyPr>
          <a:lstStyle/>
          <a:p>
            <a:pPr>
              <a:lnSpc>
                <a:spcPct val="120000"/>
              </a:lnSpc>
              <a:spcBef>
                <a:spcPts val="600"/>
              </a:spcBef>
            </a:pPr>
            <a:r>
              <a:rPr lang="nl-NL" dirty="0"/>
              <a:t>Y </a:t>
            </a:r>
            <a:r>
              <a:rPr lang="nl-NL" dirty="0" err="1"/>
              <a:t>coord</a:t>
            </a:r>
            <a:r>
              <a:rPr lang="nl-NL" dirty="0"/>
              <a:t>: </a:t>
            </a:r>
            <a:r>
              <a:rPr lang="nl-NL" dirty="0" smtClean="0"/>
              <a:t>253</a:t>
            </a:r>
          </a:p>
          <a:p>
            <a:pPr>
              <a:lnSpc>
                <a:spcPct val="120000"/>
              </a:lnSpc>
              <a:spcBef>
                <a:spcPts val="600"/>
              </a:spcBef>
            </a:pPr>
            <a:r>
              <a:rPr lang="nl-NL" dirty="0" smtClean="0"/>
              <a:t>Y </a:t>
            </a:r>
            <a:r>
              <a:rPr lang="nl-NL" dirty="0" err="1"/>
              <a:t>coord</a:t>
            </a:r>
            <a:r>
              <a:rPr lang="nl-NL" dirty="0"/>
              <a:t>: </a:t>
            </a:r>
            <a:r>
              <a:rPr lang="nl-NL" dirty="0" smtClean="0"/>
              <a:t>268</a:t>
            </a:r>
          </a:p>
          <a:p>
            <a:pPr>
              <a:lnSpc>
                <a:spcPct val="120000"/>
              </a:lnSpc>
              <a:spcBef>
                <a:spcPts val="600"/>
              </a:spcBef>
            </a:pPr>
            <a:r>
              <a:rPr lang="nl-NL" dirty="0" smtClean="0"/>
              <a:t>Y </a:t>
            </a:r>
            <a:r>
              <a:rPr lang="nl-NL" dirty="0" err="1"/>
              <a:t>coord</a:t>
            </a:r>
            <a:r>
              <a:rPr lang="nl-NL" dirty="0"/>
              <a:t>: </a:t>
            </a:r>
            <a:r>
              <a:rPr lang="nl-NL" dirty="0" smtClean="0"/>
              <a:t>284</a:t>
            </a:r>
          </a:p>
          <a:p>
            <a:pPr>
              <a:lnSpc>
                <a:spcPct val="120000"/>
              </a:lnSpc>
              <a:spcBef>
                <a:spcPts val="600"/>
              </a:spcBef>
            </a:pPr>
            <a:r>
              <a:rPr lang="nl-NL" dirty="0" smtClean="0"/>
              <a:t>Y </a:t>
            </a:r>
            <a:r>
              <a:rPr lang="nl-NL" dirty="0" err="1" smtClean="0"/>
              <a:t>coord</a:t>
            </a:r>
            <a:r>
              <a:rPr lang="nl-NL" dirty="0" smtClean="0"/>
              <a:t>: 306</a:t>
            </a:r>
          </a:p>
          <a:p>
            <a:pPr>
              <a:lnSpc>
                <a:spcPct val="120000"/>
              </a:lnSpc>
              <a:spcBef>
                <a:spcPts val="600"/>
              </a:spcBef>
            </a:pPr>
            <a:r>
              <a:rPr lang="nl-NL" dirty="0" smtClean="0"/>
              <a:t>Y </a:t>
            </a:r>
            <a:r>
              <a:rPr lang="nl-NL" dirty="0" err="1"/>
              <a:t>coord</a:t>
            </a:r>
            <a:r>
              <a:rPr lang="nl-NL" dirty="0"/>
              <a:t>: </a:t>
            </a:r>
            <a:r>
              <a:rPr lang="nl-NL" dirty="0" smtClean="0"/>
              <a:t>326</a:t>
            </a:r>
            <a:endParaRPr lang="nl-NL" dirty="0"/>
          </a:p>
          <a:p>
            <a:pPr>
              <a:lnSpc>
                <a:spcPct val="120000"/>
              </a:lnSpc>
              <a:spcBef>
                <a:spcPts val="600"/>
              </a:spcBef>
            </a:pPr>
            <a:r>
              <a:rPr lang="nl-NL" dirty="0"/>
              <a:t>Y </a:t>
            </a:r>
            <a:r>
              <a:rPr lang="nl-NL" dirty="0" err="1"/>
              <a:t>coord</a:t>
            </a:r>
            <a:r>
              <a:rPr lang="nl-NL" dirty="0"/>
              <a:t>: </a:t>
            </a:r>
            <a:r>
              <a:rPr lang="nl-NL" dirty="0" smtClean="0"/>
              <a:t>328</a:t>
            </a:r>
            <a:endParaRPr lang="nl-NL" dirty="0"/>
          </a:p>
          <a:p>
            <a:pPr>
              <a:lnSpc>
                <a:spcPct val="120000"/>
              </a:lnSpc>
              <a:spcBef>
                <a:spcPts val="600"/>
              </a:spcBef>
            </a:pPr>
            <a:r>
              <a:rPr lang="nl-NL" dirty="0"/>
              <a:t>Y </a:t>
            </a:r>
            <a:r>
              <a:rPr lang="nl-NL" dirty="0" err="1"/>
              <a:t>coord</a:t>
            </a:r>
            <a:r>
              <a:rPr lang="nl-NL" dirty="0"/>
              <a:t>: </a:t>
            </a:r>
            <a:r>
              <a:rPr lang="nl-NL" dirty="0" smtClean="0"/>
              <a:t>343</a:t>
            </a:r>
            <a:endParaRPr lang="nl-NL" dirty="0"/>
          </a:p>
          <a:p>
            <a:pPr>
              <a:lnSpc>
                <a:spcPct val="120000"/>
              </a:lnSpc>
              <a:spcBef>
                <a:spcPts val="600"/>
              </a:spcBef>
            </a:pPr>
            <a:r>
              <a:rPr lang="nl-NL" dirty="0"/>
              <a:t>Y </a:t>
            </a:r>
            <a:r>
              <a:rPr lang="nl-NL" dirty="0" err="1"/>
              <a:t>coord</a:t>
            </a:r>
            <a:r>
              <a:rPr lang="nl-NL" dirty="0"/>
              <a:t>: </a:t>
            </a:r>
            <a:r>
              <a:rPr lang="nl-NL" dirty="0" smtClean="0"/>
              <a:t>355</a:t>
            </a:r>
            <a:endParaRPr lang="nl-NL" dirty="0"/>
          </a:p>
          <a:p>
            <a:pPr>
              <a:lnSpc>
                <a:spcPct val="120000"/>
              </a:lnSpc>
              <a:spcBef>
                <a:spcPts val="600"/>
              </a:spcBef>
            </a:pPr>
            <a:r>
              <a:rPr lang="nl-NL" dirty="0"/>
              <a:t>Y </a:t>
            </a:r>
            <a:r>
              <a:rPr lang="nl-NL" dirty="0" err="1"/>
              <a:t>coord</a:t>
            </a:r>
            <a:r>
              <a:rPr lang="nl-NL" dirty="0"/>
              <a:t>: </a:t>
            </a:r>
            <a:r>
              <a:rPr lang="nl-NL" dirty="0" smtClean="0"/>
              <a:t>369</a:t>
            </a:r>
          </a:p>
          <a:p>
            <a:pPr>
              <a:lnSpc>
                <a:spcPct val="120000"/>
              </a:lnSpc>
              <a:spcBef>
                <a:spcPts val="600"/>
              </a:spcBef>
            </a:pPr>
            <a:r>
              <a:rPr lang="nl-NL" dirty="0"/>
              <a:t>Y </a:t>
            </a:r>
            <a:r>
              <a:rPr lang="nl-NL" dirty="0" err="1"/>
              <a:t>coord</a:t>
            </a:r>
            <a:r>
              <a:rPr lang="nl-NL" dirty="0"/>
              <a:t>: </a:t>
            </a:r>
            <a:r>
              <a:rPr lang="nl-NL" dirty="0" smtClean="0"/>
              <a:t>395</a:t>
            </a:r>
          </a:p>
          <a:p>
            <a:pPr>
              <a:lnSpc>
                <a:spcPct val="120000"/>
              </a:lnSpc>
              <a:spcBef>
                <a:spcPts val="600"/>
              </a:spcBef>
            </a:pPr>
            <a:endParaRPr lang="nl-NL" dirty="0"/>
          </a:p>
        </p:txBody>
      </p:sp>
      <p:sp>
        <p:nvSpPr>
          <p:cNvPr id="6" name="Content Placeholder 5"/>
          <p:cNvSpPr>
            <a:spLocks noGrp="1"/>
          </p:cNvSpPr>
          <p:nvPr>
            <p:ph sz="half" idx="2"/>
          </p:nvPr>
        </p:nvSpPr>
        <p:spPr/>
        <p:txBody>
          <a:bodyPr>
            <a:normAutofit lnSpcReduction="10000"/>
          </a:bodyPr>
          <a:lstStyle/>
          <a:p>
            <a:pPr>
              <a:spcBef>
                <a:spcPts val="1400"/>
              </a:spcBef>
            </a:pPr>
            <a:r>
              <a:rPr lang="nl-NL" dirty="0"/>
              <a:t>Y </a:t>
            </a:r>
            <a:r>
              <a:rPr lang="nl-NL" dirty="0" err="1"/>
              <a:t>coord</a:t>
            </a:r>
            <a:r>
              <a:rPr lang="nl-NL" dirty="0"/>
              <a:t>: </a:t>
            </a:r>
            <a:r>
              <a:rPr lang="nl-NL" dirty="0" smtClean="0"/>
              <a:t>404</a:t>
            </a:r>
            <a:endParaRPr lang="nl-NL" dirty="0"/>
          </a:p>
          <a:p>
            <a:pPr>
              <a:spcBef>
                <a:spcPts val="1400"/>
              </a:spcBef>
            </a:pPr>
            <a:r>
              <a:rPr lang="nl-NL" dirty="0" smtClean="0"/>
              <a:t>Y </a:t>
            </a:r>
            <a:r>
              <a:rPr lang="nl-NL" dirty="0" err="1"/>
              <a:t>coord</a:t>
            </a:r>
            <a:r>
              <a:rPr lang="nl-NL" dirty="0"/>
              <a:t>: </a:t>
            </a:r>
            <a:r>
              <a:rPr lang="nl-NL" dirty="0" smtClean="0"/>
              <a:t>414</a:t>
            </a:r>
            <a:endParaRPr lang="nl-NL" dirty="0"/>
          </a:p>
          <a:p>
            <a:pPr>
              <a:spcBef>
                <a:spcPts val="1400"/>
              </a:spcBef>
            </a:pPr>
            <a:r>
              <a:rPr lang="nl-NL" dirty="0"/>
              <a:t>Y </a:t>
            </a:r>
            <a:r>
              <a:rPr lang="nl-NL" dirty="0" err="1"/>
              <a:t>coord</a:t>
            </a:r>
            <a:r>
              <a:rPr lang="nl-NL" dirty="0"/>
              <a:t>: </a:t>
            </a:r>
            <a:r>
              <a:rPr lang="nl-NL" dirty="0" smtClean="0"/>
              <a:t>434</a:t>
            </a:r>
            <a:endParaRPr lang="nl-NL" dirty="0"/>
          </a:p>
          <a:p>
            <a:pPr>
              <a:spcBef>
                <a:spcPts val="1400"/>
              </a:spcBef>
            </a:pPr>
            <a:r>
              <a:rPr lang="nl-NL" dirty="0"/>
              <a:t>Y </a:t>
            </a:r>
            <a:r>
              <a:rPr lang="nl-NL" dirty="0" err="1"/>
              <a:t>coord</a:t>
            </a:r>
            <a:r>
              <a:rPr lang="nl-NL" dirty="0"/>
              <a:t>: </a:t>
            </a:r>
            <a:r>
              <a:rPr lang="nl-NL" dirty="0" smtClean="0"/>
              <a:t>455</a:t>
            </a:r>
            <a:endParaRPr lang="nl-NL" dirty="0"/>
          </a:p>
          <a:p>
            <a:pPr>
              <a:spcBef>
                <a:spcPts val="1400"/>
              </a:spcBef>
            </a:pPr>
            <a:r>
              <a:rPr lang="nl-NL" dirty="0"/>
              <a:t>Y </a:t>
            </a:r>
            <a:r>
              <a:rPr lang="nl-NL" dirty="0" err="1"/>
              <a:t>coord</a:t>
            </a:r>
            <a:r>
              <a:rPr lang="nl-NL" dirty="0"/>
              <a:t>: </a:t>
            </a:r>
            <a:r>
              <a:rPr lang="nl-NL" dirty="0" smtClean="0"/>
              <a:t>471</a:t>
            </a:r>
            <a:endParaRPr lang="nl-NL" dirty="0"/>
          </a:p>
          <a:p>
            <a:pPr>
              <a:spcBef>
                <a:spcPts val="1400"/>
              </a:spcBef>
            </a:pPr>
            <a:r>
              <a:rPr lang="nl-NL" dirty="0"/>
              <a:t>Y </a:t>
            </a:r>
            <a:r>
              <a:rPr lang="nl-NL" dirty="0" err="1"/>
              <a:t>coord</a:t>
            </a:r>
            <a:r>
              <a:rPr lang="nl-NL" dirty="0"/>
              <a:t>: </a:t>
            </a:r>
            <a:r>
              <a:rPr lang="nl-NL" dirty="0" smtClean="0"/>
              <a:t>479</a:t>
            </a:r>
            <a:endParaRPr lang="nl-NL" dirty="0"/>
          </a:p>
          <a:p>
            <a:pPr>
              <a:spcBef>
                <a:spcPts val="1400"/>
              </a:spcBef>
            </a:pPr>
            <a:r>
              <a:rPr lang="nl-NL" dirty="0"/>
              <a:t>Y </a:t>
            </a:r>
            <a:r>
              <a:rPr lang="nl-NL" dirty="0" err="1"/>
              <a:t>coord</a:t>
            </a:r>
            <a:r>
              <a:rPr lang="nl-NL" dirty="0"/>
              <a:t>: </a:t>
            </a:r>
            <a:r>
              <a:rPr lang="nl-NL" dirty="0" smtClean="0"/>
              <a:t>498</a:t>
            </a:r>
            <a:endParaRPr lang="nl-NL" dirty="0"/>
          </a:p>
          <a:p>
            <a:pPr>
              <a:spcBef>
                <a:spcPts val="1400"/>
              </a:spcBef>
            </a:pPr>
            <a:r>
              <a:rPr lang="nl-NL" dirty="0"/>
              <a:t>Y </a:t>
            </a:r>
            <a:r>
              <a:rPr lang="nl-NL" dirty="0" err="1"/>
              <a:t>coord</a:t>
            </a:r>
            <a:r>
              <a:rPr lang="nl-NL" dirty="0"/>
              <a:t>: </a:t>
            </a:r>
            <a:r>
              <a:rPr lang="nl-NL" dirty="0" smtClean="0"/>
              <a:t>500</a:t>
            </a:r>
            <a:endParaRPr lang="nl-NL" dirty="0"/>
          </a:p>
          <a:p>
            <a:pPr>
              <a:spcBef>
                <a:spcPts val="1400"/>
              </a:spcBef>
            </a:pPr>
            <a:r>
              <a:rPr lang="nl-NL" dirty="0"/>
              <a:t>Y </a:t>
            </a:r>
            <a:r>
              <a:rPr lang="nl-NL" dirty="0" err="1"/>
              <a:t>coord</a:t>
            </a:r>
            <a:r>
              <a:rPr lang="nl-NL" dirty="0"/>
              <a:t>: </a:t>
            </a:r>
            <a:r>
              <a:rPr lang="nl-NL" dirty="0" smtClean="0"/>
              <a:t>514</a:t>
            </a:r>
            <a:endParaRPr lang="en-US" dirty="0"/>
          </a:p>
        </p:txBody>
      </p:sp>
    </p:spTree>
    <p:extLst>
      <p:ext uri="{BB962C8B-B14F-4D97-AF65-F5344CB8AC3E}">
        <p14:creationId xmlns:p14="http://schemas.microsoft.com/office/powerpoint/2010/main" val="40544157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discuss</a:t>
            </a:r>
            <a:endParaRPr lang="en-US" dirty="0"/>
          </a:p>
        </p:txBody>
      </p:sp>
      <p:sp>
        <p:nvSpPr>
          <p:cNvPr id="3" name="Content Placeholder 2"/>
          <p:cNvSpPr>
            <a:spLocks noGrp="1"/>
          </p:cNvSpPr>
          <p:nvPr>
            <p:ph idx="1"/>
          </p:nvPr>
        </p:nvSpPr>
        <p:spPr/>
        <p:txBody>
          <a:bodyPr/>
          <a:lstStyle/>
          <a:p>
            <a:r>
              <a:rPr lang="en-US" dirty="0" smtClean="0"/>
              <a:t>A bunch of stuff</a:t>
            </a:r>
          </a:p>
          <a:p>
            <a:r>
              <a:rPr lang="en-US" dirty="0" smtClean="0"/>
              <a:t>I will leave the slides often and maybe return to them</a:t>
            </a:r>
          </a:p>
          <a:p>
            <a:r>
              <a:rPr lang="en-US" dirty="0" smtClean="0"/>
              <a:t>Some other people’s presentations</a:t>
            </a:r>
          </a:p>
          <a:p>
            <a:r>
              <a:rPr lang="en-US" dirty="0" smtClean="0"/>
              <a:t>Tell me about what you want to know</a:t>
            </a:r>
          </a:p>
        </p:txBody>
      </p:sp>
    </p:spTree>
    <p:extLst>
      <p:ext uri="{BB962C8B-B14F-4D97-AF65-F5344CB8AC3E}">
        <p14:creationId xmlns:p14="http://schemas.microsoft.com/office/powerpoint/2010/main" val="395416178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779462" y="1778500"/>
            <a:ext cx="3657600" cy="4219575"/>
          </a:xfrm>
        </p:spPr>
        <p:txBody>
          <a:bodyPr>
            <a:normAutofit lnSpcReduction="10000"/>
          </a:bodyPr>
          <a:lstStyle/>
          <a:p>
            <a:pPr>
              <a:lnSpc>
                <a:spcPct val="120000"/>
              </a:lnSpc>
              <a:spcBef>
                <a:spcPts val="600"/>
              </a:spcBef>
            </a:pPr>
            <a:r>
              <a:rPr lang="nl-NL" dirty="0"/>
              <a:t>Y </a:t>
            </a:r>
            <a:r>
              <a:rPr lang="nl-NL" dirty="0" err="1"/>
              <a:t>coord</a:t>
            </a:r>
            <a:r>
              <a:rPr lang="nl-NL" dirty="0"/>
              <a:t>: 253; </a:t>
            </a:r>
            <a:r>
              <a:rPr lang="nl-NL" dirty="0" err="1"/>
              <a:t>diff</a:t>
            </a:r>
            <a:r>
              <a:rPr lang="nl-NL" dirty="0"/>
              <a:t>: 16</a:t>
            </a:r>
          </a:p>
          <a:p>
            <a:pPr>
              <a:lnSpc>
                <a:spcPct val="120000"/>
              </a:lnSpc>
              <a:spcBef>
                <a:spcPts val="600"/>
              </a:spcBef>
            </a:pPr>
            <a:r>
              <a:rPr lang="nl-NL" dirty="0"/>
              <a:t>Y </a:t>
            </a:r>
            <a:r>
              <a:rPr lang="nl-NL" dirty="0" err="1"/>
              <a:t>coord</a:t>
            </a:r>
            <a:r>
              <a:rPr lang="nl-NL" dirty="0"/>
              <a:t>: 268; </a:t>
            </a:r>
            <a:r>
              <a:rPr lang="nl-NL" dirty="0" err="1"/>
              <a:t>diff</a:t>
            </a:r>
            <a:r>
              <a:rPr lang="nl-NL" dirty="0"/>
              <a:t>: 15</a:t>
            </a:r>
          </a:p>
          <a:p>
            <a:pPr>
              <a:lnSpc>
                <a:spcPct val="120000"/>
              </a:lnSpc>
              <a:spcBef>
                <a:spcPts val="600"/>
              </a:spcBef>
            </a:pPr>
            <a:r>
              <a:rPr lang="nl-NL" dirty="0"/>
              <a:t>Y </a:t>
            </a:r>
            <a:r>
              <a:rPr lang="nl-NL" dirty="0" err="1"/>
              <a:t>coord</a:t>
            </a:r>
            <a:r>
              <a:rPr lang="nl-NL" dirty="0"/>
              <a:t>: 284; </a:t>
            </a:r>
            <a:r>
              <a:rPr lang="nl-NL" dirty="0" err="1"/>
              <a:t>diff</a:t>
            </a:r>
            <a:r>
              <a:rPr lang="nl-NL" dirty="0"/>
              <a:t>: 16</a:t>
            </a:r>
          </a:p>
          <a:p>
            <a:pPr>
              <a:lnSpc>
                <a:spcPct val="120000"/>
              </a:lnSpc>
              <a:spcBef>
                <a:spcPts val="600"/>
              </a:spcBef>
            </a:pPr>
            <a:r>
              <a:rPr lang="nl-NL" dirty="0"/>
              <a:t>Y </a:t>
            </a:r>
            <a:r>
              <a:rPr lang="nl-NL" dirty="0" err="1"/>
              <a:t>coord</a:t>
            </a:r>
            <a:r>
              <a:rPr lang="nl-NL" dirty="0"/>
              <a:t>: 306; </a:t>
            </a:r>
            <a:r>
              <a:rPr lang="nl-NL" dirty="0" err="1"/>
              <a:t>diff</a:t>
            </a:r>
            <a:r>
              <a:rPr lang="nl-NL" dirty="0"/>
              <a:t>: 22</a:t>
            </a:r>
          </a:p>
          <a:p>
            <a:pPr>
              <a:lnSpc>
                <a:spcPct val="120000"/>
              </a:lnSpc>
              <a:spcBef>
                <a:spcPts val="600"/>
              </a:spcBef>
            </a:pPr>
            <a:r>
              <a:rPr lang="nl-NL" dirty="0"/>
              <a:t>Y </a:t>
            </a:r>
            <a:r>
              <a:rPr lang="nl-NL" dirty="0" err="1"/>
              <a:t>coord</a:t>
            </a:r>
            <a:r>
              <a:rPr lang="nl-NL" dirty="0"/>
              <a:t>: 326; </a:t>
            </a:r>
            <a:r>
              <a:rPr lang="nl-NL" dirty="0" err="1"/>
              <a:t>diff</a:t>
            </a:r>
            <a:r>
              <a:rPr lang="nl-NL" dirty="0"/>
              <a:t>: 20</a:t>
            </a:r>
          </a:p>
          <a:p>
            <a:pPr>
              <a:lnSpc>
                <a:spcPct val="120000"/>
              </a:lnSpc>
              <a:spcBef>
                <a:spcPts val="600"/>
              </a:spcBef>
            </a:pPr>
            <a:r>
              <a:rPr lang="nl-NL" dirty="0"/>
              <a:t>Y </a:t>
            </a:r>
            <a:r>
              <a:rPr lang="nl-NL" dirty="0" err="1"/>
              <a:t>coord</a:t>
            </a:r>
            <a:r>
              <a:rPr lang="nl-NL" dirty="0"/>
              <a:t>: 328; </a:t>
            </a:r>
            <a:r>
              <a:rPr lang="nl-NL" dirty="0" err="1"/>
              <a:t>diff</a:t>
            </a:r>
            <a:r>
              <a:rPr lang="nl-NL" dirty="0"/>
              <a:t>: 2</a:t>
            </a:r>
          </a:p>
          <a:p>
            <a:pPr>
              <a:lnSpc>
                <a:spcPct val="120000"/>
              </a:lnSpc>
              <a:spcBef>
                <a:spcPts val="600"/>
              </a:spcBef>
            </a:pPr>
            <a:r>
              <a:rPr lang="nl-NL" dirty="0"/>
              <a:t>Y </a:t>
            </a:r>
            <a:r>
              <a:rPr lang="nl-NL" dirty="0" err="1"/>
              <a:t>coord</a:t>
            </a:r>
            <a:r>
              <a:rPr lang="nl-NL" dirty="0"/>
              <a:t>: 343; </a:t>
            </a:r>
            <a:r>
              <a:rPr lang="nl-NL" dirty="0" err="1"/>
              <a:t>diff</a:t>
            </a:r>
            <a:r>
              <a:rPr lang="nl-NL" dirty="0"/>
              <a:t>: 15</a:t>
            </a:r>
          </a:p>
          <a:p>
            <a:pPr>
              <a:lnSpc>
                <a:spcPct val="120000"/>
              </a:lnSpc>
              <a:spcBef>
                <a:spcPts val="600"/>
              </a:spcBef>
            </a:pPr>
            <a:r>
              <a:rPr lang="nl-NL" dirty="0"/>
              <a:t>Y </a:t>
            </a:r>
            <a:r>
              <a:rPr lang="nl-NL" dirty="0" err="1"/>
              <a:t>coord</a:t>
            </a:r>
            <a:r>
              <a:rPr lang="nl-NL" dirty="0"/>
              <a:t>: 355; </a:t>
            </a:r>
            <a:r>
              <a:rPr lang="nl-NL" dirty="0" err="1"/>
              <a:t>diff</a:t>
            </a:r>
            <a:r>
              <a:rPr lang="nl-NL" dirty="0"/>
              <a:t>: 12</a:t>
            </a:r>
          </a:p>
          <a:p>
            <a:pPr>
              <a:lnSpc>
                <a:spcPct val="120000"/>
              </a:lnSpc>
              <a:spcBef>
                <a:spcPts val="600"/>
              </a:spcBef>
            </a:pPr>
            <a:r>
              <a:rPr lang="nl-NL" dirty="0"/>
              <a:t>Y </a:t>
            </a:r>
            <a:r>
              <a:rPr lang="nl-NL" dirty="0" err="1"/>
              <a:t>coord</a:t>
            </a:r>
            <a:r>
              <a:rPr lang="nl-NL" dirty="0"/>
              <a:t>: 369; </a:t>
            </a:r>
            <a:r>
              <a:rPr lang="nl-NL" dirty="0" err="1"/>
              <a:t>diff</a:t>
            </a:r>
            <a:r>
              <a:rPr lang="nl-NL" dirty="0"/>
              <a:t>: </a:t>
            </a:r>
            <a:r>
              <a:rPr lang="nl-NL" dirty="0" smtClean="0"/>
              <a:t>14</a:t>
            </a:r>
          </a:p>
          <a:p>
            <a:pPr>
              <a:lnSpc>
                <a:spcPct val="120000"/>
              </a:lnSpc>
              <a:spcBef>
                <a:spcPts val="600"/>
              </a:spcBef>
            </a:pPr>
            <a:r>
              <a:rPr lang="nl-NL" dirty="0"/>
              <a:t>Y </a:t>
            </a:r>
            <a:r>
              <a:rPr lang="nl-NL" dirty="0" err="1"/>
              <a:t>coord</a:t>
            </a:r>
            <a:r>
              <a:rPr lang="nl-NL" dirty="0"/>
              <a:t>: 395; </a:t>
            </a:r>
            <a:r>
              <a:rPr lang="nl-NL" dirty="0" err="1"/>
              <a:t>diff</a:t>
            </a:r>
            <a:r>
              <a:rPr lang="nl-NL" dirty="0"/>
              <a:t>: </a:t>
            </a:r>
            <a:r>
              <a:rPr lang="nl-NL" dirty="0" smtClean="0"/>
              <a:t>26</a:t>
            </a:r>
          </a:p>
          <a:p>
            <a:pPr>
              <a:lnSpc>
                <a:spcPct val="120000"/>
              </a:lnSpc>
              <a:spcBef>
                <a:spcPts val="600"/>
              </a:spcBef>
            </a:pPr>
            <a:endParaRPr lang="nl-NL" dirty="0"/>
          </a:p>
        </p:txBody>
      </p:sp>
      <p:sp>
        <p:nvSpPr>
          <p:cNvPr id="6" name="Content Placeholder 5"/>
          <p:cNvSpPr>
            <a:spLocks noGrp="1"/>
          </p:cNvSpPr>
          <p:nvPr>
            <p:ph sz="half" idx="2"/>
          </p:nvPr>
        </p:nvSpPr>
        <p:spPr/>
        <p:txBody>
          <a:bodyPr>
            <a:normAutofit lnSpcReduction="10000"/>
          </a:bodyPr>
          <a:lstStyle/>
          <a:p>
            <a:pPr>
              <a:spcBef>
                <a:spcPts val="1400"/>
              </a:spcBef>
            </a:pPr>
            <a:r>
              <a:rPr lang="nl-NL" dirty="0"/>
              <a:t>Y </a:t>
            </a:r>
            <a:r>
              <a:rPr lang="nl-NL" dirty="0" err="1"/>
              <a:t>coord</a:t>
            </a:r>
            <a:r>
              <a:rPr lang="nl-NL" dirty="0"/>
              <a:t>: 404; </a:t>
            </a:r>
            <a:r>
              <a:rPr lang="nl-NL" dirty="0" err="1"/>
              <a:t>diff</a:t>
            </a:r>
            <a:r>
              <a:rPr lang="nl-NL" dirty="0"/>
              <a:t>: 9</a:t>
            </a:r>
          </a:p>
          <a:p>
            <a:pPr>
              <a:spcBef>
                <a:spcPts val="1400"/>
              </a:spcBef>
            </a:pPr>
            <a:r>
              <a:rPr lang="nl-NL" dirty="0" smtClean="0"/>
              <a:t>Y </a:t>
            </a:r>
            <a:r>
              <a:rPr lang="nl-NL" dirty="0" err="1"/>
              <a:t>coord</a:t>
            </a:r>
            <a:r>
              <a:rPr lang="nl-NL" dirty="0"/>
              <a:t>: 414; </a:t>
            </a:r>
            <a:r>
              <a:rPr lang="nl-NL" dirty="0" err="1"/>
              <a:t>diff</a:t>
            </a:r>
            <a:r>
              <a:rPr lang="nl-NL" dirty="0"/>
              <a:t>: 10</a:t>
            </a:r>
          </a:p>
          <a:p>
            <a:pPr>
              <a:spcBef>
                <a:spcPts val="1400"/>
              </a:spcBef>
            </a:pPr>
            <a:r>
              <a:rPr lang="nl-NL" dirty="0"/>
              <a:t>Y </a:t>
            </a:r>
            <a:r>
              <a:rPr lang="nl-NL" dirty="0" err="1"/>
              <a:t>coord</a:t>
            </a:r>
            <a:r>
              <a:rPr lang="nl-NL" dirty="0"/>
              <a:t>: 434; </a:t>
            </a:r>
            <a:r>
              <a:rPr lang="nl-NL" dirty="0" err="1"/>
              <a:t>diff</a:t>
            </a:r>
            <a:r>
              <a:rPr lang="nl-NL" dirty="0"/>
              <a:t>: 20</a:t>
            </a:r>
          </a:p>
          <a:p>
            <a:pPr>
              <a:spcBef>
                <a:spcPts val="1400"/>
              </a:spcBef>
            </a:pPr>
            <a:r>
              <a:rPr lang="nl-NL" dirty="0"/>
              <a:t>Y </a:t>
            </a:r>
            <a:r>
              <a:rPr lang="nl-NL" dirty="0" err="1"/>
              <a:t>coord</a:t>
            </a:r>
            <a:r>
              <a:rPr lang="nl-NL" dirty="0"/>
              <a:t>: 455; </a:t>
            </a:r>
            <a:r>
              <a:rPr lang="nl-NL" dirty="0" err="1"/>
              <a:t>diff</a:t>
            </a:r>
            <a:r>
              <a:rPr lang="nl-NL" dirty="0"/>
              <a:t>: 21</a:t>
            </a:r>
          </a:p>
          <a:p>
            <a:pPr>
              <a:spcBef>
                <a:spcPts val="1400"/>
              </a:spcBef>
            </a:pPr>
            <a:r>
              <a:rPr lang="nl-NL" dirty="0"/>
              <a:t>Y </a:t>
            </a:r>
            <a:r>
              <a:rPr lang="nl-NL" dirty="0" err="1"/>
              <a:t>coord</a:t>
            </a:r>
            <a:r>
              <a:rPr lang="nl-NL" dirty="0"/>
              <a:t>: 471; </a:t>
            </a:r>
            <a:r>
              <a:rPr lang="nl-NL" dirty="0" err="1"/>
              <a:t>diff</a:t>
            </a:r>
            <a:r>
              <a:rPr lang="nl-NL" dirty="0"/>
              <a:t>: 16</a:t>
            </a:r>
          </a:p>
          <a:p>
            <a:pPr>
              <a:spcBef>
                <a:spcPts val="1400"/>
              </a:spcBef>
            </a:pPr>
            <a:r>
              <a:rPr lang="nl-NL" dirty="0"/>
              <a:t>Y </a:t>
            </a:r>
            <a:r>
              <a:rPr lang="nl-NL" dirty="0" err="1"/>
              <a:t>coord</a:t>
            </a:r>
            <a:r>
              <a:rPr lang="nl-NL" dirty="0"/>
              <a:t>: 479; </a:t>
            </a:r>
            <a:r>
              <a:rPr lang="nl-NL" dirty="0" err="1"/>
              <a:t>diff</a:t>
            </a:r>
            <a:r>
              <a:rPr lang="nl-NL" dirty="0"/>
              <a:t>: 8</a:t>
            </a:r>
          </a:p>
          <a:p>
            <a:pPr>
              <a:spcBef>
                <a:spcPts val="1400"/>
              </a:spcBef>
            </a:pPr>
            <a:r>
              <a:rPr lang="nl-NL" dirty="0"/>
              <a:t>Y </a:t>
            </a:r>
            <a:r>
              <a:rPr lang="nl-NL" dirty="0" err="1"/>
              <a:t>coord</a:t>
            </a:r>
            <a:r>
              <a:rPr lang="nl-NL" dirty="0"/>
              <a:t>: 498; </a:t>
            </a:r>
            <a:r>
              <a:rPr lang="nl-NL" dirty="0" err="1"/>
              <a:t>diff</a:t>
            </a:r>
            <a:r>
              <a:rPr lang="nl-NL" dirty="0"/>
              <a:t>: 19</a:t>
            </a:r>
          </a:p>
          <a:p>
            <a:pPr>
              <a:spcBef>
                <a:spcPts val="1400"/>
              </a:spcBef>
            </a:pPr>
            <a:r>
              <a:rPr lang="nl-NL" dirty="0"/>
              <a:t>Y </a:t>
            </a:r>
            <a:r>
              <a:rPr lang="nl-NL" dirty="0" err="1"/>
              <a:t>coord</a:t>
            </a:r>
            <a:r>
              <a:rPr lang="nl-NL" dirty="0"/>
              <a:t>: 500; </a:t>
            </a:r>
            <a:r>
              <a:rPr lang="nl-NL" dirty="0" err="1"/>
              <a:t>diff</a:t>
            </a:r>
            <a:r>
              <a:rPr lang="nl-NL" dirty="0"/>
              <a:t>: 2</a:t>
            </a:r>
          </a:p>
          <a:p>
            <a:pPr>
              <a:spcBef>
                <a:spcPts val="1400"/>
              </a:spcBef>
            </a:pPr>
            <a:r>
              <a:rPr lang="nl-NL" dirty="0"/>
              <a:t>Y </a:t>
            </a:r>
            <a:r>
              <a:rPr lang="nl-NL" dirty="0" err="1"/>
              <a:t>coord</a:t>
            </a:r>
            <a:r>
              <a:rPr lang="nl-NL" dirty="0"/>
              <a:t>: 514; </a:t>
            </a:r>
            <a:r>
              <a:rPr lang="nl-NL" dirty="0" err="1"/>
              <a:t>diff</a:t>
            </a:r>
            <a:r>
              <a:rPr lang="nl-NL" dirty="0"/>
              <a:t>: 14</a:t>
            </a:r>
            <a:endParaRPr lang="en-US" dirty="0"/>
          </a:p>
        </p:txBody>
      </p:sp>
    </p:spTree>
    <p:extLst>
      <p:ext uri="{BB962C8B-B14F-4D97-AF65-F5344CB8AC3E}">
        <p14:creationId xmlns:p14="http://schemas.microsoft.com/office/powerpoint/2010/main" val="17045821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diffs=[16,15,16,22,20,2,15,12,14,26,9,10,20,21,16,8,19,2,14]</a:t>
            </a:r>
          </a:p>
          <a:p>
            <a:r>
              <a:rPr lang="en-US" dirty="0"/>
              <a:t>letters = '00'+string.uppercase</a:t>
            </a:r>
          </a:p>
          <a:p>
            <a:r>
              <a:rPr lang="en-US" dirty="0"/>
              <a:t>for d in diffs:</a:t>
            </a:r>
          </a:p>
          <a:p>
            <a:r>
              <a:rPr lang="en-US" dirty="0"/>
              <a:t>    print letters[d]</a:t>
            </a:r>
            <a:r>
              <a:rPr lang="en-US" dirty="0" smtClean="0"/>
              <a:t>,</a:t>
            </a:r>
          </a:p>
          <a:p>
            <a:r>
              <a:rPr lang="en-US" dirty="0"/>
              <a:t>&gt;&gt;&gt; O N O U S A N K M Y H I S T O G R A </a:t>
            </a:r>
            <a:r>
              <a:rPr lang="en-US" dirty="0" smtClean="0"/>
              <a:t>M</a:t>
            </a:r>
          </a:p>
        </p:txBody>
      </p:sp>
    </p:spTree>
    <p:extLst>
      <p:ext uri="{BB962C8B-B14F-4D97-AF65-F5344CB8AC3E}">
        <p14:creationId xmlns:p14="http://schemas.microsoft.com/office/powerpoint/2010/main" val="26183285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a:t>
            </a:r>
            <a:endParaRPr lang="en-US" dirty="0"/>
          </a:p>
        </p:txBody>
      </p:sp>
      <p:sp>
        <p:nvSpPr>
          <p:cNvPr id="3" name="Content Placeholder 2"/>
          <p:cNvSpPr>
            <a:spLocks noGrp="1"/>
          </p:cNvSpPr>
          <p:nvPr>
            <p:ph idx="1"/>
          </p:nvPr>
        </p:nvSpPr>
        <p:spPr/>
        <p:txBody>
          <a:bodyPr/>
          <a:lstStyle/>
          <a:p>
            <a:r>
              <a:rPr lang="en-US" dirty="0" smtClean="0"/>
              <a:t>One thing that is annoying is you just need to know a lot about file formats </a:t>
            </a:r>
          </a:p>
          <a:p>
            <a:pPr lvl="1"/>
            <a:r>
              <a:rPr lang="en-US" dirty="0" smtClean="0"/>
              <a:t>What file formats can contain additional information? Classic, EXIF</a:t>
            </a:r>
          </a:p>
          <a:p>
            <a:pPr lvl="1"/>
            <a:r>
              <a:rPr lang="en-US" dirty="0" smtClean="0"/>
              <a:t>Double classic, strings in PE headers </a:t>
            </a:r>
          </a:p>
          <a:p>
            <a:pPr lvl="1"/>
            <a:r>
              <a:rPr lang="en-US" dirty="0" smtClean="0"/>
              <a:t>BASE64 or other types of encoding </a:t>
            </a:r>
          </a:p>
          <a:p>
            <a:pPr lvl="1"/>
            <a:r>
              <a:rPr lang="en-US" dirty="0" smtClean="0"/>
              <a:t>“steganography” </a:t>
            </a:r>
          </a:p>
        </p:txBody>
      </p:sp>
    </p:spTree>
    <p:extLst>
      <p:ext uri="{BB962C8B-B14F-4D97-AF65-F5344CB8AC3E}">
        <p14:creationId xmlns:p14="http://schemas.microsoft.com/office/powerpoint/2010/main" val="9714687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Trivia </a:t>
            </a:r>
            <a:endParaRPr lang="en-US" dirty="0"/>
          </a:p>
        </p:txBody>
      </p:sp>
      <p:sp>
        <p:nvSpPr>
          <p:cNvPr id="3" name="Content Placeholder 2"/>
          <p:cNvSpPr>
            <a:spLocks noGrp="1"/>
          </p:cNvSpPr>
          <p:nvPr>
            <p:ph idx="1"/>
          </p:nvPr>
        </p:nvSpPr>
        <p:spPr/>
        <p:txBody>
          <a:bodyPr/>
          <a:lstStyle/>
          <a:p>
            <a:r>
              <a:rPr lang="en-US" dirty="0" smtClean="0"/>
              <a:t>DEFCON CTF </a:t>
            </a:r>
            <a:r>
              <a:rPr lang="en-US" dirty="0" err="1" smtClean="0"/>
              <a:t>quals</a:t>
            </a:r>
            <a:r>
              <a:rPr lang="en-US" dirty="0" smtClean="0"/>
              <a:t>: the only thing that gets a room of professional research staff looking through 10,000 photos of antique furniture for a weekend </a:t>
            </a:r>
          </a:p>
          <a:p>
            <a:r>
              <a:rPr lang="en-US" dirty="0" smtClean="0"/>
              <a:t>Forty-two</a:t>
            </a:r>
            <a:r>
              <a:rPr lang="en-US" dirty="0"/>
              <a:t> </a:t>
            </a:r>
            <a:r>
              <a:rPr lang="en-US" dirty="0" smtClean="0"/>
              <a:t>– compressed 42 times with a lot different formats</a:t>
            </a:r>
          </a:p>
          <a:p>
            <a:pPr lvl="1"/>
            <a:r>
              <a:rPr lang="en-US" dirty="0" smtClean="0"/>
              <a:t>Zip, </a:t>
            </a:r>
            <a:r>
              <a:rPr lang="en-US" dirty="0" err="1" smtClean="0"/>
              <a:t>rar</a:t>
            </a:r>
            <a:r>
              <a:rPr lang="en-US" dirty="0" smtClean="0"/>
              <a:t>, 7z, cab, </a:t>
            </a:r>
            <a:r>
              <a:rPr lang="en-US" dirty="0" err="1" smtClean="0"/>
              <a:t>arj</a:t>
            </a:r>
            <a:r>
              <a:rPr lang="en-US" dirty="0" smtClean="0"/>
              <a:t>, bz2, compress</a:t>
            </a:r>
          </a:p>
          <a:p>
            <a:pPr lvl="1"/>
            <a:r>
              <a:rPr lang="en-US" dirty="0" err="1" smtClean="0"/>
              <a:t>Lha</a:t>
            </a:r>
            <a:r>
              <a:rPr lang="en-US" dirty="0" smtClean="0"/>
              <a:t>, </a:t>
            </a:r>
            <a:r>
              <a:rPr lang="en-US" dirty="0" err="1" smtClean="0"/>
              <a:t>ppmd</a:t>
            </a:r>
            <a:r>
              <a:rPr lang="en-US" dirty="0" smtClean="0"/>
              <a:t>, </a:t>
            </a:r>
            <a:r>
              <a:rPr lang="en-US" dirty="0" err="1" smtClean="0"/>
              <a:t>ucl</a:t>
            </a:r>
            <a:r>
              <a:rPr lang="en-US" dirty="0" smtClean="0"/>
              <a:t>, </a:t>
            </a:r>
            <a:r>
              <a:rPr lang="en-US" dirty="0" err="1" smtClean="0"/>
              <a:t>rzip</a:t>
            </a:r>
            <a:r>
              <a:rPr lang="en-US" dirty="0" smtClean="0"/>
              <a:t>, arc</a:t>
            </a:r>
          </a:p>
          <a:p>
            <a:pPr lvl="1"/>
            <a:r>
              <a:rPr lang="en-US" dirty="0" smtClean="0"/>
              <a:t>Apple ][ </a:t>
            </a:r>
            <a:r>
              <a:rPr lang="en-US" dirty="0" err="1" smtClean="0"/>
              <a:t>unsqueezer</a:t>
            </a:r>
            <a:endParaRPr lang="en-US" dirty="0" smtClean="0"/>
          </a:p>
        </p:txBody>
      </p:sp>
    </p:spTree>
    <p:extLst>
      <p:ext uri="{BB962C8B-B14F-4D97-AF65-F5344CB8AC3E}">
        <p14:creationId xmlns:p14="http://schemas.microsoft.com/office/powerpoint/2010/main" val="2780229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a:t>
            </a:r>
            <a:endParaRPr lang="en-US" dirty="0"/>
          </a:p>
        </p:txBody>
      </p:sp>
      <p:sp>
        <p:nvSpPr>
          <p:cNvPr id="3" name="Content Placeholder 2"/>
          <p:cNvSpPr>
            <a:spLocks noGrp="1"/>
          </p:cNvSpPr>
          <p:nvPr>
            <p:ph idx="1"/>
          </p:nvPr>
        </p:nvSpPr>
        <p:spPr/>
        <p:txBody>
          <a:bodyPr/>
          <a:lstStyle/>
          <a:p>
            <a:r>
              <a:rPr lang="en-US" dirty="0" err="1" smtClean="0"/>
              <a:t>Googling</a:t>
            </a:r>
            <a:r>
              <a:rPr lang="en-US" dirty="0" smtClean="0"/>
              <a:t> trivia about people</a:t>
            </a:r>
          </a:p>
          <a:p>
            <a:r>
              <a:rPr lang="en-US" dirty="0" smtClean="0"/>
              <a:t>This is lame</a:t>
            </a:r>
          </a:p>
        </p:txBody>
      </p:sp>
    </p:spTree>
    <p:extLst>
      <p:ext uri="{BB962C8B-B14F-4D97-AF65-F5344CB8AC3E}">
        <p14:creationId xmlns:p14="http://schemas.microsoft.com/office/powerpoint/2010/main" val="302586424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r>
              <a:rPr lang="en-US" dirty="0" smtClean="0"/>
              <a:t>Trivia or Forensics as viewed from </a:t>
            </a:r>
            <a:r>
              <a:rPr lang="en-US" dirty="0" err="1" smtClean="0"/>
              <a:t>Wireshark</a:t>
            </a:r>
            <a:r>
              <a:rPr lang="en-US" dirty="0" smtClean="0"/>
              <a:t>/</a:t>
            </a:r>
            <a:r>
              <a:rPr lang="en-US" dirty="0" err="1" smtClean="0"/>
              <a:t>tcpdump</a:t>
            </a:r>
            <a:endParaRPr lang="en-US" dirty="0" smtClean="0"/>
          </a:p>
        </p:txBody>
      </p:sp>
    </p:spTree>
    <p:extLst>
      <p:ext uri="{BB962C8B-B14F-4D97-AF65-F5344CB8AC3E}">
        <p14:creationId xmlns:p14="http://schemas.microsoft.com/office/powerpoint/2010/main" val="18542342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Vulnerability Discovery</a:t>
            </a:r>
            <a:endParaRPr lang="en-US" dirty="0"/>
          </a:p>
        </p:txBody>
      </p:sp>
      <p:sp>
        <p:nvSpPr>
          <p:cNvPr id="3" name="Subtitle 2"/>
          <p:cNvSpPr>
            <a:spLocks noGrp="1"/>
          </p:cNvSpPr>
          <p:nvPr>
            <p:ph type="subTitle" idx="1"/>
          </p:nvPr>
        </p:nvSpPr>
        <p:spPr/>
        <p:txBody>
          <a:bodyPr/>
          <a:lstStyle/>
          <a:p>
            <a:r>
              <a:rPr lang="en-US" dirty="0" smtClean="0"/>
              <a:t>“Despair </a:t>
            </a:r>
            <a:r>
              <a:rPr lang="en-US" dirty="0"/>
              <a:t>is </a:t>
            </a:r>
            <a:r>
              <a:rPr lang="en-US" dirty="0" smtClean="0"/>
              <a:t> when </a:t>
            </a:r>
            <a:r>
              <a:rPr lang="en-US" dirty="0"/>
              <a:t>you’re debugging a kernel driver and you </a:t>
            </a:r>
            <a:r>
              <a:rPr lang="en-US" dirty="0" smtClean="0"/>
              <a:t>look at </a:t>
            </a:r>
            <a:r>
              <a:rPr lang="en-US" dirty="0"/>
              <a:t>a </a:t>
            </a:r>
            <a:r>
              <a:rPr lang="en-US" dirty="0" smtClean="0"/>
              <a:t>memory </a:t>
            </a:r>
            <a:r>
              <a:rPr lang="en-US" dirty="0"/>
              <a:t>dump and you see that a pointer has a value of </a:t>
            </a:r>
            <a:r>
              <a:rPr lang="en-US" dirty="0" smtClean="0"/>
              <a:t>7” </a:t>
            </a:r>
            <a:endParaRPr lang="en-US" dirty="0"/>
          </a:p>
          <a:p>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42722175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Content Placeholder 2"/>
          <p:cNvSpPr>
            <a:spLocks noGrp="1"/>
          </p:cNvSpPr>
          <p:nvPr>
            <p:ph idx="1"/>
          </p:nvPr>
        </p:nvSpPr>
        <p:spPr/>
        <p:txBody>
          <a:bodyPr/>
          <a:lstStyle/>
          <a:p>
            <a:r>
              <a:rPr lang="en-US" dirty="0" smtClean="0"/>
              <a:t>Bugs are all over the place </a:t>
            </a:r>
          </a:p>
          <a:p>
            <a:r>
              <a:rPr lang="en-US" dirty="0" smtClean="0"/>
              <a:t>In security, we care about specific types of bugs</a:t>
            </a:r>
          </a:p>
          <a:p>
            <a:r>
              <a:rPr lang="en-US" dirty="0" smtClean="0"/>
              <a:t>We can broadly classify these bugs</a:t>
            </a:r>
          </a:p>
          <a:p>
            <a:pPr lvl="1"/>
            <a:r>
              <a:rPr lang="en-US" dirty="0" smtClean="0"/>
              <a:t>Memory errors</a:t>
            </a:r>
          </a:p>
          <a:p>
            <a:pPr lvl="1"/>
            <a:r>
              <a:rPr lang="en-US" dirty="0" smtClean="0"/>
              <a:t>Race conditions</a:t>
            </a:r>
          </a:p>
          <a:p>
            <a:pPr lvl="1"/>
            <a:r>
              <a:rPr lang="en-US" dirty="0" smtClean="0"/>
              <a:t>“Logic Bugs”</a:t>
            </a:r>
            <a:endParaRPr lang="en-US" dirty="0"/>
          </a:p>
        </p:txBody>
      </p:sp>
      <p:sp>
        <p:nvSpPr>
          <p:cNvPr id="4" name="TextBox 3"/>
          <p:cNvSpPr txBox="1"/>
          <p:nvPr/>
        </p:nvSpPr>
        <p:spPr>
          <a:xfrm>
            <a:off x="1420163" y="4173946"/>
            <a:ext cx="2785702" cy="400110"/>
          </a:xfrm>
          <a:prstGeom prst="rect">
            <a:avLst/>
          </a:prstGeom>
          <a:noFill/>
        </p:spPr>
        <p:txBody>
          <a:bodyPr wrap="square" rtlCol="0">
            <a:spAutoFit/>
          </a:bodyPr>
          <a:lstStyle/>
          <a:p>
            <a:r>
              <a:rPr lang="en-US" sz="2000" dirty="0" smtClean="0">
                <a:solidFill>
                  <a:schemeClr val="bg1"/>
                </a:solidFill>
              </a:rPr>
              <a:t>Everything else </a:t>
            </a:r>
            <a:endParaRPr lang="en-US" sz="2000" dirty="0">
              <a:solidFill>
                <a:schemeClr val="bg1"/>
              </a:solidFill>
            </a:endParaRPr>
          </a:p>
        </p:txBody>
      </p:sp>
    </p:spTree>
    <p:extLst>
      <p:ext uri="{BB962C8B-B14F-4D97-AF65-F5344CB8AC3E}">
        <p14:creationId xmlns:p14="http://schemas.microsoft.com/office/powerpoint/2010/main" val="3576238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bugs</a:t>
            </a:r>
            <a:endParaRPr lang="en-US" dirty="0"/>
          </a:p>
        </p:txBody>
      </p:sp>
      <p:sp>
        <p:nvSpPr>
          <p:cNvPr id="3" name="Content Placeholder 2"/>
          <p:cNvSpPr>
            <a:spLocks noGrp="1"/>
          </p:cNvSpPr>
          <p:nvPr>
            <p:ph idx="1"/>
          </p:nvPr>
        </p:nvSpPr>
        <p:spPr/>
        <p:txBody>
          <a:bodyPr/>
          <a:lstStyle/>
          <a:p>
            <a:r>
              <a:rPr lang="en-US" dirty="0" smtClean="0"/>
              <a:t>Often you will hear this abbreviated as “buffer overflow”</a:t>
            </a:r>
          </a:p>
          <a:p>
            <a:r>
              <a:rPr lang="en-US" dirty="0" smtClean="0"/>
              <a:t>What does this mean?</a:t>
            </a:r>
          </a:p>
          <a:p>
            <a:r>
              <a:rPr lang="en-US" dirty="0" smtClean="0"/>
              <a:t>Coercing a program to write outside the bounds of an allocated object</a:t>
            </a:r>
          </a:p>
          <a:p>
            <a:r>
              <a:rPr lang="en-US" dirty="0" smtClean="0"/>
              <a:t>“The write overflows” </a:t>
            </a:r>
            <a:r>
              <a:rPr lang="en-US" dirty="0" err="1" smtClean="0"/>
              <a:t>etc</a:t>
            </a:r>
            <a:endParaRPr lang="en-US" dirty="0" smtClean="0"/>
          </a:p>
          <a:p>
            <a:r>
              <a:rPr lang="en-US" dirty="0" smtClean="0"/>
              <a:t>Actually some nuance here</a:t>
            </a:r>
            <a:endParaRPr lang="en-US" dirty="0"/>
          </a:p>
        </p:txBody>
      </p:sp>
    </p:spTree>
    <p:extLst>
      <p:ext uri="{BB962C8B-B14F-4D97-AF65-F5344CB8AC3E}">
        <p14:creationId xmlns:p14="http://schemas.microsoft.com/office/powerpoint/2010/main" val="13122910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Conceptualizing memory errors</a:t>
            </a:r>
            <a:endParaRPr lang="en-US" dirty="0"/>
          </a:p>
        </p:txBody>
      </p:sp>
      <p:sp>
        <p:nvSpPr>
          <p:cNvPr id="3" name="Content Placeholder 2"/>
          <p:cNvSpPr>
            <a:spLocks noGrp="1"/>
          </p:cNvSpPr>
          <p:nvPr>
            <p:ph idx="1"/>
          </p:nvPr>
        </p:nvSpPr>
        <p:spPr/>
        <p:txBody>
          <a:bodyPr/>
          <a:lstStyle/>
          <a:p>
            <a:r>
              <a:rPr lang="en-US" dirty="0" smtClean="0"/>
              <a:t>Memory errors have…</a:t>
            </a:r>
          </a:p>
          <a:p>
            <a:pPr lvl="1"/>
            <a:r>
              <a:rPr lang="en-US" dirty="0" smtClean="0"/>
              <a:t>A destination buffer being written to</a:t>
            </a:r>
          </a:p>
          <a:p>
            <a:pPr lvl="1"/>
            <a:r>
              <a:rPr lang="en-US" dirty="0" smtClean="0"/>
              <a:t>With some source value</a:t>
            </a:r>
          </a:p>
          <a:p>
            <a:pPr lvl="1"/>
            <a:r>
              <a:rPr lang="en-US" dirty="0" smtClean="0"/>
              <a:t>Of some size</a:t>
            </a:r>
          </a:p>
          <a:p>
            <a:r>
              <a:rPr lang="en-US" dirty="0" smtClean="0"/>
              <a:t>The destination buffer can be</a:t>
            </a:r>
          </a:p>
          <a:p>
            <a:pPr lvl="1"/>
            <a:r>
              <a:rPr lang="en-US" dirty="0" smtClean="0"/>
              <a:t>Stack allocated</a:t>
            </a:r>
          </a:p>
          <a:p>
            <a:pPr lvl="1"/>
            <a:r>
              <a:rPr lang="en-US" dirty="0" smtClean="0"/>
              <a:t>Heap allocated</a:t>
            </a:r>
          </a:p>
          <a:p>
            <a:pPr lvl="1"/>
            <a:r>
              <a:rPr lang="en-US" dirty="0" smtClean="0"/>
              <a:t>Global</a:t>
            </a:r>
            <a:endParaRPr lang="en-US" dirty="0"/>
          </a:p>
        </p:txBody>
      </p:sp>
    </p:spTree>
    <p:extLst>
      <p:ext uri="{BB962C8B-B14F-4D97-AF65-F5344CB8AC3E}">
        <p14:creationId xmlns:p14="http://schemas.microsoft.com/office/powerpoint/2010/main" val="25101424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we’ll discuss, outline</a:t>
            </a:r>
            <a:endParaRPr lang="en-US" dirty="0"/>
          </a:p>
        </p:txBody>
      </p:sp>
      <p:sp>
        <p:nvSpPr>
          <p:cNvPr id="3" name="Content Placeholder 2"/>
          <p:cNvSpPr>
            <a:spLocks noGrp="1"/>
          </p:cNvSpPr>
          <p:nvPr>
            <p:ph idx="1"/>
          </p:nvPr>
        </p:nvSpPr>
        <p:spPr/>
        <p:txBody>
          <a:bodyPr/>
          <a:lstStyle/>
          <a:p>
            <a:r>
              <a:rPr lang="en-US" dirty="0" smtClean="0"/>
              <a:t>Vulnerability discovery</a:t>
            </a:r>
          </a:p>
          <a:p>
            <a:r>
              <a:rPr lang="en-US" dirty="0" smtClean="0"/>
              <a:t>Exploit development</a:t>
            </a:r>
          </a:p>
          <a:p>
            <a:r>
              <a:rPr lang="en-US" dirty="0" smtClean="0"/>
              <a:t>Tool development </a:t>
            </a:r>
          </a:p>
          <a:p>
            <a:r>
              <a:rPr lang="en-US" dirty="0" smtClean="0"/>
              <a:t>Using other people’s computers</a:t>
            </a:r>
          </a:p>
          <a:p>
            <a:endParaRPr lang="en-US" dirty="0"/>
          </a:p>
          <a:p>
            <a:r>
              <a:rPr lang="en-US" dirty="0" smtClean="0"/>
              <a:t>What are these things at a high level?</a:t>
            </a:r>
            <a:endParaRPr lang="en-US" dirty="0"/>
          </a:p>
        </p:txBody>
      </p:sp>
    </p:spTree>
    <p:extLst>
      <p:ext uri="{BB962C8B-B14F-4D97-AF65-F5344CB8AC3E}">
        <p14:creationId xmlns:p14="http://schemas.microsoft.com/office/powerpoint/2010/main" val="11326720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Conceptualizing memory errors</a:t>
            </a:r>
            <a:endParaRPr lang="en-US" dirty="0"/>
          </a:p>
        </p:txBody>
      </p:sp>
      <p:sp>
        <p:nvSpPr>
          <p:cNvPr id="3" name="Content Placeholder 2"/>
          <p:cNvSpPr>
            <a:spLocks noGrp="1"/>
          </p:cNvSpPr>
          <p:nvPr>
            <p:ph idx="1"/>
          </p:nvPr>
        </p:nvSpPr>
        <p:spPr/>
        <p:txBody>
          <a:bodyPr/>
          <a:lstStyle/>
          <a:p>
            <a:r>
              <a:rPr lang="en-US" dirty="0" smtClean="0"/>
              <a:t>The source can be</a:t>
            </a:r>
          </a:p>
          <a:p>
            <a:pPr lvl="1"/>
            <a:r>
              <a:rPr lang="en-US" dirty="0" smtClean="0"/>
              <a:t>A static character </a:t>
            </a:r>
          </a:p>
          <a:p>
            <a:pPr lvl="1"/>
            <a:r>
              <a:rPr lang="en-US" dirty="0" smtClean="0"/>
              <a:t>Input data</a:t>
            </a:r>
          </a:p>
          <a:p>
            <a:pPr lvl="1"/>
            <a:r>
              <a:rPr lang="en-US" dirty="0" smtClean="0"/>
              <a:t>Non-input data</a:t>
            </a:r>
          </a:p>
          <a:p>
            <a:r>
              <a:rPr lang="en-US" dirty="0" smtClean="0"/>
              <a:t>The size can be</a:t>
            </a:r>
          </a:p>
          <a:p>
            <a:pPr lvl="1"/>
            <a:r>
              <a:rPr lang="en-US" dirty="0" smtClean="0"/>
              <a:t>Fixed</a:t>
            </a:r>
          </a:p>
          <a:p>
            <a:pPr lvl="1"/>
            <a:r>
              <a:rPr lang="en-US" dirty="0" smtClean="0"/>
              <a:t>Variable</a:t>
            </a:r>
          </a:p>
          <a:p>
            <a:pPr lvl="1"/>
            <a:r>
              <a:rPr lang="en-US" dirty="0" smtClean="0"/>
              <a:t>Random</a:t>
            </a:r>
            <a:endParaRPr lang="en-US" dirty="0"/>
          </a:p>
        </p:txBody>
      </p:sp>
    </p:spTree>
    <p:extLst>
      <p:ext uri="{BB962C8B-B14F-4D97-AF65-F5344CB8AC3E}">
        <p14:creationId xmlns:p14="http://schemas.microsoft.com/office/powerpoint/2010/main" val="99747884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Format1 </a:t>
            </a:r>
            <a:r>
              <a:rPr lang="en-US" dirty="0" err="1" smtClean="0"/>
              <a:t>warmup</a:t>
            </a:r>
            <a:endParaRPr lang="en-US" dirty="0"/>
          </a:p>
        </p:txBody>
      </p:sp>
      <p:sp>
        <p:nvSpPr>
          <p:cNvPr id="3" name="Content Placeholder 2"/>
          <p:cNvSpPr>
            <a:spLocks noGrp="1"/>
          </p:cNvSpPr>
          <p:nvPr>
            <p:ph idx="1"/>
          </p:nvPr>
        </p:nvSpPr>
        <p:spPr/>
        <p:txBody>
          <a:bodyPr/>
          <a:lstStyle/>
          <a:p>
            <a:r>
              <a:rPr lang="en-US" dirty="0" smtClean="0"/>
              <a:t>Approach</a:t>
            </a:r>
          </a:p>
          <a:p>
            <a:r>
              <a:rPr lang="en-US" dirty="0" smtClean="0"/>
              <a:t>Format string </a:t>
            </a:r>
            <a:r>
              <a:rPr lang="en-US" dirty="0" err="1" smtClean="0"/>
              <a:t>specifiers</a:t>
            </a:r>
            <a:endParaRPr lang="en-US" dirty="0"/>
          </a:p>
          <a:p>
            <a:r>
              <a:rPr lang="en-US" dirty="0" smtClean="0"/>
              <a:t>Let’s do it</a:t>
            </a:r>
          </a:p>
          <a:p>
            <a:pPr lvl="1"/>
            <a:r>
              <a:rPr lang="en-US" dirty="0"/>
              <a:t>python format1_pwn.py | ./format1</a:t>
            </a:r>
          </a:p>
          <a:p>
            <a:pPr lvl="1"/>
            <a:r>
              <a:rPr lang="en-US" dirty="0"/>
              <a:t>,�</a:t>
            </a:r>
          </a:p>
          <a:p>
            <a:pPr lvl="1"/>
            <a:r>
              <a:rPr lang="en-US" dirty="0"/>
              <a:t>4!</a:t>
            </a:r>
          </a:p>
          <a:p>
            <a:pPr lvl="1"/>
            <a:r>
              <a:rPr lang="en-US" dirty="0"/>
              <a:t>running sh..</a:t>
            </a:r>
            <a:r>
              <a:rPr lang="en-US" dirty="0" smtClean="0"/>
              <a:t>.</a:t>
            </a:r>
          </a:p>
          <a:p>
            <a:pPr marL="0" indent="0">
              <a:buNone/>
            </a:pPr>
            <a:endParaRPr lang="en-US" dirty="0"/>
          </a:p>
        </p:txBody>
      </p:sp>
    </p:spTree>
    <p:extLst>
      <p:ext uri="{BB962C8B-B14F-4D97-AF65-F5344CB8AC3E}">
        <p14:creationId xmlns:p14="http://schemas.microsoft.com/office/powerpoint/2010/main" val="179936990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pictures</a:t>
            </a:r>
            <a:endParaRPr lang="en-US" dirty="0"/>
          </a:p>
        </p:txBody>
      </p:sp>
      <p:sp>
        <p:nvSpPr>
          <p:cNvPr id="4" name="TextBox 3"/>
          <p:cNvSpPr txBox="1"/>
          <p:nvPr/>
        </p:nvSpPr>
        <p:spPr>
          <a:xfrm>
            <a:off x="423318" y="1814738"/>
            <a:ext cx="3611310" cy="2031325"/>
          </a:xfrm>
          <a:prstGeom prst="rect">
            <a:avLst/>
          </a:prstGeom>
          <a:noFill/>
        </p:spPr>
        <p:txBody>
          <a:bodyPr wrap="none" rtlCol="0">
            <a:spAutoFit/>
          </a:bodyPr>
          <a:lstStyle/>
          <a:p>
            <a:r>
              <a:rPr lang="en-US" dirty="0" smtClean="0">
                <a:solidFill>
                  <a:srgbClr val="FFFFFF"/>
                </a:solidFill>
                <a:latin typeface="Consolas"/>
                <a:cs typeface="Consolas"/>
              </a:rPr>
              <a:t>void foo(</a:t>
            </a:r>
            <a:r>
              <a:rPr lang="en-US" dirty="0" err="1" smtClean="0">
                <a:solidFill>
                  <a:srgbClr val="FFFFFF"/>
                </a:solidFill>
                <a:latin typeface="Consolas"/>
                <a:cs typeface="Consolas"/>
              </a:rPr>
              <a:t>int</a:t>
            </a:r>
            <a:r>
              <a:rPr lang="en-US" dirty="0" smtClean="0">
                <a:solidFill>
                  <a:srgbClr val="FFFFFF"/>
                </a:solidFill>
                <a:latin typeface="Consolas"/>
                <a:cs typeface="Consolas"/>
              </a:rPr>
              <a:t> a, char *b) {</a:t>
            </a:r>
          </a:p>
          <a:p>
            <a:r>
              <a:rPr lang="en-US" dirty="0" smtClean="0">
                <a:solidFill>
                  <a:srgbClr val="FFFFFF"/>
                </a:solidFill>
                <a:latin typeface="Consolas"/>
                <a:cs typeface="Consolas"/>
              </a:rPr>
              <a:t>  </a:t>
            </a:r>
            <a:r>
              <a:rPr lang="en-US" dirty="0" err="1" smtClean="0">
                <a:solidFill>
                  <a:srgbClr val="FFFFFF"/>
                </a:solidFill>
                <a:latin typeface="Consolas"/>
                <a:cs typeface="Consolas"/>
              </a:rPr>
              <a:t>int</a:t>
            </a:r>
            <a:r>
              <a:rPr lang="en-US" dirty="0" smtClean="0">
                <a:solidFill>
                  <a:srgbClr val="FFFFFF"/>
                </a:solidFill>
                <a:latin typeface="Consolas"/>
                <a:cs typeface="Consolas"/>
              </a:rPr>
              <a:t>    </a:t>
            </a:r>
            <a:r>
              <a:rPr lang="en-US" dirty="0" err="1" smtClean="0">
                <a:solidFill>
                  <a:srgbClr val="FFFFFF"/>
                </a:solidFill>
                <a:latin typeface="Consolas"/>
                <a:cs typeface="Consolas"/>
              </a:rPr>
              <a:t>tmp</a:t>
            </a:r>
            <a:r>
              <a:rPr lang="en-US" dirty="0" smtClean="0">
                <a:solidFill>
                  <a:srgbClr val="FFFFFF"/>
                </a:solidFill>
                <a:latin typeface="Consolas"/>
                <a:cs typeface="Consolas"/>
              </a:rPr>
              <a:t>;</a:t>
            </a:r>
          </a:p>
          <a:p>
            <a:r>
              <a:rPr lang="en-US" dirty="0">
                <a:solidFill>
                  <a:srgbClr val="FFFFFF"/>
                </a:solidFill>
                <a:latin typeface="Consolas"/>
                <a:cs typeface="Consolas"/>
              </a:rPr>
              <a:t> </a:t>
            </a:r>
            <a:r>
              <a:rPr lang="en-US" dirty="0" smtClean="0">
                <a:solidFill>
                  <a:srgbClr val="FFFFFF"/>
                </a:solidFill>
                <a:latin typeface="Consolas"/>
                <a:cs typeface="Consolas"/>
              </a:rPr>
              <a:t> char   bf[10];</a:t>
            </a:r>
          </a:p>
          <a:p>
            <a:r>
              <a:rPr lang="en-US" dirty="0">
                <a:solidFill>
                  <a:srgbClr val="FFFFFF"/>
                </a:solidFill>
                <a:latin typeface="Consolas"/>
                <a:cs typeface="Consolas"/>
              </a:rPr>
              <a:t> </a:t>
            </a:r>
            <a:r>
              <a:rPr lang="en-US" dirty="0" smtClean="0">
                <a:solidFill>
                  <a:srgbClr val="FFFFFF"/>
                </a:solidFill>
                <a:latin typeface="Consolas"/>
                <a:cs typeface="Consolas"/>
              </a:rPr>
              <a:t> short  j;</a:t>
            </a:r>
          </a:p>
          <a:p>
            <a:r>
              <a:rPr lang="en-US" dirty="0">
                <a:solidFill>
                  <a:srgbClr val="FFFFFF"/>
                </a:solidFill>
                <a:latin typeface="Consolas"/>
                <a:cs typeface="Consolas"/>
              </a:rPr>
              <a:t> </a:t>
            </a:r>
            <a:r>
              <a:rPr lang="en-US" dirty="0" smtClean="0">
                <a:solidFill>
                  <a:srgbClr val="FFFFFF"/>
                </a:solidFill>
                <a:latin typeface="Consolas"/>
                <a:cs typeface="Consolas"/>
              </a:rPr>
              <a:t> …</a:t>
            </a:r>
          </a:p>
          <a:p>
            <a:endParaRPr lang="en-US" dirty="0">
              <a:solidFill>
                <a:srgbClr val="FFFFFF"/>
              </a:solidFill>
              <a:latin typeface="Consolas"/>
              <a:cs typeface="Consolas"/>
            </a:endParaRPr>
          </a:p>
          <a:p>
            <a:r>
              <a:rPr lang="en-US" dirty="0">
                <a:solidFill>
                  <a:srgbClr val="FFFFFF"/>
                </a:solidFill>
                <a:latin typeface="Consolas"/>
                <a:cs typeface="Consolas"/>
              </a:rPr>
              <a:t> </a:t>
            </a:r>
            <a:r>
              <a:rPr lang="en-US" dirty="0" smtClean="0">
                <a:solidFill>
                  <a:srgbClr val="FFFFFF"/>
                </a:solidFill>
                <a:latin typeface="Consolas"/>
                <a:cs typeface="Consolas"/>
              </a:rPr>
              <a:t> </a:t>
            </a:r>
            <a:r>
              <a:rPr lang="en-US" dirty="0" err="1" smtClean="0">
                <a:solidFill>
                  <a:srgbClr val="FFFFFF"/>
                </a:solidFill>
                <a:latin typeface="Consolas"/>
                <a:cs typeface="Consolas"/>
              </a:rPr>
              <a:t>memcpy</a:t>
            </a:r>
            <a:r>
              <a:rPr lang="en-US" dirty="0" smtClean="0">
                <a:solidFill>
                  <a:srgbClr val="FFFFFF"/>
                </a:solidFill>
                <a:latin typeface="Consolas"/>
                <a:cs typeface="Consolas"/>
              </a:rPr>
              <a:t>(bf, b, </a:t>
            </a:r>
            <a:r>
              <a:rPr lang="en-US" dirty="0" err="1" smtClean="0">
                <a:solidFill>
                  <a:srgbClr val="FFFFFF"/>
                </a:solidFill>
                <a:latin typeface="Consolas"/>
                <a:cs typeface="Consolas"/>
              </a:rPr>
              <a:t>strlen</a:t>
            </a:r>
            <a:r>
              <a:rPr lang="en-US" dirty="0" smtClean="0">
                <a:solidFill>
                  <a:srgbClr val="FFFFFF"/>
                </a:solidFill>
                <a:latin typeface="Consolas"/>
                <a:cs typeface="Consolas"/>
              </a:rPr>
              <a:t>(b));</a:t>
            </a:r>
            <a:endParaRPr lang="en-US" dirty="0">
              <a:solidFill>
                <a:srgbClr val="FFFFFF"/>
              </a:solidFill>
              <a:latin typeface="Consolas"/>
              <a:cs typeface="Consolas"/>
            </a:endParaRPr>
          </a:p>
        </p:txBody>
      </p:sp>
      <p:sp>
        <p:nvSpPr>
          <p:cNvPr id="7" name="Right Arrow 6"/>
          <p:cNvSpPr/>
          <p:nvPr/>
        </p:nvSpPr>
        <p:spPr>
          <a:xfrm>
            <a:off x="3850824" y="2198383"/>
            <a:ext cx="1037811" cy="573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216365" y="1093683"/>
            <a:ext cx="2225831" cy="4396766"/>
          </a:xfrm>
          <a:prstGeom prst="round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5216365" y="1679510"/>
            <a:ext cx="2225831" cy="1365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16365" y="4806403"/>
            <a:ext cx="222583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899134" y="1240722"/>
            <a:ext cx="596400" cy="369332"/>
          </a:xfrm>
          <a:prstGeom prst="rect">
            <a:avLst/>
          </a:prstGeom>
          <a:noFill/>
        </p:spPr>
        <p:txBody>
          <a:bodyPr wrap="none" rtlCol="0">
            <a:spAutoFit/>
          </a:bodyPr>
          <a:lstStyle/>
          <a:p>
            <a:r>
              <a:rPr lang="en-US" dirty="0" err="1" smtClean="0">
                <a:solidFill>
                  <a:srgbClr val="FFFFFF"/>
                </a:solidFill>
              </a:rPr>
              <a:t>tmp</a:t>
            </a:r>
            <a:endParaRPr lang="en-US" dirty="0">
              <a:solidFill>
                <a:srgbClr val="FFFFFF"/>
              </a:solidFill>
            </a:endParaRPr>
          </a:p>
        </p:txBody>
      </p:sp>
      <p:sp>
        <p:nvSpPr>
          <p:cNvPr id="14" name="TextBox 13"/>
          <p:cNvSpPr txBox="1"/>
          <p:nvPr/>
        </p:nvSpPr>
        <p:spPr>
          <a:xfrm>
            <a:off x="6092860" y="3107400"/>
            <a:ext cx="402674" cy="369332"/>
          </a:xfrm>
          <a:prstGeom prst="rect">
            <a:avLst/>
          </a:prstGeom>
          <a:noFill/>
        </p:spPr>
        <p:txBody>
          <a:bodyPr wrap="none" rtlCol="0">
            <a:spAutoFit/>
          </a:bodyPr>
          <a:lstStyle/>
          <a:p>
            <a:r>
              <a:rPr lang="en-US" dirty="0" smtClean="0">
                <a:solidFill>
                  <a:srgbClr val="FFFFFF"/>
                </a:solidFill>
              </a:rPr>
              <a:t>bf</a:t>
            </a:r>
            <a:endParaRPr lang="en-US" dirty="0">
              <a:solidFill>
                <a:srgbClr val="FFFFFF"/>
              </a:solidFill>
            </a:endParaRPr>
          </a:p>
        </p:txBody>
      </p:sp>
      <p:sp>
        <p:nvSpPr>
          <p:cNvPr id="15" name="TextBox 14"/>
          <p:cNvSpPr txBox="1"/>
          <p:nvPr/>
        </p:nvSpPr>
        <p:spPr>
          <a:xfrm>
            <a:off x="6092860" y="4997924"/>
            <a:ext cx="269312" cy="369332"/>
          </a:xfrm>
          <a:prstGeom prst="rect">
            <a:avLst/>
          </a:prstGeom>
          <a:noFill/>
        </p:spPr>
        <p:txBody>
          <a:bodyPr wrap="none" rtlCol="0">
            <a:spAutoFit/>
          </a:bodyPr>
          <a:lstStyle/>
          <a:p>
            <a:r>
              <a:rPr lang="en-US" dirty="0" smtClean="0">
                <a:solidFill>
                  <a:srgbClr val="FFFFFF"/>
                </a:solidFill>
              </a:rPr>
              <a:t>j</a:t>
            </a:r>
            <a:endParaRPr lang="en-US" dirty="0">
              <a:solidFill>
                <a:srgbClr val="FFFFFF"/>
              </a:solidFill>
            </a:endParaRPr>
          </a:p>
        </p:txBody>
      </p:sp>
      <p:cxnSp>
        <p:nvCxnSpPr>
          <p:cNvPr id="17" name="Straight Arrow Connector 16"/>
          <p:cNvCxnSpPr/>
          <p:nvPr/>
        </p:nvCxnSpPr>
        <p:spPr>
          <a:xfrm flipH="1" flipV="1">
            <a:off x="2225831" y="2771874"/>
            <a:ext cx="327730" cy="2226050"/>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53561" y="4674758"/>
            <a:ext cx="2088808" cy="646331"/>
          </a:xfrm>
          <a:prstGeom prst="rect">
            <a:avLst/>
          </a:prstGeom>
          <a:noFill/>
        </p:spPr>
        <p:txBody>
          <a:bodyPr wrap="none" rtlCol="0">
            <a:spAutoFit/>
          </a:bodyPr>
          <a:lstStyle/>
          <a:p>
            <a:r>
              <a:rPr lang="en-US" dirty="0" smtClean="0">
                <a:solidFill>
                  <a:schemeClr val="accent5">
                    <a:lumMod val="60000"/>
                    <a:lumOff val="40000"/>
                  </a:schemeClr>
                </a:solidFill>
              </a:rPr>
              <a:t>Only place where</a:t>
            </a:r>
          </a:p>
          <a:p>
            <a:r>
              <a:rPr lang="en-US" dirty="0">
                <a:solidFill>
                  <a:schemeClr val="accent5">
                    <a:lumMod val="60000"/>
                    <a:lumOff val="40000"/>
                  </a:schemeClr>
                </a:solidFill>
              </a:rPr>
              <a:t>s</a:t>
            </a:r>
            <a:r>
              <a:rPr lang="en-US" dirty="0" smtClean="0">
                <a:solidFill>
                  <a:schemeClr val="accent5">
                    <a:lumMod val="60000"/>
                    <a:lumOff val="40000"/>
                  </a:schemeClr>
                </a:solidFill>
              </a:rPr>
              <a:t>ize information is</a:t>
            </a:r>
            <a:endParaRPr lang="en-US" dirty="0">
              <a:solidFill>
                <a:schemeClr val="accent5">
                  <a:lumMod val="60000"/>
                  <a:lumOff val="40000"/>
                </a:schemeClr>
              </a:solidFill>
            </a:endParaRPr>
          </a:p>
        </p:txBody>
      </p:sp>
      <p:cxnSp>
        <p:nvCxnSpPr>
          <p:cNvPr id="20" name="Straight Arrow Connector 19"/>
          <p:cNvCxnSpPr/>
          <p:nvPr/>
        </p:nvCxnSpPr>
        <p:spPr>
          <a:xfrm flipV="1">
            <a:off x="1078777" y="3846064"/>
            <a:ext cx="1775202" cy="1151861"/>
          </a:xfrm>
          <a:prstGeom prst="straightConnector1">
            <a:avLst/>
          </a:prstGeom>
          <a:ln>
            <a:solidFill>
              <a:srgbClr val="FF2B2C"/>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779463" y="2771874"/>
            <a:ext cx="1132294" cy="2226051"/>
          </a:xfrm>
          <a:prstGeom prst="straightConnector1">
            <a:avLst/>
          </a:prstGeom>
          <a:ln>
            <a:solidFill>
              <a:srgbClr val="FF2B2C"/>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61644" y="4997923"/>
            <a:ext cx="2322233" cy="369332"/>
          </a:xfrm>
          <a:prstGeom prst="rect">
            <a:avLst/>
          </a:prstGeom>
          <a:noFill/>
        </p:spPr>
        <p:txBody>
          <a:bodyPr wrap="none" rtlCol="0">
            <a:spAutoFit/>
          </a:bodyPr>
          <a:lstStyle/>
          <a:p>
            <a:r>
              <a:rPr lang="en-US" dirty="0" smtClean="0">
                <a:solidFill>
                  <a:schemeClr val="accent5">
                    <a:lumMod val="60000"/>
                    <a:lumOff val="40000"/>
                  </a:schemeClr>
                </a:solidFill>
              </a:rPr>
              <a:t>These do not match!</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4105951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bugs</a:t>
            </a:r>
            <a:endParaRPr lang="en-US" dirty="0"/>
          </a:p>
        </p:txBody>
      </p:sp>
      <p:sp>
        <p:nvSpPr>
          <p:cNvPr id="3" name="Content Placeholder 2"/>
          <p:cNvSpPr>
            <a:spLocks noGrp="1"/>
          </p:cNvSpPr>
          <p:nvPr>
            <p:ph idx="1"/>
          </p:nvPr>
        </p:nvSpPr>
        <p:spPr/>
        <p:txBody>
          <a:bodyPr/>
          <a:lstStyle/>
          <a:p>
            <a:r>
              <a:rPr lang="en-US" dirty="0" smtClean="0"/>
              <a:t>There is actually a reasonable way to characterize “easy” vs. “hard” bugs</a:t>
            </a:r>
          </a:p>
          <a:p>
            <a:r>
              <a:rPr lang="en-US" dirty="0" smtClean="0"/>
              <a:t>Consider:</a:t>
            </a:r>
          </a:p>
          <a:p>
            <a:pPr lvl="1"/>
            <a:r>
              <a:rPr lang="en-US" dirty="0" smtClean="0"/>
              <a:t>Bugs you care about will exist in reaction to input you provide </a:t>
            </a:r>
          </a:p>
          <a:p>
            <a:pPr lvl="1"/>
            <a:r>
              <a:rPr lang="en-US" dirty="0" smtClean="0"/>
              <a:t>Read a program carefully, at each step ask yourself what decision it is making, and if it is because of your input</a:t>
            </a:r>
          </a:p>
          <a:p>
            <a:pPr lvl="1"/>
            <a:r>
              <a:rPr lang="en-US" dirty="0" smtClean="0"/>
              <a:t>The further into a program you get from where your data is used, the harder the bug</a:t>
            </a:r>
          </a:p>
        </p:txBody>
      </p:sp>
    </p:spTree>
    <p:extLst>
      <p:ext uri="{BB962C8B-B14F-4D97-AF65-F5344CB8AC3E}">
        <p14:creationId xmlns:p14="http://schemas.microsoft.com/office/powerpoint/2010/main" val="42724723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 simple memory errors</a:t>
            </a:r>
            <a:endParaRPr lang="en-US" dirty="0"/>
          </a:p>
        </p:txBody>
      </p:sp>
      <p:sp>
        <p:nvSpPr>
          <p:cNvPr id="3" name="Content Placeholder 2"/>
          <p:cNvSpPr>
            <a:spLocks noGrp="1"/>
          </p:cNvSpPr>
          <p:nvPr>
            <p:ph idx="1"/>
          </p:nvPr>
        </p:nvSpPr>
        <p:spPr/>
        <p:txBody>
          <a:bodyPr/>
          <a:lstStyle/>
          <a:p>
            <a:r>
              <a:rPr lang="en-US" dirty="0" smtClean="0"/>
              <a:t>Look for where data is input into the program</a:t>
            </a:r>
          </a:p>
          <a:p>
            <a:pPr lvl="1"/>
            <a:r>
              <a:rPr lang="en-US" dirty="0">
                <a:latin typeface="Consolas"/>
                <a:cs typeface="Consolas"/>
              </a:rPr>
              <a:t>r</a:t>
            </a:r>
            <a:r>
              <a:rPr lang="en-US" dirty="0" smtClean="0">
                <a:latin typeface="Consolas"/>
                <a:cs typeface="Consolas"/>
              </a:rPr>
              <a:t>ead</a:t>
            </a:r>
            <a:r>
              <a:rPr lang="en-US" dirty="0" smtClean="0"/>
              <a:t>/</a:t>
            </a:r>
            <a:r>
              <a:rPr lang="en-US" dirty="0" err="1" smtClean="0">
                <a:latin typeface="Consolas"/>
                <a:cs typeface="Consolas"/>
              </a:rPr>
              <a:t>recv</a:t>
            </a:r>
            <a:r>
              <a:rPr lang="en-US" dirty="0" smtClean="0"/>
              <a:t>/</a:t>
            </a:r>
            <a:r>
              <a:rPr lang="en-US" dirty="0" err="1" smtClean="0">
                <a:latin typeface="Consolas"/>
                <a:cs typeface="Consolas"/>
              </a:rPr>
              <a:t>recvfrom</a:t>
            </a:r>
            <a:endParaRPr lang="en-US" dirty="0" smtClean="0">
              <a:latin typeface="Consolas"/>
              <a:cs typeface="Consolas"/>
            </a:endParaRPr>
          </a:p>
          <a:p>
            <a:r>
              <a:rPr lang="en-US" dirty="0" smtClean="0"/>
              <a:t>Trace the use of that data </a:t>
            </a:r>
          </a:p>
          <a:p>
            <a:r>
              <a:rPr lang="en-US" dirty="0" smtClean="0"/>
              <a:t>Build a model for the data the program receives </a:t>
            </a:r>
          </a:p>
          <a:p>
            <a:r>
              <a:rPr lang="en-US" dirty="0" smtClean="0"/>
              <a:t>Start playing “what-if” games</a:t>
            </a:r>
          </a:p>
          <a:p>
            <a:pPr lvl="1"/>
            <a:r>
              <a:rPr lang="en-US" dirty="0" smtClean="0"/>
              <a:t>What if this was &lt;0 or &gt;</a:t>
            </a:r>
            <a:r>
              <a:rPr lang="en-US" dirty="0" smtClean="0">
                <a:latin typeface="Consolas"/>
                <a:cs typeface="Consolas"/>
              </a:rPr>
              <a:t>MAX_SIGNED</a:t>
            </a:r>
          </a:p>
        </p:txBody>
      </p:sp>
    </p:spTree>
    <p:extLst>
      <p:ext uri="{BB962C8B-B14F-4D97-AF65-F5344CB8AC3E}">
        <p14:creationId xmlns:p14="http://schemas.microsoft.com/office/powerpoint/2010/main" val="28571953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not be afraid of a dynamic study</a:t>
            </a:r>
            <a:endParaRPr lang="en-US" dirty="0"/>
          </a:p>
        </p:txBody>
      </p:sp>
      <p:sp>
        <p:nvSpPr>
          <p:cNvPr id="3" name="Content Placeholder 2"/>
          <p:cNvSpPr>
            <a:spLocks noGrp="1"/>
          </p:cNvSpPr>
          <p:nvPr>
            <p:ph idx="1"/>
          </p:nvPr>
        </p:nvSpPr>
        <p:spPr/>
        <p:txBody>
          <a:bodyPr/>
          <a:lstStyle/>
          <a:p>
            <a:r>
              <a:rPr lang="en-US" dirty="0" smtClean="0"/>
              <a:t>When you only have a binary, run it!</a:t>
            </a:r>
          </a:p>
          <a:p>
            <a:r>
              <a:rPr lang="en-US" dirty="0" smtClean="0"/>
              <a:t>Your debugger can help you answer some questions potentially faster than IDA</a:t>
            </a:r>
          </a:p>
          <a:p>
            <a:r>
              <a:rPr lang="en-US" dirty="0" smtClean="0"/>
              <a:t>“Where does the program input data?”</a:t>
            </a:r>
          </a:p>
          <a:p>
            <a:pPr lvl="1"/>
            <a:r>
              <a:rPr lang="en-US" dirty="0" smtClean="0"/>
              <a:t>Breakpoint on </a:t>
            </a:r>
            <a:r>
              <a:rPr lang="en-US" dirty="0" err="1" smtClean="0"/>
              <a:t>recv</a:t>
            </a:r>
            <a:r>
              <a:rPr lang="en-US" dirty="0" smtClean="0"/>
              <a:t> </a:t>
            </a:r>
          </a:p>
          <a:p>
            <a:r>
              <a:rPr lang="en-US" dirty="0" smtClean="0"/>
              <a:t>“Where is the buffer that is read first used?”</a:t>
            </a:r>
          </a:p>
          <a:p>
            <a:pPr lvl="1"/>
            <a:r>
              <a:rPr lang="en-US" dirty="0" smtClean="0"/>
              <a:t>Break-on-access on buffer passed to </a:t>
            </a:r>
            <a:r>
              <a:rPr lang="en-US" dirty="0" err="1" smtClean="0"/>
              <a:t>recv</a:t>
            </a:r>
            <a:endParaRPr lang="en-US" dirty="0" smtClean="0"/>
          </a:p>
        </p:txBody>
      </p:sp>
    </p:spTree>
    <p:extLst>
      <p:ext uri="{BB962C8B-B14F-4D97-AF65-F5344CB8AC3E}">
        <p14:creationId xmlns:p14="http://schemas.microsoft.com/office/powerpoint/2010/main" val="284095793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and program understanding</a:t>
            </a:r>
            <a:endParaRPr lang="en-US" dirty="0"/>
          </a:p>
        </p:txBody>
      </p:sp>
      <p:sp>
        <p:nvSpPr>
          <p:cNvPr id="3" name="Content Placeholder 2"/>
          <p:cNvSpPr>
            <a:spLocks noGrp="1"/>
          </p:cNvSpPr>
          <p:nvPr>
            <p:ph idx="1"/>
          </p:nvPr>
        </p:nvSpPr>
        <p:spPr/>
        <p:txBody>
          <a:bodyPr/>
          <a:lstStyle/>
          <a:p>
            <a:r>
              <a:rPr lang="en-US" dirty="0" smtClean="0"/>
              <a:t>Doing vulnerability analysis on someone else’s code is almost identical to looking for bugs in code that you wrote</a:t>
            </a:r>
          </a:p>
          <a:p>
            <a:r>
              <a:rPr lang="en-US" dirty="0" smtClean="0"/>
              <a:t>“Yeah but I wrote the code, so I know what it’s doing”</a:t>
            </a:r>
          </a:p>
          <a:p>
            <a:pPr lvl="1"/>
            <a:r>
              <a:rPr lang="en-US" dirty="0" smtClean="0"/>
              <a:t>How’s that working out for you?</a:t>
            </a:r>
          </a:p>
          <a:p>
            <a:r>
              <a:rPr lang="en-US" dirty="0" smtClean="0"/>
              <a:t>What tools do you use when you debug your own programs?</a:t>
            </a:r>
          </a:p>
          <a:p>
            <a:r>
              <a:rPr lang="en-US" dirty="0" smtClean="0"/>
              <a:t>Try and achieve understanding of what your target program is doing</a:t>
            </a:r>
            <a:endParaRPr lang="en-US" dirty="0"/>
          </a:p>
        </p:txBody>
      </p:sp>
    </p:spTree>
    <p:extLst>
      <p:ext uri="{BB962C8B-B14F-4D97-AF65-F5344CB8AC3E}">
        <p14:creationId xmlns:p14="http://schemas.microsoft.com/office/powerpoint/2010/main" val="1332148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your time</a:t>
            </a:r>
            <a:endParaRPr lang="en-US" dirty="0"/>
          </a:p>
        </p:txBody>
      </p:sp>
      <p:sp>
        <p:nvSpPr>
          <p:cNvPr id="3" name="Content Placeholder 2"/>
          <p:cNvSpPr>
            <a:spLocks noGrp="1"/>
          </p:cNvSpPr>
          <p:nvPr>
            <p:ph idx="1"/>
          </p:nvPr>
        </p:nvSpPr>
        <p:spPr/>
        <p:txBody>
          <a:bodyPr>
            <a:normAutofit/>
          </a:bodyPr>
          <a:lstStyle/>
          <a:p>
            <a:r>
              <a:rPr lang="en-US" dirty="0" smtClean="0"/>
              <a:t>Debugging</a:t>
            </a:r>
          </a:p>
          <a:p>
            <a:r>
              <a:rPr lang="en-US" dirty="0"/>
              <a:t>Practice </a:t>
            </a:r>
            <a:endParaRPr lang="en-US" dirty="0" smtClean="0"/>
          </a:p>
          <a:p>
            <a:r>
              <a:rPr lang="en-US" dirty="0" smtClean="0"/>
              <a:t>Code coverage</a:t>
            </a:r>
          </a:p>
          <a:p>
            <a:r>
              <a:rPr lang="en-US" dirty="0" smtClean="0"/>
              <a:t>IDA flirt sigs</a:t>
            </a:r>
          </a:p>
          <a:p>
            <a:r>
              <a:rPr lang="en-US" dirty="0" smtClean="0"/>
              <a:t>Don’t duplicate work</a:t>
            </a:r>
          </a:p>
          <a:p>
            <a:r>
              <a:rPr lang="en-US" dirty="0" smtClean="0"/>
              <a:t>Use IDA </a:t>
            </a:r>
          </a:p>
          <a:p>
            <a:r>
              <a:rPr lang="en-US" dirty="0" smtClean="0"/>
              <a:t>Practice </a:t>
            </a:r>
          </a:p>
          <a:p>
            <a:endParaRPr lang="en-US" dirty="0" smtClean="0"/>
          </a:p>
        </p:txBody>
      </p:sp>
    </p:spTree>
    <p:extLst>
      <p:ext uri="{BB962C8B-B14F-4D97-AF65-F5344CB8AC3E}">
        <p14:creationId xmlns:p14="http://schemas.microsoft.com/office/powerpoint/2010/main" val="404853623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kinds of memory errors</a:t>
            </a:r>
            <a:endParaRPr lang="en-US" dirty="0"/>
          </a:p>
        </p:txBody>
      </p:sp>
      <p:sp>
        <p:nvSpPr>
          <p:cNvPr id="3" name="Content Placeholder 2"/>
          <p:cNvSpPr>
            <a:spLocks noGrp="1"/>
          </p:cNvSpPr>
          <p:nvPr>
            <p:ph idx="1"/>
          </p:nvPr>
        </p:nvSpPr>
        <p:spPr>
          <a:xfrm>
            <a:off x="779463" y="1828800"/>
            <a:ext cx="7583487" cy="847493"/>
          </a:xfrm>
        </p:spPr>
        <p:txBody>
          <a:bodyPr/>
          <a:lstStyle/>
          <a:p>
            <a:r>
              <a:rPr lang="en-US" dirty="0" smtClean="0"/>
              <a:t>“Integer overflows”</a:t>
            </a:r>
          </a:p>
          <a:p>
            <a:pPr lvl="1"/>
            <a:r>
              <a:rPr lang="en-US" dirty="0" smtClean="0"/>
              <a:t>Really these are logical errors which lead to memory errors</a:t>
            </a:r>
          </a:p>
        </p:txBody>
      </p:sp>
      <p:sp>
        <p:nvSpPr>
          <p:cNvPr id="4" name="TextBox 3"/>
          <p:cNvSpPr txBox="1"/>
          <p:nvPr/>
        </p:nvSpPr>
        <p:spPr>
          <a:xfrm>
            <a:off x="1133399" y="2894766"/>
            <a:ext cx="7414884" cy="2308324"/>
          </a:xfrm>
          <a:prstGeom prst="rect">
            <a:avLst/>
          </a:prstGeom>
          <a:noFill/>
        </p:spPr>
        <p:txBody>
          <a:bodyPr wrap="square" rtlCol="0">
            <a:spAutoFit/>
          </a:bodyPr>
          <a:lstStyle/>
          <a:p>
            <a:r>
              <a:rPr lang="en-US" dirty="0" smtClean="0">
                <a:solidFill>
                  <a:schemeClr val="bg1"/>
                </a:solidFill>
                <a:latin typeface="Consolas"/>
                <a:cs typeface="Consolas"/>
              </a:rPr>
              <a:t>void foo(</a:t>
            </a:r>
            <a:r>
              <a:rPr lang="en-US" dirty="0" err="1" smtClean="0">
                <a:solidFill>
                  <a:schemeClr val="bg1"/>
                </a:solidFill>
                <a:latin typeface="Consolas"/>
                <a:cs typeface="Consolas"/>
              </a:rPr>
              <a:t>int</a:t>
            </a:r>
            <a:r>
              <a:rPr lang="en-US" dirty="0" smtClean="0">
                <a:solidFill>
                  <a:schemeClr val="bg1"/>
                </a:solidFill>
                <a:latin typeface="Consolas"/>
                <a:cs typeface="Consolas"/>
              </a:rPr>
              <a:t> handle) { </a:t>
            </a:r>
          </a:p>
          <a:p>
            <a:r>
              <a:rPr lang="en-US" dirty="0">
                <a:solidFill>
                  <a:schemeClr val="bg1"/>
                </a:solidFill>
                <a:latin typeface="Consolas"/>
                <a:cs typeface="Consolas"/>
              </a:rPr>
              <a:t> </a:t>
            </a:r>
            <a:r>
              <a:rPr lang="en-US" dirty="0" smtClean="0">
                <a:solidFill>
                  <a:schemeClr val="bg1"/>
                </a:solidFill>
                <a:latin typeface="Consolas"/>
                <a:cs typeface="Consolas"/>
              </a:rPr>
              <a:t> </a:t>
            </a:r>
            <a:r>
              <a:rPr lang="en-US" dirty="0" err="1" smtClean="0">
                <a:solidFill>
                  <a:schemeClr val="bg1"/>
                </a:solidFill>
                <a:latin typeface="Consolas"/>
                <a:cs typeface="Consolas"/>
              </a:rPr>
              <a:t>int</a:t>
            </a:r>
            <a:r>
              <a:rPr lang="en-US" dirty="0" smtClean="0">
                <a:solidFill>
                  <a:schemeClr val="bg1"/>
                </a:solidFill>
                <a:latin typeface="Consolas"/>
                <a:cs typeface="Consolas"/>
              </a:rPr>
              <a:t> </a:t>
            </a:r>
            <a:r>
              <a:rPr lang="en-US" dirty="0" err="1" smtClean="0">
                <a:solidFill>
                  <a:schemeClr val="bg1"/>
                </a:solidFill>
                <a:latin typeface="Consolas"/>
                <a:cs typeface="Consolas"/>
              </a:rPr>
              <a:t>count,i</a:t>
            </a:r>
            <a:r>
              <a:rPr lang="en-US" dirty="0" smtClean="0">
                <a:solidFill>
                  <a:schemeClr val="bg1"/>
                </a:solidFill>
                <a:latin typeface="Consolas"/>
                <a:cs typeface="Consolas"/>
              </a:rPr>
              <a:t>;</a:t>
            </a:r>
          </a:p>
          <a:p>
            <a:r>
              <a:rPr lang="en-US" dirty="0">
                <a:solidFill>
                  <a:schemeClr val="bg1"/>
                </a:solidFill>
                <a:latin typeface="Consolas"/>
                <a:cs typeface="Consolas"/>
              </a:rPr>
              <a:t> </a:t>
            </a:r>
            <a:r>
              <a:rPr lang="en-US" dirty="0" smtClean="0">
                <a:solidFill>
                  <a:schemeClr val="bg1"/>
                </a:solidFill>
                <a:latin typeface="Consolas"/>
                <a:cs typeface="Consolas"/>
              </a:rPr>
              <a:t> </a:t>
            </a:r>
            <a:r>
              <a:rPr lang="en-US" dirty="0" err="1" smtClean="0">
                <a:solidFill>
                  <a:schemeClr val="bg1"/>
                </a:solidFill>
                <a:latin typeface="Consolas"/>
                <a:cs typeface="Consolas"/>
              </a:rPr>
              <a:t>struct</a:t>
            </a:r>
            <a:r>
              <a:rPr lang="en-US" dirty="0" smtClean="0">
                <a:solidFill>
                  <a:schemeClr val="bg1"/>
                </a:solidFill>
                <a:latin typeface="Consolas"/>
                <a:cs typeface="Consolas"/>
              </a:rPr>
              <a:t> entry *</a:t>
            </a:r>
            <a:r>
              <a:rPr lang="en-US" dirty="0" err="1" smtClean="0">
                <a:solidFill>
                  <a:schemeClr val="bg1"/>
                </a:solidFill>
                <a:latin typeface="Consolas"/>
                <a:cs typeface="Consolas"/>
              </a:rPr>
              <a:t>entry_array</a:t>
            </a:r>
            <a:r>
              <a:rPr lang="en-US" dirty="0" smtClean="0">
                <a:solidFill>
                  <a:schemeClr val="bg1"/>
                </a:solidFill>
                <a:latin typeface="Consolas"/>
                <a:cs typeface="Consolas"/>
              </a:rPr>
              <a:t>;</a:t>
            </a:r>
          </a:p>
          <a:p>
            <a:r>
              <a:rPr lang="en-US" dirty="0" smtClean="0">
                <a:solidFill>
                  <a:schemeClr val="bg1"/>
                </a:solidFill>
                <a:latin typeface="Consolas"/>
                <a:cs typeface="Consolas"/>
              </a:rPr>
              <a:t>  read(handle, &amp;count, 4);</a:t>
            </a:r>
          </a:p>
          <a:p>
            <a:r>
              <a:rPr lang="en-US" dirty="0">
                <a:solidFill>
                  <a:schemeClr val="bg1"/>
                </a:solidFill>
                <a:latin typeface="Consolas"/>
                <a:cs typeface="Consolas"/>
              </a:rPr>
              <a:t> </a:t>
            </a:r>
            <a:r>
              <a:rPr lang="en-US" dirty="0" smtClean="0">
                <a:solidFill>
                  <a:schemeClr val="bg1"/>
                </a:solidFill>
                <a:latin typeface="Consolas"/>
                <a:cs typeface="Consolas"/>
              </a:rPr>
              <a:t> </a:t>
            </a:r>
            <a:r>
              <a:rPr lang="en-US" dirty="0" err="1" smtClean="0">
                <a:solidFill>
                  <a:schemeClr val="bg1"/>
                </a:solidFill>
                <a:latin typeface="Consolas"/>
                <a:cs typeface="Consolas"/>
              </a:rPr>
              <a:t>entry_array</a:t>
            </a:r>
            <a:r>
              <a:rPr lang="en-US" dirty="0" smtClean="0">
                <a:solidFill>
                  <a:schemeClr val="bg1"/>
                </a:solidFill>
                <a:latin typeface="Consolas"/>
                <a:cs typeface="Consolas"/>
              </a:rPr>
              <a:t> = </a:t>
            </a:r>
            <a:r>
              <a:rPr lang="en-US" dirty="0" err="1" smtClean="0">
                <a:solidFill>
                  <a:schemeClr val="bg1"/>
                </a:solidFill>
                <a:latin typeface="Consolas"/>
                <a:cs typeface="Consolas"/>
              </a:rPr>
              <a:t>malloc</a:t>
            </a:r>
            <a:r>
              <a:rPr lang="en-US" dirty="0" smtClean="0">
                <a:solidFill>
                  <a:schemeClr val="bg1"/>
                </a:solidFill>
                <a:latin typeface="Consolas"/>
                <a:cs typeface="Consolas"/>
              </a:rPr>
              <a:t>(count*</a:t>
            </a:r>
            <a:r>
              <a:rPr lang="en-US" dirty="0" err="1" smtClean="0">
                <a:solidFill>
                  <a:schemeClr val="bg1"/>
                </a:solidFill>
                <a:latin typeface="Consolas"/>
                <a:cs typeface="Consolas"/>
              </a:rPr>
              <a:t>sizeof</a:t>
            </a:r>
            <a:r>
              <a:rPr lang="en-US" dirty="0" smtClean="0">
                <a:solidFill>
                  <a:schemeClr val="bg1"/>
                </a:solidFill>
                <a:latin typeface="Consolas"/>
                <a:cs typeface="Consolas"/>
              </a:rPr>
              <a:t>(</a:t>
            </a:r>
            <a:r>
              <a:rPr lang="en-US" dirty="0" err="1" smtClean="0">
                <a:solidFill>
                  <a:schemeClr val="bg1"/>
                </a:solidFill>
                <a:latin typeface="Consolas"/>
                <a:cs typeface="Consolas"/>
              </a:rPr>
              <a:t>struct</a:t>
            </a:r>
            <a:r>
              <a:rPr lang="en-US" dirty="0" smtClean="0">
                <a:solidFill>
                  <a:schemeClr val="bg1"/>
                </a:solidFill>
                <a:latin typeface="Consolas"/>
                <a:cs typeface="Consolas"/>
              </a:rPr>
              <a:t> entry));</a:t>
            </a:r>
          </a:p>
          <a:p>
            <a:endParaRPr lang="en-US" dirty="0">
              <a:solidFill>
                <a:schemeClr val="bg1"/>
              </a:solidFill>
              <a:latin typeface="Consolas"/>
              <a:cs typeface="Consolas"/>
            </a:endParaRPr>
          </a:p>
          <a:p>
            <a:r>
              <a:rPr lang="en-US" dirty="0" smtClean="0">
                <a:solidFill>
                  <a:schemeClr val="bg1"/>
                </a:solidFill>
                <a:latin typeface="Consolas"/>
                <a:cs typeface="Consolas"/>
              </a:rPr>
              <a:t>  for(</a:t>
            </a:r>
            <a:r>
              <a:rPr lang="en-US" dirty="0" err="1" smtClean="0">
                <a:solidFill>
                  <a:schemeClr val="bg1"/>
                </a:solidFill>
                <a:latin typeface="Consolas"/>
                <a:cs typeface="Consolas"/>
              </a:rPr>
              <a:t>i</a:t>
            </a:r>
            <a:r>
              <a:rPr lang="en-US" dirty="0" smtClean="0">
                <a:solidFill>
                  <a:schemeClr val="bg1"/>
                </a:solidFill>
                <a:latin typeface="Consolas"/>
                <a:cs typeface="Consolas"/>
              </a:rPr>
              <a:t> = 0; </a:t>
            </a:r>
            <a:r>
              <a:rPr lang="en-US" dirty="0" err="1" smtClean="0">
                <a:solidFill>
                  <a:schemeClr val="bg1"/>
                </a:solidFill>
                <a:latin typeface="Consolas"/>
                <a:cs typeface="Consolas"/>
              </a:rPr>
              <a:t>i</a:t>
            </a:r>
            <a:r>
              <a:rPr lang="en-US" dirty="0" smtClean="0">
                <a:solidFill>
                  <a:schemeClr val="bg1"/>
                </a:solidFill>
                <a:latin typeface="Consolas"/>
                <a:cs typeface="Consolas"/>
              </a:rPr>
              <a:t> &lt; count; </a:t>
            </a:r>
            <a:r>
              <a:rPr lang="en-US" dirty="0" err="1" smtClean="0">
                <a:solidFill>
                  <a:schemeClr val="bg1"/>
                </a:solidFill>
                <a:latin typeface="Consolas"/>
                <a:cs typeface="Consolas"/>
              </a:rPr>
              <a:t>i</a:t>
            </a:r>
            <a:r>
              <a:rPr lang="en-US" dirty="0" smtClean="0">
                <a:solidFill>
                  <a:schemeClr val="bg1"/>
                </a:solidFill>
                <a:latin typeface="Consolas"/>
                <a:cs typeface="Consolas"/>
              </a:rPr>
              <a:t>++) {</a:t>
            </a:r>
          </a:p>
          <a:p>
            <a:r>
              <a:rPr lang="en-US" dirty="0">
                <a:solidFill>
                  <a:schemeClr val="bg1"/>
                </a:solidFill>
                <a:latin typeface="Consolas"/>
                <a:cs typeface="Consolas"/>
              </a:rPr>
              <a:t> </a:t>
            </a:r>
            <a:r>
              <a:rPr lang="en-US" dirty="0" smtClean="0">
                <a:solidFill>
                  <a:schemeClr val="bg1"/>
                </a:solidFill>
                <a:latin typeface="Consolas"/>
                <a:cs typeface="Consolas"/>
              </a:rPr>
              <a:t>   </a:t>
            </a:r>
            <a:r>
              <a:rPr lang="en-US" dirty="0" err="1" smtClean="0">
                <a:solidFill>
                  <a:schemeClr val="bg1"/>
                </a:solidFill>
                <a:latin typeface="Consolas"/>
                <a:cs typeface="Consolas"/>
              </a:rPr>
              <a:t>entry_array</a:t>
            </a:r>
            <a:r>
              <a:rPr lang="en-US" dirty="0" smtClean="0">
                <a:solidFill>
                  <a:schemeClr val="bg1"/>
                </a:solidFill>
                <a:latin typeface="Consolas"/>
                <a:cs typeface="Consolas"/>
              </a:rPr>
              <a:t>[</a:t>
            </a:r>
            <a:r>
              <a:rPr lang="en-US" dirty="0" err="1" smtClean="0">
                <a:solidFill>
                  <a:schemeClr val="bg1"/>
                </a:solidFill>
                <a:latin typeface="Consolas"/>
                <a:cs typeface="Consolas"/>
              </a:rPr>
              <a:t>i</a:t>
            </a:r>
            <a:r>
              <a:rPr lang="en-US" dirty="0" smtClean="0">
                <a:solidFill>
                  <a:schemeClr val="bg1"/>
                </a:solidFill>
                <a:latin typeface="Consolas"/>
                <a:cs typeface="Consolas"/>
              </a:rPr>
              <a:t>].bar = …</a:t>
            </a:r>
            <a:endParaRPr lang="en-US" dirty="0">
              <a:solidFill>
                <a:schemeClr val="bg1"/>
              </a:solidFill>
              <a:latin typeface="Consolas"/>
              <a:cs typeface="Consolas"/>
            </a:endParaRPr>
          </a:p>
        </p:txBody>
      </p:sp>
      <p:cxnSp>
        <p:nvCxnSpPr>
          <p:cNvPr id="6" name="Straight Arrow Connector 5"/>
          <p:cNvCxnSpPr/>
          <p:nvPr/>
        </p:nvCxnSpPr>
        <p:spPr>
          <a:xfrm flipH="1">
            <a:off x="3605028" y="1652201"/>
            <a:ext cx="1788857" cy="2130111"/>
          </a:xfrm>
          <a:prstGeom prst="straightConnector1">
            <a:avLst/>
          </a:prstGeom>
          <a:ln>
            <a:solidFill>
              <a:srgbClr val="FF2B2C"/>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93885" y="1486777"/>
            <a:ext cx="2870122" cy="369332"/>
          </a:xfrm>
          <a:prstGeom prst="rect">
            <a:avLst/>
          </a:prstGeom>
          <a:noFill/>
        </p:spPr>
        <p:txBody>
          <a:bodyPr wrap="none" rtlCol="0">
            <a:spAutoFit/>
          </a:bodyPr>
          <a:lstStyle/>
          <a:p>
            <a:r>
              <a:rPr lang="en-US" dirty="0">
                <a:solidFill>
                  <a:schemeClr val="accent5">
                    <a:lumMod val="60000"/>
                    <a:lumOff val="40000"/>
                  </a:schemeClr>
                </a:solidFill>
              </a:rPr>
              <a:t>c</a:t>
            </a:r>
            <a:r>
              <a:rPr lang="en-US" dirty="0" smtClean="0">
                <a:solidFill>
                  <a:schemeClr val="accent5">
                    <a:lumMod val="60000"/>
                    <a:lumOff val="40000"/>
                  </a:schemeClr>
                </a:solidFill>
              </a:rPr>
              <a:t>ount comes from outside</a:t>
            </a:r>
            <a:endParaRPr lang="en-US" dirty="0">
              <a:solidFill>
                <a:schemeClr val="accent5">
                  <a:lumMod val="60000"/>
                  <a:lumOff val="40000"/>
                </a:schemeClr>
              </a:solidFill>
            </a:endParaRPr>
          </a:p>
        </p:txBody>
      </p:sp>
      <p:cxnSp>
        <p:nvCxnSpPr>
          <p:cNvPr id="9" name="Straight Arrow Connector 8"/>
          <p:cNvCxnSpPr/>
          <p:nvPr/>
        </p:nvCxnSpPr>
        <p:spPr>
          <a:xfrm flipV="1">
            <a:off x="1734236" y="4358003"/>
            <a:ext cx="3047348" cy="1213055"/>
          </a:xfrm>
          <a:prstGeom prst="straightConnector1">
            <a:avLst/>
          </a:prstGeom>
          <a:ln>
            <a:solidFill>
              <a:srgbClr val="FF2B2C"/>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34905" y="5598998"/>
            <a:ext cx="5519269" cy="369332"/>
          </a:xfrm>
          <a:prstGeom prst="rect">
            <a:avLst/>
          </a:prstGeom>
          <a:noFill/>
        </p:spPr>
        <p:txBody>
          <a:bodyPr wrap="square" rtlCol="0">
            <a:spAutoFit/>
          </a:bodyPr>
          <a:lstStyle/>
          <a:p>
            <a:r>
              <a:rPr lang="en-US" dirty="0" smtClean="0">
                <a:solidFill>
                  <a:schemeClr val="accent5">
                    <a:lumMod val="60000"/>
                    <a:lumOff val="40000"/>
                  </a:schemeClr>
                </a:solidFill>
              </a:rPr>
              <a:t>This multiplication could overflow and wrap around</a:t>
            </a:r>
            <a:endParaRPr lang="en-US" dirty="0">
              <a:solidFill>
                <a:schemeClr val="accent5">
                  <a:lumMod val="60000"/>
                  <a:lumOff val="40000"/>
                </a:schemeClr>
              </a:solidFill>
            </a:endParaRPr>
          </a:p>
        </p:txBody>
      </p:sp>
      <p:cxnSp>
        <p:nvCxnSpPr>
          <p:cNvPr id="13" name="Straight Arrow Connector 12"/>
          <p:cNvCxnSpPr/>
          <p:nvPr/>
        </p:nvCxnSpPr>
        <p:spPr>
          <a:xfrm flipH="1" flipV="1">
            <a:off x="3454817" y="5065840"/>
            <a:ext cx="1939068" cy="395982"/>
          </a:xfrm>
          <a:prstGeom prst="straightConnector1">
            <a:avLst/>
          </a:prstGeom>
          <a:ln>
            <a:solidFill>
              <a:srgbClr val="FF2B2C"/>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93885" y="4741425"/>
            <a:ext cx="3400492" cy="923330"/>
          </a:xfrm>
          <a:prstGeom prst="rect">
            <a:avLst/>
          </a:prstGeom>
          <a:noFill/>
        </p:spPr>
        <p:txBody>
          <a:bodyPr wrap="square" rtlCol="0">
            <a:spAutoFit/>
          </a:bodyPr>
          <a:lstStyle/>
          <a:p>
            <a:r>
              <a:rPr lang="en-US" dirty="0" smtClean="0">
                <a:solidFill>
                  <a:schemeClr val="accent5">
                    <a:lumMod val="60000"/>
                    <a:lumOff val="40000"/>
                  </a:schemeClr>
                </a:solidFill>
              </a:rPr>
              <a:t>Then, </a:t>
            </a:r>
            <a:r>
              <a:rPr lang="en-US" dirty="0" err="1" smtClean="0">
                <a:solidFill>
                  <a:schemeClr val="accent5">
                    <a:lumMod val="60000"/>
                    <a:lumOff val="40000"/>
                  </a:schemeClr>
                </a:solidFill>
              </a:rPr>
              <a:t>entry_array</a:t>
            </a:r>
            <a:r>
              <a:rPr lang="en-US" dirty="0" smtClean="0">
                <a:solidFill>
                  <a:schemeClr val="accent5">
                    <a:lumMod val="60000"/>
                    <a:lumOff val="40000"/>
                  </a:schemeClr>
                </a:solidFill>
              </a:rPr>
              <a:t> is much smaller than we think and this will walk into other memory</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42442258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overflows</a:t>
            </a:r>
            <a:endParaRPr lang="en-US" dirty="0"/>
          </a:p>
        </p:txBody>
      </p:sp>
      <p:sp>
        <p:nvSpPr>
          <p:cNvPr id="3" name="Content Placeholder 2"/>
          <p:cNvSpPr>
            <a:spLocks noGrp="1"/>
          </p:cNvSpPr>
          <p:nvPr>
            <p:ph idx="1"/>
          </p:nvPr>
        </p:nvSpPr>
        <p:spPr/>
        <p:txBody>
          <a:bodyPr/>
          <a:lstStyle/>
          <a:p>
            <a:r>
              <a:rPr lang="en-US" dirty="0" smtClean="0"/>
              <a:t>In principle these are pretty easy </a:t>
            </a:r>
          </a:p>
          <a:p>
            <a:r>
              <a:rPr lang="en-US" dirty="0" smtClean="0"/>
              <a:t>Find locations where input-controlled (or input-influenced) variable ‘x’ is used to dereference into memory</a:t>
            </a:r>
          </a:p>
          <a:p>
            <a:r>
              <a:rPr lang="en-US" dirty="0" smtClean="0"/>
              <a:t>Search for example where some value of ‘x’ results in an out of bounds read or write</a:t>
            </a:r>
          </a:p>
          <a:p>
            <a:r>
              <a:rPr lang="en-US" dirty="0" smtClean="0"/>
              <a:t>Then you have found a vulnerability </a:t>
            </a:r>
            <a:endParaRPr lang="en-US" dirty="0"/>
          </a:p>
        </p:txBody>
      </p:sp>
    </p:spTree>
    <p:extLst>
      <p:ext uri="{BB962C8B-B14F-4D97-AF65-F5344CB8AC3E}">
        <p14:creationId xmlns:p14="http://schemas.microsoft.com/office/powerpoint/2010/main" val="23247871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discovery</a:t>
            </a:r>
            <a:endParaRPr lang="en-US" dirty="0"/>
          </a:p>
        </p:txBody>
      </p:sp>
      <p:sp>
        <p:nvSpPr>
          <p:cNvPr id="3" name="Content Placeholder 2"/>
          <p:cNvSpPr>
            <a:spLocks noGrp="1"/>
          </p:cNvSpPr>
          <p:nvPr>
            <p:ph idx="1"/>
          </p:nvPr>
        </p:nvSpPr>
        <p:spPr/>
        <p:txBody>
          <a:bodyPr/>
          <a:lstStyle/>
          <a:p>
            <a:r>
              <a:rPr lang="en-US" dirty="0" smtClean="0"/>
              <a:t>Given code, find bugs</a:t>
            </a:r>
          </a:p>
          <a:p>
            <a:r>
              <a:rPr lang="en-US" dirty="0" smtClean="0"/>
              <a:t>Bugs can take many shapes</a:t>
            </a:r>
          </a:p>
          <a:p>
            <a:r>
              <a:rPr lang="en-US" dirty="0" smtClean="0"/>
              <a:t>May need many different bugs</a:t>
            </a:r>
          </a:p>
          <a:p>
            <a:r>
              <a:rPr lang="en-US" dirty="0" smtClean="0"/>
              <a:t>Vulnerability discovery is about </a:t>
            </a:r>
            <a:r>
              <a:rPr lang="en-US" i="1" dirty="0" smtClean="0"/>
              <a:t>code understanding</a:t>
            </a:r>
            <a:endParaRPr lang="en-US" dirty="0" smtClean="0"/>
          </a:p>
          <a:p>
            <a:pPr lvl="1"/>
            <a:r>
              <a:rPr lang="en-US" dirty="0" smtClean="0"/>
              <a:t>Among some other things</a:t>
            </a:r>
          </a:p>
          <a:p>
            <a:pPr lvl="1"/>
            <a:r>
              <a:rPr lang="en-US" dirty="0" smtClean="0"/>
              <a:t>“code” can also mean “some binaries”</a:t>
            </a:r>
          </a:p>
          <a:p>
            <a:pPr lvl="1"/>
            <a:r>
              <a:rPr lang="en-US" dirty="0" smtClean="0"/>
              <a:t>“understanding” can be achieved through fuzzing</a:t>
            </a:r>
          </a:p>
          <a:p>
            <a:r>
              <a:rPr lang="en-US" dirty="0" smtClean="0"/>
              <a:t>Fixing discovered vulnerabilities</a:t>
            </a:r>
          </a:p>
        </p:txBody>
      </p:sp>
    </p:spTree>
    <p:extLst>
      <p:ext uri="{BB962C8B-B14F-4D97-AF65-F5344CB8AC3E}">
        <p14:creationId xmlns:p14="http://schemas.microsoft.com/office/powerpoint/2010/main" val="39358167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Use-after-free</a:t>
            </a:r>
            <a:endParaRPr lang="en-US" dirty="0"/>
          </a:p>
        </p:txBody>
      </p:sp>
      <p:sp>
        <p:nvSpPr>
          <p:cNvPr id="3" name="Content Placeholder 2"/>
          <p:cNvSpPr>
            <a:spLocks noGrp="1"/>
          </p:cNvSpPr>
          <p:nvPr>
            <p:ph idx="1"/>
          </p:nvPr>
        </p:nvSpPr>
        <p:spPr/>
        <p:txBody>
          <a:bodyPr/>
          <a:lstStyle/>
          <a:p>
            <a:r>
              <a:rPr lang="en-US" dirty="0" smtClean="0"/>
              <a:t>Heap managers are tricky things</a:t>
            </a:r>
          </a:p>
          <a:p>
            <a:r>
              <a:rPr lang="en-US" dirty="0" smtClean="0"/>
              <a:t>In general, using a pointer value returned by </a:t>
            </a:r>
            <a:r>
              <a:rPr lang="en-US" dirty="0" err="1" smtClean="0">
                <a:latin typeface="Consolas"/>
                <a:cs typeface="Consolas"/>
              </a:rPr>
              <a:t>malloc</a:t>
            </a:r>
            <a:r>
              <a:rPr lang="en-US" dirty="0" smtClean="0">
                <a:latin typeface="Consolas"/>
                <a:cs typeface="Consolas"/>
              </a:rPr>
              <a:t>() </a:t>
            </a:r>
            <a:r>
              <a:rPr lang="en-US" dirty="0" smtClean="0"/>
              <a:t>after passing it to the </a:t>
            </a:r>
            <a:r>
              <a:rPr lang="en-US" dirty="0" smtClean="0">
                <a:latin typeface="Consolas"/>
                <a:cs typeface="Consolas"/>
              </a:rPr>
              <a:t>free() </a:t>
            </a:r>
            <a:r>
              <a:rPr lang="en-US" dirty="0" smtClean="0">
                <a:cs typeface="Consolas"/>
              </a:rPr>
              <a:t>function is very bad</a:t>
            </a:r>
          </a:p>
          <a:p>
            <a:r>
              <a:rPr lang="en-US" dirty="0" smtClean="0">
                <a:cs typeface="Consolas"/>
              </a:rPr>
              <a:t>Exactly why will come later</a:t>
            </a:r>
          </a:p>
          <a:p>
            <a:r>
              <a:rPr lang="en-US" dirty="0" smtClean="0">
                <a:cs typeface="Consolas"/>
              </a:rPr>
              <a:t>“use-after-free” is a pattern that could be re-stated as “use of object after lifetime expires”</a:t>
            </a:r>
          </a:p>
          <a:p>
            <a:pPr lvl="1"/>
            <a:r>
              <a:rPr lang="en-US" dirty="0" smtClean="0">
                <a:cs typeface="Consolas"/>
              </a:rPr>
              <a:t>As a rule I think we can agree this is pretty gauche </a:t>
            </a:r>
          </a:p>
          <a:p>
            <a:pPr marL="0" indent="0">
              <a:buNone/>
            </a:pPr>
            <a:endParaRPr lang="en-US" dirty="0">
              <a:latin typeface="Consolas"/>
              <a:cs typeface="Consolas"/>
            </a:endParaRPr>
          </a:p>
        </p:txBody>
      </p:sp>
    </p:spTree>
    <p:extLst>
      <p:ext uri="{BB962C8B-B14F-4D97-AF65-F5344CB8AC3E}">
        <p14:creationId xmlns:p14="http://schemas.microsoft.com/office/powerpoint/2010/main" val="625743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(from </a:t>
            </a:r>
            <a:r>
              <a:rPr lang="en-US" dirty="0" err="1" smtClean="0"/>
              <a:t>WebKit</a:t>
            </a:r>
            <a:r>
              <a:rPr lang="en-US" dirty="0" smtClean="0"/>
              <a:t>)</a:t>
            </a:r>
            <a:endParaRPr lang="en-US" dirty="0"/>
          </a:p>
        </p:txBody>
      </p:sp>
      <p:sp>
        <p:nvSpPr>
          <p:cNvPr id="4" name="Shape 31"/>
          <p:cNvSpPr txBox="1"/>
          <p:nvPr/>
        </p:nvSpPr>
        <p:spPr>
          <a:xfrm>
            <a:off x="228600" y="1417838"/>
            <a:ext cx="8763000" cy="5292132"/>
          </a:xfrm>
          <a:prstGeom prst="rect">
            <a:avLst/>
          </a:prstGeom>
        </p:spPr>
        <p:txBody>
          <a:bodyPr lIns="91425" tIns="91425" rIns="91425" bIns="91425" anchor="ctr" anchorCtr="0">
            <a:noAutofit/>
          </a:bodyPr>
          <a:lstStyle/>
          <a:p>
            <a:pPr lvl="0" rtl="0">
              <a:buNone/>
            </a:pPr>
            <a:r>
              <a:rPr lang="en" sz="2000" dirty="0">
                <a:solidFill>
                  <a:schemeClr val="bg1"/>
                </a:solidFill>
                <a:latin typeface="Courier New"/>
                <a:ea typeface="Courier New"/>
                <a:cs typeface="Courier New"/>
                <a:sym typeface="Courier New"/>
              </a:rPr>
              <a:t>HTMLElement.cpp </a:t>
            </a:r>
          </a:p>
          <a:p>
            <a:pPr lvl="0" rtl="0">
              <a:buNone/>
            </a:pPr>
            <a:r>
              <a:rPr lang="en" sz="2000" dirty="0">
                <a:solidFill>
                  <a:schemeClr val="bg1"/>
                </a:solidFill>
                <a:latin typeface="Courier New"/>
                <a:ea typeface="Courier New"/>
                <a:cs typeface="Courier New"/>
                <a:sym typeface="Courier New"/>
              </a:rPr>
              <a:t>[445] void HTMLElement::setOuterText(const String &amp;text, </a:t>
            </a:r>
            <a:r>
              <a:rPr lang="en-US" sz="2000" dirty="0" smtClean="0">
                <a:solidFill>
                  <a:schemeClr val="bg1"/>
                </a:solidFill>
                <a:latin typeface="Courier New"/>
                <a:ea typeface="Courier New"/>
                <a:cs typeface="Courier New"/>
                <a:sym typeface="Courier New"/>
              </a:rPr>
              <a:t>        </a:t>
            </a:r>
          </a:p>
          <a:p>
            <a:pPr lvl="0" rtl="0">
              <a:buNone/>
            </a:pPr>
            <a:r>
              <a:rPr lang="en-US" sz="2000" dirty="0">
                <a:solidFill>
                  <a:schemeClr val="bg1"/>
                </a:solidFill>
                <a:latin typeface="Courier New"/>
                <a:ea typeface="Courier New"/>
                <a:cs typeface="Courier New"/>
                <a:sym typeface="Courier New"/>
              </a:rPr>
              <a:t> </a:t>
            </a:r>
            <a:r>
              <a:rPr lang="en-US" sz="2000" dirty="0" smtClean="0">
                <a:solidFill>
                  <a:schemeClr val="bg1"/>
                </a:solidFill>
                <a:latin typeface="Courier New"/>
                <a:ea typeface="Courier New"/>
                <a:cs typeface="Courier New"/>
                <a:sym typeface="Courier New"/>
              </a:rPr>
              <a:t>                                    </a:t>
            </a:r>
            <a:r>
              <a:rPr lang="en" sz="2000" dirty="0" smtClean="0">
                <a:solidFill>
                  <a:schemeClr val="bg1"/>
                </a:solidFill>
                <a:latin typeface="Courier New"/>
                <a:ea typeface="Courier New"/>
                <a:cs typeface="Courier New"/>
                <a:sym typeface="Courier New"/>
              </a:rPr>
              <a:t>ExceptionCode</a:t>
            </a:r>
            <a:r>
              <a:rPr lang="en" sz="2000" dirty="0">
                <a:solidFill>
                  <a:schemeClr val="bg1"/>
                </a:solidFill>
                <a:latin typeface="Courier New"/>
                <a:ea typeface="Courier New"/>
                <a:cs typeface="Courier New"/>
                <a:sym typeface="Courier New"/>
              </a:rPr>
              <a:t>&amp; ec</a:t>
            </a: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a:solidFill>
                  <a:schemeClr val="bg1"/>
                </a:solidFill>
                <a:latin typeface="Courier New"/>
                <a:ea typeface="Courier New"/>
                <a:cs typeface="Courier New"/>
                <a:sym typeface="Courier New"/>
              </a:rPr>
              <a:t>[468]   </a:t>
            </a:r>
            <a:r>
              <a:rPr lang="en" sz="2000" dirty="0" smtClean="0">
                <a:solidFill>
                  <a:schemeClr val="bg1"/>
                </a:solidFill>
                <a:latin typeface="Courier New"/>
                <a:ea typeface="Courier New"/>
                <a:cs typeface="Courier New"/>
                <a:sym typeface="Courier New"/>
              </a:rPr>
              <a:t>RefPtr&lt;Text</a:t>
            </a:r>
            <a:r>
              <a:rPr lang="en" sz="2000" dirty="0">
                <a:solidFill>
                  <a:schemeClr val="bg1"/>
                </a:solidFill>
                <a:latin typeface="Courier New"/>
                <a:ea typeface="Courier New"/>
                <a:cs typeface="Courier New"/>
                <a:sym typeface="Courier New"/>
              </a:rPr>
              <a:t>&gt; t = Text::create(document(), text</a:t>
            </a: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a:solidFill>
                  <a:schemeClr val="bg1"/>
                </a:solidFill>
                <a:latin typeface="Courier New"/>
                <a:ea typeface="Courier New"/>
                <a:cs typeface="Courier New"/>
                <a:sym typeface="Courier New"/>
              </a:rPr>
              <a:t>[469]   </a:t>
            </a:r>
            <a:r>
              <a:rPr lang="en" sz="2000" dirty="0" smtClean="0">
                <a:solidFill>
                  <a:schemeClr val="bg1"/>
                </a:solidFill>
                <a:latin typeface="Courier New"/>
                <a:ea typeface="Courier New"/>
                <a:cs typeface="Courier New"/>
                <a:sym typeface="Courier New"/>
              </a:rPr>
              <a:t>ec </a:t>
            </a:r>
            <a:r>
              <a:rPr lang="en" sz="2000" dirty="0">
                <a:solidFill>
                  <a:schemeClr val="bg1"/>
                </a:solidFill>
                <a:latin typeface="Courier New"/>
                <a:ea typeface="Courier New"/>
                <a:cs typeface="Courier New"/>
                <a:sym typeface="Courier New"/>
              </a:rPr>
              <a:t>= 0</a:t>
            </a: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a:solidFill>
                  <a:schemeClr val="bg1"/>
                </a:solidFill>
                <a:latin typeface="Courier New"/>
                <a:ea typeface="Courier New"/>
                <a:cs typeface="Courier New"/>
                <a:sym typeface="Courier New"/>
              </a:rPr>
              <a:t>[470]   </a:t>
            </a:r>
            <a:r>
              <a:rPr lang="en" sz="2000" dirty="0" smtClean="0">
                <a:solidFill>
                  <a:schemeClr val="bg1"/>
                </a:solidFill>
                <a:latin typeface="Courier New"/>
                <a:ea typeface="Courier New"/>
                <a:cs typeface="Courier New"/>
                <a:sym typeface="Courier New"/>
              </a:rPr>
              <a:t>parent-</a:t>
            </a:r>
            <a:r>
              <a:rPr lang="en" sz="2000" dirty="0">
                <a:solidFill>
                  <a:schemeClr val="bg1"/>
                </a:solidFill>
                <a:latin typeface="Courier New"/>
                <a:ea typeface="Courier New"/>
                <a:cs typeface="Courier New"/>
                <a:sym typeface="Courier New"/>
              </a:rPr>
              <a:t>&gt;replaceChild(t, this, ec</a:t>
            </a: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a:solidFill>
                  <a:schemeClr val="bg1"/>
                </a:solidFill>
                <a:latin typeface="Courier New"/>
                <a:ea typeface="Courier New"/>
                <a:cs typeface="Courier New"/>
                <a:sym typeface="Courier New"/>
              </a:rPr>
              <a:t>[488]   </a:t>
            </a:r>
            <a:r>
              <a:rPr lang="en" sz="2000" b="1" dirty="0" smtClean="0">
                <a:solidFill>
                  <a:schemeClr val="bg1"/>
                </a:solidFill>
                <a:latin typeface="Courier New"/>
                <a:ea typeface="Courier New"/>
                <a:cs typeface="Courier New"/>
                <a:sym typeface="Courier New"/>
              </a:rPr>
              <a:t>Node</a:t>
            </a:r>
            <a:r>
              <a:rPr lang="en" sz="2000" b="1" dirty="0">
                <a:solidFill>
                  <a:schemeClr val="bg1"/>
                </a:solidFill>
                <a:latin typeface="Courier New"/>
                <a:ea typeface="Courier New"/>
                <a:cs typeface="Courier New"/>
                <a:sym typeface="Courier New"/>
              </a:rPr>
              <a:t>* next = t-&gt;nextSibling</a:t>
            </a:r>
            <a:r>
              <a:rPr lang="en" sz="2000" b="1"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pPr lvl="0" rtl="0">
              <a:buNone/>
            </a:pPr>
            <a:r>
              <a:rPr lang="en" sz="2000" dirty="0">
                <a:solidFill>
                  <a:schemeClr val="bg1"/>
                </a:solidFill>
                <a:latin typeface="Courier New"/>
                <a:ea typeface="Courier New"/>
                <a:cs typeface="Courier New"/>
                <a:sym typeface="Courier New"/>
              </a:rPr>
              <a:t>[489]  </a:t>
            </a:r>
            <a:r>
              <a:rPr lang="en" sz="2000" dirty="0" smtClean="0">
                <a:solidFill>
                  <a:schemeClr val="bg1"/>
                </a:solidFill>
                <a:latin typeface="Courier New"/>
                <a:ea typeface="Courier New"/>
                <a:cs typeface="Courier New"/>
                <a:sym typeface="Courier New"/>
              </a:rPr>
              <a:t>if </a:t>
            </a:r>
            <a:r>
              <a:rPr lang="en" sz="2000" dirty="0">
                <a:solidFill>
                  <a:schemeClr val="bg1"/>
                </a:solidFill>
                <a:latin typeface="Courier New"/>
                <a:ea typeface="Courier New"/>
                <a:cs typeface="Courier New"/>
                <a:sym typeface="Courier New"/>
              </a:rPr>
              <a:t>(next &amp;&amp; next-&gt;isTextNode()) </a:t>
            </a:r>
            <a:r>
              <a:rPr lang="en" sz="2000" dirty="0" smtClean="0">
                <a:solidFill>
                  <a:schemeClr val="bg1"/>
                </a:solidFill>
                <a:latin typeface="Courier New"/>
                <a:ea typeface="Courier New"/>
                <a:cs typeface="Courier New"/>
                <a:sym typeface="Courier New"/>
              </a:rPr>
              <a:t>{</a:t>
            </a:r>
            <a:endParaRPr lang="en" sz="2000" dirty="0">
              <a:solidFill>
                <a:schemeClr val="bg1"/>
              </a:solidFill>
              <a:latin typeface="Courier New"/>
              <a:ea typeface="Courier New"/>
              <a:cs typeface="Courier New"/>
              <a:sym typeface="Courier New"/>
            </a:endParaRPr>
          </a:p>
          <a:p>
            <a:r>
              <a:rPr lang="en" sz="2000" dirty="0">
                <a:solidFill>
                  <a:schemeClr val="bg1"/>
                </a:solidFill>
                <a:latin typeface="Courier New"/>
                <a:ea typeface="Courier New"/>
                <a:cs typeface="Courier New"/>
                <a:sym typeface="Courier New"/>
              </a:rPr>
              <a:t>[490]     </a:t>
            </a:r>
            <a:r>
              <a:rPr lang="en" sz="2000" b="1" dirty="0" smtClean="0">
                <a:solidFill>
                  <a:schemeClr val="bg1"/>
                </a:solidFill>
                <a:latin typeface="Courier New"/>
                <a:ea typeface="Courier New"/>
                <a:cs typeface="Courier New"/>
                <a:sym typeface="Courier New"/>
              </a:rPr>
              <a:t>Text</a:t>
            </a:r>
            <a:r>
              <a:rPr lang="en" sz="2000" b="1" dirty="0">
                <a:solidFill>
                  <a:schemeClr val="bg1"/>
                </a:solidFill>
                <a:latin typeface="Courier New"/>
                <a:ea typeface="Courier New"/>
                <a:cs typeface="Courier New"/>
                <a:sym typeface="Courier New"/>
              </a:rPr>
              <a:t>* textNext = static_cast&lt;Text*&gt;(next</a:t>
            </a:r>
            <a:r>
              <a:rPr lang="en" sz="2000" b="1" dirty="0" smtClean="0">
                <a:solidFill>
                  <a:schemeClr val="bg1"/>
                </a:solidFill>
                <a:latin typeface="Courier New"/>
                <a:ea typeface="Courier New"/>
                <a:cs typeface="Courier New"/>
                <a:sym typeface="Courier New"/>
              </a:rPr>
              <a:t>);</a:t>
            </a:r>
            <a:r>
              <a:rPr lang="en-US" sz="2000" b="1" dirty="0" smtClean="0">
                <a:latin typeface="Courier New"/>
                <a:ea typeface="Courier New"/>
                <a:cs typeface="Courier New"/>
                <a:sym typeface="Courier New"/>
              </a:rPr>
              <a:t/>
            </a:r>
            <a:br>
              <a:rPr lang="en-US" sz="2000" b="1" dirty="0" smtClean="0">
                <a:latin typeface="Courier New"/>
                <a:ea typeface="Courier New"/>
                <a:cs typeface="Courier New"/>
                <a:sym typeface="Courier New"/>
              </a:rPr>
            </a:br>
            <a:r>
              <a:rPr lang="en-US" sz="2000" b="1" dirty="0" smtClean="0">
                <a:latin typeface="Courier New"/>
                <a:ea typeface="Courier New"/>
                <a:cs typeface="Courier New"/>
                <a:sym typeface="Courier New"/>
              </a:rPr>
              <a:t>          </a:t>
            </a:r>
            <a:r>
              <a:rPr lang="en-US" sz="2000" b="1" dirty="0" smtClean="0">
                <a:solidFill>
                  <a:srgbClr val="FF0000"/>
                </a:solidFill>
                <a:latin typeface="Courier New"/>
                <a:ea typeface="Courier New"/>
                <a:cs typeface="Courier New"/>
                <a:sym typeface="Courier New"/>
              </a:rPr>
              <a:t>/* </a:t>
            </a:r>
            <a:r>
              <a:rPr lang="en" sz="2000" b="1" dirty="0" smtClean="0">
                <a:solidFill>
                  <a:srgbClr val="FF0000"/>
                </a:solidFill>
                <a:latin typeface="Courier New"/>
                <a:ea typeface="Courier New"/>
                <a:cs typeface="Courier New"/>
                <a:sym typeface="Courier New"/>
              </a:rPr>
              <a:t>Triggers </a:t>
            </a:r>
            <a:r>
              <a:rPr lang="en" sz="2000" b="1" dirty="0">
                <a:solidFill>
                  <a:srgbClr val="FF0000"/>
                </a:solidFill>
                <a:latin typeface="Courier New"/>
                <a:ea typeface="Courier New"/>
                <a:cs typeface="Courier New"/>
                <a:sym typeface="Courier New"/>
              </a:rPr>
              <a:t>Javascript </a:t>
            </a:r>
            <a:r>
              <a:rPr lang="en" sz="2000" b="1" dirty="0" smtClean="0">
                <a:solidFill>
                  <a:srgbClr val="FF0000"/>
                </a:solidFill>
                <a:latin typeface="Courier New"/>
                <a:ea typeface="Courier New"/>
                <a:cs typeface="Courier New"/>
                <a:sym typeface="Courier New"/>
              </a:rPr>
              <a:t>Event</a:t>
            </a:r>
            <a:r>
              <a:rPr lang="en-US" sz="2000" b="1" dirty="0" smtClean="0">
                <a:solidFill>
                  <a:srgbClr val="FF0000"/>
                </a:solidFill>
                <a:latin typeface="Courier New"/>
                <a:ea typeface="Courier New"/>
                <a:cs typeface="Courier New"/>
                <a:sym typeface="Courier New"/>
              </a:rPr>
              <a:t> */</a:t>
            </a:r>
            <a:endParaRPr lang="en" sz="2000" b="1" dirty="0">
              <a:latin typeface="Courier New"/>
              <a:ea typeface="Courier New"/>
              <a:cs typeface="Courier New"/>
              <a:sym typeface="Courier New"/>
            </a:endParaRPr>
          </a:p>
          <a:p>
            <a:pPr lvl="0" rtl="0">
              <a:buNone/>
            </a:pPr>
            <a:r>
              <a:rPr lang="en" sz="2000" dirty="0">
                <a:solidFill>
                  <a:srgbClr val="FFFFFF"/>
                </a:solidFill>
                <a:latin typeface="Courier New"/>
                <a:ea typeface="Courier New"/>
                <a:cs typeface="Courier New"/>
                <a:sym typeface="Courier New"/>
              </a:rPr>
              <a:t>[</a:t>
            </a:r>
            <a:r>
              <a:rPr lang="en" sz="2000" dirty="0" smtClean="0">
                <a:solidFill>
                  <a:srgbClr val="FFFFFF"/>
                </a:solidFill>
                <a:latin typeface="Courier New"/>
                <a:ea typeface="Courier New"/>
                <a:cs typeface="Courier New"/>
                <a:sym typeface="Courier New"/>
              </a:rPr>
              <a:t>491]</a:t>
            </a:r>
            <a:r>
              <a:rPr lang="en-US" sz="2000" dirty="0" smtClean="0">
                <a:solidFill>
                  <a:srgbClr val="FFFFFF"/>
                </a:solidFill>
                <a:latin typeface="Courier New"/>
                <a:ea typeface="Courier New"/>
                <a:cs typeface="Courier New"/>
                <a:sym typeface="Courier New"/>
              </a:rPr>
              <a:t>     </a:t>
            </a:r>
            <a:r>
              <a:rPr lang="en" sz="2000" b="1" dirty="0" smtClean="0">
                <a:solidFill>
                  <a:srgbClr val="FFFFFF"/>
                </a:solidFill>
                <a:latin typeface="Courier New"/>
                <a:ea typeface="Courier New"/>
                <a:cs typeface="Courier New"/>
                <a:sym typeface="Courier New"/>
              </a:rPr>
              <a:t>t-</a:t>
            </a:r>
            <a:r>
              <a:rPr lang="en" sz="2000" b="1" dirty="0">
                <a:solidFill>
                  <a:srgbClr val="FFFFFF"/>
                </a:solidFill>
                <a:latin typeface="Courier New"/>
                <a:ea typeface="Courier New"/>
                <a:cs typeface="Courier New"/>
                <a:sym typeface="Courier New"/>
              </a:rPr>
              <a:t>&gt;appendData(textNext-&gt;data(), ec</a:t>
            </a:r>
            <a:r>
              <a:rPr lang="en" sz="2000" b="1" dirty="0" smtClean="0">
                <a:solidFill>
                  <a:srgbClr val="FFFFFF"/>
                </a:solidFill>
                <a:latin typeface="Courier New"/>
                <a:ea typeface="Courier New"/>
                <a:cs typeface="Courier New"/>
                <a:sym typeface="Courier New"/>
              </a:rPr>
              <a:t>);</a:t>
            </a:r>
            <a:endParaRPr lang="en-US" sz="2000" b="1" dirty="0" smtClean="0">
              <a:solidFill>
                <a:srgbClr val="FFFFFF"/>
              </a:solidFill>
              <a:latin typeface="Courier New"/>
              <a:ea typeface="Courier New"/>
              <a:cs typeface="Courier New"/>
              <a:sym typeface="Courier New"/>
            </a:endParaRPr>
          </a:p>
          <a:p>
            <a:pPr lvl="0" rtl="0">
              <a:buNone/>
            </a:pPr>
            <a:r>
              <a:rPr lang="en" sz="2000" dirty="0" smtClean="0">
                <a:solidFill>
                  <a:srgbClr val="FFFFFF"/>
                </a:solidFill>
                <a:latin typeface="Courier New"/>
                <a:ea typeface="Courier New"/>
                <a:cs typeface="Courier New"/>
                <a:sym typeface="Courier New"/>
              </a:rPr>
              <a:t>[492]</a:t>
            </a:r>
            <a:r>
              <a:rPr lang="en-US" sz="2000" dirty="0" smtClean="0">
                <a:solidFill>
                  <a:srgbClr val="FFFFFF"/>
                </a:solidFill>
                <a:latin typeface="Courier New"/>
                <a:ea typeface="Courier New"/>
                <a:cs typeface="Courier New"/>
                <a:sym typeface="Courier New"/>
              </a:rPr>
              <a:t>     </a:t>
            </a:r>
            <a:r>
              <a:rPr lang="en" sz="2000" dirty="0" smtClean="0">
                <a:solidFill>
                  <a:srgbClr val="FFFFFF"/>
                </a:solidFill>
                <a:latin typeface="Courier New"/>
                <a:ea typeface="Courier New"/>
                <a:cs typeface="Courier New"/>
                <a:sym typeface="Courier New"/>
              </a:rPr>
              <a:t>if </a:t>
            </a:r>
            <a:r>
              <a:rPr lang="en" sz="2000" dirty="0">
                <a:solidFill>
                  <a:srgbClr val="FFFFFF"/>
                </a:solidFill>
                <a:latin typeface="Courier New"/>
                <a:ea typeface="Courier New"/>
                <a:cs typeface="Courier New"/>
                <a:sym typeface="Courier New"/>
              </a:rPr>
              <a:t>(</a:t>
            </a:r>
            <a:r>
              <a:rPr lang="en" sz="2000" dirty="0" smtClean="0">
                <a:solidFill>
                  <a:srgbClr val="FFFFFF"/>
                </a:solidFill>
                <a:latin typeface="Courier New"/>
                <a:ea typeface="Courier New"/>
                <a:cs typeface="Courier New"/>
                <a:sym typeface="Courier New"/>
              </a:rPr>
              <a:t>ec)</a:t>
            </a:r>
            <a:r>
              <a:rPr lang="en-US" sz="2000" dirty="0" smtClean="0">
                <a:solidFill>
                  <a:srgbClr val="FFFFFF"/>
                </a:solidFill>
                <a:latin typeface="Courier New"/>
                <a:ea typeface="Courier New"/>
                <a:cs typeface="Courier New"/>
                <a:sym typeface="Courier New"/>
              </a:rPr>
              <a:t>return;</a:t>
            </a:r>
            <a:endParaRPr lang="en" sz="2000" dirty="0">
              <a:solidFill>
                <a:srgbClr val="FFFFFF"/>
              </a:solidFill>
              <a:latin typeface="Courier New"/>
              <a:ea typeface="Courier New"/>
              <a:cs typeface="Courier New"/>
              <a:sym typeface="Courier New"/>
            </a:endParaRPr>
          </a:p>
          <a:p>
            <a:pPr lvl="0" rtl="0">
              <a:buNone/>
            </a:pPr>
            <a:r>
              <a:rPr lang="en" sz="2000" dirty="0">
                <a:solidFill>
                  <a:srgbClr val="FFFFFF"/>
                </a:solidFill>
                <a:latin typeface="Courier New"/>
                <a:ea typeface="Courier New"/>
                <a:cs typeface="Courier New"/>
                <a:sym typeface="Courier New"/>
              </a:rPr>
              <a:t>[</a:t>
            </a:r>
            <a:r>
              <a:rPr lang="en" sz="2000" dirty="0" smtClean="0">
                <a:solidFill>
                  <a:srgbClr val="FFFFFF"/>
                </a:solidFill>
                <a:latin typeface="Courier New"/>
                <a:ea typeface="Courier New"/>
                <a:cs typeface="Courier New"/>
                <a:sym typeface="Courier New"/>
              </a:rPr>
              <a:t>49</a:t>
            </a:r>
            <a:r>
              <a:rPr lang="en-US" sz="2000" dirty="0" smtClean="0">
                <a:solidFill>
                  <a:srgbClr val="FFFFFF"/>
                </a:solidFill>
                <a:latin typeface="Courier New"/>
                <a:ea typeface="Courier New"/>
                <a:cs typeface="Courier New"/>
                <a:sym typeface="Courier New"/>
              </a:rPr>
              <a:t>3</a:t>
            </a:r>
            <a:r>
              <a:rPr lang="en" sz="2000" dirty="0" smtClean="0">
                <a:solidFill>
                  <a:srgbClr val="FFFFFF"/>
                </a:solidFill>
                <a:latin typeface="Courier New"/>
                <a:ea typeface="Courier New"/>
                <a:cs typeface="Courier New"/>
                <a:sym typeface="Courier New"/>
              </a:rPr>
              <a:t>] </a:t>
            </a:r>
            <a:r>
              <a:rPr lang="en-US" sz="2000" dirty="0" smtClean="0">
                <a:solidFill>
                  <a:srgbClr val="FFFFFF"/>
                </a:solidFill>
                <a:latin typeface="Courier New"/>
                <a:ea typeface="Courier New"/>
                <a:cs typeface="Courier New"/>
                <a:sym typeface="Courier New"/>
              </a:rPr>
              <a:t>    </a:t>
            </a:r>
            <a:r>
              <a:rPr lang="en" sz="2000" b="1" dirty="0" smtClean="0">
                <a:solidFill>
                  <a:srgbClr val="FFFFFF"/>
                </a:solidFill>
                <a:latin typeface="Courier New"/>
                <a:ea typeface="Courier New"/>
                <a:cs typeface="Courier New"/>
                <a:sym typeface="Courier New"/>
              </a:rPr>
              <a:t>textNext-</a:t>
            </a:r>
            <a:r>
              <a:rPr lang="en" sz="2000" b="1" dirty="0">
                <a:solidFill>
                  <a:srgbClr val="FFFFFF"/>
                </a:solidFill>
                <a:latin typeface="Courier New"/>
                <a:ea typeface="Courier New"/>
                <a:cs typeface="Courier New"/>
                <a:sym typeface="Courier New"/>
              </a:rPr>
              <a:t>&gt;remove(ec</a:t>
            </a:r>
            <a:r>
              <a:rPr lang="en" sz="2000" b="1" dirty="0" smtClean="0">
                <a:solidFill>
                  <a:srgbClr val="FFFFFF"/>
                </a:solidFill>
                <a:latin typeface="Courier New"/>
                <a:ea typeface="Courier New"/>
                <a:cs typeface="Courier New"/>
                <a:sym typeface="Courier New"/>
              </a:rPr>
              <a:t>);</a:t>
            </a:r>
            <a:r>
              <a:rPr lang="en-US" sz="2000" b="1" dirty="0">
                <a:solidFill>
                  <a:srgbClr val="FFFFFF"/>
                </a:solidFill>
                <a:latin typeface="Courier New"/>
                <a:ea typeface="Courier New"/>
                <a:cs typeface="Courier New"/>
                <a:sym typeface="Courier New"/>
              </a:rPr>
              <a:t> </a:t>
            </a:r>
            <a:r>
              <a:rPr lang="en-US" sz="2000" b="1" dirty="0" smtClean="0">
                <a:solidFill>
                  <a:srgbClr val="FFFFFF"/>
                </a:solidFill>
                <a:latin typeface="Courier New"/>
                <a:ea typeface="Courier New"/>
                <a:cs typeface="Courier New"/>
                <a:sym typeface="Courier New"/>
              </a:rPr>
              <a:t> </a:t>
            </a:r>
            <a:r>
              <a:rPr lang="en-US" sz="2000" b="1" dirty="0" smtClean="0">
                <a:solidFill>
                  <a:srgbClr val="FF0000"/>
                </a:solidFill>
                <a:latin typeface="Courier New"/>
                <a:ea typeface="Courier New"/>
                <a:cs typeface="Courier New"/>
                <a:sym typeface="Wingdings"/>
              </a:rPr>
              <a:t> </a:t>
            </a:r>
            <a:r>
              <a:rPr lang="en" sz="2000" b="1" dirty="0" smtClean="0">
                <a:solidFill>
                  <a:srgbClr val="FF0000"/>
                </a:solidFill>
                <a:latin typeface="Courier New"/>
                <a:ea typeface="Courier New"/>
                <a:cs typeface="Courier New"/>
                <a:sym typeface="Courier New"/>
              </a:rPr>
              <a:t>Uses </a:t>
            </a:r>
            <a:r>
              <a:rPr lang="en" sz="2000" b="1" dirty="0">
                <a:solidFill>
                  <a:srgbClr val="FF0000"/>
                </a:solidFill>
                <a:latin typeface="Courier New"/>
                <a:ea typeface="Courier New"/>
                <a:cs typeface="Courier New"/>
                <a:sym typeface="Courier New"/>
              </a:rPr>
              <a:t>stale pointer</a:t>
            </a:r>
          </a:p>
        </p:txBody>
      </p:sp>
    </p:spTree>
    <p:extLst>
      <p:ext uri="{BB962C8B-B14F-4D97-AF65-F5344CB8AC3E}">
        <p14:creationId xmlns:p14="http://schemas.microsoft.com/office/powerpoint/2010/main" val="410022401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these is harder</a:t>
            </a:r>
            <a:endParaRPr lang="en-US" dirty="0"/>
          </a:p>
        </p:txBody>
      </p:sp>
      <p:sp>
        <p:nvSpPr>
          <p:cNvPr id="3" name="Content Placeholder 2"/>
          <p:cNvSpPr>
            <a:spLocks noGrp="1"/>
          </p:cNvSpPr>
          <p:nvPr>
            <p:ph idx="1"/>
          </p:nvPr>
        </p:nvSpPr>
        <p:spPr/>
        <p:txBody>
          <a:bodyPr/>
          <a:lstStyle/>
          <a:p>
            <a:r>
              <a:rPr lang="en-US" dirty="0" smtClean="0"/>
              <a:t>You have to understand more of the program to find them </a:t>
            </a:r>
          </a:p>
          <a:p>
            <a:r>
              <a:rPr lang="en-US" dirty="0" smtClean="0"/>
              <a:t>You’re not just looking for states, but, conditions and paths </a:t>
            </a:r>
          </a:p>
          <a:p>
            <a:pPr lvl="1"/>
            <a:r>
              <a:rPr lang="en-US" dirty="0" smtClean="0"/>
              <a:t>In the </a:t>
            </a:r>
            <a:r>
              <a:rPr lang="en-US" dirty="0" err="1" smtClean="0"/>
              <a:t>WebKit</a:t>
            </a:r>
            <a:r>
              <a:rPr lang="en-US" dirty="0" smtClean="0"/>
              <a:t> example did you see a </a:t>
            </a:r>
            <a:r>
              <a:rPr lang="en-US" dirty="0" smtClean="0">
                <a:latin typeface="Consolas"/>
                <a:cs typeface="Consolas"/>
              </a:rPr>
              <a:t>free()</a:t>
            </a:r>
            <a:r>
              <a:rPr lang="en-US" dirty="0" smtClean="0">
                <a:cs typeface="Consolas"/>
              </a:rPr>
              <a:t>? </a:t>
            </a:r>
          </a:p>
          <a:p>
            <a:r>
              <a:rPr lang="en-US" dirty="0" smtClean="0">
                <a:cs typeface="Consolas"/>
              </a:rPr>
              <a:t>Look at the program and try and conceive of possible paths through a program where a value would be used after deletion</a:t>
            </a:r>
          </a:p>
          <a:p>
            <a:endParaRPr lang="en-US" dirty="0">
              <a:latin typeface="Consolas"/>
              <a:cs typeface="Consolas"/>
            </a:endParaRPr>
          </a:p>
        </p:txBody>
      </p:sp>
    </p:spTree>
    <p:extLst>
      <p:ext uri="{BB962C8B-B14F-4D97-AF65-F5344CB8AC3E}">
        <p14:creationId xmlns:p14="http://schemas.microsoft.com/office/powerpoint/2010/main" val="150284040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reference counting</a:t>
            </a:r>
            <a:endParaRPr lang="en-US" dirty="0"/>
          </a:p>
        </p:txBody>
      </p:sp>
      <p:sp>
        <p:nvSpPr>
          <p:cNvPr id="3" name="Content Placeholder 2"/>
          <p:cNvSpPr>
            <a:spLocks noGrp="1"/>
          </p:cNvSpPr>
          <p:nvPr>
            <p:ph idx="1"/>
          </p:nvPr>
        </p:nvSpPr>
        <p:spPr/>
        <p:txBody>
          <a:bodyPr/>
          <a:lstStyle/>
          <a:p>
            <a:r>
              <a:rPr lang="en-US" dirty="0" smtClean="0"/>
              <a:t>Memory management is hard on programmers </a:t>
            </a:r>
          </a:p>
          <a:p>
            <a:r>
              <a:rPr lang="en-US" dirty="0" smtClean="0"/>
              <a:t>Sometimes we try and bolt garbage collection into C</a:t>
            </a:r>
          </a:p>
          <a:p>
            <a:r>
              <a:rPr lang="en-US" dirty="0" smtClean="0"/>
              <a:t>One tactic is reference counting, attach an atomic integer to every object and increment it when some piece of code takes ownership of the object </a:t>
            </a:r>
          </a:p>
          <a:p>
            <a:r>
              <a:rPr lang="en-US" dirty="0" smtClean="0"/>
              <a:t>Frequently a source of bugs when someone forgets to increment a reference counter when they should</a:t>
            </a:r>
          </a:p>
          <a:p>
            <a:pPr lvl="1"/>
            <a:r>
              <a:rPr lang="en-US" dirty="0" smtClean="0"/>
              <a:t>Frequently a source of impossible-to-find memory leaks when someone forgets to decrement </a:t>
            </a:r>
            <a:endParaRPr lang="en-US" dirty="0"/>
          </a:p>
        </p:txBody>
      </p:sp>
      <p:sp>
        <p:nvSpPr>
          <p:cNvPr id="4" name="TextBox 3"/>
          <p:cNvSpPr txBox="1"/>
          <p:nvPr/>
        </p:nvSpPr>
        <p:spPr>
          <a:xfrm>
            <a:off x="5557749" y="5311622"/>
            <a:ext cx="972855" cy="369332"/>
          </a:xfrm>
          <a:prstGeom prst="rect">
            <a:avLst/>
          </a:prstGeom>
          <a:noFill/>
        </p:spPr>
        <p:txBody>
          <a:bodyPr wrap="none" rtlCol="0">
            <a:spAutoFit/>
          </a:bodyPr>
          <a:lstStyle/>
          <a:p>
            <a:r>
              <a:rPr lang="en-US" dirty="0" smtClean="0">
                <a:solidFill>
                  <a:schemeClr val="accent5">
                    <a:lumMod val="60000"/>
                    <a:lumOff val="40000"/>
                  </a:schemeClr>
                </a:solidFill>
              </a:rPr>
              <a:t>BORING</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219063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a:t>
            </a:r>
            <a:endParaRPr lang="en-US" dirty="0"/>
          </a:p>
        </p:txBody>
      </p:sp>
      <p:sp>
        <p:nvSpPr>
          <p:cNvPr id="3" name="Content Placeholder 2"/>
          <p:cNvSpPr>
            <a:spLocks noGrp="1"/>
          </p:cNvSpPr>
          <p:nvPr>
            <p:ph idx="1"/>
          </p:nvPr>
        </p:nvSpPr>
        <p:spPr/>
        <p:txBody>
          <a:bodyPr/>
          <a:lstStyle/>
          <a:p>
            <a:r>
              <a:rPr lang="en-US" dirty="0" smtClean="0"/>
              <a:t>This gets fiendish fast</a:t>
            </a:r>
          </a:p>
          <a:p>
            <a:r>
              <a:rPr lang="en-US" dirty="0" smtClean="0"/>
              <a:t>Imagine all the fun of finding UAFs or heap corruption but with events happening at nondeterministic orderings</a:t>
            </a:r>
          </a:p>
          <a:p>
            <a:r>
              <a:rPr lang="en-US" dirty="0"/>
              <a:t>T</a:t>
            </a:r>
            <a:r>
              <a:rPr lang="en-US" dirty="0" smtClean="0"/>
              <a:t>rack events that happen in different threads, consider all possible orderings of those events</a:t>
            </a:r>
          </a:p>
          <a:p>
            <a:pPr lvl="1"/>
            <a:r>
              <a:rPr lang="en-US" dirty="0" smtClean="0"/>
              <a:t>Use a debugger </a:t>
            </a:r>
          </a:p>
          <a:p>
            <a:endParaRPr lang="en-US" dirty="0"/>
          </a:p>
        </p:txBody>
      </p:sp>
    </p:spTree>
    <p:extLst>
      <p:ext uri="{BB962C8B-B14F-4D97-AF65-F5344CB8AC3E}">
        <p14:creationId xmlns:p14="http://schemas.microsoft.com/office/powerpoint/2010/main" val="52059749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errors</a:t>
            </a:r>
            <a:endParaRPr lang="en-US" dirty="0"/>
          </a:p>
        </p:txBody>
      </p:sp>
      <p:sp>
        <p:nvSpPr>
          <p:cNvPr id="3" name="Content Placeholder 2"/>
          <p:cNvSpPr>
            <a:spLocks noGrp="1"/>
          </p:cNvSpPr>
          <p:nvPr>
            <p:ph idx="1"/>
          </p:nvPr>
        </p:nvSpPr>
        <p:spPr/>
        <p:txBody>
          <a:bodyPr/>
          <a:lstStyle/>
          <a:p>
            <a:r>
              <a:rPr lang="en-US" dirty="0" smtClean="0"/>
              <a:t>Trick the machine </a:t>
            </a:r>
          </a:p>
          <a:p>
            <a:r>
              <a:rPr lang="en-US" dirty="0" smtClean="0"/>
              <a:t>Some way to “convince” it that some security invariant has been met when it has not</a:t>
            </a:r>
          </a:p>
          <a:p>
            <a:r>
              <a:rPr lang="en-US" dirty="0" smtClean="0"/>
              <a:t>No general class, pattern, or scheme</a:t>
            </a:r>
          </a:p>
          <a:p>
            <a:r>
              <a:rPr lang="en-US" dirty="0" smtClean="0"/>
              <a:t>It’s not always about memory corruption or shell games</a:t>
            </a:r>
          </a:p>
          <a:p>
            <a:r>
              <a:rPr lang="en-US" dirty="0" smtClean="0"/>
              <a:t>If you can send the right sequence to a remote system that sends you a flag, that’s all that matters</a:t>
            </a:r>
            <a:endParaRPr lang="en-US" dirty="0"/>
          </a:p>
        </p:txBody>
      </p:sp>
    </p:spTree>
    <p:extLst>
      <p:ext uri="{BB962C8B-B14F-4D97-AF65-F5344CB8AC3E}">
        <p14:creationId xmlns:p14="http://schemas.microsoft.com/office/powerpoint/2010/main" val="170201688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about the frontier</a:t>
            </a:r>
            <a:endParaRPr lang="en-US" dirty="0"/>
          </a:p>
        </p:txBody>
      </p:sp>
      <p:sp>
        <p:nvSpPr>
          <p:cNvPr id="3" name="Content Placeholder 2"/>
          <p:cNvSpPr>
            <a:spLocks noGrp="1"/>
          </p:cNvSpPr>
          <p:nvPr>
            <p:ph idx="1"/>
          </p:nvPr>
        </p:nvSpPr>
        <p:spPr/>
        <p:txBody>
          <a:bodyPr/>
          <a:lstStyle/>
          <a:p>
            <a:r>
              <a:rPr lang="en-US" dirty="0" smtClean="0"/>
              <a:t>“Where are we in finding all of these bugs automatically, in the real world”</a:t>
            </a:r>
          </a:p>
          <a:p>
            <a:r>
              <a:rPr lang="en-US" dirty="0" smtClean="0"/>
              <a:t>Some of our best technologies are dynamic </a:t>
            </a:r>
          </a:p>
          <a:p>
            <a:pPr lvl="1"/>
            <a:r>
              <a:rPr lang="en-US" dirty="0" smtClean="0"/>
              <a:t>This is a way of saying “it sucks”</a:t>
            </a:r>
          </a:p>
          <a:p>
            <a:r>
              <a:rPr lang="en-US" dirty="0" smtClean="0"/>
              <a:t>Static systems have a lot of limitations</a:t>
            </a:r>
          </a:p>
          <a:p>
            <a:r>
              <a:rPr lang="en-US" dirty="0" smtClean="0"/>
              <a:t>For further reading, check </a:t>
            </a:r>
            <a:r>
              <a:rPr lang="en-US" dirty="0"/>
              <a:t>out </a:t>
            </a:r>
            <a:r>
              <a:rPr lang="en-US" dirty="0" err="1" smtClean="0"/>
              <a:t>Regehr’s</a:t>
            </a:r>
            <a:r>
              <a:rPr lang="en-US" dirty="0" smtClean="0"/>
              <a:t> integer overflow checker, MS Research SLAM, Static Driver Verifier</a:t>
            </a:r>
            <a:endParaRPr lang="en-US" dirty="0"/>
          </a:p>
        </p:txBody>
      </p:sp>
    </p:spTree>
    <p:extLst>
      <p:ext uri="{BB962C8B-B14F-4D97-AF65-F5344CB8AC3E}">
        <p14:creationId xmlns:p14="http://schemas.microsoft.com/office/powerpoint/2010/main" val="335357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normAutofit lnSpcReduction="10000"/>
          </a:bodyPr>
          <a:lstStyle/>
          <a:p>
            <a:r>
              <a:rPr lang="en-US" dirty="0" smtClean="0"/>
              <a:t>For binaries, you will want IDA</a:t>
            </a:r>
          </a:p>
          <a:p>
            <a:pPr lvl="1"/>
            <a:r>
              <a:rPr lang="en-US" dirty="0" smtClean="0"/>
              <a:t>I think Hopper might be okay but I’m too committed to IDA to back out now (not interactive)</a:t>
            </a:r>
          </a:p>
          <a:p>
            <a:r>
              <a:rPr lang="en-US" dirty="0" smtClean="0"/>
              <a:t>You want help visualizing control flow</a:t>
            </a:r>
          </a:p>
          <a:p>
            <a:r>
              <a:rPr lang="en-US" dirty="0" smtClean="0"/>
              <a:t>You want to get the “shape” of a program into your head</a:t>
            </a:r>
          </a:p>
          <a:p>
            <a:r>
              <a:rPr lang="en-US" dirty="0" smtClean="0"/>
              <a:t>IDA is interactive </a:t>
            </a:r>
          </a:p>
          <a:p>
            <a:pPr lvl="1"/>
            <a:r>
              <a:rPr lang="en-US" dirty="0" smtClean="0"/>
              <a:t>Rename things</a:t>
            </a:r>
          </a:p>
          <a:p>
            <a:pPr lvl="1"/>
            <a:r>
              <a:rPr lang="en-US" dirty="0" smtClean="0"/>
              <a:t>Create comments</a:t>
            </a:r>
          </a:p>
          <a:p>
            <a:pPr lvl="1"/>
            <a:r>
              <a:rPr lang="en-US" dirty="0"/>
              <a:t>MAKE </a:t>
            </a:r>
            <a:r>
              <a:rPr lang="en-US" dirty="0" smtClean="0"/>
              <a:t>STRUCTURES</a:t>
            </a:r>
            <a:endParaRPr lang="en-US" dirty="0"/>
          </a:p>
        </p:txBody>
      </p:sp>
    </p:spTree>
    <p:extLst>
      <p:ext uri="{BB962C8B-B14F-4D97-AF65-F5344CB8AC3E}">
        <p14:creationId xmlns:p14="http://schemas.microsoft.com/office/powerpoint/2010/main" val="363426007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2</a:t>
            </a:r>
            <a:endParaRPr lang="en-US" dirty="0"/>
          </a:p>
        </p:txBody>
      </p:sp>
      <p:sp>
        <p:nvSpPr>
          <p:cNvPr id="3" name="Content Placeholder 2"/>
          <p:cNvSpPr>
            <a:spLocks noGrp="1"/>
          </p:cNvSpPr>
          <p:nvPr>
            <p:ph idx="1"/>
          </p:nvPr>
        </p:nvSpPr>
        <p:spPr/>
        <p:txBody>
          <a:bodyPr/>
          <a:lstStyle/>
          <a:p>
            <a:r>
              <a:rPr lang="en-US" dirty="0" smtClean="0"/>
              <a:t>Scripting</a:t>
            </a:r>
          </a:p>
          <a:p>
            <a:pPr lvl="1"/>
            <a:r>
              <a:rPr lang="en-US" dirty="0" smtClean="0"/>
              <a:t>Python ruby </a:t>
            </a:r>
            <a:r>
              <a:rPr lang="en-US" dirty="0" err="1" smtClean="0"/>
              <a:t>perl</a:t>
            </a:r>
            <a:r>
              <a:rPr lang="en-US" dirty="0" smtClean="0"/>
              <a:t> c </a:t>
            </a:r>
            <a:r>
              <a:rPr lang="en-US" dirty="0" err="1" smtClean="0"/>
              <a:t>php</a:t>
            </a:r>
            <a:endParaRPr lang="en-US" dirty="0" smtClean="0"/>
          </a:p>
          <a:p>
            <a:pPr lvl="1"/>
            <a:r>
              <a:rPr lang="en-US" dirty="0" smtClean="0"/>
              <a:t>Anything but </a:t>
            </a:r>
            <a:r>
              <a:rPr lang="en-US" dirty="0" err="1" smtClean="0"/>
              <a:t>copypasting</a:t>
            </a:r>
            <a:r>
              <a:rPr lang="en-US" dirty="0" smtClean="0"/>
              <a:t> into a terminal</a:t>
            </a:r>
          </a:p>
          <a:p>
            <a:r>
              <a:rPr lang="en-US" dirty="0" smtClean="0"/>
              <a:t>Debugging</a:t>
            </a:r>
          </a:p>
          <a:p>
            <a:pPr lvl="1"/>
            <a:r>
              <a:rPr lang="en-US" dirty="0" err="1" smtClean="0"/>
              <a:t>Gdb</a:t>
            </a:r>
            <a:endParaRPr lang="en-US" dirty="0" smtClean="0"/>
          </a:p>
          <a:p>
            <a:pPr lvl="2"/>
            <a:r>
              <a:rPr lang="en-US" dirty="0">
                <a:hlinkClick r:id="rId3"/>
              </a:rPr>
              <a:t>https://github.com/gdbinit/</a:t>
            </a:r>
            <a:r>
              <a:rPr lang="en-US" dirty="0" smtClean="0">
                <a:hlinkClick r:id="rId3"/>
              </a:rPr>
              <a:t>Gdbinit</a:t>
            </a:r>
            <a:endParaRPr lang="en-US" dirty="0" smtClean="0"/>
          </a:p>
          <a:p>
            <a:pPr lvl="1"/>
            <a:r>
              <a:rPr lang="en-US" dirty="0" err="1" smtClean="0"/>
              <a:t>Windbg</a:t>
            </a:r>
            <a:endParaRPr lang="en-US" dirty="0" smtClean="0"/>
          </a:p>
          <a:p>
            <a:pPr lvl="1"/>
            <a:r>
              <a:rPr lang="en-US" dirty="0" err="1" smtClean="0"/>
              <a:t>Lldb</a:t>
            </a:r>
            <a:endParaRPr lang="en-US" dirty="0" smtClean="0"/>
          </a:p>
          <a:p>
            <a:pPr lvl="2"/>
            <a:r>
              <a:rPr lang="en-US" dirty="0" smtClean="0"/>
              <a:t>Mac ‘only’, </a:t>
            </a:r>
            <a:r>
              <a:rPr lang="en-US" dirty="0" err="1" smtClean="0"/>
              <a:t>freebsd</a:t>
            </a:r>
            <a:r>
              <a:rPr lang="en-US" dirty="0" smtClean="0"/>
              <a:t> ‘soon’, </a:t>
            </a:r>
            <a:r>
              <a:rPr lang="en-US" dirty="0" err="1" smtClean="0"/>
              <a:t>linux</a:t>
            </a:r>
            <a:r>
              <a:rPr lang="en-US" dirty="0" smtClean="0"/>
              <a:t> ‘eventually’</a:t>
            </a:r>
            <a:endParaRPr lang="en-US" dirty="0"/>
          </a:p>
        </p:txBody>
      </p:sp>
    </p:spTree>
    <p:extLst>
      <p:ext uri="{BB962C8B-B14F-4D97-AF65-F5344CB8AC3E}">
        <p14:creationId xmlns:p14="http://schemas.microsoft.com/office/powerpoint/2010/main" val="10641451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3</a:t>
            </a:r>
            <a:endParaRPr lang="en-US" dirty="0"/>
          </a:p>
        </p:txBody>
      </p:sp>
      <p:sp>
        <p:nvSpPr>
          <p:cNvPr id="3" name="Content Placeholder 2"/>
          <p:cNvSpPr>
            <a:spLocks noGrp="1"/>
          </p:cNvSpPr>
          <p:nvPr>
            <p:ph idx="1"/>
          </p:nvPr>
        </p:nvSpPr>
        <p:spPr/>
        <p:txBody>
          <a:bodyPr/>
          <a:lstStyle/>
          <a:p>
            <a:r>
              <a:rPr lang="en-US" dirty="0" err="1" smtClean="0"/>
              <a:t>Rop</a:t>
            </a:r>
            <a:r>
              <a:rPr lang="en-US" dirty="0" smtClean="0"/>
              <a:t> Tools</a:t>
            </a:r>
          </a:p>
          <a:p>
            <a:pPr lvl="1"/>
            <a:r>
              <a:rPr lang="en-US" dirty="0" smtClean="0"/>
              <a:t>Make your own</a:t>
            </a:r>
          </a:p>
          <a:p>
            <a:pPr lvl="1"/>
            <a:r>
              <a:rPr lang="en-US" dirty="0" smtClean="0"/>
              <a:t>Don’t text search in </a:t>
            </a:r>
            <a:r>
              <a:rPr lang="en-US" dirty="0" err="1" smtClean="0"/>
              <a:t>ida</a:t>
            </a:r>
            <a:endParaRPr lang="en-US" dirty="0" smtClean="0"/>
          </a:p>
          <a:p>
            <a:pPr lvl="1"/>
            <a:endParaRPr lang="en-US" dirty="0"/>
          </a:p>
        </p:txBody>
      </p:sp>
    </p:spTree>
    <p:extLst>
      <p:ext uri="{BB962C8B-B14F-4D97-AF65-F5344CB8AC3E}">
        <p14:creationId xmlns:p14="http://schemas.microsoft.com/office/powerpoint/2010/main" val="18996842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development</a:t>
            </a:r>
            <a:endParaRPr lang="en-US" dirty="0"/>
          </a:p>
        </p:txBody>
      </p:sp>
      <p:sp>
        <p:nvSpPr>
          <p:cNvPr id="3" name="Content Placeholder 2"/>
          <p:cNvSpPr>
            <a:spLocks noGrp="1"/>
          </p:cNvSpPr>
          <p:nvPr>
            <p:ph idx="1"/>
          </p:nvPr>
        </p:nvSpPr>
        <p:spPr/>
        <p:txBody>
          <a:bodyPr>
            <a:normAutofit/>
          </a:bodyPr>
          <a:lstStyle/>
          <a:p>
            <a:r>
              <a:rPr lang="en-US" dirty="0" smtClean="0"/>
              <a:t>Given bugs, how do you coerce them into an exploit?</a:t>
            </a:r>
          </a:p>
          <a:p>
            <a:r>
              <a:rPr lang="en-US" dirty="0" smtClean="0"/>
              <a:t>Usually the goal of an exploit is running code</a:t>
            </a:r>
          </a:p>
          <a:p>
            <a:pPr lvl="1"/>
            <a:r>
              <a:rPr lang="en-US" dirty="0" smtClean="0"/>
              <a:t>Sometimes the scenarios are weird and this is not the case</a:t>
            </a:r>
          </a:p>
          <a:p>
            <a:r>
              <a:rPr lang="en-US" dirty="0" smtClean="0"/>
              <a:t>Exploit development can be thought of as </a:t>
            </a:r>
            <a:r>
              <a:rPr lang="en-US" i="1" dirty="0" smtClean="0"/>
              <a:t>program synthesis</a:t>
            </a:r>
            <a:endParaRPr lang="en-US" dirty="0" smtClean="0"/>
          </a:p>
          <a:p>
            <a:pPr lvl="1"/>
            <a:r>
              <a:rPr lang="en-US" dirty="0" smtClean="0"/>
              <a:t>Instead of using if, else, you are using buffer overflows</a:t>
            </a:r>
            <a:endParaRPr lang="en-US" dirty="0"/>
          </a:p>
        </p:txBody>
      </p:sp>
    </p:spTree>
    <p:extLst>
      <p:ext uri="{BB962C8B-B14F-4D97-AF65-F5344CB8AC3E}">
        <p14:creationId xmlns:p14="http://schemas.microsoft.com/office/powerpoint/2010/main" val="245368889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engineering </a:t>
            </a:r>
            <a:endParaRPr lang="en-US" dirty="0"/>
          </a:p>
        </p:txBody>
      </p:sp>
      <p:sp>
        <p:nvSpPr>
          <p:cNvPr id="3" name="Content Placeholder 2"/>
          <p:cNvSpPr>
            <a:spLocks noGrp="1"/>
          </p:cNvSpPr>
          <p:nvPr>
            <p:ph idx="1"/>
          </p:nvPr>
        </p:nvSpPr>
        <p:spPr>
          <a:xfrm>
            <a:off x="779463" y="1828800"/>
            <a:ext cx="7583487" cy="506129"/>
          </a:xfrm>
        </p:spPr>
        <p:txBody>
          <a:bodyPr/>
          <a:lstStyle/>
          <a:p>
            <a:pPr marL="0" indent="0">
              <a:buNone/>
            </a:pPr>
            <a:r>
              <a:rPr lang="en-US" dirty="0" smtClean="0"/>
              <a:t>When working, your pipeline will look like this</a:t>
            </a:r>
            <a:endParaRPr lang="en-US" dirty="0"/>
          </a:p>
        </p:txBody>
      </p:sp>
      <p:sp>
        <p:nvSpPr>
          <p:cNvPr id="4" name="Rounded Rectangle 3"/>
          <p:cNvSpPr/>
          <p:nvPr/>
        </p:nvSpPr>
        <p:spPr>
          <a:xfrm>
            <a:off x="1026344" y="2464648"/>
            <a:ext cx="1406506"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Programs</a:t>
            </a:r>
            <a:endParaRPr lang="en-US" dirty="0"/>
          </a:p>
        </p:txBody>
      </p:sp>
      <p:sp>
        <p:nvSpPr>
          <p:cNvPr id="5" name="Rounded Rectangle 4"/>
          <p:cNvSpPr/>
          <p:nvPr/>
        </p:nvSpPr>
        <p:spPr>
          <a:xfrm>
            <a:off x="3238520" y="2464648"/>
            <a:ext cx="1513559"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Reverse engineering</a:t>
            </a:r>
            <a:endParaRPr lang="en-US" dirty="0"/>
          </a:p>
        </p:txBody>
      </p:sp>
      <p:sp>
        <p:nvSpPr>
          <p:cNvPr id="6" name="Rounded Rectangle 5"/>
          <p:cNvSpPr/>
          <p:nvPr/>
        </p:nvSpPr>
        <p:spPr>
          <a:xfrm>
            <a:off x="5573594" y="2464648"/>
            <a:ext cx="1800323"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Program understanding</a:t>
            </a:r>
            <a:endParaRPr lang="en-US" dirty="0"/>
          </a:p>
        </p:txBody>
      </p:sp>
      <p:sp>
        <p:nvSpPr>
          <p:cNvPr id="7" name="Rounded Rectangle 6"/>
          <p:cNvSpPr/>
          <p:nvPr/>
        </p:nvSpPr>
        <p:spPr>
          <a:xfrm>
            <a:off x="5776235" y="3866440"/>
            <a:ext cx="1406506"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Bugs</a:t>
            </a:r>
            <a:endParaRPr lang="en-US" dirty="0"/>
          </a:p>
        </p:txBody>
      </p:sp>
      <p:sp>
        <p:nvSpPr>
          <p:cNvPr id="8" name="Rounded Rectangle 7"/>
          <p:cNvSpPr/>
          <p:nvPr/>
        </p:nvSpPr>
        <p:spPr>
          <a:xfrm>
            <a:off x="3361418" y="3866440"/>
            <a:ext cx="1406506"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Exploits</a:t>
            </a:r>
            <a:endParaRPr lang="en-US" dirty="0"/>
          </a:p>
        </p:txBody>
      </p:sp>
      <p:sp>
        <p:nvSpPr>
          <p:cNvPr id="9" name="Rounded Rectangle 8"/>
          <p:cNvSpPr/>
          <p:nvPr/>
        </p:nvSpPr>
        <p:spPr>
          <a:xfrm>
            <a:off x="1026344" y="3866440"/>
            <a:ext cx="1406506"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Shells</a:t>
            </a:r>
            <a:endParaRPr lang="en-US" dirty="0"/>
          </a:p>
        </p:txBody>
      </p:sp>
      <p:sp>
        <p:nvSpPr>
          <p:cNvPr id="10" name="Rounded Rectangle 9"/>
          <p:cNvSpPr/>
          <p:nvPr/>
        </p:nvSpPr>
        <p:spPr>
          <a:xfrm>
            <a:off x="1026344" y="5331879"/>
            <a:ext cx="2590146" cy="887546"/>
          </a:xfrm>
          <a:prstGeom prst="roundRect">
            <a:avLst/>
          </a:prstGeom>
          <a:solidFill>
            <a:schemeClr val="accent5">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Retire to crime island</a:t>
            </a:r>
            <a:endParaRPr lang="en-US" dirty="0"/>
          </a:p>
        </p:txBody>
      </p:sp>
      <p:sp>
        <p:nvSpPr>
          <p:cNvPr id="11" name="Right Arrow 10"/>
          <p:cNvSpPr/>
          <p:nvPr/>
        </p:nvSpPr>
        <p:spPr>
          <a:xfrm>
            <a:off x="2432850" y="2666052"/>
            <a:ext cx="805670" cy="457428"/>
          </a:xfrm>
          <a:prstGeom prst="right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4767924" y="2666052"/>
            <a:ext cx="805670" cy="457428"/>
          </a:xfrm>
          <a:prstGeom prst="right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6254175" y="3352194"/>
            <a:ext cx="450628" cy="514246"/>
          </a:xfrm>
          <a:prstGeom prst="downArrow">
            <a:avLst/>
          </a:prstGeom>
          <a:solidFill>
            <a:srgbClr val="3C650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31596" y="4753986"/>
            <a:ext cx="450628" cy="577893"/>
          </a:xfrm>
          <a:prstGeom prst="downArrow">
            <a:avLst/>
          </a:prstGeom>
          <a:solidFill>
            <a:srgbClr val="3C650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Left Arrow 14"/>
          <p:cNvSpPr/>
          <p:nvPr/>
        </p:nvSpPr>
        <p:spPr>
          <a:xfrm>
            <a:off x="4767924" y="4164639"/>
            <a:ext cx="1008311" cy="409637"/>
          </a:xfrm>
          <a:prstGeom prst="leftArrow">
            <a:avLst/>
          </a:prstGeom>
          <a:solidFill>
            <a:srgbClr val="3C650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a:off x="2432850" y="4112220"/>
            <a:ext cx="928568" cy="409637"/>
          </a:xfrm>
          <a:prstGeom prst="leftArrow">
            <a:avLst/>
          </a:prstGeom>
          <a:solidFill>
            <a:srgbClr val="3C650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506283" y="5216040"/>
            <a:ext cx="4146337" cy="707886"/>
          </a:xfrm>
          <a:prstGeom prst="rect">
            <a:avLst/>
          </a:prstGeom>
          <a:noFill/>
        </p:spPr>
        <p:txBody>
          <a:bodyPr wrap="none" rtlCol="0">
            <a:spAutoFit/>
          </a:bodyPr>
          <a:lstStyle/>
          <a:p>
            <a:r>
              <a:rPr lang="en-US" sz="2000" dirty="0" smtClean="0">
                <a:solidFill>
                  <a:schemeClr val="bg1"/>
                </a:solidFill>
              </a:rPr>
              <a:t>Game day top tip: delegate stages </a:t>
            </a:r>
          </a:p>
          <a:p>
            <a:r>
              <a:rPr lang="en-US" sz="2000" dirty="0">
                <a:solidFill>
                  <a:schemeClr val="bg1"/>
                </a:solidFill>
              </a:rPr>
              <a:t>o</a:t>
            </a:r>
            <a:r>
              <a:rPr lang="en-US" sz="2000" dirty="0" smtClean="0">
                <a:solidFill>
                  <a:schemeClr val="bg1"/>
                </a:solidFill>
              </a:rPr>
              <a:t>f this pipeline to key teammates </a:t>
            </a:r>
            <a:endParaRPr lang="en-US" sz="2000" dirty="0">
              <a:solidFill>
                <a:schemeClr val="bg1"/>
              </a:solidFill>
            </a:endParaRPr>
          </a:p>
        </p:txBody>
      </p:sp>
    </p:spTree>
    <p:extLst>
      <p:ext uri="{BB962C8B-B14F-4D97-AF65-F5344CB8AC3E}">
        <p14:creationId xmlns:p14="http://schemas.microsoft.com/office/powerpoint/2010/main" val="1902873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mitigation</a:t>
            </a:r>
            <a:endParaRPr lang="en-US" dirty="0"/>
          </a:p>
        </p:txBody>
      </p:sp>
      <p:sp>
        <p:nvSpPr>
          <p:cNvPr id="3" name="Content Placeholder 2"/>
          <p:cNvSpPr>
            <a:spLocks noGrp="1"/>
          </p:cNvSpPr>
          <p:nvPr>
            <p:ph idx="1"/>
          </p:nvPr>
        </p:nvSpPr>
        <p:spPr/>
        <p:txBody>
          <a:bodyPr/>
          <a:lstStyle/>
          <a:p>
            <a:r>
              <a:rPr lang="en-US" dirty="0" smtClean="0"/>
              <a:t>When you identify a vulnerability, you can frequently identify how to change the code so the vulnerability is no longer there</a:t>
            </a:r>
          </a:p>
          <a:p>
            <a:r>
              <a:rPr lang="en-US" dirty="0" smtClean="0"/>
              <a:t>Can you apply these changes to the original program image?</a:t>
            </a:r>
          </a:p>
          <a:p>
            <a:pPr lvl="1"/>
            <a:r>
              <a:rPr lang="en-US" dirty="0" smtClean="0"/>
              <a:t>Depends but almost always this answer is ‘yes’</a:t>
            </a:r>
          </a:p>
          <a:p>
            <a:r>
              <a:rPr lang="en-US" dirty="0" smtClean="0"/>
              <a:t>Binary patching – add extra invariants, conditionals </a:t>
            </a:r>
          </a:p>
          <a:p>
            <a:endParaRPr lang="en-US" dirty="0"/>
          </a:p>
        </p:txBody>
      </p:sp>
    </p:spTree>
    <p:extLst>
      <p:ext uri="{BB962C8B-B14F-4D97-AF65-F5344CB8AC3E}">
        <p14:creationId xmlns:p14="http://schemas.microsoft.com/office/powerpoint/2010/main" val="104189517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patching</a:t>
            </a:r>
            <a:endParaRPr lang="en-US" dirty="0"/>
          </a:p>
        </p:txBody>
      </p:sp>
      <p:sp>
        <p:nvSpPr>
          <p:cNvPr id="3" name="Content Placeholder 2"/>
          <p:cNvSpPr>
            <a:spLocks noGrp="1"/>
          </p:cNvSpPr>
          <p:nvPr>
            <p:ph idx="1"/>
          </p:nvPr>
        </p:nvSpPr>
        <p:spPr/>
        <p:txBody>
          <a:bodyPr/>
          <a:lstStyle/>
          <a:p>
            <a:r>
              <a:rPr lang="en-US" dirty="0" smtClean="0"/>
              <a:t>In principle, simple</a:t>
            </a:r>
          </a:p>
          <a:p>
            <a:pPr lvl="1"/>
            <a:r>
              <a:rPr lang="en-US" dirty="0" smtClean="0"/>
              <a:t>Change </a:t>
            </a:r>
            <a:r>
              <a:rPr lang="en-US" dirty="0" err="1" smtClean="0"/>
              <a:t>jnz</a:t>
            </a:r>
            <a:r>
              <a:rPr lang="en-US" dirty="0" smtClean="0"/>
              <a:t> to </a:t>
            </a:r>
            <a:r>
              <a:rPr lang="en-US" dirty="0" err="1" smtClean="0"/>
              <a:t>jz</a:t>
            </a:r>
            <a:endParaRPr lang="en-US" dirty="0" smtClean="0"/>
          </a:p>
          <a:p>
            <a:r>
              <a:rPr lang="en-US" dirty="0" smtClean="0"/>
              <a:t>Identify behavior you want to change </a:t>
            </a:r>
          </a:p>
          <a:p>
            <a:r>
              <a:rPr lang="en-US" dirty="0" smtClean="0"/>
              <a:t>Make the change in binary code </a:t>
            </a:r>
          </a:p>
          <a:p>
            <a:r>
              <a:rPr lang="en-US" dirty="0" err="1" smtClean="0"/>
              <a:t>Smush</a:t>
            </a:r>
            <a:r>
              <a:rPr lang="en-US" dirty="0" smtClean="0"/>
              <a:t>* your changes together with the original program image</a:t>
            </a:r>
          </a:p>
          <a:p>
            <a:r>
              <a:rPr lang="en-US" dirty="0" smtClean="0"/>
              <a:t>TEST IT</a:t>
            </a:r>
            <a:endParaRPr lang="en-US" dirty="0"/>
          </a:p>
        </p:txBody>
      </p:sp>
    </p:spTree>
    <p:extLst>
      <p:ext uri="{BB962C8B-B14F-4D97-AF65-F5344CB8AC3E}">
        <p14:creationId xmlns:p14="http://schemas.microsoft.com/office/powerpoint/2010/main" val="56880037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from before</a:t>
            </a:r>
            <a:endParaRPr lang="en-US" dirty="0"/>
          </a:p>
        </p:txBody>
      </p:sp>
      <p:sp>
        <p:nvSpPr>
          <p:cNvPr id="3" name="Content Placeholder 2"/>
          <p:cNvSpPr>
            <a:spLocks noGrp="1"/>
          </p:cNvSpPr>
          <p:nvPr>
            <p:ph idx="1"/>
          </p:nvPr>
        </p:nvSpPr>
        <p:spPr/>
        <p:txBody>
          <a:bodyPr/>
          <a:lstStyle/>
          <a:p>
            <a:r>
              <a:rPr lang="en-US" dirty="0" smtClean="0"/>
              <a:t>C code:</a:t>
            </a:r>
            <a:endParaRPr lang="en-US" dirty="0"/>
          </a:p>
        </p:txBody>
      </p:sp>
      <p:sp>
        <p:nvSpPr>
          <p:cNvPr id="4" name="TextBox 3"/>
          <p:cNvSpPr txBox="1"/>
          <p:nvPr/>
        </p:nvSpPr>
        <p:spPr>
          <a:xfrm>
            <a:off x="1774208" y="2122003"/>
            <a:ext cx="6896440" cy="3970318"/>
          </a:xfrm>
          <a:prstGeom prst="rect">
            <a:avLst/>
          </a:prstGeom>
          <a:noFill/>
        </p:spPr>
        <p:txBody>
          <a:bodyPr wrap="none" rtlCol="0">
            <a:spAutoFit/>
          </a:bodyPr>
          <a:lstStyle/>
          <a:p>
            <a:r>
              <a:rPr lang="en-US" dirty="0" err="1">
                <a:solidFill>
                  <a:schemeClr val="bg1"/>
                </a:solidFill>
                <a:latin typeface="Consolas" panose="020B0609020204030204" pitchFamily="49" charset="0"/>
                <a:cs typeface="Consolas" panose="020B0609020204030204" pitchFamily="49" charset="0"/>
              </a:rPr>
              <a:t>int</a:t>
            </a:r>
            <a:r>
              <a:rPr lang="en-US" dirty="0">
                <a:solidFill>
                  <a:schemeClr val="bg1"/>
                </a:solidFill>
                <a:latin typeface="Consolas" panose="020B0609020204030204" pitchFamily="49" charset="0"/>
                <a:cs typeface="Consolas" panose="020B0609020204030204" pitchFamily="49" charset="0"/>
              </a:rPr>
              <a:t> foo(</a:t>
            </a:r>
            <a:r>
              <a:rPr lang="en-US" dirty="0" err="1">
                <a:solidFill>
                  <a:schemeClr val="bg1"/>
                </a:solidFill>
                <a:latin typeface="Consolas" panose="020B0609020204030204" pitchFamily="49" charset="0"/>
                <a:cs typeface="Consolas" panose="020B0609020204030204" pitchFamily="49" charset="0"/>
              </a:rPr>
              <a:t>int</a:t>
            </a:r>
            <a:r>
              <a:rPr lang="en-US" dirty="0">
                <a:solidFill>
                  <a:schemeClr val="bg1"/>
                </a:solidFill>
                <a:latin typeface="Consolas" panose="020B0609020204030204" pitchFamily="49" charset="0"/>
                <a:cs typeface="Consolas" panose="020B0609020204030204" pitchFamily="49" charset="0"/>
              </a:rPr>
              <a:t> handle) {</a:t>
            </a:r>
          </a:p>
          <a:p>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struct</a:t>
            </a:r>
            <a:r>
              <a:rPr lang="en-US" dirty="0">
                <a:solidFill>
                  <a:schemeClr val="bg1"/>
                </a:solidFill>
                <a:latin typeface="Consolas" panose="020B0609020204030204" pitchFamily="49" charset="0"/>
                <a:cs typeface="Consolas" panose="020B0609020204030204" pitchFamily="49" charset="0"/>
              </a:rPr>
              <a:t> entry  *</a:t>
            </a:r>
            <a:r>
              <a:rPr lang="en-US" dirty="0" err="1">
                <a:solidFill>
                  <a:schemeClr val="bg1"/>
                </a:solidFill>
                <a:latin typeface="Consolas" panose="020B0609020204030204" pitchFamily="49" charset="0"/>
                <a:cs typeface="Consolas" panose="020B0609020204030204" pitchFamily="49" charset="0"/>
              </a:rPr>
              <a:t>entry_array</a:t>
            </a:r>
            <a:r>
              <a:rPr lang="en-US" dirty="0">
                <a:solidFill>
                  <a:schemeClr val="bg1"/>
                </a:solidFill>
                <a:latin typeface="Consolas" panose="020B0609020204030204" pitchFamily="49" charset="0"/>
                <a:cs typeface="Consolas" panose="020B0609020204030204" pitchFamily="49" charset="0"/>
              </a:rPr>
              <a:t>;</a:t>
            </a:r>
          </a:p>
          <a:p>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int</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count,i</a:t>
            </a:r>
            <a:r>
              <a:rPr lang="en-US" dirty="0">
                <a:solidFill>
                  <a:schemeClr val="bg1"/>
                </a:solidFill>
                <a:latin typeface="Consolas" panose="020B0609020204030204" pitchFamily="49" charset="0"/>
                <a:cs typeface="Consolas" panose="020B0609020204030204" pitchFamily="49" charset="0"/>
              </a:rPr>
              <a:t>;</a:t>
            </a:r>
          </a:p>
          <a:p>
            <a:r>
              <a:rPr lang="en-US" dirty="0">
                <a:solidFill>
                  <a:schemeClr val="bg1"/>
                </a:solidFill>
                <a:latin typeface="Consolas" panose="020B0609020204030204" pitchFamily="49" charset="0"/>
                <a:cs typeface="Consolas" panose="020B0609020204030204" pitchFamily="49" charset="0"/>
              </a:rPr>
              <a:t> </a:t>
            </a:r>
          </a:p>
          <a:p>
            <a:r>
              <a:rPr lang="en-US" dirty="0">
                <a:solidFill>
                  <a:schemeClr val="bg1"/>
                </a:solidFill>
                <a:latin typeface="Consolas" panose="020B0609020204030204" pitchFamily="49" charset="0"/>
                <a:cs typeface="Consolas" panose="020B0609020204030204" pitchFamily="49" charset="0"/>
              </a:rPr>
              <a:t>  read(handle, &amp;count, 4);</a:t>
            </a:r>
          </a:p>
          <a:p>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entry_array</a:t>
            </a:r>
            <a:r>
              <a:rPr lang="en-US" dirty="0">
                <a:solidFill>
                  <a:schemeClr val="bg1"/>
                </a:solidFill>
                <a:latin typeface="Consolas" panose="020B0609020204030204" pitchFamily="49" charset="0"/>
                <a:cs typeface="Consolas" panose="020B0609020204030204" pitchFamily="49" charset="0"/>
              </a:rPr>
              <a:t> = </a:t>
            </a:r>
            <a:r>
              <a:rPr lang="en-US" dirty="0" err="1">
                <a:solidFill>
                  <a:schemeClr val="bg1"/>
                </a:solidFill>
                <a:latin typeface="Consolas" panose="020B0609020204030204" pitchFamily="49" charset="0"/>
                <a:cs typeface="Consolas" panose="020B0609020204030204" pitchFamily="49" charset="0"/>
              </a:rPr>
              <a:t>malloc</a:t>
            </a:r>
            <a:r>
              <a:rPr lang="en-US" dirty="0">
                <a:solidFill>
                  <a:schemeClr val="bg1"/>
                </a:solidFill>
                <a:latin typeface="Consolas" panose="020B0609020204030204" pitchFamily="49" charset="0"/>
                <a:cs typeface="Consolas" panose="020B0609020204030204" pitchFamily="49" charset="0"/>
              </a:rPr>
              <a:t>(count * </a:t>
            </a:r>
            <a:r>
              <a:rPr lang="en-US" dirty="0" err="1">
                <a:solidFill>
                  <a:schemeClr val="bg1"/>
                </a:solidFill>
                <a:latin typeface="Consolas" panose="020B0609020204030204" pitchFamily="49" charset="0"/>
                <a:cs typeface="Consolas" panose="020B0609020204030204" pitchFamily="49" charset="0"/>
              </a:rPr>
              <a:t>sizeof</a:t>
            </a:r>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struct</a:t>
            </a:r>
            <a:r>
              <a:rPr lang="en-US" dirty="0">
                <a:solidFill>
                  <a:schemeClr val="bg1"/>
                </a:solidFill>
                <a:latin typeface="Consolas" panose="020B0609020204030204" pitchFamily="49" charset="0"/>
                <a:cs typeface="Consolas" panose="020B0609020204030204" pitchFamily="49" charset="0"/>
              </a:rPr>
              <a:t> entry));</a:t>
            </a:r>
          </a:p>
          <a:p>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for(</a:t>
            </a:r>
            <a:r>
              <a:rPr lang="en-US" dirty="0" err="1">
                <a:solidFill>
                  <a:schemeClr val="bg1"/>
                </a:solidFill>
                <a:latin typeface="Consolas" panose="020B0609020204030204" pitchFamily="49" charset="0"/>
                <a:cs typeface="Consolas" panose="020B0609020204030204" pitchFamily="49" charset="0"/>
              </a:rPr>
              <a:t>i</a:t>
            </a:r>
            <a:r>
              <a:rPr lang="en-US" dirty="0">
                <a:solidFill>
                  <a:schemeClr val="bg1"/>
                </a:solidFill>
                <a:latin typeface="Consolas" panose="020B0609020204030204" pitchFamily="49" charset="0"/>
                <a:cs typeface="Consolas" panose="020B0609020204030204" pitchFamily="49" charset="0"/>
              </a:rPr>
              <a:t> = 0; </a:t>
            </a:r>
            <a:r>
              <a:rPr lang="en-US" dirty="0" err="1">
                <a:solidFill>
                  <a:schemeClr val="bg1"/>
                </a:solidFill>
                <a:latin typeface="Consolas" panose="020B0609020204030204" pitchFamily="49" charset="0"/>
                <a:cs typeface="Consolas" panose="020B0609020204030204" pitchFamily="49" charset="0"/>
              </a:rPr>
              <a:t>i</a:t>
            </a:r>
            <a:r>
              <a:rPr lang="en-US" dirty="0">
                <a:solidFill>
                  <a:schemeClr val="bg1"/>
                </a:solidFill>
                <a:latin typeface="Consolas" panose="020B0609020204030204" pitchFamily="49" charset="0"/>
                <a:cs typeface="Consolas" panose="020B0609020204030204" pitchFamily="49" charset="0"/>
              </a:rPr>
              <a:t> &lt; count; </a:t>
            </a:r>
            <a:r>
              <a:rPr lang="en-US" dirty="0" err="1">
                <a:solidFill>
                  <a:schemeClr val="bg1"/>
                </a:solidFill>
                <a:latin typeface="Consolas" panose="020B0609020204030204" pitchFamily="49" charset="0"/>
                <a:cs typeface="Consolas" panose="020B0609020204030204" pitchFamily="49" charset="0"/>
              </a:rPr>
              <a:t>i</a:t>
            </a:r>
            <a:r>
              <a:rPr lang="en-US" dirty="0">
                <a:solidFill>
                  <a:schemeClr val="bg1"/>
                </a:solidFill>
                <a:latin typeface="Consolas" panose="020B0609020204030204" pitchFamily="49" charset="0"/>
                <a:cs typeface="Consolas" panose="020B0609020204030204" pitchFamily="49" charset="0"/>
              </a:rPr>
              <a:t>++) {</a:t>
            </a:r>
          </a:p>
          <a:p>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entry_array</a:t>
            </a:r>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i</a:t>
            </a:r>
            <a:r>
              <a:rPr lang="en-US" dirty="0">
                <a:solidFill>
                  <a:schemeClr val="bg1"/>
                </a:solidFill>
                <a:latin typeface="Consolas" panose="020B0609020204030204" pitchFamily="49" charset="0"/>
                <a:cs typeface="Consolas" panose="020B0609020204030204" pitchFamily="49" charset="0"/>
              </a:rPr>
              <a:t>].stuff[0] = 0;</a:t>
            </a:r>
          </a:p>
          <a:p>
            <a:r>
              <a:rPr lang="en-US" dirty="0">
                <a:solidFill>
                  <a:schemeClr val="bg1"/>
                </a:solidFill>
                <a:latin typeface="Consolas" panose="020B0609020204030204" pitchFamily="49" charset="0"/>
                <a:cs typeface="Consolas" panose="020B0609020204030204" pitchFamily="49" charset="0"/>
              </a:rPr>
              <a:t>  }</a:t>
            </a:r>
          </a:p>
          <a:p>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return 0;</a:t>
            </a:r>
          </a:p>
          <a:p>
            <a:r>
              <a:rPr lang="en-US"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586948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code, from IDA</a:t>
            </a:r>
            <a:endParaRPr lang="en-US" dirty="0"/>
          </a:p>
        </p:txBody>
      </p:sp>
      <p:pic>
        <p:nvPicPr>
          <p:cNvPr id="4" name="Picture 3"/>
          <p:cNvPicPr>
            <a:picLocks noChangeAspect="1"/>
          </p:cNvPicPr>
          <p:nvPr/>
        </p:nvPicPr>
        <p:blipFill>
          <a:blip r:embed="rId2"/>
          <a:stretch>
            <a:fillRect/>
          </a:stretch>
        </p:blipFill>
        <p:spPr>
          <a:xfrm>
            <a:off x="2281538" y="1425388"/>
            <a:ext cx="4579336" cy="4647889"/>
          </a:xfrm>
          <a:prstGeom prst="rect">
            <a:avLst/>
          </a:prstGeom>
        </p:spPr>
      </p:pic>
    </p:spTree>
    <p:extLst>
      <p:ext uri="{BB962C8B-B14F-4D97-AF65-F5344CB8AC3E}">
        <p14:creationId xmlns:p14="http://schemas.microsoft.com/office/powerpoint/2010/main" val="87837494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direct approach</a:t>
            </a:r>
            <a:endParaRPr lang="en-US" dirty="0"/>
          </a:p>
        </p:txBody>
      </p:sp>
      <p:sp>
        <p:nvSpPr>
          <p:cNvPr id="4" name="Rounded Rectangle 3"/>
          <p:cNvSpPr/>
          <p:nvPr/>
        </p:nvSpPr>
        <p:spPr>
          <a:xfrm>
            <a:off x="1105468" y="1425388"/>
            <a:ext cx="1651379" cy="4708477"/>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2756848" y="2647666"/>
            <a:ext cx="206081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2756848" y="3751281"/>
            <a:ext cx="206081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13194" y="2463000"/>
            <a:ext cx="2464136" cy="369332"/>
          </a:xfrm>
          <a:prstGeom prst="rect">
            <a:avLst/>
          </a:prstGeom>
          <a:noFill/>
        </p:spPr>
        <p:txBody>
          <a:bodyPr wrap="none" rtlCol="0">
            <a:spAutoFit/>
          </a:bodyPr>
          <a:lstStyle/>
          <a:p>
            <a:r>
              <a:rPr lang="en-US" dirty="0" smtClean="0">
                <a:solidFill>
                  <a:schemeClr val="bg1"/>
                </a:solidFill>
              </a:rPr>
              <a:t>Make code patch here</a:t>
            </a:r>
            <a:endParaRPr lang="en-US" dirty="0">
              <a:solidFill>
                <a:schemeClr val="bg1"/>
              </a:solidFill>
            </a:endParaRPr>
          </a:p>
        </p:txBody>
      </p:sp>
      <p:sp>
        <p:nvSpPr>
          <p:cNvPr id="10" name="TextBox 9"/>
          <p:cNvSpPr txBox="1"/>
          <p:nvPr/>
        </p:nvSpPr>
        <p:spPr>
          <a:xfrm>
            <a:off x="4913194" y="3363835"/>
            <a:ext cx="3975768" cy="646331"/>
          </a:xfrm>
          <a:prstGeom prst="rect">
            <a:avLst/>
          </a:prstGeom>
          <a:noFill/>
        </p:spPr>
        <p:txBody>
          <a:bodyPr wrap="none" rtlCol="0">
            <a:spAutoFit/>
          </a:bodyPr>
          <a:lstStyle/>
          <a:p>
            <a:r>
              <a:rPr lang="en-US" dirty="0" smtClean="0">
                <a:solidFill>
                  <a:schemeClr val="bg1"/>
                </a:solidFill>
              </a:rPr>
              <a:t>Other code here refers to addresses </a:t>
            </a:r>
          </a:p>
          <a:p>
            <a:r>
              <a:rPr lang="en-US" dirty="0">
                <a:solidFill>
                  <a:schemeClr val="bg1"/>
                </a:solidFill>
              </a:rPr>
              <a:t>t</a:t>
            </a:r>
            <a:r>
              <a:rPr lang="en-US" dirty="0" smtClean="0">
                <a:solidFill>
                  <a:schemeClr val="bg1"/>
                </a:solidFill>
              </a:rPr>
              <a:t>hat would be nudged by insert</a:t>
            </a:r>
            <a:endParaRPr lang="en-US" dirty="0">
              <a:solidFill>
                <a:schemeClr val="bg1"/>
              </a:solidFill>
            </a:endParaRPr>
          </a:p>
        </p:txBody>
      </p:sp>
      <p:cxnSp>
        <p:nvCxnSpPr>
          <p:cNvPr id="12" name="Straight Connector 11"/>
          <p:cNvCxnSpPr/>
          <p:nvPr/>
        </p:nvCxnSpPr>
        <p:spPr>
          <a:xfrm flipH="1">
            <a:off x="1105467" y="3735358"/>
            <a:ext cx="1651380"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105468" y="2681365"/>
            <a:ext cx="1651380"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52884" y="4162566"/>
            <a:ext cx="5076967" cy="923330"/>
          </a:xfrm>
          <a:prstGeom prst="rect">
            <a:avLst/>
          </a:prstGeom>
          <a:noFill/>
        </p:spPr>
        <p:txBody>
          <a:bodyPr wrap="square" rtlCol="0">
            <a:spAutoFit/>
          </a:bodyPr>
          <a:lstStyle/>
          <a:p>
            <a:r>
              <a:rPr lang="en-US" dirty="0" smtClean="0">
                <a:solidFill>
                  <a:schemeClr val="bg1"/>
                </a:solidFill>
              </a:rPr>
              <a:t>Inserting the code patch would destroy relative addresses used </a:t>
            </a:r>
            <a:r>
              <a:rPr lang="en-US" i="1" dirty="0" smtClean="0">
                <a:solidFill>
                  <a:schemeClr val="bg1"/>
                </a:solidFill>
              </a:rPr>
              <a:t>after</a:t>
            </a:r>
            <a:r>
              <a:rPr lang="en-US" dirty="0" smtClean="0">
                <a:solidFill>
                  <a:schemeClr val="bg1"/>
                </a:solidFill>
              </a:rPr>
              <a:t> the location where the patch was made</a:t>
            </a:r>
            <a:endParaRPr lang="en-US" dirty="0">
              <a:solidFill>
                <a:schemeClr val="bg1"/>
              </a:solidFill>
            </a:endParaRPr>
          </a:p>
        </p:txBody>
      </p:sp>
      <p:sp>
        <p:nvSpPr>
          <p:cNvPr id="16" name="TextBox 15"/>
          <p:cNvSpPr txBox="1"/>
          <p:nvPr/>
        </p:nvSpPr>
        <p:spPr>
          <a:xfrm>
            <a:off x="3452883" y="5238296"/>
            <a:ext cx="5076967" cy="369332"/>
          </a:xfrm>
          <a:prstGeom prst="rect">
            <a:avLst/>
          </a:prstGeom>
          <a:noFill/>
        </p:spPr>
        <p:txBody>
          <a:bodyPr wrap="square" rtlCol="0">
            <a:spAutoFit/>
          </a:bodyPr>
          <a:lstStyle/>
          <a:p>
            <a:r>
              <a:rPr lang="en-US" dirty="0" smtClean="0">
                <a:solidFill>
                  <a:schemeClr val="bg1"/>
                </a:solidFill>
              </a:rPr>
              <a:t>Another solution is needed…</a:t>
            </a:r>
            <a:endParaRPr lang="en-US" dirty="0">
              <a:solidFill>
                <a:schemeClr val="bg1"/>
              </a:solidFill>
            </a:endParaRPr>
          </a:p>
        </p:txBody>
      </p:sp>
      <p:sp>
        <p:nvSpPr>
          <p:cNvPr id="17" name="TextBox 16"/>
          <p:cNvSpPr txBox="1"/>
          <p:nvPr/>
        </p:nvSpPr>
        <p:spPr>
          <a:xfrm>
            <a:off x="2756848" y="1382042"/>
            <a:ext cx="2536656" cy="369332"/>
          </a:xfrm>
          <a:prstGeom prst="rect">
            <a:avLst/>
          </a:prstGeom>
          <a:noFill/>
        </p:spPr>
        <p:txBody>
          <a:bodyPr wrap="none" rtlCol="0">
            <a:spAutoFit/>
          </a:bodyPr>
          <a:lstStyle/>
          <a:p>
            <a:r>
              <a:rPr lang="en-US" dirty="0" smtClean="0">
                <a:solidFill>
                  <a:schemeClr val="bg1"/>
                </a:solidFill>
              </a:rPr>
              <a:t>Program address space</a:t>
            </a:r>
            <a:endParaRPr lang="en-US" dirty="0">
              <a:solidFill>
                <a:schemeClr val="bg1"/>
              </a:solidFill>
            </a:endParaRPr>
          </a:p>
        </p:txBody>
      </p:sp>
      <p:cxnSp>
        <p:nvCxnSpPr>
          <p:cNvPr id="29" name="Straight Connector 28"/>
          <p:cNvCxnSpPr/>
          <p:nvPr/>
        </p:nvCxnSpPr>
        <p:spPr>
          <a:xfrm>
            <a:off x="1105468" y="4885899"/>
            <a:ext cx="1651379"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Freeform 47"/>
          <p:cNvSpPr/>
          <p:nvPr/>
        </p:nvSpPr>
        <p:spPr>
          <a:xfrm>
            <a:off x="559558" y="3670731"/>
            <a:ext cx="545911" cy="1215168"/>
          </a:xfrm>
          <a:custGeom>
            <a:avLst/>
            <a:gdLst>
              <a:gd name="connsiteX0" fmla="*/ 545911 w 545911"/>
              <a:gd name="connsiteY0" fmla="*/ 1215168 h 1215168"/>
              <a:gd name="connsiteX1" fmla="*/ 423081 w 545911"/>
              <a:gd name="connsiteY1" fmla="*/ 1160576 h 1215168"/>
              <a:gd name="connsiteX2" fmla="*/ 341194 w 545911"/>
              <a:gd name="connsiteY2" fmla="*/ 1133281 h 1215168"/>
              <a:gd name="connsiteX3" fmla="*/ 245660 w 545911"/>
              <a:gd name="connsiteY3" fmla="*/ 1037747 h 1215168"/>
              <a:gd name="connsiteX4" fmla="*/ 204717 w 545911"/>
              <a:gd name="connsiteY4" fmla="*/ 983156 h 1215168"/>
              <a:gd name="connsiteX5" fmla="*/ 163773 w 545911"/>
              <a:gd name="connsiteY5" fmla="*/ 942212 h 1215168"/>
              <a:gd name="connsiteX6" fmla="*/ 136478 w 545911"/>
              <a:gd name="connsiteY6" fmla="*/ 887621 h 1215168"/>
              <a:gd name="connsiteX7" fmla="*/ 68239 w 545911"/>
              <a:gd name="connsiteY7" fmla="*/ 792087 h 1215168"/>
              <a:gd name="connsiteX8" fmla="*/ 40943 w 545911"/>
              <a:gd name="connsiteY8" fmla="*/ 737496 h 1215168"/>
              <a:gd name="connsiteX9" fmla="*/ 27296 w 545911"/>
              <a:gd name="connsiteY9" fmla="*/ 682905 h 1215168"/>
              <a:gd name="connsiteX10" fmla="*/ 13648 w 545911"/>
              <a:gd name="connsiteY10" fmla="*/ 641962 h 1215168"/>
              <a:gd name="connsiteX11" fmla="*/ 0 w 545911"/>
              <a:gd name="connsiteY11" fmla="*/ 532779 h 1215168"/>
              <a:gd name="connsiteX12" fmla="*/ 27296 w 545911"/>
              <a:gd name="connsiteY12" fmla="*/ 369006 h 1215168"/>
              <a:gd name="connsiteX13" fmla="*/ 40943 w 545911"/>
              <a:gd name="connsiteY13" fmla="*/ 314415 h 1215168"/>
              <a:gd name="connsiteX14" fmla="*/ 68239 w 545911"/>
              <a:gd name="connsiteY14" fmla="*/ 273472 h 1215168"/>
              <a:gd name="connsiteX15" fmla="*/ 81887 w 545911"/>
              <a:gd name="connsiteY15" fmla="*/ 232529 h 1215168"/>
              <a:gd name="connsiteX16" fmla="*/ 109182 w 545911"/>
              <a:gd name="connsiteY16" fmla="*/ 191585 h 1215168"/>
              <a:gd name="connsiteX17" fmla="*/ 122830 w 545911"/>
              <a:gd name="connsiteY17" fmla="*/ 150642 h 1215168"/>
              <a:gd name="connsiteX18" fmla="*/ 163773 w 545911"/>
              <a:gd name="connsiteY18" fmla="*/ 123347 h 1215168"/>
              <a:gd name="connsiteX19" fmla="*/ 245660 w 545911"/>
              <a:gd name="connsiteY19" fmla="*/ 68756 h 1215168"/>
              <a:gd name="connsiteX20" fmla="*/ 286603 w 545911"/>
              <a:gd name="connsiteY20" fmla="*/ 41460 h 1215168"/>
              <a:gd name="connsiteX21" fmla="*/ 464024 w 545911"/>
              <a:gd name="connsiteY21" fmla="*/ 517 h 1215168"/>
              <a:gd name="connsiteX22" fmla="*/ 491320 w 545911"/>
              <a:gd name="connsiteY22" fmla="*/ 27812 h 121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5911" h="1215168">
                <a:moveTo>
                  <a:pt x="545911" y="1215168"/>
                </a:moveTo>
                <a:cubicBezTo>
                  <a:pt x="442659" y="1153216"/>
                  <a:pt x="516792" y="1188689"/>
                  <a:pt x="423081" y="1160576"/>
                </a:cubicBezTo>
                <a:cubicBezTo>
                  <a:pt x="395522" y="1152308"/>
                  <a:pt x="341194" y="1133281"/>
                  <a:pt x="341194" y="1133281"/>
                </a:cubicBezTo>
                <a:cubicBezTo>
                  <a:pt x="232013" y="987705"/>
                  <a:pt x="373039" y="1165126"/>
                  <a:pt x="245660" y="1037747"/>
                </a:cubicBezTo>
                <a:cubicBezTo>
                  <a:pt x="229576" y="1021663"/>
                  <a:pt x="219520" y="1000426"/>
                  <a:pt x="204717" y="983156"/>
                </a:cubicBezTo>
                <a:cubicBezTo>
                  <a:pt x="192156" y="968501"/>
                  <a:pt x="177421" y="955860"/>
                  <a:pt x="163773" y="942212"/>
                </a:cubicBezTo>
                <a:cubicBezTo>
                  <a:pt x="154675" y="924015"/>
                  <a:pt x="146572" y="905285"/>
                  <a:pt x="136478" y="887621"/>
                </a:cubicBezTo>
                <a:cubicBezTo>
                  <a:pt x="97994" y="820275"/>
                  <a:pt x="117041" y="870169"/>
                  <a:pt x="68239" y="792087"/>
                </a:cubicBezTo>
                <a:cubicBezTo>
                  <a:pt x="57456" y="774835"/>
                  <a:pt x="50042" y="755693"/>
                  <a:pt x="40943" y="737496"/>
                </a:cubicBezTo>
                <a:cubicBezTo>
                  <a:pt x="36394" y="719299"/>
                  <a:pt x="32449" y="700940"/>
                  <a:pt x="27296" y="682905"/>
                </a:cubicBezTo>
                <a:cubicBezTo>
                  <a:pt x="23344" y="669073"/>
                  <a:pt x="16221" y="656116"/>
                  <a:pt x="13648" y="641962"/>
                </a:cubicBezTo>
                <a:cubicBezTo>
                  <a:pt x="7087" y="605876"/>
                  <a:pt x="4549" y="569173"/>
                  <a:pt x="0" y="532779"/>
                </a:cubicBezTo>
                <a:cubicBezTo>
                  <a:pt x="22182" y="333143"/>
                  <a:pt x="-1805" y="470861"/>
                  <a:pt x="27296" y="369006"/>
                </a:cubicBezTo>
                <a:cubicBezTo>
                  <a:pt x="32449" y="350971"/>
                  <a:pt x="33554" y="331655"/>
                  <a:pt x="40943" y="314415"/>
                </a:cubicBezTo>
                <a:cubicBezTo>
                  <a:pt x="47404" y="299339"/>
                  <a:pt x="60903" y="288143"/>
                  <a:pt x="68239" y="273472"/>
                </a:cubicBezTo>
                <a:cubicBezTo>
                  <a:pt x="74673" y="260605"/>
                  <a:pt x="75453" y="245396"/>
                  <a:pt x="81887" y="232529"/>
                </a:cubicBezTo>
                <a:cubicBezTo>
                  <a:pt x="89222" y="217858"/>
                  <a:pt x="101847" y="206256"/>
                  <a:pt x="109182" y="191585"/>
                </a:cubicBezTo>
                <a:cubicBezTo>
                  <a:pt x="115616" y="178718"/>
                  <a:pt x="113843" y="161875"/>
                  <a:pt x="122830" y="150642"/>
                </a:cubicBezTo>
                <a:cubicBezTo>
                  <a:pt x="133077" y="137834"/>
                  <a:pt x="151172" y="133848"/>
                  <a:pt x="163773" y="123347"/>
                </a:cubicBezTo>
                <a:cubicBezTo>
                  <a:pt x="231928" y="66551"/>
                  <a:pt x="173707" y="92739"/>
                  <a:pt x="245660" y="68756"/>
                </a:cubicBezTo>
                <a:cubicBezTo>
                  <a:pt x="259308" y="59657"/>
                  <a:pt x="271614" y="48122"/>
                  <a:pt x="286603" y="41460"/>
                </a:cubicBezTo>
                <a:cubicBezTo>
                  <a:pt x="325816" y="24032"/>
                  <a:pt x="421837" y="-4170"/>
                  <a:pt x="464024" y="517"/>
                </a:cubicBezTo>
                <a:cubicBezTo>
                  <a:pt x="476813" y="1938"/>
                  <a:pt x="482221" y="18714"/>
                  <a:pt x="491320" y="27812"/>
                </a:cubicBezTo>
              </a:path>
            </a:pathLst>
          </a:custGeom>
          <a:noFill/>
          <a:ln w="28575">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834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11111E-6 -2.22222E-6 L -3.05556E-6 0.07014 " pathEditMode="relative" rAng="0" ptsTypes="AA">
                                      <p:cBhvr>
                                        <p:cTn id="14" dur="2000" fill="hold"/>
                                        <p:tgtEl>
                                          <p:spTgt spid="13"/>
                                        </p:tgtEl>
                                        <p:attrNameLst>
                                          <p:attrName>ppt_x</p:attrName>
                                          <p:attrName>ppt_y</p:attrName>
                                        </p:attrNameLst>
                                      </p:cBhvr>
                                      <p:rCtr x="260" y="199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1.11111E-6 4.07407E-6 L 0.00087 0.06435 " pathEditMode="relative" rAng="0" ptsTypes="AA">
                                      <p:cBhvr>
                                        <p:cTn id="26" dur="2000" fill="hold"/>
                                        <p:tgtEl>
                                          <p:spTgt spid="12"/>
                                        </p:tgtEl>
                                        <p:attrNameLst>
                                          <p:attrName>ppt_x</p:attrName>
                                          <p:attrName>ppt_y</p:attrName>
                                        </p:attrNameLst>
                                      </p:cBhvr>
                                      <p:rCtr x="35" y="3218"/>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4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content editing</a:t>
            </a:r>
            <a:endParaRPr lang="en-US" dirty="0"/>
          </a:p>
        </p:txBody>
      </p:sp>
      <p:sp>
        <p:nvSpPr>
          <p:cNvPr id="3" name="Content Placeholder 2"/>
          <p:cNvSpPr>
            <a:spLocks noGrp="1"/>
          </p:cNvSpPr>
          <p:nvPr>
            <p:ph idx="1"/>
          </p:nvPr>
        </p:nvSpPr>
        <p:spPr/>
        <p:txBody>
          <a:bodyPr/>
          <a:lstStyle/>
          <a:p>
            <a:r>
              <a:rPr lang="en-US" dirty="0" smtClean="0"/>
              <a:t>Fortunately this is well traveled ground</a:t>
            </a:r>
          </a:p>
          <a:p>
            <a:pPr lvl="1"/>
            <a:r>
              <a:rPr lang="en-US" dirty="0" smtClean="0"/>
              <a:t>The software piracy world has been modifying executable file formats since there were executable file formats</a:t>
            </a:r>
          </a:p>
          <a:p>
            <a:r>
              <a:rPr lang="en-US" dirty="0" smtClean="0"/>
              <a:t>Tools exist for adding code sections or expanding the sizes of existing sections</a:t>
            </a:r>
          </a:p>
          <a:p>
            <a:r>
              <a:rPr lang="en-US" dirty="0" smtClean="0"/>
              <a:t>Straightforward algorithm then emerges</a:t>
            </a:r>
          </a:p>
          <a:p>
            <a:pPr lvl="1"/>
            <a:r>
              <a:rPr lang="en-US" dirty="0" smtClean="0"/>
              <a:t>Detour old code to new section</a:t>
            </a:r>
          </a:p>
          <a:p>
            <a:pPr lvl="1"/>
            <a:r>
              <a:rPr lang="en-US" dirty="0" smtClean="0"/>
              <a:t>Have new logic</a:t>
            </a:r>
          </a:p>
          <a:p>
            <a:pPr lvl="1"/>
            <a:r>
              <a:rPr lang="en-US" dirty="0" smtClean="0"/>
              <a:t>Jump back to end of old code that you removed</a:t>
            </a:r>
          </a:p>
        </p:txBody>
      </p:sp>
    </p:spTree>
    <p:extLst>
      <p:ext uri="{BB962C8B-B14F-4D97-AF65-F5344CB8AC3E}">
        <p14:creationId xmlns:p14="http://schemas.microsoft.com/office/powerpoint/2010/main" val="319516959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4" name="Rounded Rectangle 3"/>
          <p:cNvSpPr/>
          <p:nvPr/>
        </p:nvSpPr>
        <p:spPr>
          <a:xfrm>
            <a:off x="1105468" y="1425389"/>
            <a:ext cx="1651379" cy="3965478"/>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756848" y="1382042"/>
            <a:ext cx="2536656" cy="369332"/>
          </a:xfrm>
          <a:prstGeom prst="rect">
            <a:avLst/>
          </a:prstGeom>
          <a:noFill/>
        </p:spPr>
        <p:txBody>
          <a:bodyPr wrap="none" rtlCol="0">
            <a:spAutoFit/>
          </a:bodyPr>
          <a:lstStyle/>
          <a:p>
            <a:r>
              <a:rPr lang="en-US" dirty="0" smtClean="0">
                <a:solidFill>
                  <a:schemeClr val="bg1"/>
                </a:solidFill>
              </a:rPr>
              <a:t>Program address space</a:t>
            </a:r>
            <a:endParaRPr lang="en-US" dirty="0">
              <a:solidFill>
                <a:schemeClr val="bg1"/>
              </a:solidFill>
            </a:endParaRPr>
          </a:p>
        </p:txBody>
      </p:sp>
      <p:sp>
        <p:nvSpPr>
          <p:cNvPr id="6" name="Rounded Rectangle 5"/>
          <p:cNvSpPr/>
          <p:nvPr/>
        </p:nvSpPr>
        <p:spPr>
          <a:xfrm>
            <a:off x="1105468" y="5390867"/>
            <a:ext cx="1651380" cy="545909"/>
          </a:xfrm>
          <a:prstGeom prst="round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2756848" y="2647666"/>
            <a:ext cx="206081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105468" y="2681365"/>
            <a:ext cx="1651380"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2743200" y="2702257"/>
            <a:ext cx="723331" cy="2743200"/>
          </a:xfrm>
          <a:custGeom>
            <a:avLst/>
            <a:gdLst>
              <a:gd name="connsiteX0" fmla="*/ 0 w 723331"/>
              <a:gd name="connsiteY0" fmla="*/ 0 h 2743200"/>
              <a:gd name="connsiteX1" fmla="*/ 109182 w 723331"/>
              <a:gd name="connsiteY1" fmla="*/ 81886 h 2743200"/>
              <a:gd name="connsiteX2" fmla="*/ 150125 w 723331"/>
              <a:gd name="connsiteY2" fmla="*/ 95534 h 2743200"/>
              <a:gd name="connsiteX3" fmla="*/ 286603 w 723331"/>
              <a:gd name="connsiteY3" fmla="*/ 191068 h 2743200"/>
              <a:gd name="connsiteX4" fmla="*/ 450376 w 723331"/>
              <a:gd name="connsiteY4" fmla="*/ 382137 h 2743200"/>
              <a:gd name="connsiteX5" fmla="*/ 545910 w 723331"/>
              <a:gd name="connsiteY5" fmla="*/ 532262 h 2743200"/>
              <a:gd name="connsiteX6" fmla="*/ 573206 w 723331"/>
              <a:gd name="connsiteY6" fmla="*/ 573206 h 2743200"/>
              <a:gd name="connsiteX7" fmla="*/ 600501 w 723331"/>
              <a:gd name="connsiteY7" fmla="*/ 641444 h 2743200"/>
              <a:gd name="connsiteX8" fmla="*/ 627797 w 723331"/>
              <a:gd name="connsiteY8" fmla="*/ 682388 h 2743200"/>
              <a:gd name="connsiteX9" fmla="*/ 641445 w 723331"/>
              <a:gd name="connsiteY9" fmla="*/ 723331 h 2743200"/>
              <a:gd name="connsiteX10" fmla="*/ 668740 w 723331"/>
              <a:gd name="connsiteY10" fmla="*/ 791570 h 2743200"/>
              <a:gd name="connsiteX11" fmla="*/ 696036 w 723331"/>
              <a:gd name="connsiteY11" fmla="*/ 832513 h 2743200"/>
              <a:gd name="connsiteX12" fmla="*/ 723331 w 723331"/>
              <a:gd name="connsiteY12" fmla="*/ 928047 h 2743200"/>
              <a:gd name="connsiteX13" fmla="*/ 696036 w 723331"/>
              <a:gd name="connsiteY13" fmla="*/ 1214650 h 2743200"/>
              <a:gd name="connsiteX14" fmla="*/ 682388 w 723331"/>
              <a:gd name="connsiteY14" fmla="*/ 1255594 h 2743200"/>
              <a:gd name="connsiteX15" fmla="*/ 696036 w 723331"/>
              <a:gd name="connsiteY15" fmla="*/ 1392071 h 2743200"/>
              <a:gd name="connsiteX16" fmla="*/ 682388 w 723331"/>
              <a:gd name="connsiteY16" fmla="*/ 1501253 h 2743200"/>
              <a:gd name="connsiteX17" fmla="*/ 655093 w 723331"/>
              <a:gd name="connsiteY17" fmla="*/ 1542197 h 2743200"/>
              <a:gd name="connsiteX18" fmla="*/ 614149 w 723331"/>
              <a:gd name="connsiteY18" fmla="*/ 1815152 h 2743200"/>
              <a:gd name="connsiteX19" fmla="*/ 586854 w 723331"/>
              <a:gd name="connsiteY19" fmla="*/ 1992573 h 2743200"/>
              <a:gd name="connsiteX20" fmla="*/ 573206 w 723331"/>
              <a:gd name="connsiteY20" fmla="*/ 2060812 h 2743200"/>
              <a:gd name="connsiteX21" fmla="*/ 518615 w 723331"/>
              <a:gd name="connsiteY21" fmla="*/ 2169994 h 2743200"/>
              <a:gd name="connsiteX22" fmla="*/ 423081 w 723331"/>
              <a:gd name="connsiteY22" fmla="*/ 2251880 h 2743200"/>
              <a:gd name="connsiteX23" fmla="*/ 409433 w 723331"/>
              <a:gd name="connsiteY23" fmla="*/ 2292824 h 2743200"/>
              <a:gd name="connsiteX24" fmla="*/ 354842 w 723331"/>
              <a:gd name="connsiteY24" fmla="*/ 2402006 h 2743200"/>
              <a:gd name="connsiteX25" fmla="*/ 300251 w 723331"/>
              <a:gd name="connsiteY25" fmla="*/ 2497540 h 2743200"/>
              <a:gd name="connsiteX26" fmla="*/ 286603 w 723331"/>
              <a:gd name="connsiteY26" fmla="*/ 2552131 h 2743200"/>
              <a:gd name="connsiteX27" fmla="*/ 204716 w 723331"/>
              <a:gd name="connsiteY27" fmla="*/ 2606722 h 2743200"/>
              <a:gd name="connsiteX28" fmla="*/ 109182 w 723331"/>
              <a:gd name="connsiteY28" fmla="*/ 2688609 h 2743200"/>
              <a:gd name="connsiteX29" fmla="*/ 27296 w 723331"/>
              <a:gd name="connsiteY29"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331" h="2743200">
                <a:moveTo>
                  <a:pt x="0" y="0"/>
                </a:moveTo>
                <a:cubicBezTo>
                  <a:pt x="16741" y="13393"/>
                  <a:pt x="80212" y="67401"/>
                  <a:pt x="109182" y="81886"/>
                </a:cubicBezTo>
                <a:cubicBezTo>
                  <a:pt x="122049" y="88320"/>
                  <a:pt x="137549" y="88548"/>
                  <a:pt x="150125" y="95534"/>
                </a:cubicBezTo>
                <a:cubicBezTo>
                  <a:pt x="172377" y="107896"/>
                  <a:pt x="260239" y="168470"/>
                  <a:pt x="286603" y="191068"/>
                </a:cubicBezTo>
                <a:cubicBezTo>
                  <a:pt x="339202" y="236153"/>
                  <a:pt x="429432" y="356360"/>
                  <a:pt x="450376" y="382137"/>
                </a:cubicBezTo>
                <a:cubicBezTo>
                  <a:pt x="539642" y="492003"/>
                  <a:pt x="475585" y="405677"/>
                  <a:pt x="545910" y="532262"/>
                </a:cubicBezTo>
                <a:cubicBezTo>
                  <a:pt x="553876" y="546601"/>
                  <a:pt x="565870" y="558535"/>
                  <a:pt x="573206" y="573206"/>
                </a:cubicBezTo>
                <a:cubicBezTo>
                  <a:pt x="584162" y="595118"/>
                  <a:pt x="589545" y="619532"/>
                  <a:pt x="600501" y="641444"/>
                </a:cubicBezTo>
                <a:cubicBezTo>
                  <a:pt x="607837" y="656115"/>
                  <a:pt x="620461" y="667717"/>
                  <a:pt x="627797" y="682388"/>
                </a:cubicBezTo>
                <a:cubicBezTo>
                  <a:pt x="634231" y="695255"/>
                  <a:pt x="636394" y="709861"/>
                  <a:pt x="641445" y="723331"/>
                </a:cubicBezTo>
                <a:cubicBezTo>
                  <a:pt x="650047" y="746270"/>
                  <a:pt x="657784" y="769658"/>
                  <a:pt x="668740" y="791570"/>
                </a:cubicBezTo>
                <a:cubicBezTo>
                  <a:pt x="676075" y="806241"/>
                  <a:pt x="688700" y="817842"/>
                  <a:pt x="696036" y="832513"/>
                </a:cubicBezTo>
                <a:cubicBezTo>
                  <a:pt x="705827" y="852095"/>
                  <a:pt x="718957" y="910552"/>
                  <a:pt x="723331" y="928047"/>
                </a:cubicBezTo>
                <a:cubicBezTo>
                  <a:pt x="714233" y="1023581"/>
                  <a:pt x="707939" y="1119424"/>
                  <a:pt x="696036" y="1214650"/>
                </a:cubicBezTo>
                <a:cubicBezTo>
                  <a:pt x="694252" y="1228925"/>
                  <a:pt x="682388" y="1241208"/>
                  <a:pt x="682388" y="1255594"/>
                </a:cubicBezTo>
                <a:cubicBezTo>
                  <a:pt x="682388" y="1301313"/>
                  <a:pt x="691487" y="1346579"/>
                  <a:pt x="696036" y="1392071"/>
                </a:cubicBezTo>
                <a:cubicBezTo>
                  <a:pt x="691487" y="1428465"/>
                  <a:pt x="692038" y="1465868"/>
                  <a:pt x="682388" y="1501253"/>
                </a:cubicBezTo>
                <a:cubicBezTo>
                  <a:pt x="678072" y="1517078"/>
                  <a:pt x="657651" y="1525995"/>
                  <a:pt x="655093" y="1542197"/>
                </a:cubicBezTo>
                <a:cubicBezTo>
                  <a:pt x="606901" y="1847414"/>
                  <a:pt x="683343" y="1676766"/>
                  <a:pt x="614149" y="1815152"/>
                </a:cubicBezTo>
                <a:cubicBezTo>
                  <a:pt x="605051" y="1874292"/>
                  <a:pt x="596691" y="1933551"/>
                  <a:pt x="586854" y="1992573"/>
                </a:cubicBezTo>
                <a:cubicBezTo>
                  <a:pt x="583040" y="2015454"/>
                  <a:pt x="581533" y="2039161"/>
                  <a:pt x="573206" y="2060812"/>
                </a:cubicBezTo>
                <a:cubicBezTo>
                  <a:pt x="558599" y="2098790"/>
                  <a:pt x="547387" y="2141222"/>
                  <a:pt x="518615" y="2169994"/>
                </a:cubicBezTo>
                <a:cubicBezTo>
                  <a:pt x="461588" y="2227021"/>
                  <a:pt x="493113" y="2199357"/>
                  <a:pt x="423081" y="2251880"/>
                </a:cubicBezTo>
                <a:cubicBezTo>
                  <a:pt x="418532" y="2265528"/>
                  <a:pt x="415386" y="2279727"/>
                  <a:pt x="409433" y="2292824"/>
                </a:cubicBezTo>
                <a:cubicBezTo>
                  <a:pt x="392595" y="2329867"/>
                  <a:pt x="364711" y="2362531"/>
                  <a:pt x="354842" y="2402006"/>
                </a:cubicBezTo>
                <a:cubicBezTo>
                  <a:pt x="336513" y="2475321"/>
                  <a:pt x="354457" y="2443334"/>
                  <a:pt x="300251" y="2497540"/>
                </a:cubicBezTo>
                <a:cubicBezTo>
                  <a:pt x="295702" y="2515737"/>
                  <a:pt x="295909" y="2535845"/>
                  <a:pt x="286603" y="2552131"/>
                </a:cubicBezTo>
                <a:cubicBezTo>
                  <a:pt x="262549" y="2594226"/>
                  <a:pt x="243800" y="2593694"/>
                  <a:pt x="204716" y="2606722"/>
                </a:cubicBezTo>
                <a:cubicBezTo>
                  <a:pt x="157594" y="2653844"/>
                  <a:pt x="167540" y="2647758"/>
                  <a:pt x="109182" y="2688609"/>
                </a:cubicBezTo>
                <a:cubicBezTo>
                  <a:pt x="82307" y="2707422"/>
                  <a:pt x="27296" y="2743200"/>
                  <a:pt x="27296" y="2743200"/>
                </a:cubicBezTo>
              </a:path>
            </a:pathLst>
          </a:custGeom>
          <a:noFill/>
          <a:ln w="28575">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532263" y="3138081"/>
            <a:ext cx="573206" cy="2730456"/>
          </a:xfrm>
          <a:custGeom>
            <a:avLst/>
            <a:gdLst>
              <a:gd name="connsiteX0" fmla="*/ 573206 w 573206"/>
              <a:gd name="connsiteY0" fmla="*/ 2730456 h 2730456"/>
              <a:gd name="connsiteX1" fmla="*/ 504967 w 573206"/>
              <a:gd name="connsiteY1" fmla="*/ 2703161 h 2730456"/>
              <a:gd name="connsiteX2" fmla="*/ 464024 w 573206"/>
              <a:gd name="connsiteY2" fmla="*/ 2689513 h 2730456"/>
              <a:gd name="connsiteX3" fmla="*/ 409433 w 573206"/>
              <a:gd name="connsiteY3" fmla="*/ 2662218 h 2730456"/>
              <a:gd name="connsiteX4" fmla="*/ 313898 w 573206"/>
              <a:gd name="connsiteY4" fmla="*/ 2553035 h 2730456"/>
              <a:gd name="connsiteX5" fmla="*/ 259307 w 573206"/>
              <a:gd name="connsiteY5" fmla="*/ 2402910 h 2730456"/>
              <a:gd name="connsiteX6" fmla="*/ 245659 w 573206"/>
              <a:gd name="connsiteY6" fmla="*/ 2348319 h 2730456"/>
              <a:gd name="connsiteX7" fmla="*/ 218364 w 573206"/>
              <a:gd name="connsiteY7" fmla="*/ 2198194 h 2730456"/>
              <a:gd name="connsiteX8" fmla="*/ 218364 w 573206"/>
              <a:gd name="connsiteY8" fmla="*/ 2048068 h 2730456"/>
              <a:gd name="connsiteX9" fmla="*/ 232012 w 573206"/>
              <a:gd name="connsiteY9" fmla="*/ 1897943 h 2730456"/>
              <a:gd name="connsiteX10" fmla="*/ 163773 w 573206"/>
              <a:gd name="connsiteY10" fmla="*/ 1638635 h 2730456"/>
              <a:gd name="connsiteX11" fmla="*/ 136477 w 573206"/>
              <a:gd name="connsiteY11" fmla="*/ 1597692 h 2730456"/>
              <a:gd name="connsiteX12" fmla="*/ 109182 w 573206"/>
              <a:gd name="connsiteY12" fmla="*/ 1543101 h 2730456"/>
              <a:gd name="connsiteX13" fmla="*/ 81886 w 573206"/>
              <a:gd name="connsiteY13" fmla="*/ 1461215 h 2730456"/>
              <a:gd name="connsiteX14" fmla="*/ 68238 w 573206"/>
              <a:gd name="connsiteY14" fmla="*/ 1352032 h 2730456"/>
              <a:gd name="connsiteX15" fmla="*/ 13647 w 573206"/>
              <a:gd name="connsiteY15" fmla="*/ 1242850 h 2730456"/>
              <a:gd name="connsiteX16" fmla="*/ 0 w 573206"/>
              <a:gd name="connsiteY16" fmla="*/ 1201907 h 2730456"/>
              <a:gd name="connsiteX17" fmla="*/ 0 w 573206"/>
              <a:gd name="connsiteY17" fmla="*/ 1106373 h 2730456"/>
              <a:gd name="connsiteX18" fmla="*/ 27295 w 573206"/>
              <a:gd name="connsiteY18" fmla="*/ 928952 h 2730456"/>
              <a:gd name="connsiteX19" fmla="*/ 54591 w 573206"/>
              <a:gd name="connsiteY19" fmla="*/ 874361 h 2730456"/>
              <a:gd name="connsiteX20" fmla="*/ 95534 w 573206"/>
              <a:gd name="connsiteY20" fmla="*/ 792474 h 2730456"/>
              <a:gd name="connsiteX21" fmla="*/ 81886 w 573206"/>
              <a:gd name="connsiteY21" fmla="*/ 737883 h 2730456"/>
              <a:gd name="connsiteX22" fmla="*/ 122830 w 573206"/>
              <a:gd name="connsiteY22" fmla="*/ 724235 h 2730456"/>
              <a:gd name="connsiteX23" fmla="*/ 109182 w 573206"/>
              <a:gd name="connsiteY23" fmla="*/ 669644 h 2730456"/>
              <a:gd name="connsiteX24" fmla="*/ 150125 w 573206"/>
              <a:gd name="connsiteY24" fmla="*/ 546815 h 2730456"/>
              <a:gd name="connsiteX25" fmla="*/ 163773 w 573206"/>
              <a:gd name="connsiteY25" fmla="*/ 505871 h 2730456"/>
              <a:gd name="connsiteX26" fmla="*/ 191068 w 573206"/>
              <a:gd name="connsiteY26" fmla="*/ 396689 h 2730456"/>
              <a:gd name="connsiteX27" fmla="*/ 191068 w 573206"/>
              <a:gd name="connsiteY27" fmla="*/ 396689 h 2730456"/>
              <a:gd name="connsiteX28" fmla="*/ 218364 w 573206"/>
              <a:gd name="connsiteY28" fmla="*/ 232916 h 2730456"/>
              <a:gd name="connsiteX29" fmla="*/ 286603 w 573206"/>
              <a:gd name="connsiteY29" fmla="*/ 219268 h 2730456"/>
              <a:gd name="connsiteX30" fmla="*/ 341194 w 573206"/>
              <a:gd name="connsiteY30" fmla="*/ 151029 h 2730456"/>
              <a:gd name="connsiteX31" fmla="*/ 354841 w 573206"/>
              <a:gd name="connsiteY31" fmla="*/ 110086 h 2730456"/>
              <a:gd name="connsiteX32" fmla="*/ 395785 w 573206"/>
              <a:gd name="connsiteY32" fmla="*/ 96438 h 2730456"/>
              <a:gd name="connsiteX33" fmla="*/ 450376 w 573206"/>
              <a:gd name="connsiteY33" fmla="*/ 69143 h 2730456"/>
              <a:gd name="connsiteX34" fmla="*/ 518615 w 573206"/>
              <a:gd name="connsiteY34" fmla="*/ 904 h 2730456"/>
              <a:gd name="connsiteX35" fmla="*/ 532262 w 573206"/>
              <a:gd name="connsiteY35" fmla="*/ 904 h 27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73206" h="2730456">
                <a:moveTo>
                  <a:pt x="573206" y="2730456"/>
                </a:moveTo>
                <a:cubicBezTo>
                  <a:pt x="550460" y="2721358"/>
                  <a:pt x="527906" y="2711763"/>
                  <a:pt x="504967" y="2703161"/>
                </a:cubicBezTo>
                <a:cubicBezTo>
                  <a:pt x="491497" y="2698110"/>
                  <a:pt x="477247" y="2695180"/>
                  <a:pt x="464024" y="2689513"/>
                </a:cubicBezTo>
                <a:cubicBezTo>
                  <a:pt x="445324" y="2681499"/>
                  <a:pt x="427630" y="2671316"/>
                  <a:pt x="409433" y="2662218"/>
                </a:cubicBezTo>
                <a:cubicBezTo>
                  <a:pt x="384923" y="2637708"/>
                  <a:pt x="330825" y="2592532"/>
                  <a:pt x="313898" y="2553035"/>
                </a:cubicBezTo>
                <a:cubicBezTo>
                  <a:pt x="292923" y="2504093"/>
                  <a:pt x="276145" y="2453425"/>
                  <a:pt x="259307" y="2402910"/>
                </a:cubicBezTo>
                <a:cubicBezTo>
                  <a:pt x="253375" y="2385116"/>
                  <a:pt x="249728" y="2366629"/>
                  <a:pt x="245659" y="2348319"/>
                </a:cubicBezTo>
                <a:cubicBezTo>
                  <a:pt x="232947" y="2291113"/>
                  <a:pt x="228237" y="2257430"/>
                  <a:pt x="218364" y="2198194"/>
                </a:cubicBezTo>
                <a:cubicBezTo>
                  <a:pt x="249664" y="2104295"/>
                  <a:pt x="218364" y="2217822"/>
                  <a:pt x="218364" y="2048068"/>
                </a:cubicBezTo>
                <a:cubicBezTo>
                  <a:pt x="218364" y="1997820"/>
                  <a:pt x="227463" y="1947985"/>
                  <a:pt x="232012" y="1897943"/>
                </a:cubicBezTo>
                <a:cubicBezTo>
                  <a:pt x="202451" y="1750142"/>
                  <a:pt x="217695" y="1732998"/>
                  <a:pt x="163773" y="1638635"/>
                </a:cubicBezTo>
                <a:cubicBezTo>
                  <a:pt x="155635" y="1624394"/>
                  <a:pt x="144615" y="1611933"/>
                  <a:pt x="136477" y="1597692"/>
                </a:cubicBezTo>
                <a:cubicBezTo>
                  <a:pt x="126383" y="1580028"/>
                  <a:pt x="116738" y="1561991"/>
                  <a:pt x="109182" y="1543101"/>
                </a:cubicBezTo>
                <a:cubicBezTo>
                  <a:pt x="98496" y="1516387"/>
                  <a:pt x="81886" y="1461215"/>
                  <a:pt x="81886" y="1461215"/>
                </a:cubicBezTo>
                <a:cubicBezTo>
                  <a:pt x="77337" y="1424821"/>
                  <a:pt x="79178" y="1387040"/>
                  <a:pt x="68238" y="1352032"/>
                </a:cubicBezTo>
                <a:cubicBezTo>
                  <a:pt x="56101" y="1313194"/>
                  <a:pt x="30484" y="1279893"/>
                  <a:pt x="13647" y="1242850"/>
                </a:cubicBezTo>
                <a:cubicBezTo>
                  <a:pt x="7694" y="1229754"/>
                  <a:pt x="4549" y="1215555"/>
                  <a:pt x="0" y="1201907"/>
                </a:cubicBezTo>
                <a:cubicBezTo>
                  <a:pt x="42663" y="1031246"/>
                  <a:pt x="0" y="1243428"/>
                  <a:pt x="0" y="1106373"/>
                </a:cubicBezTo>
                <a:cubicBezTo>
                  <a:pt x="0" y="1089649"/>
                  <a:pt x="16905" y="960122"/>
                  <a:pt x="27295" y="928952"/>
                </a:cubicBezTo>
                <a:cubicBezTo>
                  <a:pt x="33729" y="909651"/>
                  <a:pt x="46577" y="893061"/>
                  <a:pt x="54591" y="874361"/>
                </a:cubicBezTo>
                <a:cubicBezTo>
                  <a:pt x="88495" y="795252"/>
                  <a:pt x="43075" y="871162"/>
                  <a:pt x="95534" y="792474"/>
                </a:cubicBezTo>
                <a:cubicBezTo>
                  <a:pt x="90985" y="774277"/>
                  <a:pt x="74920" y="755298"/>
                  <a:pt x="81886" y="737883"/>
                </a:cubicBezTo>
                <a:cubicBezTo>
                  <a:pt x="87229" y="724526"/>
                  <a:pt x="117487" y="737592"/>
                  <a:pt x="122830" y="724235"/>
                </a:cubicBezTo>
                <a:cubicBezTo>
                  <a:pt x="129796" y="706820"/>
                  <a:pt x="113731" y="687841"/>
                  <a:pt x="109182" y="669644"/>
                </a:cubicBezTo>
                <a:cubicBezTo>
                  <a:pt x="156670" y="598410"/>
                  <a:pt x="125608" y="657139"/>
                  <a:pt x="150125" y="546815"/>
                </a:cubicBezTo>
                <a:cubicBezTo>
                  <a:pt x="153246" y="532771"/>
                  <a:pt x="159988" y="519750"/>
                  <a:pt x="163773" y="505871"/>
                </a:cubicBezTo>
                <a:cubicBezTo>
                  <a:pt x="173643" y="469679"/>
                  <a:pt x="181970" y="433083"/>
                  <a:pt x="191068" y="396689"/>
                </a:cubicBezTo>
                <a:lnTo>
                  <a:pt x="191068" y="396689"/>
                </a:lnTo>
                <a:cubicBezTo>
                  <a:pt x="200167" y="342098"/>
                  <a:pt x="192125" y="281645"/>
                  <a:pt x="218364" y="232916"/>
                </a:cubicBezTo>
                <a:cubicBezTo>
                  <a:pt x="229362" y="212492"/>
                  <a:pt x="263857" y="223817"/>
                  <a:pt x="286603" y="219268"/>
                </a:cubicBezTo>
                <a:cubicBezTo>
                  <a:pt x="233789" y="140049"/>
                  <a:pt x="260512" y="208660"/>
                  <a:pt x="341194" y="151029"/>
                </a:cubicBezTo>
                <a:cubicBezTo>
                  <a:pt x="352900" y="142667"/>
                  <a:pt x="344669" y="120258"/>
                  <a:pt x="354841" y="110086"/>
                </a:cubicBezTo>
                <a:cubicBezTo>
                  <a:pt x="365014" y="99913"/>
                  <a:pt x="382562" y="102105"/>
                  <a:pt x="395785" y="96438"/>
                </a:cubicBezTo>
                <a:cubicBezTo>
                  <a:pt x="414485" y="88424"/>
                  <a:pt x="432179" y="78241"/>
                  <a:pt x="450376" y="69143"/>
                </a:cubicBezTo>
                <a:cubicBezTo>
                  <a:pt x="477672" y="28199"/>
                  <a:pt x="473121" y="23651"/>
                  <a:pt x="518615" y="904"/>
                </a:cubicBezTo>
                <a:cubicBezTo>
                  <a:pt x="522684" y="-1130"/>
                  <a:pt x="527713" y="904"/>
                  <a:pt x="532262" y="904"/>
                </a:cubicBezTo>
              </a:path>
            </a:pathLst>
          </a:custGeom>
          <a:noFill/>
          <a:ln w="28575">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756848" y="5638800"/>
            <a:ext cx="206081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5469" y="3119464"/>
            <a:ext cx="1651380" cy="0"/>
          </a:xfrm>
          <a:prstGeom prst="line">
            <a:avLst/>
          </a:prstGeom>
          <a:ln>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743200" y="3138081"/>
            <a:ext cx="206081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804012" y="2258730"/>
            <a:ext cx="4087979" cy="646331"/>
          </a:xfrm>
          <a:prstGeom prst="rect">
            <a:avLst/>
          </a:prstGeom>
          <a:noFill/>
        </p:spPr>
        <p:txBody>
          <a:bodyPr wrap="none" rtlCol="0">
            <a:spAutoFit/>
          </a:bodyPr>
          <a:lstStyle/>
          <a:p>
            <a:r>
              <a:rPr lang="en-US" dirty="0" smtClean="0">
                <a:solidFill>
                  <a:schemeClr val="bg1"/>
                </a:solidFill>
              </a:rPr>
              <a:t>Beginning of vulnerable logic, detour </a:t>
            </a:r>
          </a:p>
          <a:p>
            <a:r>
              <a:rPr lang="en-US" dirty="0" smtClean="0">
                <a:solidFill>
                  <a:schemeClr val="bg1"/>
                </a:solidFill>
              </a:rPr>
              <a:t>to patch</a:t>
            </a:r>
            <a:endParaRPr lang="en-US" dirty="0">
              <a:solidFill>
                <a:schemeClr val="bg1"/>
              </a:solidFill>
            </a:endParaRPr>
          </a:p>
        </p:txBody>
      </p:sp>
      <p:sp>
        <p:nvSpPr>
          <p:cNvPr id="17" name="TextBox 16"/>
          <p:cNvSpPr txBox="1"/>
          <p:nvPr/>
        </p:nvSpPr>
        <p:spPr>
          <a:xfrm>
            <a:off x="4817660" y="2946367"/>
            <a:ext cx="2241576" cy="369332"/>
          </a:xfrm>
          <a:prstGeom prst="rect">
            <a:avLst/>
          </a:prstGeom>
          <a:noFill/>
        </p:spPr>
        <p:txBody>
          <a:bodyPr wrap="none" rtlCol="0">
            <a:spAutoFit/>
          </a:bodyPr>
          <a:lstStyle/>
          <a:p>
            <a:r>
              <a:rPr lang="en-US" dirty="0" smtClean="0">
                <a:solidFill>
                  <a:schemeClr val="bg1"/>
                </a:solidFill>
              </a:rPr>
              <a:t>Rest of the program</a:t>
            </a:r>
            <a:endParaRPr lang="en-US" dirty="0">
              <a:solidFill>
                <a:schemeClr val="bg1"/>
              </a:solidFill>
            </a:endParaRPr>
          </a:p>
        </p:txBody>
      </p:sp>
      <p:sp>
        <p:nvSpPr>
          <p:cNvPr id="18" name="TextBox 17"/>
          <p:cNvSpPr txBox="1"/>
          <p:nvPr/>
        </p:nvSpPr>
        <p:spPr>
          <a:xfrm>
            <a:off x="4817660" y="5454581"/>
            <a:ext cx="3684022" cy="369332"/>
          </a:xfrm>
          <a:prstGeom prst="rect">
            <a:avLst/>
          </a:prstGeom>
          <a:noFill/>
        </p:spPr>
        <p:txBody>
          <a:bodyPr wrap="none" rtlCol="0">
            <a:spAutoFit/>
          </a:bodyPr>
          <a:lstStyle/>
          <a:p>
            <a:r>
              <a:rPr lang="en-US" dirty="0" smtClean="0">
                <a:solidFill>
                  <a:schemeClr val="bg1"/>
                </a:solidFill>
              </a:rPr>
              <a:t>Section with code effecting patch</a:t>
            </a:r>
            <a:endParaRPr lang="en-US" dirty="0">
              <a:solidFill>
                <a:schemeClr val="bg1"/>
              </a:solidFill>
            </a:endParaRPr>
          </a:p>
        </p:txBody>
      </p:sp>
    </p:spTree>
    <p:extLst>
      <p:ext uri="{BB962C8B-B14F-4D97-AF65-F5344CB8AC3E}">
        <p14:creationId xmlns:p14="http://schemas.microsoft.com/office/powerpoint/2010/main" val="232933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6" grpId="0"/>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bugs (</a:t>
            </a:r>
            <a:r>
              <a:rPr lang="en-US" dirty="0" err="1" smtClean="0"/>
              <a:t>metagame</a:t>
            </a:r>
            <a:r>
              <a:rPr lang="en-US" dirty="0" smtClean="0"/>
              <a:t>)</a:t>
            </a:r>
            <a:endParaRPr lang="en-US" dirty="0"/>
          </a:p>
        </p:txBody>
      </p:sp>
      <p:sp>
        <p:nvSpPr>
          <p:cNvPr id="3" name="Content Placeholder 2"/>
          <p:cNvSpPr>
            <a:spLocks noGrp="1"/>
          </p:cNvSpPr>
          <p:nvPr>
            <p:ph idx="1"/>
          </p:nvPr>
        </p:nvSpPr>
        <p:spPr/>
        <p:txBody>
          <a:bodyPr/>
          <a:lstStyle/>
          <a:p>
            <a:r>
              <a:rPr lang="en-US" dirty="0" smtClean="0"/>
              <a:t>In CTF we don’t talk about real programs</a:t>
            </a:r>
          </a:p>
          <a:p>
            <a:r>
              <a:rPr lang="en-US" dirty="0" smtClean="0"/>
              <a:t>Some person wrote these programs to have specific bugs</a:t>
            </a:r>
          </a:p>
          <a:p>
            <a:r>
              <a:rPr lang="en-US" dirty="0" smtClean="0"/>
              <a:t>They (usually) try and scope it so that it is tractable for a weekends work</a:t>
            </a:r>
          </a:p>
          <a:p>
            <a:pPr lvl="1"/>
            <a:r>
              <a:rPr lang="en-US" dirty="0" smtClean="0"/>
              <a:t>It is a “game”</a:t>
            </a:r>
            <a:endParaRPr lang="en-US" dirty="0"/>
          </a:p>
        </p:txBody>
      </p:sp>
    </p:spTree>
    <p:extLst>
      <p:ext uri="{BB962C8B-B14F-4D97-AF65-F5344CB8AC3E}">
        <p14:creationId xmlns:p14="http://schemas.microsoft.com/office/powerpoint/2010/main" val="378207751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bugs is good for your life</a:t>
            </a:r>
            <a:endParaRPr lang="en-US" dirty="0"/>
          </a:p>
        </p:txBody>
      </p:sp>
      <p:pic>
        <p:nvPicPr>
          <p:cNvPr id="4" name="Content Placeholder 3"/>
          <p:cNvPicPr>
            <a:picLocks noGrp="1" noChangeAspect="1"/>
          </p:cNvPicPr>
          <p:nvPr>
            <p:ph idx="1"/>
          </p:nvPr>
        </p:nvPicPr>
        <p:blipFill rotWithShape="1">
          <a:blip r:embed="rId3"/>
          <a:srcRect t="-482"/>
          <a:stretch/>
        </p:blipFill>
        <p:spPr>
          <a:xfrm>
            <a:off x="779463" y="1583927"/>
            <a:ext cx="7583487" cy="3156619"/>
          </a:xfrm>
        </p:spPr>
      </p:pic>
      <p:sp>
        <p:nvSpPr>
          <p:cNvPr id="5" name="Content Placeholder 2"/>
          <p:cNvSpPr txBox="1">
            <a:spLocks/>
          </p:cNvSpPr>
          <p:nvPr/>
        </p:nvSpPr>
        <p:spPr>
          <a:xfrm>
            <a:off x="779463" y="1828800"/>
            <a:ext cx="7583487" cy="4208930"/>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Be a better programmer</a:t>
            </a:r>
          </a:p>
          <a:p>
            <a:r>
              <a:rPr lang="en-US" dirty="0" smtClean="0"/>
              <a:t>Be a better hacker</a:t>
            </a:r>
          </a:p>
          <a:p>
            <a:r>
              <a:rPr lang="en-US" dirty="0" smtClean="0"/>
              <a:t>Amaze your friends with ability to find small details that are wrong and could lead to total compromise </a:t>
            </a:r>
            <a:endParaRPr lang="en-US" dirty="0"/>
          </a:p>
        </p:txBody>
      </p:sp>
    </p:spTree>
    <p:extLst>
      <p:ext uri="{BB962C8B-B14F-4D97-AF65-F5344CB8AC3E}">
        <p14:creationId xmlns:p14="http://schemas.microsoft.com/office/powerpoint/2010/main" val="2013957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development</a:t>
            </a:r>
            <a:endParaRPr lang="en-US" dirty="0"/>
          </a:p>
        </p:txBody>
      </p:sp>
      <p:sp>
        <p:nvSpPr>
          <p:cNvPr id="3" name="Content Placeholder 2"/>
          <p:cNvSpPr>
            <a:spLocks noGrp="1"/>
          </p:cNvSpPr>
          <p:nvPr>
            <p:ph idx="1"/>
          </p:nvPr>
        </p:nvSpPr>
        <p:spPr/>
        <p:txBody>
          <a:bodyPr/>
          <a:lstStyle/>
          <a:p>
            <a:r>
              <a:rPr lang="en-US" dirty="0" smtClean="0"/>
              <a:t>CTF is all about (the breaking of) software</a:t>
            </a:r>
          </a:p>
          <a:p>
            <a:r>
              <a:rPr lang="en-US" dirty="0" smtClean="0"/>
              <a:t>You’ll need some software of your own</a:t>
            </a:r>
          </a:p>
          <a:p>
            <a:pPr lvl="1"/>
            <a:r>
              <a:rPr lang="en-US" dirty="0" smtClean="0"/>
              <a:t>Launch your exploits</a:t>
            </a:r>
          </a:p>
          <a:p>
            <a:pPr lvl="1"/>
            <a:r>
              <a:rPr lang="en-US" dirty="0" smtClean="0"/>
              <a:t>Rootkits (yeah, </a:t>
            </a:r>
            <a:r>
              <a:rPr lang="en-US" dirty="0" err="1" smtClean="0"/>
              <a:t>meterpreter</a:t>
            </a:r>
            <a:r>
              <a:rPr lang="en-US" dirty="0" smtClean="0"/>
              <a:t> might not be good enough)</a:t>
            </a:r>
          </a:p>
          <a:p>
            <a:pPr lvl="1"/>
            <a:r>
              <a:rPr lang="en-US" dirty="0" smtClean="0"/>
              <a:t>Monitor your systems for compromise </a:t>
            </a:r>
          </a:p>
          <a:p>
            <a:pPr lvl="1"/>
            <a:r>
              <a:rPr lang="en-US" dirty="0" smtClean="0"/>
              <a:t>Coordinate activity amongst your team members</a:t>
            </a:r>
          </a:p>
          <a:p>
            <a:r>
              <a:rPr lang="en-US" dirty="0" smtClean="0"/>
              <a:t>This is         </a:t>
            </a:r>
            <a:r>
              <a:rPr lang="en-US" i="1" dirty="0" smtClean="0"/>
              <a:t>software development</a:t>
            </a:r>
            <a:endParaRPr lang="en-US" dirty="0"/>
          </a:p>
        </p:txBody>
      </p:sp>
      <p:sp>
        <p:nvSpPr>
          <p:cNvPr id="4" name="TextBox 3"/>
          <p:cNvSpPr txBox="1"/>
          <p:nvPr/>
        </p:nvSpPr>
        <p:spPr>
          <a:xfrm>
            <a:off x="1884445" y="4504682"/>
            <a:ext cx="1256298" cy="523220"/>
          </a:xfrm>
          <a:prstGeom prst="rect">
            <a:avLst/>
          </a:prstGeom>
          <a:noFill/>
        </p:spPr>
        <p:txBody>
          <a:bodyPr wrap="square" rtlCol="0">
            <a:spAutoFit/>
          </a:bodyPr>
          <a:lstStyle/>
          <a:p>
            <a:r>
              <a:rPr lang="en-US" sz="2800" dirty="0" smtClean="0">
                <a:solidFill>
                  <a:srgbClr val="FF0000"/>
                </a:solidFill>
              </a:rPr>
              <a:t>EVIL</a:t>
            </a:r>
            <a:endParaRPr lang="en-US" sz="2800" dirty="0">
              <a:solidFill>
                <a:srgbClr val="FF0000"/>
              </a:solidFill>
            </a:endParaRPr>
          </a:p>
        </p:txBody>
      </p:sp>
    </p:spTree>
    <p:extLst>
      <p:ext uri="{BB962C8B-B14F-4D97-AF65-F5344CB8AC3E}">
        <p14:creationId xmlns:p14="http://schemas.microsoft.com/office/powerpoint/2010/main" val="2593816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Exploit Development</a:t>
            </a:r>
            <a:endParaRPr lang="en-US" dirty="0"/>
          </a:p>
        </p:txBody>
      </p:sp>
      <p:sp>
        <p:nvSpPr>
          <p:cNvPr id="3" name="Subtitle 2"/>
          <p:cNvSpPr>
            <a:spLocks noGrp="1"/>
          </p:cNvSpPr>
          <p:nvPr>
            <p:ph type="subTitle" idx="1"/>
          </p:nvPr>
        </p:nvSpPr>
        <p:spPr/>
        <p:txBody>
          <a:bodyPr/>
          <a:lstStyle/>
          <a:p>
            <a:r>
              <a:rPr lang="en-US" dirty="0" smtClean="0"/>
              <a:t>Vulnerability Development as Program Composition</a:t>
            </a:r>
            <a:endParaRPr lang="en-US" dirty="0"/>
          </a:p>
        </p:txBody>
      </p:sp>
      <p:sp>
        <p:nvSpPr>
          <p:cNvPr id="4" name="Title 1"/>
          <p:cNvSpPr txBox="1">
            <a:spLocks/>
          </p:cNvSpPr>
          <p:nvPr/>
        </p:nvSpPr>
        <p:spPr>
          <a:xfrm>
            <a:off x="685800" y="241869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02978894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Exploitation definition</a:t>
            </a:r>
            <a:endParaRPr lang="en-US" dirty="0"/>
          </a:p>
        </p:txBody>
      </p:sp>
      <p:sp>
        <p:nvSpPr>
          <p:cNvPr id="3" name="Content Placeholder 2"/>
          <p:cNvSpPr>
            <a:spLocks noGrp="1"/>
          </p:cNvSpPr>
          <p:nvPr>
            <p:ph idx="1"/>
          </p:nvPr>
        </p:nvSpPr>
        <p:spPr/>
        <p:txBody>
          <a:bodyPr>
            <a:normAutofit/>
          </a:bodyPr>
          <a:lstStyle/>
          <a:p>
            <a:r>
              <a:rPr lang="en-US" sz="3600" dirty="0"/>
              <a:t>"Placing dynamite to blow up a bridge so that when it explodes it lands on a small island and forms a house”</a:t>
            </a:r>
          </a:p>
          <a:p>
            <a:endParaRPr lang="en-US" sz="3600" dirty="0"/>
          </a:p>
        </p:txBody>
      </p:sp>
    </p:spTree>
    <p:extLst>
      <p:ext uri="{BB962C8B-B14F-4D97-AF65-F5344CB8AC3E}">
        <p14:creationId xmlns:p14="http://schemas.microsoft.com/office/powerpoint/2010/main" val="102856307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Overflows</a:t>
            </a:r>
            <a:endParaRPr lang="en-US" dirty="0"/>
          </a:p>
        </p:txBody>
      </p:sp>
      <p:sp>
        <p:nvSpPr>
          <p:cNvPr id="3" name="Content Placeholder 2"/>
          <p:cNvSpPr>
            <a:spLocks noGrp="1"/>
          </p:cNvSpPr>
          <p:nvPr>
            <p:ph idx="1"/>
          </p:nvPr>
        </p:nvSpPr>
        <p:spPr/>
        <p:txBody>
          <a:bodyPr/>
          <a:lstStyle/>
          <a:p>
            <a:r>
              <a:rPr lang="en-US" dirty="0" smtClean="0"/>
              <a:t>For an explanation of stack overflows, I will use some slides from my friend </a:t>
            </a:r>
            <a:r>
              <a:rPr lang="en-US" dirty="0" err="1" smtClean="0"/>
              <a:t>Artem</a:t>
            </a:r>
            <a:r>
              <a:rPr lang="en-US" dirty="0" smtClean="0"/>
              <a:t> </a:t>
            </a:r>
            <a:r>
              <a:rPr lang="en-US" dirty="0" err="1" smtClean="0"/>
              <a:t>Dinaburgs</a:t>
            </a:r>
            <a:r>
              <a:rPr lang="en-US" dirty="0" smtClean="0"/>
              <a:t> guest lecture at </a:t>
            </a:r>
            <a:r>
              <a:rPr lang="en-US" dirty="0" err="1" smtClean="0"/>
              <a:t>GATech</a:t>
            </a:r>
            <a:r>
              <a:rPr lang="en-US" dirty="0" smtClean="0"/>
              <a:t>. </a:t>
            </a:r>
          </a:p>
          <a:p>
            <a:r>
              <a:rPr lang="en-US" dirty="0" err="1" smtClean="0"/>
              <a:t>Artem</a:t>
            </a:r>
            <a:r>
              <a:rPr lang="en-US" dirty="0" smtClean="0"/>
              <a:t> is a cool guy and you should look him up online later</a:t>
            </a:r>
            <a:endParaRPr lang="en-US" dirty="0"/>
          </a:p>
        </p:txBody>
      </p:sp>
    </p:spTree>
    <p:extLst>
      <p:ext uri="{BB962C8B-B14F-4D97-AF65-F5344CB8AC3E}">
        <p14:creationId xmlns:p14="http://schemas.microsoft.com/office/powerpoint/2010/main" val="291670385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Stack Overflow?</a:t>
            </a:r>
            <a:endParaRPr lang="en-US" dirty="0"/>
          </a:p>
        </p:txBody>
      </p:sp>
      <p:sp>
        <p:nvSpPr>
          <p:cNvPr id="3" name="Content Placeholder 2"/>
          <p:cNvSpPr>
            <a:spLocks noGrp="1"/>
          </p:cNvSpPr>
          <p:nvPr>
            <p:ph idx="1"/>
          </p:nvPr>
        </p:nvSpPr>
        <p:spPr/>
        <p:txBody>
          <a:bodyPr>
            <a:normAutofit lnSpcReduction="10000"/>
          </a:bodyPr>
          <a:lstStyle/>
          <a:p>
            <a:r>
              <a:rPr lang="en-US" dirty="0" smtClean="0"/>
              <a:t>Write past the </a:t>
            </a:r>
            <a:br>
              <a:rPr lang="en-US" dirty="0" smtClean="0"/>
            </a:br>
            <a:r>
              <a:rPr lang="en-US" dirty="0" smtClean="0"/>
              <a:t>end of a stack buffer</a:t>
            </a:r>
          </a:p>
          <a:p>
            <a:r>
              <a:rPr lang="en-US" dirty="0" smtClean="0"/>
              <a:t>Overwrite return address</a:t>
            </a:r>
          </a:p>
          <a:p>
            <a:r>
              <a:rPr lang="en-US" dirty="0" smtClean="0"/>
              <a:t>Hijack control flow on return</a:t>
            </a:r>
          </a:p>
          <a:p>
            <a:pPr marL="36576" indent="0">
              <a:buNone/>
            </a:pPr>
            <a:endParaRPr lang="en-US" dirty="0"/>
          </a:p>
          <a:p>
            <a:pPr marL="36576" indent="0">
              <a:buNone/>
            </a:pPr>
            <a:endParaRPr lang="en-US" dirty="0" smtClean="0"/>
          </a:p>
          <a:p>
            <a:pPr marL="36576" indent="0">
              <a:buNone/>
            </a:pPr>
            <a:endParaRPr lang="en-US" dirty="0"/>
          </a:p>
          <a:p>
            <a:pPr marL="36576" indent="0">
              <a:buNone/>
            </a:pPr>
            <a:r>
              <a:rPr lang="en-US" dirty="0" smtClean="0"/>
              <a:t>Write direction in </a:t>
            </a:r>
            <a:r>
              <a:rPr lang="en-US" dirty="0" smtClean="0">
                <a:solidFill>
                  <a:srgbClr val="FFFF00"/>
                </a:solidFill>
              </a:rPr>
              <a:t>yellow.</a:t>
            </a:r>
          </a:p>
        </p:txBody>
      </p:sp>
      <p:grpSp>
        <p:nvGrpSpPr>
          <p:cNvPr id="13" name="Group 12"/>
          <p:cNvGrpSpPr/>
          <p:nvPr/>
        </p:nvGrpSpPr>
        <p:grpSpPr>
          <a:xfrm>
            <a:off x="6625266" y="1873946"/>
            <a:ext cx="1533420" cy="3983915"/>
            <a:chOff x="6625266" y="1873946"/>
            <a:chExt cx="1533420" cy="3983915"/>
          </a:xfrm>
        </p:grpSpPr>
        <p:sp>
          <p:nvSpPr>
            <p:cNvPr id="12" name="Rectangle 11"/>
            <p:cNvSpPr/>
            <p:nvPr/>
          </p:nvSpPr>
          <p:spPr>
            <a:xfrm>
              <a:off x="6625266" y="1873946"/>
              <a:ext cx="1533420" cy="398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noFill/>
              </a:endParaRPr>
            </a:p>
          </p:txBody>
        </p:sp>
        <p:sp>
          <p:nvSpPr>
            <p:cNvPr id="6" name="Rectangle 5"/>
            <p:cNvSpPr/>
            <p:nvPr/>
          </p:nvSpPr>
          <p:spPr>
            <a:xfrm>
              <a:off x="6625266" y="2709004"/>
              <a:ext cx="1533420" cy="767667"/>
            </a:xfrm>
            <a:prstGeom prst="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Return Address</a:t>
              </a:r>
              <a:endParaRPr lang="en-US" sz="2400" b="1" dirty="0"/>
            </a:p>
          </p:txBody>
        </p:sp>
        <p:sp>
          <p:nvSpPr>
            <p:cNvPr id="8" name="Rectangle 7"/>
            <p:cNvSpPr/>
            <p:nvPr/>
          </p:nvSpPr>
          <p:spPr>
            <a:xfrm>
              <a:off x="6625266" y="3540864"/>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VAR0</a:t>
              </a:r>
              <a:endParaRPr lang="en-US" sz="2400" b="1" dirty="0"/>
            </a:p>
          </p:txBody>
        </p:sp>
        <p:sp>
          <p:nvSpPr>
            <p:cNvPr id="9" name="Rectangle 8"/>
            <p:cNvSpPr/>
            <p:nvPr/>
          </p:nvSpPr>
          <p:spPr>
            <a:xfrm>
              <a:off x="6625266" y="4322527"/>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VAR1</a:t>
              </a:r>
              <a:endParaRPr lang="en-US" sz="2400" b="1" dirty="0"/>
            </a:p>
          </p:txBody>
        </p:sp>
        <p:sp>
          <p:nvSpPr>
            <p:cNvPr id="10" name="Rectangle 9"/>
            <p:cNvSpPr/>
            <p:nvPr/>
          </p:nvSpPr>
          <p:spPr>
            <a:xfrm>
              <a:off x="6625266" y="5090194"/>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t>
              </a:r>
              <a:endParaRPr lang="en-US" sz="2400" b="1" dirty="0"/>
            </a:p>
          </p:txBody>
        </p:sp>
        <p:sp>
          <p:nvSpPr>
            <p:cNvPr id="11" name="Rectangle 10"/>
            <p:cNvSpPr/>
            <p:nvPr/>
          </p:nvSpPr>
          <p:spPr>
            <a:xfrm>
              <a:off x="6625266" y="1873946"/>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t>
              </a:r>
              <a:endParaRPr lang="en-US" sz="2400" b="1" dirty="0"/>
            </a:p>
          </p:txBody>
        </p:sp>
      </p:grpSp>
      <p:sp>
        <p:nvSpPr>
          <p:cNvPr id="14" name="TextBox 13"/>
          <p:cNvSpPr txBox="1"/>
          <p:nvPr/>
        </p:nvSpPr>
        <p:spPr>
          <a:xfrm>
            <a:off x="5080245" y="1697979"/>
            <a:ext cx="1545022" cy="584776"/>
          </a:xfrm>
          <a:prstGeom prst="rect">
            <a:avLst/>
          </a:prstGeom>
          <a:noFill/>
        </p:spPr>
        <p:txBody>
          <a:bodyPr wrap="square" rtlCol="0">
            <a:spAutoFit/>
          </a:bodyPr>
          <a:lstStyle/>
          <a:p>
            <a:r>
              <a:rPr lang="en-US" sz="3200" dirty="0" smtClean="0"/>
              <a:t>0xF000</a:t>
            </a:r>
            <a:endParaRPr lang="en-US" sz="3200" dirty="0"/>
          </a:p>
        </p:txBody>
      </p:sp>
      <p:sp>
        <p:nvSpPr>
          <p:cNvPr id="16" name="TextBox 15"/>
          <p:cNvSpPr txBox="1"/>
          <p:nvPr/>
        </p:nvSpPr>
        <p:spPr>
          <a:xfrm>
            <a:off x="5080245" y="5417900"/>
            <a:ext cx="1569937" cy="584776"/>
          </a:xfrm>
          <a:prstGeom prst="rect">
            <a:avLst/>
          </a:prstGeom>
          <a:noFill/>
        </p:spPr>
        <p:txBody>
          <a:bodyPr wrap="square" rtlCol="0">
            <a:spAutoFit/>
          </a:bodyPr>
          <a:lstStyle/>
          <a:p>
            <a:r>
              <a:rPr lang="en-US" sz="3200" dirty="0" smtClean="0"/>
              <a:t>0xE000</a:t>
            </a:r>
            <a:endParaRPr lang="en-US" sz="3200" dirty="0"/>
          </a:p>
        </p:txBody>
      </p:sp>
      <p:cxnSp>
        <p:nvCxnSpPr>
          <p:cNvPr id="18" name="Straight Arrow Connector 17"/>
          <p:cNvCxnSpPr/>
          <p:nvPr/>
        </p:nvCxnSpPr>
        <p:spPr>
          <a:xfrm flipV="1">
            <a:off x="6015146" y="2226082"/>
            <a:ext cx="0" cy="3191818"/>
          </a:xfrm>
          <a:prstGeom prst="straightConnector1">
            <a:avLst/>
          </a:prstGeom>
          <a:ln w="101600">
            <a:solidFill>
              <a:srgbClr val="FFFF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451471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68964" cy="1143000"/>
          </a:xfrm>
        </p:spPr>
        <p:txBody>
          <a:bodyPr>
            <a:normAutofit/>
          </a:bodyPr>
          <a:lstStyle/>
          <a:p>
            <a:r>
              <a:rPr lang="en-US" dirty="0" smtClean="0"/>
              <a:t>Exploiting a Stack Overflow: 1996</a:t>
            </a:r>
            <a:endParaRPr lang="en-US" dirty="0"/>
          </a:p>
        </p:txBody>
      </p:sp>
      <p:sp>
        <p:nvSpPr>
          <p:cNvPr id="3" name="Content Placeholder 2"/>
          <p:cNvSpPr>
            <a:spLocks noGrp="1"/>
          </p:cNvSpPr>
          <p:nvPr>
            <p:ph idx="1"/>
          </p:nvPr>
        </p:nvSpPr>
        <p:spPr/>
        <p:txBody>
          <a:bodyPr/>
          <a:lstStyle/>
          <a:p>
            <a:r>
              <a:rPr lang="en-US" dirty="0" smtClean="0"/>
              <a:t>Control Flow</a:t>
            </a:r>
          </a:p>
          <a:p>
            <a:pPr lvl="1"/>
            <a:r>
              <a:rPr lang="en-US" dirty="0" smtClean="0"/>
              <a:t>Overwrite return address (always static)</a:t>
            </a:r>
          </a:p>
          <a:p>
            <a:pPr lvl="1"/>
            <a:r>
              <a:rPr lang="en-US" dirty="0" smtClean="0"/>
              <a:t>Jump to </a:t>
            </a:r>
            <a:r>
              <a:rPr lang="en-US" dirty="0" err="1" smtClean="0"/>
              <a:t>shellcode</a:t>
            </a:r>
            <a:r>
              <a:rPr lang="en-US" dirty="0" smtClean="0"/>
              <a:t> (static location)</a:t>
            </a:r>
          </a:p>
          <a:p>
            <a:r>
              <a:rPr lang="en-US" dirty="0" err="1" smtClean="0"/>
              <a:t>Shellcode</a:t>
            </a:r>
            <a:endParaRPr lang="en-US" dirty="0" smtClean="0"/>
          </a:p>
          <a:p>
            <a:r>
              <a:rPr lang="en-US" dirty="0" smtClean="0"/>
              <a:t>Persist</a:t>
            </a:r>
          </a:p>
          <a:p>
            <a:r>
              <a:rPr lang="en-US" dirty="0" smtClean="0"/>
              <a:t>Knowledge: None</a:t>
            </a:r>
          </a:p>
          <a:p>
            <a:r>
              <a:rPr lang="en-US" dirty="0" smtClean="0"/>
              <a:t>Bugs Needed: 1</a:t>
            </a:r>
          </a:p>
        </p:txBody>
      </p:sp>
    </p:spTree>
    <p:extLst>
      <p:ext uri="{BB962C8B-B14F-4D97-AF65-F5344CB8AC3E}">
        <p14:creationId xmlns:p14="http://schemas.microsoft.com/office/powerpoint/2010/main" val="27170344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1800" cy="1143000"/>
          </a:xfrm>
        </p:spPr>
        <p:txBody>
          <a:bodyPr>
            <a:normAutofit/>
          </a:bodyPr>
          <a:lstStyle/>
          <a:p>
            <a:r>
              <a:rPr lang="en-US" dirty="0" smtClean="0"/>
              <a:t>Exploiting a Stack Overflow: 1996</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724978134"/>
              </p:ext>
            </p:extLst>
          </p:nvPr>
        </p:nvGraphicFramePr>
        <p:xfrm>
          <a:off x="641350" y="1270000"/>
          <a:ext cx="78613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0837465"/>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410062"/>
            <a:ext cx="8229600" cy="1143000"/>
          </a:xfrm>
        </p:spPr>
        <p:txBody>
          <a:bodyPr>
            <a:normAutofit fontScale="90000"/>
          </a:bodyPr>
          <a:lstStyle/>
          <a:p>
            <a:r>
              <a:rPr lang="en-US" dirty="0" smtClean="0"/>
              <a:t>Defense: </a:t>
            </a:r>
            <a:br>
              <a:rPr lang="en-US" dirty="0" smtClean="0"/>
            </a:br>
            <a:r>
              <a:rPr lang="en-US" dirty="0" smtClean="0"/>
              <a:t>Stack Cookies</a:t>
            </a:r>
            <a:endParaRPr lang="en-US" dirty="0"/>
          </a:p>
        </p:txBody>
      </p:sp>
      <p:sp>
        <p:nvSpPr>
          <p:cNvPr id="3" name="Content Placeholder 2"/>
          <p:cNvSpPr>
            <a:spLocks noGrp="1"/>
          </p:cNvSpPr>
          <p:nvPr>
            <p:ph idx="1"/>
          </p:nvPr>
        </p:nvSpPr>
        <p:spPr/>
        <p:txBody>
          <a:bodyPr>
            <a:normAutofit lnSpcReduction="10000"/>
          </a:bodyPr>
          <a:lstStyle/>
          <a:p>
            <a:r>
              <a:rPr lang="en-US" dirty="0" smtClean="0"/>
              <a:t>Goal: Prevent control flow</a:t>
            </a:r>
            <a:br>
              <a:rPr lang="en-US" dirty="0" smtClean="0"/>
            </a:br>
            <a:r>
              <a:rPr lang="en-US" dirty="0" smtClean="0"/>
              <a:t>hijacking via return address</a:t>
            </a:r>
            <a:br>
              <a:rPr lang="en-US" dirty="0" smtClean="0"/>
            </a:br>
            <a:r>
              <a:rPr lang="en-US" dirty="0" smtClean="0"/>
              <a:t>overwrite.</a:t>
            </a:r>
          </a:p>
          <a:p>
            <a:r>
              <a:rPr lang="en-US" dirty="0" smtClean="0"/>
              <a:t>Add </a:t>
            </a:r>
            <a:r>
              <a:rPr lang="en-US" dirty="0"/>
              <a:t>secret value </a:t>
            </a:r>
            <a:r>
              <a:rPr lang="en-US" dirty="0" smtClean="0"/>
              <a:t/>
            </a:r>
            <a:br>
              <a:rPr lang="en-US" dirty="0" smtClean="0"/>
            </a:br>
            <a:r>
              <a:rPr lang="en-US" dirty="0" smtClean="0"/>
              <a:t>before </a:t>
            </a:r>
            <a:r>
              <a:rPr lang="en-US" dirty="0"/>
              <a:t>return </a:t>
            </a:r>
            <a:r>
              <a:rPr lang="en-US" dirty="0" smtClean="0"/>
              <a:t>address</a:t>
            </a:r>
          </a:p>
          <a:p>
            <a:r>
              <a:rPr lang="en-US" dirty="0" smtClean="0"/>
              <a:t>Verify the value before jumping</a:t>
            </a:r>
            <a:br>
              <a:rPr lang="en-US" dirty="0" smtClean="0"/>
            </a:br>
            <a:r>
              <a:rPr lang="en-US" dirty="0" smtClean="0"/>
              <a:t>to return address</a:t>
            </a:r>
            <a:endParaRPr lang="en-US" dirty="0"/>
          </a:p>
          <a:p>
            <a:r>
              <a:rPr lang="en-US" dirty="0" smtClean="0"/>
              <a:t>First described in 1998</a:t>
            </a:r>
          </a:p>
          <a:p>
            <a:r>
              <a:rPr lang="en-US" dirty="0" smtClean="0"/>
              <a:t>Introduced in </a:t>
            </a:r>
            <a:br>
              <a:rPr lang="en-US" dirty="0" smtClean="0"/>
            </a:br>
            <a:r>
              <a:rPr lang="en-US" dirty="0" smtClean="0"/>
              <a:t>GCC and MSVC in 2003.</a:t>
            </a:r>
          </a:p>
        </p:txBody>
      </p:sp>
      <p:sp>
        <p:nvSpPr>
          <p:cNvPr id="6" name="Rectangle 5"/>
          <p:cNvSpPr/>
          <p:nvPr/>
        </p:nvSpPr>
        <p:spPr>
          <a:xfrm>
            <a:off x="6978061" y="785396"/>
            <a:ext cx="1533420" cy="4760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noFill/>
            </a:endParaRPr>
          </a:p>
        </p:txBody>
      </p:sp>
      <p:sp>
        <p:nvSpPr>
          <p:cNvPr id="7" name="Rectangle 6"/>
          <p:cNvSpPr/>
          <p:nvPr/>
        </p:nvSpPr>
        <p:spPr>
          <a:xfrm>
            <a:off x="6978061" y="1602812"/>
            <a:ext cx="1533420" cy="767667"/>
          </a:xfrm>
          <a:prstGeom prst="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Return Address</a:t>
            </a:r>
            <a:endParaRPr lang="en-US" sz="2400" b="1" dirty="0"/>
          </a:p>
        </p:txBody>
      </p:sp>
      <p:sp>
        <p:nvSpPr>
          <p:cNvPr id="8" name="Rectangle 7"/>
          <p:cNvSpPr/>
          <p:nvPr/>
        </p:nvSpPr>
        <p:spPr>
          <a:xfrm>
            <a:off x="6978061" y="3229224"/>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VAR0</a:t>
            </a:r>
            <a:endParaRPr lang="en-US" sz="2400" b="1" dirty="0"/>
          </a:p>
        </p:txBody>
      </p:sp>
      <p:sp>
        <p:nvSpPr>
          <p:cNvPr id="9" name="Rectangle 8"/>
          <p:cNvSpPr/>
          <p:nvPr/>
        </p:nvSpPr>
        <p:spPr>
          <a:xfrm>
            <a:off x="6978061" y="4010887"/>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VAR1</a:t>
            </a:r>
            <a:endParaRPr lang="en-US" sz="2400" b="1" dirty="0"/>
          </a:p>
        </p:txBody>
      </p:sp>
      <p:sp>
        <p:nvSpPr>
          <p:cNvPr id="10" name="Rectangle 9"/>
          <p:cNvSpPr/>
          <p:nvPr/>
        </p:nvSpPr>
        <p:spPr>
          <a:xfrm>
            <a:off x="6978061" y="4778554"/>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t>
            </a:r>
            <a:endParaRPr lang="en-US" sz="2400" b="1" dirty="0"/>
          </a:p>
        </p:txBody>
      </p:sp>
      <p:sp>
        <p:nvSpPr>
          <p:cNvPr id="11" name="Rectangle 10"/>
          <p:cNvSpPr/>
          <p:nvPr/>
        </p:nvSpPr>
        <p:spPr>
          <a:xfrm>
            <a:off x="6978061" y="785395"/>
            <a:ext cx="1533420" cy="767667"/>
          </a:xfrm>
          <a:prstGeom prst="rect">
            <a:avLst/>
          </a:prstGeom>
          <a:noFill/>
          <a:ln w="50800">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t>
            </a:r>
            <a:endParaRPr lang="en-US" sz="2400" b="1" dirty="0"/>
          </a:p>
        </p:txBody>
      </p:sp>
      <p:sp>
        <p:nvSpPr>
          <p:cNvPr id="12" name="TextBox 11"/>
          <p:cNvSpPr txBox="1"/>
          <p:nvPr/>
        </p:nvSpPr>
        <p:spPr>
          <a:xfrm>
            <a:off x="5433040" y="742847"/>
            <a:ext cx="1545022" cy="584776"/>
          </a:xfrm>
          <a:prstGeom prst="rect">
            <a:avLst/>
          </a:prstGeom>
          <a:noFill/>
        </p:spPr>
        <p:txBody>
          <a:bodyPr wrap="square" rtlCol="0">
            <a:spAutoFit/>
          </a:bodyPr>
          <a:lstStyle/>
          <a:p>
            <a:r>
              <a:rPr lang="en-US" sz="3200" dirty="0" smtClean="0"/>
              <a:t>0xF000</a:t>
            </a:r>
            <a:endParaRPr lang="en-US" sz="3200" dirty="0"/>
          </a:p>
        </p:txBody>
      </p:sp>
      <p:sp>
        <p:nvSpPr>
          <p:cNvPr id="13" name="TextBox 12"/>
          <p:cNvSpPr txBox="1"/>
          <p:nvPr/>
        </p:nvSpPr>
        <p:spPr>
          <a:xfrm>
            <a:off x="5433040" y="5106260"/>
            <a:ext cx="1569937" cy="584776"/>
          </a:xfrm>
          <a:prstGeom prst="rect">
            <a:avLst/>
          </a:prstGeom>
          <a:noFill/>
        </p:spPr>
        <p:txBody>
          <a:bodyPr wrap="square" rtlCol="0">
            <a:spAutoFit/>
          </a:bodyPr>
          <a:lstStyle/>
          <a:p>
            <a:r>
              <a:rPr lang="en-US" sz="3200" dirty="0" smtClean="0"/>
              <a:t>0xE000</a:t>
            </a:r>
            <a:endParaRPr lang="en-US" sz="3200" dirty="0"/>
          </a:p>
        </p:txBody>
      </p:sp>
      <p:cxnSp>
        <p:nvCxnSpPr>
          <p:cNvPr id="14" name="Straight Arrow Connector 13"/>
          <p:cNvCxnSpPr/>
          <p:nvPr/>
        </p:nvCxnSpPr>
        <p:spPr>
          <a:xfrm flipV="1">
            <a:off x="6367941" y="1327623"/>
            <a:ext cx="0" cy="3778637"/>
          </a:xfrm>
          <a:prstGeom prst="straightConnector1">
            <a:avLst/>
          </a:prstGeom>
          <a:ln w="101600">
            <a:solidFill>
              <a:srgbClr val="FFFF00"/>
            </a:solidFill>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6980874" y="2417810"/>
            <a:ext cx="1533420" cy="767667"/>
          </a:xfrm>
          <a:prstGeom prst="rect">
            <a:avLst/>
          </a:prstGeom>
          <a:noFill/>
          <a:ln w="50800">
            <a:solidFill>
              <a:srgbClr val="00009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Stack Cookie</a:t>
            </a:r>
            <a:endParaRPr lang="en-US" sz="2400" b="1" dirty="0"/>
          </a:p>
        </p:txBody>
      </p:sp>
    </p:spTree>
    <p:extLst>
      <p:ext uri="{BB962C8B-B14F-4D97-AF65-F5344CB8AC3E}">
        <p14:creationId xmlns:p14="http://schemas.microsoft.com/office/powerpoint/2010/main" val="158223134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68964" cy="1143000"/>
          </a:xfrm>
        </p:spPr>
        <p:txBody>
          <a:bodyPr>
            <a:normAutofit fontScale="90000"/>
          </a:bodyPr>
          <a:lstStyle/>
          <a:p>
            <a:r>
              <a:rPr lang="en-US" dirty="0" smtClean="0"/>
              <a:t>Exploiting a Stack Overflow: 2003</a:t>
            </a:r>
            <a:br>
              <a:rPr lang="en-US" dirty="0" smtClean="0"/>
            </a:br>
            <a:r>
              <a:rPr lang="en-US" dirty="0" err="1" smtClean="0"/>
              <a:t>StackCookies</a:t>
            </a:r>
            <a:endParaRPr lang="en-US" dirty="0"/>
          </a:p>
        </p:txBody>
      </p:sp>
      <p:sp>
        <p:nvSpPr>
          <p:cNvPr id="3" name="Content Placeholder 2"/>
          <p:cNvSpPr>
            <a:spLocks noGrp="1"/>
          </p:cNvSpPr>
          <p:nvPr>
            <p:ph idx="1"/>
          </p:nvPr>
        </p:nvSpPr>
        <p:spPr/>
        <p:txBody>
          <a:bodyPr>
            <a:normAutofit lnSpcReduction="10000"/>
          </a:bodyPr>
          <a:lstStyle/>
          <a:p>
            <a:r>
              <a:rPr lang="en-US" dirty="0" smtClean="0"/>
              <a:t>Control </a:t>
            </a:r>
            <a:r>
              <a:rPr lang="en-US" dirty="0"/>
              <a:t>Flow</a:t>
            </a:r>
            <a:r>
              <a:rPr lang="en-US" dirty="0" smtClean="0"/>
              <a:t>: </a:t>
            </a:r>
          </a:p>
          <a:p>
            <a:pPr lvl="1"/>
            <a:r>
              <a:rPr lang="en-US" dirty="0" smtClean="0"/>
              <a:t>Guess </a:t>
            </a:r>
            <a:r>
              <a:rPr lang="en-US" dirty="0"/>
              <a:t>stack cookie (very hard) </a:t>
            </a:r>
            <a:endParaRPr lang="en-US" dirty="0" smtClean="0"/>
          </a:p>
          <a:p>
            <a:pPr marL="448056" lvl="1" indent="0">
              <a:buNone/>
            </a:pPr>
            <a:r>
              <a:rPr lang="en-US" dirty="0" smtClean="0"/>
              <a:t>OR</a:t>
            </a:r>
          </a:p>
          <a:p>
            <a:pPr lvl="1"/>
            <a:r>
              <a:rPr lang="en-US" dirty="0"/>
              <a:t>E</a:t>
            </a:r>
            <a:r>
              <a:rPr lang="en-US" dirty="0" smtClean="0"/>
              <a:t>xception handler (Windows)</a:t>
            </a:r>
          </a:p>
          <a:p>
            <a:pPr lvl="1"/>
            <a:r>
              <a:rPr lang="en-US" dirty="0"/>
              <a:t>Overwrite function pointer (rare</a:t>
            </a:r>
            <a:r>
              <a:rPr lang="en-US" dirty="0" smtClean="0"/>
              <a:t>)</a:t>
            </a:r>
          </a:p>
          <a:p>
            <a:r>
              <a:rPr lang="en-US" dirty="0" err="1" smtClean="0"/>
              <a:t>Shellcode</a:t>
            </a:r>
            <a:endParaRPr lang="en-US" dirty="0"/>
          </a:p>
          <a:p>
            <a:r>
              <a:rPr lang="en-US" dirty="0" smtClean="0"/>
              <a:t>Persist</a:t>
            </a:r>
            <a:endParaRPr lang="en-US" dirty="0"/>
          </a:p>
          <a:p>
            <a:r>
              <a:rPr lang="en-US" dirty="0"/>
              <a:t>Knowledge Needed: </a:t>
            </a:r>
            <a:r>
              <a:rPr lang="en-US" dirty="0" smtClean="0"/>
              <a:t>Stack Cookie</a:t>
            </a:r>
            <a:endParaRPr lang="en-US" dirty="0"/>
          </a:p>
          <a:p>
            <a:r>
              <a:rPr lang="en-US" dirty="0"/>
              <a:t>Bugs Needed: </a:t>
            </a:r>
            <a:r>
              <a:rPr lang="en-US" dirty="0" smtClean="0"/>
              <a:t>1 - 2</a:t>
            </a:r>
            <a:endParaRPr lang="en-US" dirty="0"/>
          </a:p>
        </p:txBody>
      </p:sp>
    </p:spTree>
    <p:extLst>
      <p:ext uri="{BB962C8B-B14F-4D97-AF65-F5344CB8AC3E}">
        <p14:creationId xmlns:p14="http://schemas.microsoft.com/office/powerpoint/2010/main" val="177100528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a:bodyPr>
          <a:lstStyle/>
          <a:p>
            <a:r>
              <a:rPr lang="en-US" dirty="0" smtClean="0"/>
              <a:t>Exploiting a Stack Overflow: 2003</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90003508"/>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338787"/>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DEP</a:t>
            </a:r>
            <a:endParaRPr lang="en-US" dirty="0"/>
          </a:p>
        </p:txBody>
      </p:sp>
      <p:sp>
        <p:nvSpPr>
          <p:cNvPr id="3" name="Content Placeholder 2"/>
          <p:cNvSpPr>
            <a:spLocks noGrp="1"/>
          </p:cNvSpPr>
          <p:nvPr>
            <p:ph idx="1"/>
          </p:nvPr>
        </p:nvSpPr>
        <p:spPr/>
        <p:txBody>
          <a:bodyPr>
            <a:normAutofit/>
          </a:bodyPr>
          <a:lstStyle/>
          <a:p>
            <a:r>
              <a:rPr lang="en-US" dirty="0" smtClean="0"/>
              <a:t>Goal: prevent introduction of foreign code.</a:t>
            </a:r>
          </a:p>
          <a:p>
            <a:r>
              <a:rPr lang="en-US" dirty="0" smtClean="0"/>
              <a:t>Mark memory pages as non-executable by default.</a:t>
            </a:r>
          </a:p>
          <a:p>
            <a:r>
              <a:rPr lang="en-US" dirty="0" smtClean="0"/>
              <a:t>Protections always existed, just not enforced.</a:t>
            </a:r>
          </a:p>
          <a:p>
            <a:r>
              <a:rPr lang="en-US" dirty="0" smtClean="0"/>
              <a:t>New hardware development.</a:t>
            </a:r>
          </a:p>
          <a:p>
            <a:r>
              <a:rPr lang="en-US" dirty="0" smtClean="0"/>
              <a:t>Mainstream Windows &amp; Linux support in 2004.</a:t>
            </a:r>
            <a:endParaRPr lang="en-US" dirty="0"/>
          </a:p>
        </p:txBody>
      </p:sp>
    </p:spTree>
    <p:extLst>
      <p:ext uri="{BB962C8B-B14F-4D97-AF65-F5344CB8AC3E}">
        <p14:creationId xmlns:p14="http://schemas.microsoft.com/office/powerpoint/2010/main" val="4798407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Using OPC (Other People’s Computers)</a:t>
            </a:r>
            <a:endParaRPr lang="en-US" sz="3200" dirty="0"/>
          </a:p>
        </p:txBody>
      </p:sp>
      <p:sp>
        <p:nvSpPr>
          <p:cNvPr id="3" name="Content Placeholder 2"/>
          <p:cNvSpPr>
            <a:spLocks noGrp="1"/>
          </p:cNvSpPr>
          <p:nvPr>
            <p:ph idx="1"/>
          </p:nvPr>
        </p:nvSpPr>
        <p:spPr/>
        <p:txBody>
          <a:bodyPr/>
          <a:lstStyle/>
          <a:p>
            <a:r>
              <a:rPr lang="en-US" dirty="0" smtClean="0"/>
              <a:t>CTF people don’t use computers like normal people use computers</a:t>
            </a:r>
          </a:p>
          <a:p>
            <a:r>
              <a:rPr lang="en-US" dirty="0" smtClean="0"/>
              <a:t>How do you hide yourself? How do you detect other hidden people?</a:t>
            </a:r>
          </a:p>
          <a:p>
            <a:pPr lvl="1"/>
            <a:r>
              <a:rPr lang="en-US" dirty="0" smtClean="0"/>
              <a:t>Amusing: fighting covertly with another team for control of a third teams system</a:t>
            </a:r>
          </a:p>
          <a:p>
            <a:pPr lvl="2"/>
            <a:r>
              <a:rPr lang="en-US" dirty="0" smtClean="0"/>
              <a:t>Even more amusing: when this happens by accident</a:t>
            </a:r>
          </a:p>
          <a:p>
            <a:r>
              <a:rPr lang="en-US" dirty="0" smtClean="0"/>
              <a:t>This is </a:t>
            </a:r>
            <a:r>
              <a:rPr lang="en-US" i="1" dirty="0" smtClean="0"/>
              <a:t>being a bastard </a:t>
            </a:r>
            <a:r>
              <a:rPr lang="en-US" i="1" dirty="0" err="1" smtClean="0"/>
              <a:t>sysadmin</a:t>
            </a:r>
            <a:r>
              <a:rPr lang="en-US" i="1" dirty="0" smtClean="0"/>
              <a:t> from hell</a:t>
            </a:r>
            <a:endParaRPr lang="en-US" dirty="0"/>
          </a:p>
        </p:txBody>
      </p:sp>
    </p:spTree>
    <p:extLst>
      <p:ext uri="{BB962C8B-B14F-4D97-AF65-F5344CB8AC3E}">
        <p14:creationId xmlns:p14="http://schemas.microsoft.com/office/powerpoint/2010/main" val="3377075402"/>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68964" cy="1143000"/>
          </a:xfrm>
        </p:spPr>
        <p:txBody>
          <a:bodyPr>
            <a:noAutofit/>
          </a:bodyPr>
          <a:lstStyle/>
          <a:p>
            <a:r>
              <a:rPr lang="en-US" sz="4100" dirty="0" smtClean="0"/>
              <a:t>Exploiting a Stack Overflow: 2004</a:t>
            </a:r>
            <a:br>
              <a:rPr lang="en-US" sz="4100" dirty="0" smtClean="0"/>
            </a:br>
            <a:r>
              <a:rPr lang="en-US" sz="4100" dirty="0" smtClean="0"/>
              <a:t>DEP</a:t>
            </a:r>
            <a:endParaRPr lang="en-US" sz="4100" dirty="0"/>
          </a:p>
        </p:txBody>
      </p:sp>
      <p:sp>
        <p:nvSpPr>
          <p:cNvPr id="3" name="Content Placeholder 2"/>
          <p:cNvSpPr>
            <a:spLocks noGrp="1"/>
          </p:cNvSpPr>
          <p:nvPr>
            <p:ph idx="1"/>
          </p:nvPr>
        </p:nvSpPr>
        <p:spPr/>
        <p:txBody>
          <a:bodyPr>
            <a:normAutofit fontScale="77500" lnSpcReduction="20000"/>
          </a:bodyPr>
          <a:lstStyle/>
          <a:p>
            <a:r>
              <a:rPr lang="en-US" dirty="0" smtClean="0"/>
              <a:t>Control </a:t>
            </a:r>
            <a:r>
              <a:rPr lang="en-US" dirty="0"/>
              <a:t>Flow: </a:t>
            </a:r>
          </a:p>
          <a:p>
            <a:pPr lvl="1"/>
            <a:r>
              <a:rPr lang="en-US" dirty="0"/>
              <a:t>Guess stack cookie (very hard) </a:t>
            </a:r>
          </a:p>
          <a:p>
            <a:pPr marL="448056" lvl="1" indent="0">
              <a:buNone/>
            </a:pPr>
            <a:r>
              <a:rPr lang="en-US" dirty="0"/>
              <a:t>OR</a:t>
            </a:r>
          </a:p>
          <a:p>
            <a:pPr lvl="1"/>
            <a:r>
              <a:rPr lang="en-US" dirty="0"/>
              <a:t>Exception handler (Windows)</a:t>
            </a:r>
          </a:p>
          <a:p>
            <a:pPr lvl="1"/>
            <a:r>
              <a:rPr lang="en-US" dirty="0"/>
              <a:t>Overwrite function pointer (rare)</a:t>
            </a:r>
          </a:p>
          <a:p>
            <a:r>
              <a:rPr lang="en-US" dirty="0" err="1" smtClean="0"/>
              <a:t>Shellcode</a:t>
            </a:r>
            <a:r>
              <a:rPr lang="en-US" dirty="0" smtClean="0"/>
              <a:t>:</a:t>
            </a:r>
          </a:p>
          <a:p>
            <a:pPr lvl="1"/>
            <a:r>
              <a:rPr lang="en-US" dirty="0" smtClean="0"/>
              <a:t>Find address of APIs (easy – if they are imported)</a:t>
            </a:r>
          </a:p>
          <a:p>
            <a:pPr lvl="1"/>
            <a:r>
              <a:rPr lang="en-US" dirty="0" smtClean="0"/>
              <a:t>Create </a:t>
            </a:r>
            <a:r>
              <a:rPr lang="en-US" dirty="0"/>
              <a:t>s</a:t>
            </a:r>
            <a:r>
              <a:rPr lang="en-US" dirty="0" smtClean="0"/>
              <a:t>tack frame to +X buffer (easy)</a:t>
            </a:r>
          </a:p>
          <a:p>
            <a:pPr lvl="1"/>
            <a:r>
              <a:rPr lang="en-US" dirty="0"/>
              <a:t>E</a:t>
            </a:r>
            <a:r>
              <a:rPr lang="en-US" dirty="0" smtClean="0"/>
              <a:t>xecute </a:t>
            </a:r>
            <a:r>
              <a:rPr lang="en-US" dirty="0" err="1" smtClean="0"/>
              <a:t>shellcode</a:t>
            </a:r>
            <a:endParaRPr lang="en-US" dirty="0" smtClean="0"/>
          </a:p>
          <a:p>
            <a:r>
              <a:rPr lang="en-US" dirty="0" smtClean="0"/>
              <a:t>Persist</a:t>
            </a:r>
            <a:endParaRPr lang="en-US" dirty="0"/>
          </a:p>
          <a:p>
            <a:r>
              <a:rPr lang="en-US" dirty="0"/>
              <a:t>Knowledge Needed: </a:t>
            </a:r>
            <a:r>
              <a:rPr lang="en-US" dirty="0" smtClean="0"/>
              <a:t>Stack Cookie</a:t>
            </a:r>
            <a:endParaRPr lang="en-US" dirty="0"/>
          </a:p>
          <a:p>
            <a:r>
              <a:rPr lang="en-US" dirty="0"/>
              <a:t>Bugs Needed: 1 to </a:t>
            </a:r>
            <a:r>
              <a:rPr lang="en-US" dirty="0" smtClean="0"/>
              <a:t>2</a:t>
            </a:r>
            <a:endParaRPr lang="en-US" dirty="0"/>
          </a:p>
        </p:txBody>
      </p:sp>
    </p:spTree>
    <p:extLst>
      <p:ext uri="{BB962C8B-B14F-4D97-AF65-F5344CB8AC3E}">
        <p14:creationId xmlns:p14="http://schemas.microsoft.com/office/powerpoint/2010/main" val="107911550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a:bodyPr>
          <a:lstStyle/>
          <a:p>
            <a:r>
              <a:rPr lang="en-US" dirty="0" smtClean="0"/>
              <a:t>Exploiting a Stack Overflow: 2004</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37789129"/>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98804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ASLR</a:t>
            </a:r>
            <a:endParaRPr lang="en-US" dirty="0"/>
          </a:p>
        </p:txBody>
      </p:sp>
      <p:sp>
        <p:nvSpPr>
          <p:cNvPr id="3" name="Content Placeholder 2"/>
          <p:cNvSpPr>
            <a:spLocks noGrp="1"/>
          </p:cNvSpPr>
          <p:nvPr>
            <p:ph idx="1"/>
          </p:nvPr>
        </p:nvSpPr>
        <p:spPr/>
        <p:txBody>
          <a:bodyPr/>
          <a:lstStyle/>
          <a:p>
            <a:r>
              <a:rPr lang="en-US" dirty="0" smtClean="0"/>
              <a:t>Goal: prevent the attacker from re-using code and locating their own malicious payload.</a:t>
            </a:r>
          </a:p>
          <a:p>
            <a:r>
              <a:rPr lang="en-US" dirty="0" smtClean="0"/>
              <a:t>Randomize load locations of libraries and the program image.</a:t>
            </a:r>
          </a:p>
          <a:p>
            <a:r>
              <a:rPr lang="en-US" dirty="0" smtClean="0"/>
              <a:t>Randomize stack addresses</a:t>
            </a:r>
          </a:p>
          <a:p>
            <a:r>
              <a:rPr lang="en-US" dirty="0" smtClean="0"/>
              <a:t>Randomize heap addresses</a:t>
            </a:r>
          </a:p>
        </p:txBody>
      </p:sp>
    </p:spTree>
    <p:extLst>
      <p:ext uri="{BB962C8B-B14F-4D97-AF65-F5344CB8AC3E}">
        <p14:creationId xmlns:p14="http://schemas.microsoft.com/office/powerpoint/2010/main" val="1432466647"/>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Exploiting a Stack Overflow: 2007</a:t>
            </a:r>
            <a:br>
              <a:rPr lang="en-US" dirty="0" smtClean="0"/>
            </a:br>
            <a:r>
              <a:rPr lang="en-US" dirty="0" smtClean="0"/>
              <a:t>ASLR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Control </a:t>
            </a:r>
            <a:r>
              <a:rPr lang="en-US" dirty="0"/>
              <a:t>Flow: </a:t>
            </a:r>
          </a:p>
          <a:p>
            <a:pPr lvl="1"/>
            <a:r>
              <a:rPr lang="en-US" dirty="0"/>
              <a:t>Guess stack cookie (very hard) </a:t>
            </a:r>
          </a:p>
          <a:p>
            <a:pPr marL="448056" lvl="1" indent="0">
              <a:buNone/>
            </a:pPr>
            <a:r>
              <a:rPr lang="en-US" dirty="0"/>
              <a:t>OR</a:t>
            </a:r>
          </a:p>
          <a:p>
            <a:pPr lvl="1"/>
            <a:r>
              <a:rPr lang="en-US" dirty="0"/>
              <a:t>Exception handler (Windows)</a:t>
            </a:r>
          </a:p>
          <a:p>
            <a:pPr lvl="1"/>
            <a:r>
              <a:rPr lang="en-US" dirty="0"/>
              <a:t>Overwrite function pointer (rare)</a:t>
            </a:r>
          </a:p>
          <a:p>
            <a:r>
              <a:rPr lang="en-US" dirty="0" err="1" smtClean="0"/>
              <a:t>Shellcode</a:t>
            </a:r>
            <a:r>
              <a:rPr lang="en-US" dirty="0"/>
              <a:t>:</a:t>
            </a:r>
          </a:p>
          <a:p>
            <a:pPr lvl="1"/>
            <a:r>
              <a:rPr lang="en-US" dirty="0"/>
              <a:t>Find address of APIs </a:t>
            </a:r>
            <a:r>
              <a:rPr lang="en-US" dirty="0" smtClean="0"/>
              <a:t>(hard – </a:t>
            </a:r>
            <a:r>
              <a:rPr lang="en-US" dirty="0"/>
              <a:t>if they are imported)</a:t>
            </a:r>
          </a:p>
          <a:p>
            <a:pPr lvl="1"/>
            <a:r>
              <a:rPr lang="en-US" dirty="0"/>
              <a:t>Create stack frame to +X buffer </a:t>
            </a:r>
            <a:r>
              <a:rPr lang="en-US" dirty="0" smtClean="0"/>
              <a:t>(hard)</a:t>
            </a:r>
            <a:endParaRPr lang="en-US" dirty="0"/>
          </a:p>
          <a:p>
            <a:pPr lvl="1"/>
            <a:r>
              <a:rPr lang="en-US" dirty="0"/>
              <a:t>Execute </a:t>
            </a:r>
            <a:r>
              <a:rPr lang="en-US" dirty="0" err="1"/>
              <a:t>shellcode</a:t>
            </a:r>
            <a:endParaRPr lang="en-US" dirty="0"/>
          </a:p>
          <a:p>
            <a:r>
              <a:rPr lang="en-US" dirty="0" smtClean="0"/>
              <a:t>Persist</a:t>
            </a:r>
            <a:endParaRPr lang="en-US" dirty="0"/>
          </a:p>
          <a:p>
            <a:r>
              <a:rPr lang="en-US" dirty="0"/>
              <a:t>Knowledge Needed: </a:t>
            </a:r>
            <a:r>
              <a:rPr lang="en-US" dirty="0" smtClean="0"/>
              <a:t>Stack Cookie, Module Address, </a:t>
            </a:r>
            <a:r>
              <a:rPr lang="en-US" dirty="0" err="1" smtClean="0"/>
              <a:t>Shellcode</a:t>
            </a:r>
            <a:r>
              <a:rPr lang="en-US" dirty="0" smtClean="0"/>
              <a:t> Location</a:t>
            </a:r>
            <a:endParaRPr lang="en-US" dirty="0"/>
          </a:p>
          <a:p>
            <a:r>
              <a:rPr lang="en-US" dirty="0"/>
              <a:t>Bugs Needed: </a:t>
            </a:r>
            <a:r>
              <a:rPr lang="en-US" dirty="0" smtClean="0"/>
              <a:t>2</a:t>
            </a:r>
            <a:endParaRPr lang="en-US" dirty="0"/>
          </a:p>
          <a:p>
            <a:pPr marL="36576" indent="0">
              <a:buNone/>
            </a:pPr>
            <a:endParaRPr lang="en-US" dirty="0"/>
          </a:p>
        </p:txBody>
      </p:sp>
    </p:spTree>
    <p:extLst>
      <p:ext uri="{BB962C8B-B14F-4D97-AF65-F5344CB8AC3E}">
        <p14:creationId xmlns:p14="http://schemas.microsoft.com/office/powerpoint/2010/main" val="88670666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a:bodyPr>
          <a:lstStyle/>
          <a:p>
            <a:r>
              <a:rPr lang="en-US" dirty="0" smtClean="0"/>
              <a:t>Exploiting a Stack Overflow: 2007</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74568686"/>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430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SafeSEH</a:t>
            </a:r>
            <a:r>
              <a:rPr lang="en-US" dirty="0" smtClean="0"/>
              <a:t>/SEHOP</a:t>
            </a:r>
            <a:endParaRPr lang="en-US" dirty="0"/>
          </a:p>
        </p:txBody>
      </p:sp>
      <p:sp>
        <p:nvSpPr>
          <p:cNvPr id="3" name="Content Placeholder 2"/>
          <p:cNvSpPr>
            <a:spLocks noGrp="1"/>
          </p:cNvSpPr>
          <p:nvPr>
            <p:ph idx="1"/>
          </p:nvPr>
        </p:nvSpPr>
        <p:spPr/>
        <p:txBody>
          <a:bodyPr/>
          <a:lstStyle/>
          <a:p>
            <a:r>
              <a:rPr lang="en-US" dirty="0" smtClean="0"/>
              <a:t>Goal: prevent control flow hijacking via exception handlers.</a:t>
            </a:r>
          </a:p>
          <a:p>
            <a:r>
              <a:rPr lang="en-US" dirty="0" smtClean="0"/>
              <a:t>Two different technologies to verify integrity and semantics of exception handlers.</a:t>
            </a:r>
          </a:p>
        </p:txBody>
      </p:sp>
    </p:spTree>
    <p:extLst>
      <p:ext uri="{BB962C8B-B14F-4D97-AF65-F5344CB8AC3E}">
        <p14:creationId xmlns:p14="http://schemas.microsoft.com/office/powerpoint/2010/main" val="371711911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2224" cy="1143000"/>
          </a:xfrm>
        </p:spPr>
        <p:txBody>
          <a:bodyPr>
            <a:normAutofit fontScale="90000"/>
          </a:bodyPr>
          <a:lstStyle/>
          <a:p>
            <a:r>
              <a:rPr lang="en-US" dirty="0" smtClean="0"/>
              <a:t>Exploiting a Stack Overflow: 2008</a:t>
            </a:r>
            <a:br>
              <a:rPr lang="en-US" dirty="0" smtClean="0"/>
            </a:br>
            <a:r>
              <a:rPr lang="en-US" dirty="0" err="1" smtClean="0"/>
              <a:t>SafeSEH</a:t>
            </a:r>
            <a:r>
              <a:rPr lang="en-US" dirty="0" smtClean="0"/>
              <a:t>/SEHOP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Control </a:t>
            </a:r>
            <a:r>
              <a:rPr lang="en-US" dirty="0"/>
              <a:t>Flow: </a:t>
            </a:r>
          </a:p>
          <a:p>
            <a:pPr lvl="1"/>
            <a:r>
              <a:rPr lang="en-US" dirty="0"/>
              <a:t>Guess stack cookie (very hard) </a:t>
            </a:r>
          </a:p>
          <a:p>
            <a:pPr marL="448056" lvl="1" indent="0">
              <a:buNone/>
            </a:pPr>
            <a:r>
              <a:rPr lang="en-US" dirty="0"/>
              <a:t>OR</a:t>
            </a:r>
          </a:p>
          <a:p>
            <a:pPr lvl="1"/>
            <a:r>
              <a:rPr lang="en-US" dirty="0" smtClean="0"/>
              <a:t>Overwrite </a:t>
            </a:r>
            <a:r>
              <a:rPr lang="en-US" dirty="0"/>
              <a:t>function pointer (rare)</a:t>
            </a:r>
          </a:p>
          <a:p>
            <a:r>
              <a:rPr lang="en-US" dirty="0" err="1" smtClean="0"/>
              <a:t>Shellcode</a:t>
            </a:r>
            <a:r>
              <a:rPr lang="en-US" dirty="0"/>
              <a:t>:</a:t>
            </a:r>
          </a:p>
          <a:p>
            <a:pPr lvl="1"/>
            <a:r>
              <a:rPr lang="en-US" dirty="0"/>
              <a:t>Find address of APIs </a:t>
            </a:r>
            <a:r>
              <a:rPr lang="en-US" dirty="0" smtClean="0"/>
              <a:t>(hard – </a:t>
            </a:r>
            <a:r>
              <a:rPr lang="en-US" dirty="0"/>
              <a:t>if they are imported)</a:t>
            </a:r>
          </a:p>
          <a:p>
            <a:pPr lvl="1"/>
            <a:r>
              <a:rPr lang="en-US" dirty="0"/>
              <a:t>Create stack frame to +X buffer </a:t>
            </a:r>
            <a:r>
              <a:rPr lang="en-US" dirty="0" smtClean="0"/>
              <a:t>(hard)</a:t>
            </a:r>
            <a:endParaRPr lang="en-US" dirty="0"/>
          </a:p>
          <a:p>
            <a:pPr lvl="1"/>
            <a:r>
              <a:rPr lang="en-US" dirty="0"/>
              <a:t>Execute </a:t>
            </a:r>
            <a:r>
              <a:rPr lang="en-US" dirty="0" err="1"/>
              <a:t>shellcode</a:t>
            </a:r>
            <a:endParaRPr lang="en-US" dirty="0"/>
          </a:p>
          <a:p>
            <a:r>
              <a:rPr lang="en-US" dirty="0" smtClean="0"/>
              <a:t>Persist</a:t>
            </a:r>
            <a:endParaRPr lang="en-US" dirty="0"/>
          </a:p>
          <a:p>
            <a:r>
              <a:rPr lang="en-US" dirty="0"/>
              <a:t>Knowledge Needed: </a:t>
            </a:r>
            <a:r>
              <a:rPr lang="en-US" dirty="0" smtClean="0"/>
              <a:t>Stack Cookie, Base Address, </a:t>
            </a:r>
            <a:r>
              <a:rPr lang="en-US" dirty="0" err="1" smtClean="0"/>
              <a:t>Shellcode</a:t>
            </a:r>
            <a:r>
              <a:rPr lang="en-US" dirty="0" smtClean="0"/>
              <a:t> Location</a:t>
            </a:r>
            <a:endParaRPr lang="en-US" dirty="0"/>
          </a:p>
          <a:p>
            <a:r>
              <a:rPr lang="en-US" dirty="0"/>
              <a:t>Bugs Needed: </a:t>
            </a:r>
            <a:r>
              <a:rPr lang="en-US" dirty="0" smtClean="0"/>
              <a:t>2</a:t>
            </a:r>
            <a:endParaRPr lang="en-US" dirty="0"/>
          </a:p>
          <a:p>
            <a:pPr marL="36576" indent="0">
              <a:buNone/>
            </a:pPr>
            <a:endParaRPr lang="en-US" dirty="0"/>
          </a:p>
        </p:txBody>
      </p:sp>
    </p:spTree>
    <p:extLst>
      <p:ext uri="{BB962C8B-B14F-4D97-AF65-F5344CB8AC3E}">
        <p14:creationId xmlns:p14="http://schemas.microsoft.com/office/powerpoint/2010/main" val="364159385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02600" cy="1143000"/>
          </a:xfrm>
        </p:spPr>
        <p:txBody>
          <a:bodyPr>
            <a:normAutofit fontScale="90000"/>
          </a:bodyPr>
          <a:lstStyle/>
          <a:p>
            <a:r>
              <a:rPr lang="en-US" dirty="0"/>
              <a:t>Exploiting a Stack </a:t>
            </a:r>
            <a:r>
              <a:rPr lang="en-US" dirty="0" smtClean="0"/>
              <a:t>Overflows:</a:t>
            </a:r>
            <a:br>
              <a:rPr lang="en-US" dirty="0" smtClean="0"/>
            </a:br>
            <a:r>
              <a:rPr lang="en-US" dirty="0" smtClean="0"/>
              <a:t>Interlude</a:t>
            </a:r>
            <a:endParaRPr lang="en-US" dirty="0"/>
          </a:p>
        </p:txBody>
      </p:sp>
      <p:sp>
        <p:nvSpPr>
          <p:cNvPr id="3" name="Content Placeholder 2"/>
          <p:cNvSpPr>
            <a:spLocks noGrp="1"/>
          </p:cNvSpPr>
          <p:nvPr>
            <p:ph idx="1"/>
          </p:nvPr>
        </p:nvSpPr>
        <p:spPr>
          <a:xfrm>
            <a:off x="457200" y="1600200"/>
            <a:ext cx="8102600" cy="4525963"/>
          </a:xfrm>
        </p:spPr>
        <p:txBody>
          <a:bodyPr/>
          <a:lstStyle/>
          <a:p>
            <a:r>
              <a:rPr lang="en-US" dirty="0" smtClean="0"/>
              <a:t>In reality, attackers just stopped exploiting stack overflows.</a:t>
            </a:r>
          </a:p>
          <a:p>
            <a:r>
              <a:rPr lang="en-US" dirty="0" smtClean="0"/>
              <a:t>Moved on to greener, more exploitable, pastures.</a:t>
            </a:r>
          </a:p>
          <a:p>
            <a:r>
              <a:rPr lang="en-US" dirty="0" smtClean="0"/>
              <a:t>But, hypothetically speaking…</a:t>
            </a:r>
            <a:endParaRPr lang="en-US" dirty="0"/>
          </a:p>
        </p:txBody>
      </p:sp>
    </p:spTree>
    <p:extLst>
      <p:ext uri="{BB962C8B-B14F-4D97-AF65-F5344CB8AC3E}">
        <p14:creationId xmlns:p14="http://schemas.microsoft.com/office/powerpoint/2010/main" val="183659566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a:bodyPr>
          <a:lstStyle/>
          <a:p>
            <a:r>
              <a:rPr lang="en-US" dirty="0" smtClean="0"/>
              <a:t>Exploiting a Stack Overflow: 2008</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53794983"/>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55508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Sandboxing</a:t>
            </a:r>
            <a:endParaRPr lang="en-US" dirty="0"/>
          </a:p>
        </p:txBody>
      </p:sp>
      <p:sp>
        <p:nvSpPr>
          <p:cNvPr id="3" name="Content Placeholder 2"/>
          <p:cNvSpPr>
            <a:spLocks noGrp="1"/>
          </p:cNvSpPr>
          <p:nvPr>
            <p:ph idx="1"/>
          </p:nvPr>
        </p:nvSpPr>
        <p:spPr/>
        <p:txBody>
          <a:bodyPr/>
          <a:lstStyle/>
          <a:p>
            <a:r>
              <a:rPr lang="en-US" dirty="0" smtClean="0"/>
              <a:t>Goal: Prevent application compromise from leading to complete system compromise.</a:t>
            </a:r>
          </a:p>
          <a:p>
            <a:r>
              <a:rPr lang="en-US" dirty="0" smtClean="0"/>
              <a:t>Separate application privileges</a:t>
            </a:r>
          </a:p>
          <a:p>
            <a:r>
              <a:rPr lang="en-US" dirty="0"/>
              <a:t>L</a:t>
            </a:r>
            <a:r>
              <a:rPr lang="en-US" dirty="0" smtClean="0"/>
              <a:t>imit what APIs applications may call</a:t>
            </a:r>
          </a:p>
          <a:p>
            <a:r>
              <a:rPr lang="en-US" dirty="0" smtClean="0"/>
              <a:t>Mandatory Access Control</a:t>
            </a:r>
            <a:endParaRPr lang="en-US" dirty="0"/>
          </a:p>
        </p:txBody>
      </p:sp>
    </p:spTree>
    <p:extLst>
      <p:ext uri="{BB962C8B-B14F-4D97-AF65-F5344CB8AC3E}">
        <p14:creationId xmlns:p14="http://schemas.microsoft.com/office/powerpoint/2010/main" val="22550215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the way</a:t>
            </a:r>
            <a:endParaRPr lang="en-US" dirty="0"/>
          </a:p>
        </p:txBody>
      </p:sp>
      <p:sp>
        <p:nvSpPr>
          <p:cNvPr id="3" name="Content Placeholder 2"/>
          <p:cNvSpPr>
            <a:spLocks noGrp="1"/>
          </p:cNvSpPr>
          <p:nvPr>
            <p:ph idx="1"/>
          </p:nvPr>
        </p:nvSpPr>
        <p:spPr/>
        <p:txBody>
          <a:bodyPr/>
          <a:lstStyle/>
          <a:p>
            <a:r>
              <a:rPr lang="en-US" dirty="0" smtClean="0"/>
              <a:t>We will make some diversions </a:t>
            </a:r>
          </a:p>
          <a:p>
            <a:r>
              <a:rPr lang="en-US" dirty="0" smtClean="0"/>
              <a:t>Don’t worry there are demos and a video</a:t>
            </a:r>
          </a:p>
          <a:p>
            <a:r>
              <a:rPr lang="en-US" dirty="0" smtClean="0"/>
              <a:t>Have questions? Tell me</a:t>
            </a:r>
          </a:p>
        </p:txBody>
      </p:sp>
    </p:spTree>
    <p:extLst>
      <p:ext uri="{BB962C8B-B14F-4D97-AF65-F5344CB8AC3E}">
        <p14:creationId xmlns:p14="http://schemas.microsoft.com/office/powerpoint/2010/main" val="3468499199"/>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055132" cy="1143000"/>
          </a:xfrm>
        </p:spPr>
        <p:txBody>
          <a:bodyPr>
            <a:normAutofit fontScale="90000"/>
          </a:bodyPr>
          <a:lstStyle/>
          <a:p>
            <a:r>
              <a:rPr lang="en-US" dirty="0" smtClean="0"/>
              <a:t>Exploiting a Stack Overflow: Present</a:t>
            </a:r>
            <a:br>
              <a:rPr lang="en-US" dirty="0" smtClean="0"/>
            </a:br>
            <a:r>
              <a:rPr lang="en-US" dirty="0" smtClean="0"/>
              <a:t>Sandboxing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Control Flow: </a:t>
            </a:r>
          </a:p>
          <a:p>
            <a:pPr lvl="1"/>
            <a:r>
              <a:rPr lang="en-US" dirty="0"/>
              <a:t>Guess stack cookie (very hard) </a:t>
            </a:r>
          </a:p>
          <a:p>
            <a:pPr marL="448056" lvl="1" indent="0">
              <a:buNone/>
            </a:pPr>
            <a:r>
              <a:rPr lang="en-US" dirty="0"/>
              <a:t>OR</a:t>
            </a:r>
          </a:p>
          <a:p>
            <a:pPr lvl="1"/>
            <a:r>
              <a:rPr lang="en-US" dirty="0"/>
              <a:t>Overwrite function pointer (rare)</a:t>
            </a:r>
          </a:p>
          <a:p>
            <a:r>
              <a:rPr lang="en-US" dirty="0" err="1"/>
              <a:t>Shellcode</a:t>
            </a:r>
            <a:r>
              <a:rPr lang="en-US" dirty="0"/>
              <a:t>:</a:t>
            </a:r>
          </a:p>
          <a:p>
            <a:pPr lvl="1"/>
            <a:r>
              <a:rPr lang="en-US" dirty="0"/>
              <a:t>Find address of APIs (hard – if they are imported)</a:t>
            </a:r>
          </a:p>
          <a:p>
            <a:pPr lvl="1"/>
            <a:r>
              <a:rPr lang="en-US" dirty="0"/>
              <a:t>Create stack frame to +X buffer (hard)</a:t>
            </a:r>
          </a:p>
          <a:p>
            <a:pPr lvl="1"/>
            <a:r>
              <a:rPr lang="en-US" dirty="0"/>
              <a:t>Execute </a:t>
            </a:r>
            <a:r>
              <a:rPr lang="en-US" dirty="0" err="1"/>
              <a:t>shellcode</a:t>
            </a:r>
            <a:endParaRPr lang="en-US" dirty="0"/>
          </a:p>
          <a:p>
            <a:r>
              <a:rPr lang="en-US" dirty="0" smtClean="0"/>
              <a:t>Persist</a:t>
            </a:r>
          </a:p>
          <a:p>
            <a:pPr lvl="1"/>
            <a:r>
              <a:rPr lang="en-US" dirty="0" smtClean="0"/>
              <a:t>Sandbox Escape</a:t>
            </a:r>
            <a:endParaRPr lang="en-US" dirty="0"/>
          </a:p>
          <a:p>
            <a:r>
              <a:rPr lang="en-US" dirty="0"/>
              <a:t>Knowledge Needed: Stack Cookie, Base Address, </a:t>
            </a:r>
            <a:r>
              <a:rPr lang="en-US" dirty="0" err="1"/>
              <a:t>Shellcode</a:t>
            </a:r>
            <a:r>
              <a:rPr lang="en-US" dirty="0"/>
              <a:t> </a:t>
            </a:r>
            <a:r>
              <a:rPr lang="en-US" dirty="0" smtClean="0"/>
              <a:t>Location, Sandbox Escape</a:t>
            </a:r>
            <a:endParaRPr lang="en-US" dirty="0"/>
          </a:p>
          <a:p>
            <a:r>
              <a:rPr lang="en-US" dirty="0"/>
              <a:t>Bugs Needed: </a:t>
            </a:r>
            <a:r>
              <a:rPr lang="en-US" dirty="0" smtClean="0"/>
              <a:t>3</a:t>
            </a:r>
            <a:endParaRPr lang="en-US" dirty="0"/>
          </a:p>
        </p:txBody>
      </p:sp>
    </p:spTree>
    <p:extLst>
      <p:ext uri="{BB962C8B-B14F-4D97-AF65-F5344CB8AC3E}">
        <p14:creationId xmlns:p14="http://schemas.microsoft.com/office/powerpoint/2010/main" val="2044478410"/>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fontScale="90000"/>
          </a:bodyPr>
          <a:lstStyle/>
          <a:p>
            <a:r>
              <a:rPr lang="en-US" dirty="0" smtClean="0"/>
              <a:t>Exploiting a Stack Overflow: Present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78796930"/>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7" name="Elbow Connector 26"/>
          <p:cNvCxnSpPr/>
          <p:nvPr/>
        </p:nvCxnSpPr>
        <p:spPr>
          <a:xfrm rot="16200000" flipH="1">
            <a:off x="321469" y="2256632"/>
            <a:ext cx="4005263" cy="3733800"/>
          </a:xfrm>
          <a:prstGeom prst="bentConnector3">
            <a:avLst>
              <a:gd name="adj1" fmla="val 105707"/>
            </a:avLst>
          </a:prstGeom>
          <a:ln w="3810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4500" y="2139949"/>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5542"/>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055132" cy="1143000"/>
          </a:xfrm>
        </p:spPr>
        <p:txBody>
          <a:bodyPr>
            <a:normAutofit fontScale="90000"/>
          </a:bodyPr>
          <a:lstStyle/>
          <a:p>
            <a:r>
              <a:rPr lang="en-US" dirty="0" smtClean="0"/>
              <a:t>Exploiting a Stack Overflow: Soon</a:t>
            </a:r>
            <a:br>
              <a:rPr lang="en-US" dirty="0" smtClean="0"/>
            </a:br>
            <a:r>
              <a:rPr lang="en-US" dirty="0" smtClean="0"/>
              <a:t>Mandatory Code Signing</a:t>
            </a:r>
            <a:endParaRPr lang="en-US" dirty="0"/>
          </a:p>
        </p:txBody>
      </p:sp>
      <p:sp>
        <p:nvSpPr>
          <p:cNvPr id="3" name="Content Placeholder 2"/>
          <p:cNvSpPr>
            <a:spLocks noGrp="1"/>
          </p:cNvSpPr>
          <p:nvPr>
            <p:ph idx="1"/>
          </p:nvPr>
        </p:nvSpPr>
        <p:spPr>
          <a:xfrm>
            <a:off x="457200" y="1600200"/>
            <a:ext cx="7865968" cy="4525963"/>
          </a:xfrm>
        </p:spPr>
        <p:txBody>
          <a:bodyPr>
            <a:normAutofit fontScale="77500" lnSpcReduction="20000"/>
          </a:bodyPr>
          <a:lstStyle/>
          <a:p>
            <a:r>
              <a:rPr lang="en-US" dirty="0"/>
              <a:t>Control Flow: </a:t>
            </a:r>
          </a:p>
          <a:p>
            <a:pPr lvl="1"/>
            <a:r>
              <a:rPr lang="en-US" dirty="0"/>
              <a:t>Guess stack cookie (very hard) </a:t>
            </a:r>
          </a:p>
          <a:p>
            <a:pPr marL="448056" lvl="1" indent="0">
              <a:buNone/>
            </a:pPr>
            <a:r>
              <a:rPr lang="en-US" dirty="0"/>
              <a:t>OR</a:t>
            </a:r>
          </a:p>
          <a:p>
            <a:pPr lvl="1"/>
            <a:r>
              <a:rPr lang="en-US" dirty="0"/>
              <a:t>Overwrite function pointer (rare)</a:t>
            </a:r>
          </a:p>
          <a:p>
            <a:r>
              <a:rPr lang="en-US" dirty="0" err="1"/>
              <a:t>Shellcode</a:t>
            </a:r>
            <a:r>
              <a:rPr lang="en-US" dirty="0" smtClean="0"/>
              <a:t>:</a:t>
            </a:r>
          </a:p>
          <a:p>
            <a:pPr lvl="1"/>
            <a:r>
              <a:rPr lang="en-US" dirty="0" smtClean="0"/>
              <a:t>Find </a:t>
            </a:r>
            <a:r>
              <a:rPr lang="en-US" dirty="0"/>
              <a:t>address of APIs (hard – if they are imported</a:t>
            </a:r>
            <a:r>
              <a:rPr lang="en-US" dirty="0" smtClean="0"/>
              <a:t>)</a:t>
            </a:r>
          </a:p>
          <a:p>
            <a:pPr lvl="1"/>
            <a:r>
              <a:rPr lang="en-US" dirty="0"/>
              <a:t>Create stack frame to disable code signing </a:t>
            </a:r>
            <a:r>
              <a:rPr lang="en-US" dirty="0" smtClean="0"/>
              <a:t>(very hard)</a:t>
            </a:r>
            <a:endParaRPr lang="en-US" dirty="0"/>
          </a:p>
          <a:p>
            <a:pPr lvl="1"/>
            <a:r>
              <a:rPr lang="en-US" dirty="0" smtClean="0"/>
              <a:t>Allocate executable buffer</a:t>
            </a:r>
            <a:endParaRPr lang="en-US" dirty="0"/>
          </a:p>
          <a:p>
            <a:pPr lvl="1"/>
            <a:r>
              <a:rPr lang="en-US" dirty="0"/>
              <a:t>Execute </a:t>
            </a:r>
            <a:r>
              <a:rPr lang="en-US" dirty="0" err="1"/>
              <a:t>shellcode</a:t>
            </a:r>
            <a:endParaRPr lang="en-US" dirty="0"/>
          </a:p>
          <a:p>
            <a:r>
              <a:rPr lang="en-US" dirty="0" smtClean="0"/>
              <a:t>Persist</a:t>
            </a:r>
          </a:p>
          <a:p>
            <a:pPr lvl="1"/>
            <a:r>
              <a:rPr lang="en-US" dirty="0" smtClean="0"/>
              <a:t>Sandbox Escape</a:t>
            </a:r>
            <a:endParaRPr lang="en-US" dirty="0"/>
          </a:p>
          <a:p>
            <a:r>
              <a:rPr lang="en-US" dirty="0"/>
              <a:t>Knowledge Needed: </a:t>
            </a:r>
            <a:r>
              <a:rPr lang="en-US" dirty="0" smtClean="0"/>
              <a:t>Stack </a:t>
            </a:r>
            <a:r>
              <a:rPr lang="en-US" dirty="0"/>
              <a:t>Cookie, </a:t>
            </a:r>
            <a:r>
              <a:rPr lang="en-US" dirty="0" smtClean="0"/>
              <a:t>API Address</a:t>
            </a:r>
            <a:r>
              <a:rPr lang="en-US" dirty="0"/>
              <a:t>, </a:t>
            </a:r>
            <a:r>
              <a:rPr lang="en-US" dirty="0" err="1"/>
              <a:t>Shellcode</a:t>
            </a:r>
            <a:r>
              <a:rPr lang="en-US" dirty="0"/>
              <a:t> </a:t>
            </a:r>
            <a:r>
              <a:rPr lang="en-US" dirty="0" smtClean="0"/>
              <a:t>Location, Code Signing Exploit, Sandbox Escape</a:t>
            </a:r>
            <a:endParaRPr lang="en-US" dirty="0"/>
          </a:p>
          <a:p>
            <a:r>
              <a:rPr lang="en-US" dirty="0"/>
              <a:t>Bugs Needed: </a:t>
            </a:r>
            <a:r>
              <a:rPr lang="en-US" dirty="0" smtClean="0"/>
              <a:t>4+</a:t>
            </a:r>
            <a:endParaRPr lang="en-US" dirty="0"/>
          </a:p>
        </p:txBody>
      </p:sp>
    </p:spTree>
    <p:extLst>
      <p:ext uri="{BB962C8B-B14F-4D97-AF65-F5344CB8AC3E}">
        <p14:creationId xmlns:p14="http://schemas.microsoft.com/office/powerpoint/2010/main" val="80571711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7068" cy="1143000"/>
          </a:xfrm>
        </p:spPr>
        <p:txBody>
          <a:bodyPr>
            <a:normAutofit/>
          </a:bodyPr>
          <a:lstStyle/>
          <a:p>
            <a:r>
              <a:rPr lang="en-US" dirty="0" smtClean="0"/>
              <a:t>Exploiting a Stack Overflow: Soon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43037085"/>
              </p:ext>
            </p:extLst>
          </p:nvPr>
        </p:nvGraphicFramePr>
        <p:xfrm>
          <a:off x="457200" y="1600200"/>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Freeform 22"/>
          <p:cNvSpPr/>
          <p:nvPr/>
        </p:nvSpPr>
        <p:spPr>
          <a:xfrm>
            <a:off x="190480" y="1905000"/>
            <a:ext cx="660420" cy="2019300"/>
          </a:xfrm>
          <a:custGeom>
            <a:avLst/>
            <a:gdLst>
              <a:gd name="connsiteX0" fmla="*/ 660420 w 660420"/>
              <a:gd name="connsiteY0" fmla="*/ 1790700 h 1790700"/>
              <a:gd name="connsiteX1" fmla="*/ 20 w 660420"/>
              <a:gd name="connsiteY1" fmla="*/ 838200 h 1790700"/>
              <a:gd name="connsiteX2" fmla="*/ 635020 w 660420"/>
              <a:gd name="connsiteY2" fmla="*/ 0 h 1790700"/>
            </a:gdLst>
            <a:ahLst/>
            <a:cxnLst>
              <a:cxn ang="0">
                <a:pos x="connsiteX0" y="connsiteY0"/>
              </a:cxn>
              <a:cxn ang="0">
                <a:pos x="connsiteX1" y="connsiteY1"/>
              </a:cxn>
              <a:cxn ang="0">
                <a:pos x="connsiteX2" y="connsiteY2"/>
              </a:cxn>
            </a:cxnLst>
            <a:rect l="l" t="t" r="r" b="b"/>
            <a:pathLst>
              <a:path w="660420" h="1790700">
                <a:moveTo>
                  <a:pt x="660420" y="1790700"/>
                </a:moveTo>
                <a:cubicBezTo>
                  <a:pt x="332336" y="1463675"/>
                  <a:pt x="4253" y="1136650"/>
                  <a:pt x="20" y="838200"/>
                </a:cubicBezTo>
                <a:cubicBezTo>
                  <a:pt x="-4213" y="539750"/>
                  <a:pt x="635020" y="0"/>
                  <a:pt x="635020" y="0"/>
                </a:cubicBezTo>
              </a:path>
            </a:pathLst>
          </a:custGeom>
          <a:ln w="508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90480" y="2286000"/>
            <a:ext cx="660420" cy="3429000"/>
          </a:xfrm>
          <a:custGeom>
            <a:avLst/>
            <a:gdLst>
              <a:gd name="connsiteX0" fmla="*/ 660420 w 660420"/>
              <a:gd name="connsiteY0" fmla="*/ 1790700 h 1790700"/>
              <a:gd name="connsiteX1" fmla="*/ 20 w 660420"/>
              <a:gd name="connsiteY1" fmla="*/ 838200 h 1790700"/>
              <a:gd name="connsiteX2" fmla="*/ 635020 w 660420"/>
              <a:gd name="connsiteY2" fmla="*/ 0 h 1790700"/>
            </a:gdLst>
            <a:ahLst/>
            <a:cxnLst>
              <a:cxn ang="0">
                <a:pos x="connsiteX0" y="connsiteY0"/>
              </a:cxn>
              <a:cxn ang="0">
                <a:pos x="connsiteX1" y="connsiteY1"/>
              </a:cxn>
              <a:cxn ang="0">
                <a:pos x="connsiteX2" y="connsiteY2"/>
              </a:cxn>
            </a:cxnLst>
            <a:rect l="l" t="t" r="r" b="b"/>
            <a:pathLst>
              <a:path w="660420" h="1790700">
                <a:moveTo>
                  <a:pt x="660420" y="1790700"/>
                </a:moveTo>
                <a:cubicBezTo>
                  <a:pt x="332336" y="1463675"/>
                  <a:pt x="4253" y="1136650"/>
                  <a:pt x="20" y="838200"/>
                </a:cubicBezTo>
                <a:cubicBezTo>
                  <a:pt x="-4213" y="539750"/>
                  <a:pt x="635020" y="0"/>
                  <a:pt x="635020" y="0"/>
                </a:cubicBezTo>
              </a:path>
            </a:pathLst>
          </a:custGeom>
          <a:ln w="508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36366534"/>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overflows: wrap-up</a:t>
            </a:r>
            <a:endParaRPr lang="en-US" dirty="0"/>
          </a:p>
        </p:txBody>
      </p:sp>
      <p:sp>
        <p:nvSpPr>
          <p:cNvPr id="3" name="Content Placeholder 2"/>
          <p:cNvSpPr>
            <a:spLocks noGrp="1"/>
          </p:cNvSpPr>
          <p:nvPr>
            <p:ph idx="1"/>
          </p:nvPr>
        </p:nvSpPr>
        <p:spPr/>
        <p:txBody>
          <a:bodyPr/>
          <a:lstStyle/>
          <a:p>
            <a:r>
              <a:rPr lang="en-US" dirty="0" smtClean="0"/>
              <a:t>This is the progression of stack overflow stuff on Windows</a:t>
            </a:r>
          </a:p>
          <a:p>
            <a:r>
              <a:rPr lang="en-US" dirty="0" smtClean="0"/>
              <a:t>Let’s look at some of the telltale signs of stack canaries</a:t>
            </a:r>
          </a:p>
          <a:p>
            <a:r>
              <a:rPr lang="en-US" dirty="0" smtClean="0"/>
              <a:t>What are some ways that you could do a stack canary incorrectly? </a:t>
            </a:r>
          </a:p>
          <a:p>
            <a:r>
              <a:rPr lang="en-US" dirty="0" smtClean="0"/>
              <a:t>Would this be an amusing CTF challenge?</a:t>
            </a:r>
          </a:p>
          <a:p>
            <a:r>
              <a:rPr lang="en-US" dirty="0" smtClean="0"/>
              <a:t>What is the concept that this all reduces to?</a:t>
            </a:r>
            <a:endParaRPr lang="en-US" dirty="0"/>
          </a:p>
        </p:txBody>
      </p:sp>
    </p:spTree>
    <p:extLst>
      <p:ext uri="{BB962C8B-B14F-4D97-AF65-F5344CB8AC3E}">
        <p14:creationId xmlns:p14="http://schemas.microsoft.com/office/powerpoint/2010/main" val="315619068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heap overflows?</a:t>
            </a:r>
            <a:endParaRPr lang="en-US" dirty="0"/>
          </a:p>
        </p:txBody>
      </p:sp>
      <p:sp>
        <p:nvSpPr>
          <p:cNvPr id="3" name="Content Placeholder 2"/>
          <p:cNvSpPr>
            <a:spLocks noGrp="1"/>
          </p:cNvSpPr>
          <p:nvPr>
            <p:ph idx="1"/>
          </p:nvPr>
        </p:nvSpPr>
        <p:spPr/>
        <p:txBody>
          <a:bodyPr/>
          <a:lstStyle/>
          <a:p>
            <a:r>
              <a:rPr lang="en-US" dirty="0" smtClean="0"/>
              <a:t>Oh boy</a:t>
            </a:r>
          </a:p>
          <a:p>
            <a:r>
              <a:rPr lang="en-US" dirty="0" smtClean="0"/>
              <a:t>Inherently more complicated </a:t>
            </a:r>
          </a:p>
          <a:p>
            <a:pPr lvl="1"/>
            <a:r>
              <a:rPr lang="en-US" dirty="0" smtClean="0"/>
              <a:t>An additional layer of indirection </a:t>
            </a:r>
          </a:p>
          <a:p>
            <a:r>
              <a:rPr lang="en-US" dirty="0" smtClean="0"/>
              <a:t>Again, some help from </a:t>
            </a:r>
            <a:r>
              <a:rPr lang="en-US" dirty="0" err="1" smtClean="0"/>
              <a:t>Artem</a:t>
            </a:r>
            <a:endParaRPr lang="en-US" dirty="0"/>
          </a:p>
        </p:txBody>
      </p:sp>
    </p:spTree>
    <p:extLst>
      <p:ext uri="{BB962C8B-B14F-4D97-AF65-F5344CB8AC3E}">
        <p14:creationId xmlns:p14="http://schemas.microsoft.com/office/powerpoint/2010/main" val="1207734652"/>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Overflows</a:t>
            </a:r>
            <a:endParaRPr lang="en-US" dirty="0"/>
          </a:p>
        </p:txBody>
      </p:sp>
      <p:sp>
        <p:nvSpPr>
          <p:cNvPr id="3" name="Content Placeholder 2"/>
          <p:cNvSpPr>
            <a:spLocks noGrp="1"/>
          </p:cNvSpPr>
          <p:nvPr>
            <p:ph idx="1"/>
          </p:nvPr>
        </p:nvSpPr>
        <p:spPr/>
        <p:txBody>
          <a:bodyPr/>
          <a:lstStyle/>
          <a:p>
            <a:r>
              <a:rPr lang="en-US" dirty="0" smtClean="0"/>
              <a:t>Write past C0 and </a:t>
            </a:r>
            <a:r>
              <a:rPr lang="en-US" dirty="0" smtClean="0">
                <a:solidFill>
                  <a:srgbClr val="FFFF00"/>
                </a:solidFill>
              </a:rPr>
              <a:t>overwrite</a:t>
            </a:r>
            <a:r>
              <a:rPr lang="en-US" dirty="0" smtClean="0">
                <a:solidFill>
                  <a:schemeClr val="accent5">
                    <a:lumMod val="60000"/>
                    <a:lumOff val="40000"/>
                  </a:schemeClr>
                </a:solidFill>
              </a:rPr>
              <a:t> </a:t>
            </a:r>
            <a:r>
              <a:rPr lang="en-US" dirty="0" smtClean="0"/>
              <a:t>part of C1</a:t>
            </a:r>
          </a:p>
          <a:p>
            <a:endParaRPr lang="en-US" dirty="0"/>
          </a:p>
          <a:p>
            <a:endParaRPr lang="en-US" dirty="0" smtClean="0"/>
          </a:p>
          <a:p>
            <a:endParaRPr lang="en-US" dirty="0"/>
          </a:p>
          <a:p>
            <a:r>
              <a:rPr lang="en-US" dirty="0" smtClean="0"/>
              <a:t>free(C0); //merge C0 and C1</a:t>
            </a:r>
          </a:p>
          <a:p>
            <a:endParaRPr lang="en-US" dirty="0"/>
          </a:p>
          <a:p>
            <a:endParaRPr lang="en-US" dirty="0" smtClean="0"/>
          </a:p>
          <a:p>
            <a:pPr marL="36576" indent="0">
              <a:buNone/>
            </a:pPr>
            <a:endParaRPr lang="en-US" dirty="0"/>
          </a:p>
        </p:txBody>
      </p:sp>
      <p:sp>
        <p:nvSpPr>
          <p:cNvPr id="6" name="Rounded Rectangle 5"/>
          <p:cNvSpPr/>
          <p:nvPr/>
        </p:nvSpPr>
        <p:spPr>
          <a:xfrm>
            <a:off x="768350" y="2555872"/>
            <a:ext cx="2368550" cy="10541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C0: USED</a:t>
            </a:r>
            <a:endParaRPr lang="en-US" dirty="0"/>
          </a:p>
        </p:txBody>
      </p:sp>
      <p:sp>
        <p:nvSpPr>
          <p:cNvPr id="8" name="Rounded Rectangle 7"/>
          <p:cNvSpPr/>
          <p:nvPr/>
        </p:nvSpPr>
        <p:spPr>
          <a:xfrm>
            <a:off x="3136901" y="2555872"/>
            <a:ext cx="2286000" cy="1054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 FREE</a:t>
            </a:r>
            <a:endParaRPr lang="en-US" dirty="0"/>
          </a:p>
        </p:txBody>
      </p:sp>
      <p:sp>
        <p:nvSpPr>
          <p:cNvPr id="9" name="Rounded Rectangle 8"/>
          <p:cNvSpPr/>
          <p:nvPr/>
        </p:nvSpPr>
        <p:spPr>
          <a:xfrm>
            <a:off x="5422902" y="2555872"/>
            <a:ext cx="2651124" cy="10541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C2: USED</a:t>
            </a:r>
            <a:endParaRPr lang="en-US" dirty="0"/>
          </a:p>
        </p:txBody>
      </p:sp>
      <p:sp>
        <p:nvSpPr>
          <p:cNvPr id="10" name="Rounded Rectangle 9"/>
          <p:cNvSpPr/>
          <p:nvPr/>
        </p:nvSpPr>
        <p:spPr>
          <a:xfrm>
            <a:off x="768350" y="4545011"/>
            <a:ext cx="4654550" cy="1054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C0: FREE</a:t>
            </a:r>
            <a:endParaRPr lang="en-US" dirty="0"/>
          </a:p>
        </p:txBody>
      </p:sp>
      <p:sp>
        <p:nvSpPr>
          <p:cNvPr id="11" name="Rounded Rectangle 10"/>
          <p:cNvSpPr/>
          <p:nvPr/>
        </p:nvSpPr>
        <p:spPr>
          <a:xfrm>
            <a:off x="5422902" y="4545011"/>
            <a:ext cx="2651123" cy="10541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C2: USED</a:t>
            </a:r>
            <a:endParaRPr lang="en-US" dirty="0"/>
          </a:p>
        </p:txBody>
      </p:sp>
      <p:cxnSp>
        <p:nvCxnSpPr>
          <p:cNvPr id="12" name="Straight Arrow Connector 11"/>
          <p:cNvCxnSpPr/>
          <p:nvPr/>
        </p:nvCxnSpPr>
        <p:spPr>
          <a:xfrm>
            <a:off x="768350" y="2343623"/>
            <a:ext cx="2952750" cy="1"/>
          </a:xfrm>
          <a:prstGeom prst="straightConnector1">
            <a:avLst/>
          </a:prstGeom>
          <a:ln w="101600">
            <a:solidFill>
              <a:srgbClr val="FFFF00"/>
            </a:solidFill>
            <a:tailEnd type="arrow"/>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3136901" y="2565400"/>
            <a:ext cx="431799" cy="1054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206630"/>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Overflows</a:t>
            </a:r>
            <a:endParaRPr lang="en-US" dirty="0"/>
          </a:p>
        </p:txBody>
      </p:sp>
      <p:sp>
        <p:nvSpPr>
          <p:cNvPr id="3" name="Content Placeholder 2"/>
          <p:cNvSpPr>
            <a:spLocks noGrp="1"/>
          </p:cNvSpPr>
          <p:nvPr>
            <p:ph idx="1"/>
          </p:nvPr>
        </p:nvSpPr>
        <p:spPr/>
        <p:txBody>
          <a:bodyPr/>
          <a:lstStyle/>
          <a:p>
            <a:r>
              <a:rPr lang="en-US" dirty="0" smtClean="0"/>
              <a:t>Overwrite heap metadata to gain code execution.</a:t>
            </a:r>
          </a:p>
          <a:p>
            <a:r>
              <a:rPr lang="en-US" dirty="0" smtClean="0"/>
              <a:t>Get a write-what-where</a:t>
            </a:r>
            <a:endParaRPr lang="en-US" dirty="0"/>
          </a:p>
          <a:p>
            <a:pPr lvl="1"/>
            <a:r>
              <a:rPr lang="en-US" dirty="0" smtClean="0">
                <a:solidFill>
                  <a:srgbClr val="FF0000"/>
                </a:solidFill>
              </a:rPr>
              <a:t>C0-&gt;blink</a:t>
            </a:r>
            <a:r>
              <a:rPr lang="en-US" dirty="0" smtClean="0"/>
              <a:t>-&gt;</a:t>
            </a:r>
            <a:r>
              <a:rPr lang="en-US" dirty="0" err="1" smtClean="0"/>
              <a:t>flink</a:t>
            </a:r>
            <a:r>
              <a:rPr lang="en-US" dirty="0" smtClean="0"/>
              <a:t> = </a:t>
            </a:r>
            <a:r>
              <a:rPr lang="en-US" dirty="0" smtClean="0">
                <a:solidFill>
                  <a:srgbClr val="000000"/>
                </a:solidFill>
              </a:rPr>
              <a:t>C1-&gt;</a:t>
            </a:r>
            <a:r>
              <a:rPr lang="en-US" dirty="0" err="1" smtClean="0">
                <a:solidFill>
                  <a:srgbClr val="000000"/>
                </a:solidFill>
              </a:rPr>
              <a:t>flink</a:t>
            </a:r>
            <a:endParaRPr lang="en-US" dirty="0" smtClean="0">
              <a:solidFill>
                <a:srgbClr val="000000"/>
              </a:solidFill>
            </a:endParaRPr>
          </a:p>
          <a:p>
            <a:pPr lvl="1"/>
            <a:r>
              <a:rPr lang="en-US" dirty="0" smtClean="0">
                <a:solidFill>
                  <a:srgbClr val="000000"/>
                </a:solidFill>
              </a:rPr>
              <a:t>C1-&gt;</a:t>
            </a:r>
            <a:r>
              <a:rPr lang="en-US" dirty="0" err="1" smtClean="0">
                <a:solidFill>
                  <a:srgbClr val="000000"/>
                </a:solidFill>
              </a:rPr>
              <a:t>flink</a:t>
            </a:r>
            <a:r>
              <a:rPr lang="en-US" dirty="0" smtClean="0"/>
              <a:t>-&gt;blink = </a:t>
            </a:r>
            <a:r>
              <a:rPr lang="en-US" dirty="0" smtClean="0">
                <a:solidFill>
                  <a:srgbClr val="FF0000"/>
                </a:solidFill>
              </a:rPr>
              <a:t>C0-&gt;blink</a:t>
            </a:r>
          </a:p>
          <a:p>
            <a:r>
              <a:rPr lang="en-US" dirty="0" smtClean="0"/>
              <a:t>*(</a:t>
            </a:r>
            <a:r>
              <a:rPr lang="en-US" dirty="0" smtClean="0">
                <a:solidFill>
                  <a:srgbClr val="FF0000"/>
                </a:solidFill>
              </a:rPr>
              <a:t>what</a:t>
            </a:r>
            <a:r>
              <a:rPr lang="en-US" dirty="0" smtClean="0"/>
              <a:t>+4) = </a:t>
            </a:r>
            <a:r>
              <a:rPr lang="en-US" dirty="0" smtClean="0">
                <a:solidFill>
                  <a:srgbClr val="000000"/>
                </a:solidFill>
              </a:rPr>
              <a:t>where</a:t>
            </a:r>
            <a:r>
              <a:rPr lang="en-US" dirty="0"/>
              <a:t/>
            </a:r>
            <a:br>
              <a:rPr lang="en-US" dirty="0"/>
            </a:br>
            <a:r>
              <a:rPr lang="en-US" dirty="0" smtClean="0"/>
              <a:t>*(</a:t>
            </a:r>
            <a:r>
              <a:rPr lang="en-US" dirty="0" smtClean="0">
                <a:solidFill>
                  <a:schemeClr val="tx1"/>
                </a:solidFill>
              </a:rPr>
              <a:t>where</a:t>
            </a:r>
            <a:r>
              <a:rPr lang="en-US" dirty="0" smtClean="0"/>
              <a:t>+0) = </a:t>
            </a:r>
            <a:r>
              <a:rPr lang="en-US" dirty="0" smtClean="0">
                <a:solidFill>
                  <a:srgbClr val="FF0000"/>
                </a:solidFill>
              </a:rPr>
              <a:t>what</a:t>
            </a:r>
          </a:p>
        </p:txBody>
      </p:sp>
    </p:spTree>
    <p:extLst>
      <p:ext uri="{BB962C8B-B14F-4D97-AF65-F5344CB8AC3E}">
        <p14:creationId xmlns:p14="http://schemas.microsoft.com/office/powerpoint/2010/main" val="226715298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Exploiting Heap Overflows</a:t>
            </a:r>
            <a:br>
              <a:rPr lang="en-US" dirty="0" smtClean="0"/>
            </a:br>
            <a:r>
              <a:rPr lang="en-US" dirty="0" smtClean="0"/>
              <a:t>2004</a:t>
            </a:r>
            <a:endParaRPr lang="en-US" dirty="0"/>
          </a:p>
        </p:txBody>
      </p:sp>
      <p:sp>
        <p:nvSpPr>
          <p:cNvPr id="3" name="Content Placeholder 2"/>
          <p:cNvSpPr>
            <a:spLocks noGrp="1"/>
          </p:cNvSpPr>
          <p:nvPr>
            <p:ph idx="1"/>
          </p:nvPr>
        </p:nvSpPr>
        <p:spPr/>
        <p:txBody>
          <a:bodyPr>
            <a:normAutofit lnSpcReduction="10000"/>
          </a:bodyPr>
          <a:lstStyle/>
          <a:p>
            <a:r>
              <a:rPr lang="en-US" dirty="0" smtClean="0"/>
              <a:t>Control Flow</a:t>
            </a:r>
          </a:p>
          <a:p>
            <a:pPr lvl="1"/>
            <a:r>
              <a:rPr lang="en-US" dirty="0" smtClean="0"/>
              <a:t>Chunk Coalesce Write-What-Where</a:t>
            </a:r>
          </a:p>
          <a:p>
            <a:r>
              <a:rPr lang="en-US" dirty="0" err="1" smtClean="0"/>
              <a:t>Shellcode</a:t>
            </a:r>
            <a:endParaRPr lang="en-US" dirty="0" smtClean="0"/>
          </a:p>
          <a:p>
            <a:r>
              <a:rPr lang="en-US" dirty="0" smtClean="0"/>
              <a:t>Persist</a:t>
            </a:r>
          </a:p>
          <a:p>
            <a:r>
              <a:rPr lang="en-US" dirty="0" smtClean="0"/>
              <a:t>Knowledge: </a:t>
            </a:r>
          </a:p>
          <a:p>
            <a:pPr lvl="1"/>
            <a:r>
              <a:rPr lang="en-US" dirty="0" smtClean="0"/>
              <a:t>Memory Layout (relatively static)</a:t>
            </a:r>
          </a:p>
          <a:p>
            <a:pPr lvl="1"/>
            <a:r>
              <a:rPr lang="en-US" dirty="0"/>
              <a:t>W</a:t>
            </a:r>
            <a:r>
              <a:rPr lang="en-US" dirty="0" smtClean="0"/>
              <a:t>riteable Address (data section)</a:t>
            </a:r>
          </a:p>
          <a:p>
            <a:pPr lvl="1"/>
            <a:r>
              <a:rPr lang="en-US" dirty="0"/>
              <a:t>F</a:t>
            </a:r>
            <a:r>
              <a:rPr lang="en-US" dirty="0" smtClean="0"/>
              <a:t>unction Pointer (static via import table)</a:t>
            </a:r>
          </a:p>
          <a:p>
            <a:r>
              <a:rPr lang="en-US" dirty="0" smtClean="0"/>
              <a:t>Bugs Needed: 1</a:t>
            </a:r>
          </a:p>
        </p:txBody>
      </p:sp>
    </p:spTree>
    <p:extLst>
      <p:ext uri="{BB962C8B-B14F-4D97-AF65-F5344CB8AC3E}">
        <p14:creationId xmlns:p14="http://schemas.microsoft.com/office/powerpoint/2010/main" val="22840664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1800" cy="1143000"/>
          </a:xfrm>
        </p:spPr>
        <p:txBody>
          <a:bodyPr>
            <a:normAutofit/>
          </a:bodyPr>
          <a:lstStyle/>
          <a:p>
            <a:r>
              <a:rPr lang="en-US" dirty="0" smtClean="0"/>
              <a:t>Exploiting a Heap Overflow: 2004</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124941989"/>
              </p:ext>
            </p:extLst>
          </p:nvPr>
        </p:nvGraphicFramePr>
        <p:xfrm>
          <a:off x="641350" y="1474818"/>
          <a:ext cx="7861300" cy="485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9681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54523</TotalTime>
  <Words>8729</Words>
  <Application>Microsoft Macintosh PowerPoint</Application>
  <PresentationFormat>On-screen Show (4:3)</PresentationFormat>
  <Paragraphs>1253</Paragraphs>
  <Slides>154</Slides>
  <Notes>61</Notes>
  <HiddenSlides>0</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Revolution</vt:lpstr>
      <vt:lpstr>Full-Spectrum Capture The Flag</vt:lpstr>
      <vt:lpstr>Introduction</vt:lpstr>
      <vt:lpstr>What we’ll discuss</vt:lpstr>
      <vt:lpstr>What we’ll discuss, outline</vt:lpstr>
      <vt:lpstr>Vulnerability discovery</vt:lpstr>
      <vt:lpstr>Exploit development</vt:lpstr>
      <vt:lpstr>Tool development</vt:lpstr>
      <vt:lpstr>Using OPC (Other People’s Computers)</vt:lpstr>
      <vt:lpstr>Along the way</vt:lpstr>
      <vt:lpstr>After The End</vt:lpstr>
      <vt:lpstr>Think Like a CTF Person</vt:lpstr>
      <vt:lpstr>We’re not computer users any more</vt:lpstr>
      <vt:lpstr>Some reasons</vt:lpstr>
      <vt:lpstr>Some reasons</vt:lpstr>
      <vt:lpstr>Know the systems</vt:lpstr>
      <vt:lpstr>Know what you can see</vt:lpstr>
      <vt:lpstr>Know your attack surface</vt:lpstr>
      <vt:lpstr>Know your adversaries</vt:lpstr>
      <vt:lpstr>You are in control</vt:lpstr>
      <vt:lpstr>Jeopardy Style Games</vt:lpstr>
      <vt:lpstr>Forensics</vt:lpstr>
      <vt:lpstr>Usually some similar themes</vt:lpstr>
      <vt:lpstr>Wait, a PDF is an EXE?</vt:lpstr>
      <vt:lpstr>Pattern Generalization</vt:lpstr>
      <vt:lpstr>Example – DEFCON Quals 2008</vt:lpstr>
      <vt:lpstr>Example – DEFCON Quals 2008</vt:lpstr>
      <vt:lpstr>Example – DEFCON Quals 2008</vt:lpstr>
      <vt:lpstr>Example – DEFCON Quals 2008</vt:lpstr>
      <vt:lpstr>PowerPoint Presentation</vt:lpstr>
      <vt:lpstr>PowerPoint Presentation</vt:lpstr>
      <vt:lpstr>PowerPoint Presentation</vt:lpstr>
      <vt:lpstr>Trivia</vt:lpstr>
      <vt:lpstr>More Trivia </vt:lpstr>
      <vt:lpstr>Recon</vt:lpstr>
      <vt:lpstr>Network</vt:lpstr>
      <vt:lpstr>Vulnerability Discovery</vt:lpstr>
      <vt:lpstr>Bugs</vt:lpstr>
      <vt:lpstr>Memory bugs</vt:lpstr>
      <vt:lpstr>Conceptualizing memory errors</vt:lpstr>
      <vt:lpstr>Conceptualizing memory errors</vt:lpstr>
      <vt:lpstr>Format1 warmup</vt:lpstr>
      <vt:lpstr>In pictures</vt:lpstr>
      <vt:lpstr>Finding the bugs</vt:lpstr>
      <vt:lpstr>Pattern for simple memory errors</vt:lpstr>
      <vt:lpstr>Do not be afraid of a dynamic study</vt:lpstr>
      <vt:lpstr>Debugging and program understanding</vt:lpstr>
      <vt:lpstr>Optimizing your time</vt:lpstr>
      <vt:lpstr>Other kinds of memory errors</vt:lpstr>
      <vt:lpstr>Integer overflows</vt:lpstr>
      <vt:lpstr>Use-after-free</vt:lpstr>
      <vt:lpstr>An example (from WebKit)</vt:lpstr>
      <vt:lpstr>Finding these is harder</vt:lpstr>
      <vt:lpstr>Side note: reference counting</vt:lpstr>
      <vt:lpstr>Race conditions</vt:lpstr>
      <vt:lpstr>Logic errors</vt:lpstr>
      <vt:lpstr>A note about the frontier</vt:lpstr>
      <vt:lpstr>Tools</vt:lpstr>
      <vt:lpstr>Tools 2</vt:lpstr>
      <vt:lpstr>Tools 3</vt:lpstr>
      <vt:lpstr>Reverse engineering </vt:lpstr>
      <vt:lpstr>Vulnerability mitigation</vt:lpstr>
      <vt:lpstr>Binary patching</vt:lpstr>
      <vt:lpstr>An example, from before</vt:lpstr>
      <vt:lpstr>Binary code, from IDA</vt:lpstr>
      <vt:lpstr>A direct approach</vt:lpstr>
      <vt:lpstr>Executable content editing</vt:lpstr>
      <vt:lpstr>Illustration</vt:lpstr>
      <vt:lpstr>Constraints on bugs (metagame)</vt:lpstr>
      <vt:lpstr>Finding bugs is good for your life</vt:lpstr>
      <vt:lpstr>Exploit Development</vt:lpstr>
      <vt:lpstr>Exploitation definition</vt:lpstr>
      <vt:lpstr>Stack Overflows</vt:lpstr>
      <vt:lpstr>What is a Stack Overflow?</vt:lpstr>
      <vt:lpstr>Exploiting a Stack Overflow: 1996</vt:lpstr>
      <vt:lpstr>Exploiting a Stack Overflow: 1996</vt:lpstr>
      <vt:lpstr>Defense:  Stack Cookies</vt:lpstr>
      <vt:lpstr>Exploiting a Stack Overflow: 2003 StackCookies</vt:lpstr>
      <vt:lpstr>Exploiting a Stack Overflow: 2003</vt:lpstr>
      <vt:lpstr>Defense: DEP</vt:lpstr>
      <vt:lpstr>Exploiting a Stack Overflow: 2004 DEP</vt:lpstr>
      <vt:lpstr>Exploiting a Stack Overflow: 2004</vt:lpstr>
      <vt:lpstr>Defense: ASLR</vt:lpstr>
      <vt:lpstr>Exploiting a Stack Overflow: 2007 ASLR</vt:lpstr>
      <vt:lpstr>Exploiting a Stack Overflow: 2007</vt:lpstr>
      <vt:lpstr>SafeSEH/SEHOP</vt:lpstr>
      <vt:lpstr>Exploiting a Stack Overflow: 2008 SafeSEH/SEHOP</vt:lpstr>
      <vt:lpstr>Exploiting a Stack Overflows: Interlude</vt:lpstr>
      <vt:lpstr>Exploiting a Stack Overflow: 2008</vt:lpstr>
      <vt:lpstr>Sandboxing</vt:lpstr>
      <vt:lpstr>Exploiting a Stack Overflow: Present Sandboxing</vt:lpstr>
      <vt:lpstr>Exploiting a Stack Overflow: Present</vt:lpstr>
      <vt:lpstr>Exploiting a Stack Overflow: Soon Mandatory Code Signing</vt:lpstr>
      <vt:lpstr>Exploiting a Stack Overflow: Soon</vt:lpstr>
      <vt:lpstr>Stack overflows: wrap-up</vt:lpstr>
      <vt:lpstr>What about heap overflows?</vt:lpstr>
      <vt:lpstr>Heap Overflows</vt:lpstr>
      <vt:lpstr>Heap Overflows</vt:lpstr>
      <vt:lpstr>Exploiting Heap Overflows 2004</vt:lpstr>
      <vt:lpstr>Exploiting a Heap Overflow: 2004</vt:lpstr>
      <vt:lpstr>Heap Protections</vt:lpstr>
      <vt:lpstr>Exploiting Heap Overflows 2007</vt:lpstr>
      <vt:lpstr>Exploiting a Heap Overflow: 2007</vt:lpstr>
      <vt:lpstr>Heap Protections</vt:lpstr>
      <vt:lpstr>Exploiting Heap Overflows 2012</vt:lpstr>
      <vt:lpstr>Exploiting a Heap Overflow: 2007</vt:lpstr>
      <vt:lpstr>Current Heap Protections</vt:lpstr>
      <vt:lpstr>Exploiting a Heap Overflow: Current</vt:lpstr>
      <vt:lpstr>In CTFs</vt:lpstr>
      <vt:lpstr>Exploit development workflow</vt:lpstr>
      <vt:lpstr>Exploit development workflow</vt:lpstr>
      <vt:lpstr>Thought process</vt:lpstr>
      <vt:lpstr>General theme</vt:lpstr>
      <vt:lpstr>Tool Creation</vt:lpstr>
      <vt:lpstr>What kind of tools do we need?</vt:lpstr>
      <vt:lpstr>Some case studies</vt:lpstr>
      <vt:lpstr>Exploit launching framework</vt:lpstr>
      <vt:lpstr>Detour: only-in-memory programs</vt:lpstr>
      <vt:lpstr>In-memory programs</vt:lpstr>
      <vt:lpstr>Custom rootkit case study</vt:lpstr>
      <vt:lpstr>Rootkit communications</vt:lpstr>
      <vt:lpstr>Case study: debugger </vt:lpstr>
      <vt:lpstr>General infrastructure</vt:lpstr>
      <vt:lpstr>Conclusion</vt:lpstr>
      <vt:lpstr>Malicious System Administration</vt:lpstr>
      <vt:lpstr>Attack and Defense </vt:lpstr>
      <vt:lpstr>Usual scenario for A/D CTF</vt:lpstr>
      <vt:lpstr>Without anonymity, this is simple</vt:lpstr>
      <vt:lpstr>Defense</vt:lpstr>
      <vt:lpstr>Situational awareness </vt:lpstr>
      <vt:lpstr>Situational awareness: taps</vt:lpstr>
      <vt:lpstr>Monitoring</vt:lpstr>
      <vt:lpstr>Monitoring</vt:lpstr>
      <vt:lpstr>Monitoring</vt:lpstr>
      <vt:lpstr>Monitoring</vt:lpstr>
      <vt:lpstr>Monitoring the network</vt:lpstr>
      <vt:lpstr>Case study: DEFCON </vt:lpstr>
      <vt:lpstr>Fine grain process monitoring</vt:lpstr>
      <vt:lpstr>Monitoring summary - awareness</vt:lpstr>
      <vt:lpstr>Attack</vt:lpstr>
      <vt:lpstr>Remember every defensive trick</vt:lpstr>
      <vt:lpstr>Persistence </vt:lpstr>
      <vt:lpstr>Hiding</vt:lpstr>
      <vt:lpstr>Conclusion </vt:lpstr>
      <vt:lpstr>This stuff actually is hard</vt:lpstr>
      <vt:lpstr>CTF contains a lot of real-world stuff</vt:lpstr>
      <vt:lpstr>Have fun (and work a lot)</vt:lpstr>
      <vt:lpstr>Other references</vt:lpstr>
      <vt:lpstr>ioCTF Solutions</vt:lpstr>
      <vt:lpstr>IOCTF round 1 </vt:lpstr>
      <vt:lpstr>Python jail overview</vt:lpstr>
      <vt:lpstr>But it’s really frustrating trivia</vt:lpstr>
      <vt:lpstr>PowerPoint Presentation</vt:lpstr>
      <vt:lpstr>IOCTF ROP 4</vt:lpstr>
      <vt:lpstr>Format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Full-Spectrum Capture The Flag</dc:title>
  <dc:creator>Andrew Ruef</dc:creator>
  <cp:lastModifiedBy>Daniel Guido</cp:lastModifiedBy>
  <cp:revision>121</cp:revision>
  <cp:lastPrinted>2013-12-09T22:49:24Z</cp:lastPrinted>
  <dcterms:created xsi:type="dcterms:W3CDTF">2013-11-15T13:08:43Z</dcterms:created>
  <dcterms:modified xsi:type="dcterms:W3CDTF">2015-04-29T21:22:12Z</dcterms:modified>
</cp:coreProperties>
</file>