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5" r:id="rId10"/>
    <p:sldId id="263" r:id="rId11"/>
    <p:sldId id="264" r:id="rId12"/>
    <p:sldId id="269" r:id="rId13"/>
    <p:sldId id="266" r:id="rId14"/>
    <p:sldId id="286" r:id="rId15"/>
    <p:sldId id="270" r:id="rId16"/>
    <p:sldId id="268" r:id="rId17"/>
    <p:sldId id="271" r:id="rId18"/>
    <p:sldId id="272" r:id="rId19"/>
    <p:sldId id="273" r:id="rId20"/>
    <p:sldId id="287" r:id="rId21"/>
    <p:sldId id="289" r:id="rId22"/>
    <p:sldId id="277" r:id="rId23"/>
    <p:sldId id="278" r:id="rId24"/>
    <p:sldId id="291" r:id="rId25"/>
    <p:sldId id="292" r:id="rId26"/>
    <p:sldId id="284" r:id="rId27"/>
    <p:sldId id="282" r:id="rId28"/>
    <p:sldId id="285" r:id="rId29"/>
    <p:sldId id="293" r:id="rId30"/>
    <p:sldId id="294" r:id="rId31"/>
    <p:sldId id="295" r:id="rId32"/>
    <p:sldId id="296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6CAF3D-1DE6-7849-96CD-5211DEE56C82}">
          <p14:sldIdLst>
            <p14:sldId id="256"/>
            <p14:sldId id="257"/>
          </p14:sldIdLst>
        </p14:section>
        <p14:section name="EIP Review" id="{E7FDEBB2-4B14-2948-84D7-F24F84B42935}">
          <p14:sldIdLst>
            <p14:sldId id="258"/>
            <p14:sldId id="259"/>
            <p14:sldId id="260"/>
            <p14:sldId id="261"/>
            <p14:sldId id="262"/>
            <p14:sldId id="265"/>
            <p14:sldId id="275"/>
          </p14:sldIdLst>
        </p14:section>
        <p14:section name="EIP 2013" id="{20B52801-3380-EE4E-8DB3-C92019E8CD31}">
          <p14:sldIdLst>
            <p14:sldId id="263"/>
            <p14:sldId id="264"/>
            <p14:sldId id="269"/>
            <p14:sldId id="266"/>
            <p14:sldId id="286"/>
            <p14:sldId id="270"/>
            <p14:sldId id="268"/>
            <p14:sldId id="271"/>
          </p14:sldIdLst>
        </p14:section>
        <p14:section name="APT 2013" id="{BF03A351-D39F-F341-85D8-3FCC6F81A6D0}">
          <p14:sldIdLst>
            <p14:sldId id="272"/>
            <p14:sldId id="273"/>
            <p14:sldId id="287"/>
            <p14:sldId id="289"/>
            <p14:sldId id="277"/>
            <p14:sldId id="278"/>
            <p14:sldId id="291"/>
            <p14:sldId id="292"/>
            <p14:sldId id="284"/>
          </p14:sldIdLst>
        </p14:section>
        <p14:section name="Attack Simulation" id="{D4727BA5-74E5-C047-9062-DE3B0F0D1D9B}">
          <p14:sldIdLst>
            <p14:sldId id="282"/>
            <p14:sldId id="285"/>
            <p14:sldId id="293"/>
            <p14:sldId id="294"/>
            <p14:sldId id="295"/>
            <p14:sldId id="296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62" autoAdjust="0"/>
  </p:normalViewPr>
  <p:slideViewPr>
    <p:cSldViewPr snapToGrid="0" snapToObjects="1">
      <p:cViewPr>
        <p:scale>
          <a:sx n="85" d="100"/>
          <a:sy n="85" d="100"/>
        </p:scale>
        <p:origin x="-128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guido\Desktop\exploit%20research\vuln_spreadsheets\popularit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guido\Desktop\exploit%20research\vuln_spreadsheets\fina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trendline>
            <c:spPr>
              <a:ln w="38100">
                <a:solidFill>
                  <a:schemeClr val="accent2"/>
                </a:solidFill>
              </a:ln>
            </c:spPr>
            <c:trendlineType val="exp"/>
            <c:dispRSqr val="0"/>
            <c:dispEq val="0"/>
          </c:trendline>
          <c:cat>
            <c:strRef>
              <c:f>Sheet1!$B$2:$B$25</c:f>
              <c:strCache>
                <c:ptCount val="24"/>
                <c:pt idx="0">
                  <c:v>NeoSploit</c:v>
                </c:pt>
                <c:pt idx="1">
                  <c:v>Phoenix</c:v>
                </c:pt>
                <c:pt idx="2">
                  <c:v>CRiMEPACK</c:v>
                </c:pt>
                <c:pt idx="3">
                  <c:v>Liberty </c:v>
                </c:pt>
                <c:pt idx="4">
                  <c:v>WebAttacker</c:v>
                </c:pt>
                <c:pt idx="5">
                  <c:v>Eleonore</c:v>
                </c:pt>
                <c:pt idx="6">
                  <c:v>Fragus</c:v>
                </c:pt>
                <c:pt idx="7">
                  <c:v>Siberia</c:v>
                </c:pt>
                <c:pt idx="8">
                  <c:v>JustExploit</c:v>
                </c:pt>
                <c:pt idx="9">
                  <c:v>Bleeding Life</c:v>
                </c:pt>
                <c:pt idx="10">
                  <c:v>SEO Exploit Kit</c:v>
                </c:pt>
                <c:pt idx="11">
                  <c:v>Zombie</c:v>
                </c:pt>
                <c:pt idx="12">
                  <c:v>Gpack</c:v>
                </c:pt>
                <c:pt idx="13">
                  <c:v>Phoenix</c:v>
                </c:pt>
                <c:pt idx="14">
                  <c:v>Unique</c:v>
                </c:pt>
                <c:pt idx="15">
                  <c:v>Nuclear</c:v>
                </c:pt>
                <c:pt idx="16">
                  <c:v>YES</c:v>
                </c:pt>
                <c:pt idx="17">
                  <c:v>Chinese</c:v>
                </c:pt>
                <c:pt idx="18">
                  <c:v>Liberty</c:v>
                </c:pt>
                <c:pt idx="19">
                  <c:v>Lucky</c:v>
                </c:pt>
                <c:pt idx="20">
                  <c:v>Needle</c:v>
                </c:pt>
                <c:pt idx="21">
                  <c:v>Nuclear</c:v>
                </c:pt>
                <c:pt idx="22">
                  <c:v>Dragon</c:v>
                </c:pt>
                <c:pt idx="23">
                  <c:v>I-Worm - Kitro</c:v>
                </c:pt>
              </c:strCache>
            </c:strRef>
          </c:cat>
          <c:val>
            <c:numRef>
              <c:f>Sheet1!$A$2:$A$25</c:f>
              <c:numCache>
                <c:formatCode>General</c:formatCode>
                <c:ptCount val="24"/>
                <c:pt idx="0">
                  <c:v>3735.0</c:v>
                </c:pt>
                <c:pt idx="1">
                  <c:v>3636.0</c:v>
                </c:pt>
                <c:pt idx="2">
                  <c:v>2919.0</c:v>
                </c:pt>
                <c:pt idx="3">
                  <c:v>2191.0</c:v>
                </c:pt>
                <c:pt idx="4">
                  <c:v>913.0</c:v>
                </c:pt>
                <c:pt idx="5">
                  <c:v>399.0</c:v>
                </c:pt>
                <c:pt idx="6">
                  <c:v>324.0</c:v>
                </c:pt>
                <c:pt idx="7">
                  <c:v>182.0</c:v>
                </c:pt>
                <c:pt idx="8">
                  <c:v>98.0</c:v>
                </c:pt>
                <c:pt idx="9">
                  <c:v>88.0</c:v>
                </c:pt>
                <c:pt idx="10">
                  <c:v>78.0</c:v>
                </c:pt>
                <c:pt idx="11">
                  <c:v>63.0</c:v>
                </c:pt>
                <c:pt idx="12">
                  <c:v>24.0</c:v>
                </c:pt>
                <c:pt idx="13">
                  <c:v>13.0</c:v>
                </c:pt>
                <c:pt idx="14">
                  <c:v>12.0</c:v>
                </c:pt>
                <c:pt idx="15">
                  <c:v>7.0</c:v>
                </c:pt>
                <c:pt idx="16">
                  <c:v>7.0</c:v>
                </c:pt>
                <c:pt idx="17">
                  <c:v>6.0</c:v>
                </c:pt>
                <c:pt idx="18">
                  <c:v>5.0</c:v>
                </c:pt>
                <c:pt idx="19">
                  <c:v>4.0</c:v>
                </c:pt>
                <c:pt idx="20">
                  <c:v>3.0</c:v>
                </c:pt>
                <c:pt idx="21">
                  <c:v>3.0</c:v>
                </c:pt>
                <c:pt idx="22">
                  <c:v>1.0</c:v>
                </c:pt>
                <c:pt idx="23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198648"/>
        <c:axId val="2072203528"/>
      </c:barChart>
      <c:catAx>
        <c:axId val="2072198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Corbel" pitchFamily="34" charset="0"/>
              </a:defRPr>
            </a:pPr>
            <a:endParaRPr lang="en-US"/>
          </a:p>
        </c:txPr>
        <c:crossAx val="2072203528"/>
        <c:crosses val="autoZero"/>
        <c:auto val="1"/>
        <c:lblAlgn val="ctr"/>
        <c:lblOffset val="100"/>
        <c:noMultiLvlLbl val="0"/>
      </c:catAx>
      <c:valAx>
        <c:axId val="2072203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>
                    <a:latin typeface="Corbel" pitchFamily="34" charset="0"/>
                  </a:defRPr>
                </a:pPr>
                <a:r>
                  <a:rPr lang="en-US" sz="1600">
                    <a:latin typeface="Corbel" pitchFamily="34" charset="0"/>
                  </a:rPr>
                  <a:t># of Malicious URLs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Corbel" pitchFamily="34" charset="0"/>
              </a:defRPr>
            </a:pPr>
            <a:endParaRPr lang="en-US"/>
          </a:p>
        </c:txPr>
        <c:crossAx val="2072198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32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Sheet2!$L$26:$L$29</c:f>
              <c:strCache>
                <c:ptCount val="4"/>
                <c:pt idx="0">
                  <c:v>Flash / Reader</c:v>
                </c:pt>
                <c:pt idx="1">
                  <c:v>Java</c:v>
                </c:pt>
                <c:pt idx="2">
                  <c:v>Internet Explorer</c:v>
                </c:pt>
                <c:pt idx="3">
                  <c:v>Quicktime</c:v>
                </c:pt>
              </c:strCache>
            </c:strRef>
          </c:cat>
          <c:val>
            <c:numRef>
              <c:f>Sheet2!$M$26:$M$29</c:f>
              <c:numCache>
                <c:formatCode>General</c:formatCode>
                <c:ptCount val="4"/>
                <c:pt idx="0">
                  <c:v>5.0</c:v>
                </c:pt>
                <c:pt idx="1">
                  <c:v>5.0</c:v>
                </c:pt>
                <c:pt idx="2">
                  <c:v>2.0</c:v>
                </c:pt>
                <c:pt idx="3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2400"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IE 6.0</c:v>
                </c:pt>
              </c:strCache>
            </c:strRef>
          </c:tx>
          <c:cat>
            <c:strRef>
              <c:f>Sheet1!$A$2:$A$33</c:f>
              <c:strCache>
                <c:ptCount val="32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4.93</c:v>
                </c:pt>
                <c:pt idx="1">
                  <c:v>4.6</c:v>
                </c:pt>
                <c:pt idx="2">
                  <c:v>4.37</c:v>
                </c:pt>
                <c:pt idx="3">
                  <c:v>4.14</c:v>
                </c:pt>
                <c:pt idx="4">
                  <c:v>3.84</c:v>
                </c:pt>
                <c:pt idx="5">
                  <c:v>3.72</c:v>
                </c:pt>
                <c:pt idx="6">
                  <c:v>3.42</c:v>
                </c:pt>
                <c:pt idx="7">
                  <c:v>3.09</c:v>
                </c:pt>
                <c:pt idx="8">
                  <c:v>2.85</c:v>
                </c:pt>
                <c:pt idx="9">
                  <c:v>2.47</c:v>
                </c:pt>
                <c:pt idx="10">
                  <c:v>2.23</c:v>
                </c:pt>
                <c:pt idx="11">
                  <c:v>1.78</c:v>
                </c:pt>
                <c:pt idx="12">
                  <c:v>1.56</c:v>
                </c:pt>
                <c:pt idx="13">
                  <c:v>1.48</c:v>
                </c:pt>
                <c:pt idx="14">
                  <c:v>1.34</c:v>
                </c:pt>
                <c:pt idx="15">
                  <c:v>1.17</c:v>
                </c:pt>
                <c:pt idx="16">
                  <c:v>0.66</c:v>
                </c:pt>
                <c:pt idx="17">
                  <c:v>0.57</c:v>
                </c:pt>
                <c:pt idx="18">
                  <c:v>0.52</c:v>
                </c:pt>
                <c:pt idx="19">
                  <c:v>0.47</c:v>
                </c:pt>
                <c:pt idx="20">
                  <c:v>0.51</c:v>
                </c:pt>
                <c:pt idx="21">
                  <c:v>0.49</c:v>
                </c:pt>
                <c:pt idx="22">
                  <c:v>0.41</c:v>
                </c:pt>
                <c:pt idx="23">
                  <c:v>0.38</c:v>
                </c:pt>
                <c:pt idx="24">
                  <c:v>0.33</c:v>
                </c:pt>
                <c:pt idx="25">
                  <c:v>0.3</c:v>
                </c:pt>
                <c:pt idx="26">
                  <c:v>0.29</c:v>
                </c:pt>
                <c:pt idx="27">
                  <c:v>0.26</c:v>
                </c:pt>
                <c:pt idx="28">
                  <c:v>0.24</c:v>
                </c:pt>
                <c:pt idx="29">
                  <c:v>0.22</c:v>
                </c:pt>
                <c:pt idx="30">
                  <c:v>0.2</c:v>
                </c:pt>
                <c:pt idx="31">
                  <c:v>0.23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 7.0</c:v>
                </c:pt>
              </c:strCache>
            </c:strRef>
          </c:tx>
          <c:cat>
            <c:strRef>
              <c:f>Sheet1!$A$2:$A$33</c:f>
              <c:strCache>
                <c:ptCount val="32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</c:strCache>
            </c:str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10.52</c:v>
                </c:pt>
                <c:pt idx="1">
                  <c:v>10.06</c:v>
                </c:pt>
                <c:pt idx="2">
                  <c:v>9.78</c:v>
                </c:pt>
                <c:pt idx="3">
                  <c:v>7.819999999999998</c:v>
                </c:pt>
                <c:pt idx="4">
                  <c:v>6.39</c:v>
                </c:pt>
                <c:pt idx="5">
                  <c:v>6.0</c:v>
                </c:pt>
                <c:pt idx="6">
                  <c:v>5.45</c:v>
                </c:pt>
                <c:pt idx="7">
                  <c:v>5.07</c:v>
                </c:pt>
                <c:pt idx="8">
                  <c:v>4.79</c:v>
                </c:pt>
                <c:pt idx="9">
                  <c:v>4.29</c:v>
                </c:pt>
                <c:pt idx="10">
                  <c:v>4.26</c:v>
                </c:pt>
                <c:pt idx="11">
                  <c:v>4.0</c:v>
                </c:pt>
                <c:pt idx="12">
                  <c:v>3.63</c:v>
                </c:pt>
                <c:pt idx="13">
                  <c:v>3.32</c:v>
                </c:pt>
                <c:pt idx="14">
                  <c:v>2.91</c:v>
                </c:pt>
                <c:pt idx="15">
                  <c:v>2.54</c:v>
                </c:pt>
                <c:pt idx="16">
                  <c:v>1.53</c:v>
                </c:pt>
                <c:pt idx="17">
                  <c:v>1.4</c:v>
                </c:pt>
                <c:pt idx="18">
                  <c:v>1.28</c:v>
                </c:pt>
                <c:pt idx="19">
                  <c:v>1.16</c:v>
                </c:pt>
                <c:pt idx="20">
                  <c:v>1.12</c:v>
                </c:pt>
                <c:pt idx="21">
                  <c:v>0.98</c:v>
                </c:pt>
                <c:pt idx="22">
                  <c:v>0.87</c:v>
                </c:pt>
                <c:pt idx="23">
                  <c:v>0.79</c:v>
                </c:pt>
                <c:pt idx="24">
                  <c:v>0.73</c:v>
                </c:pt>
                <c:pt idx="25">
                  <c:v>0.68</c:v>
                </c:pt>
                <c:pt idx="26">
                  <c:v>0.64</c:v>
                </c:pt>
                <c:pt idx="27">
                  <c:v>0.59</c:v>
                </c:pt>
                <c:pt idx="28">
                  <c:v>0.54</c:v>
                </c:pt>
                <c:pt idx="29">
                  <c:v>0.49</c:v>
                </c:pt>
                <c:pt idx="30">
                  <c:v>0.44</c:v>
                </c:pt>
                <c:pt idx="31">
                  <c:v>0.47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IE 8.0</c:v>
                </c:pt>
              </c:strCache>
            </c:strRef>
          </c:tx>
          <c:cat>
            <c:strRef>
              <c:f>Sheet1!$A$2:$A$33</c:f>
              <c:strCache>
                <c:ptCount val="32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</c:strCache>
            </c:str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30.12</c:v>
                </c:pt>
                <c:pt idx="1">
                  <c:v>30.29</c:v>
                </c:pt>
                <c:pt idx="2">
                  <c:v>30.2</c:v>
                </c:pt>
                <c:pt idx="3">
                  <c:v>30.24</c:v>
                </c:pt>
                <c:pt idx="4">
                  <c:v>29.06</c:v>
                </c:pt>
                <c:pt idx="5">
                  <c:v>27.67</c:v>
                </c:pt>
                <c:pt idx="6">
                  <c:v>26.3</c:v>
                </c:pt>
                <c:pt idx="7">
                  <c:v>25.68</c:v>
                </c:pt>
                <c:pt idx="8">
                  <c:v>25.08</c:v>
                </c:pt>
                <c:pt idx="9">
                  <c:v>23.83</c:v>
                </c:pt>
                <c:pt idx="10">
                  <c:v>24.0</c:v>
                </c:pt>
                <c:pt idx="11">
                  <c:v>22.12</c:v>
                </c:pt>
                <c:pt idx="12">
                  <c:v>20.82</c:v>
                </c:pt>
                <c:pt idx="13">
                  <c:v>18.86</c:v>
                </c:pt>
                <c:pt idx="14">
                  <c:v>16.0</c:v>
                </c:pt>
                <c:pt idx="15">
                  <c:v>14.69</c:v>
                </c:pt>
                <c:pt idx="16">
                  <c:v>14.35</c:v>
                </c:pt>
                <c:pt idx="17">
                  <c:v>13.78</c:v>
                </c:pt>
                <c:pt idx="18">
                  <c:v>13.26</c:v>
                </c:pt>
                <c:pt idx="19">
                  <c:v>13.65</c:v>
                </c:pt>
                <c:pt idx="20">
                  <c:v>13.08</c:v>
                </c:pt>
                <c:pt idx="21">
                  <c:v>12.66</c:v>
                </c:pt>
                <c:pt idx="22">
                  <c:v>12.0</c:v>
                </c:pt>
                <c:pt idx="23">
                  <c:v>11.48</c:v>
                </c:pt>
                <c:pt idx="24">
                  <c:v>11.12</c:v>
                </c:pt>
                <c:pt idx="25">
                  <c:v>10.76</c:v>
                </c:pt>
                <c:pt idx="26">
                  <c:v>10.29</c:v>
                </c:pt>
                <c:pt idx="27">
                  <c:v>9.3</c:v>
                </c:pt>
                <c:pt idx="28">
                  <c:v>8.630000000000001</c:v>
                </c:pt>
                <c:pt idx="29">
                  <c:v>8.04</c:v>
                </c:pt>
                <c:pt idx="30">
                  <c:v>7.63</c:v>
                </c:pt>
                <c:pt idx="31">
                  <c:v>8.27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IE 9.0</c:v>
                </c:pt>
              </c:strCache>
            </c:strRef>
          </c:tx>
          <c:cat>
            <c:strRef>
              <c:f>Sheet1!$A$2:$A$33</c:f>
              <c:strCache>
                <c:ptCount val="32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</c:strCache>
            </c:strRef>
          </c:cat>
          <c:val>
            <c:numRef>
              <c:f>Sheet1!$E$2:$E$33</c:f>
              <c:numCache>
                <c:formatCode>General</c:formatCode>
                <c:ptCount val="32"/>
                <c:pt idx="0">
                  <c:v>0.42</c:v>
                </c:pt>
                <c:pt idx="1">
                  <c:v>0.48</c:v>
                </c:pt>
                <c:pt idx="2">
                  <c:v>0.75</c:v>
                </c:pt>
                <c:pt idx="3">
                  <c:v>2.32</c:v>
                </c:pt>
                <c:pt idx="4">
                  <c:v>4.57</c:v>
                </c:pt>
                <c:pt idx="5">
                  <c:v>6.18</c:v>
                </c:pt>
                <c:pt idx="6">
                  <c:v>7.27</c:v>
                </c:pt>
                <c:pt idx="7">
                  <c:v>8.05</c:v>
                </c:pt>
                <c:pt idx="8">
                  <c:v>8.93</c:v>
                </c:pt>
                <c:pt idx="9">
                  <c:v>9.58</c:v>
                </c:pt>
                <c:pt idx="10">
                  <c:v>10.13</c:v>
                </c:pt>
                <c:pt idx="11">
                  <c:v>10.74</c:v>
                </c:pt>
                <c:pt idx="12">
                  <c:v>11.44</c:v>
                </c:pt>
                <c:pt idx="13">
                  <c:v>12.08</c:v>
                </c:pt>
                <c:pt idx="14">
                  <c:v>14.53</c:v>
                </c:pt>
                <c:pt idx="15">
                  <c:v>15.64</c:v>
                </c:pt>
                <c:pt idx="16">
                  <c:v>15.56</c:v>
                </c:pt>
                <c:pt idx="17">
                  <c:v>16.51</c:v>
                </c:pt>
                <c:pt idx="18">
                  <c:v>16.93</c:v>
                </c:pt>
                <c:pt idx="19">
                  <c:v>17.51</c:v>
                </c:pt>
                <c:pt idx="20">
                  <c:v>17.93</c:v>
                </c:pt>
                <c:pt idx="21">
                  <c:v>17.87</c:v>
                </c:pt>
                <c:pt idx="22">
                  <c:v>17.65</c:v>
                </c:pt>
                <c:pt idx="23">
                  <c:v>17.5</c:v>
                </c:pt>
                <c:pt idx="24">
                  <c:v>17.54</c:v>
                </c:pt>
                <c:pt idx="25">
                  <c:v>16.87</c:v>
                </c:pt>
                <c:pt idx="26">
                  <c:v>15.81</c:v>
                </c:pt>
                <c:pt idx="27">
                  <c:v>13.35</c:v>
                </c:pt>
                <c:pt idx="28">
                  <c:v>9.61</c:v>
                </c:pt>
                <c:pt idx="29">
                  <c:v>6.79</c:v>
                </c:pt>
                <c:pt idx="30">
                  <c:v>5.31</c:v>
                </c:pt>
                <c:pt idx="31">
                  <c:v>5.2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IE 10.0</c:v>
                </c:pt>
              </c:strCache>
            </c:strRef>
          </c:tx>
          <c:cat>
            <c:strRef>
              <c:f>Sheet1!$A$2:$A$33</c:f>
              <c:strCache>
                <c:ptCount val="32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</c:strCache>
            </c:strRef>
          </c:cat>
          <c:val>
            <c:numRef>
              <c:f>Sheet1!$F$2:$F$33</c:f>
              <c:numCache>
                <c:formatCode>General</c:formatCode>
                <c:ptCount val="3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0.03</c:v>
                </c:pt>
                <c:pt idx="15">
                  <c:v>0.03</c:v>
                </c:pt>
                <c:pt idx="16">
                  <c:v>0.03</c:v>
                </c:pt>
                <c:pt idx="17">
                  <c:v>0.04</c:v>
                </c:pt>
                <c:pt idx="18">
                  <c:v>0.05</c:v>
                </c:pt>
                <c:pt idx="19">
                  <c:v>0.06</c:v>
                </c:pt>
                <c:pt idx="20">
                  <c:v>0.07</c:v>
                </c:pt>
                <c:pt idx="21">
                  <c:v>0.08</c:v>
                </c:pt>
                <c:pt idx="22">
                  <c:v>0.29</c:v>
                </c:pt>
                <c:pt idx="23">
                  <c:v>0.63</c:v>
                </c:pt>
                <c:pt idx="24">
                  <c:v>0.98</c:v>
                </c:pt>
                <c:pt idx="25">
                  <c:v>1.21</c:v>
                </c:pt>
                <c:pt idx="26">
                  <c:v>2.26</c:v>
                </c:pt>
                <c:pt idx="27">
                  <c:v>6.189999999999999</c:v>
                </c:pt>
                <c:pt idx="28">
                  <c:v>8.69</c:v>
                </c:pt>
                <c:pt idx="29">
                  <c:v>9.88</c:v>
                </c:pt>
                <c:pt idx="30">
                  <c:v>10.92</c:v>
                </c:pt>
                <c:pt idx="31">
                  <c:v>11.34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8827608"/>
        <c:axId val="2078830664"/>
      </c:lineChart>
      <c:catAx>
        <c:axId val="20788276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830664"/>
        <c:crosses val="autoZero"/>
        <c:auto val="1"/>
        <c:lblAlgn val="ctr"/>
        <c:lblOffset val="100"/>
        <c:noMultiLvlLbl val="0"/>
      </c:catAx>
      <c:valAx>
        <c:axId val="2078830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8827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txPr>
              <a:bodyPr/>
              <a:lstStyle/>
              <a:p>
                <a:pPr>
                  <a:defRPr sz="1800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Reader / Flash</c:v>
                </c:pt>
                <c:pt idx="1">
                  <c:v>Internet Explorer</c:v>
                </c:pt>
                <c:pt idx="2">
                  <c:v>Windows TTF Font</c:v>
                </c:pt>
                <c:pt idx="3">
                  <c:v>Java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3.0</c:v>
                </c:pt>
                <c:pt idx="1">
                  <c:v>5.0</c:v>
                </c:pt>
                <c:pt idx="2">
                  <c:v>1.0</c:v>
                </c:pt>
                <c:pt idx="3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VUPEN Blog Articles</c:v>
                </c:pt>
                <c:pt idx="1">
                  <c:v>APT Campaigns</c:v>
                </c:pt>
                <c:pt idx="2">
                  <c:v>Security Researchers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4.0</c:v>
                </c:pt>
                <c:pt idx="1">
                  <c:v>4.0</c:v>
                </c:pt>
                <c:pt idx="2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F011-E1F7-234B-9134-60CAE61588C3}" type="doc">
      <dgm:prSet loTypeId="urn:microsoft.com/office/officeart/2005/8/layout/ven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A15AA2-C434-6C42-8E0A-73D42A1B61A4}">
      <dgm:prSet phldrT="[Text]" custT="1"/>
      <dgm:spPr/>
      <dgm:t>
        <a:bodyPr/>
        <a:lstStyle/>
        <a:p>
          <a:endParaRPr lang="en-US" sz="1000" dirty="0"/>
        </a:p>
      </dgm:t>
    </dgm:pt>
    <dgm:pt modelId="{F8839BFF-AA09-D748-AAEB-FDD0773AD512}" type="sibTrans" cxnId="{88509D2D-C181-4742-A261-F2AED2CF9EF9}">
      <dgm:prSet/>
      <dgm:spPr/>
      <dgm:t>
        <a:bodyPr/>
        <a:lstStyle/>
        <a:p>
          <a:endParaRPr lang="en-US"/>
        </a:p>
      </dgm:t>
    </dgm:pt>
    <dgm:pt modelId="{3E28CEC5-90F8-4041-BCB0-C402D7F33319}" type="parTrans" cxnId="{88509D2D-C181-4742-A261-F2AED2CF9EF9}">
      <dgm:prSet/>
      <dgm:spPr/>
      <dgm:t>
        <a:bodyPr/>
        <a:lstStyle/>
        <a:p>
          <a:endParaRPr lang="en-US"/>
        </a:p>
      </dgm:t>
    </dgm:pt>
    <dgm:pt modelId="{A64A2FCD-E8D4-A54C-8923-351C86A37E07}">
      <dgm:prSet/>
      <dgm:spPr/>
      <dgm:t>
        <a:bodyPr/>
        <a:lstStyle/>
        <a:p>
          <a:endParaRPr lang="en-US"/>
        </a:p>
      </dgm:t>
    </dgm:pt>
    <dgm:pt modelId="{4D8F7596-FA9F-6440-B8D6-8D1C5DD2DA01}" type="parTrans" cxnId="{652B6D82-164B-D244-97CE-BD6BB1FF49F7}">
      <dgm:prSet/>
      <dgm:spPr/>
      <dgm:t>
        <a:bodyPr/>
        <a:lstStyle/>
        <a:p>
          <a:endParaRPr lang="en-US"/>
        </a:p>
      </dgm:t>
    </dgm:pt>
    <dgm:pt modelId="{BC5E587B-2876-ED48-BA5E-39E1CCD3FAC2}" type="sibTrans" cxnId="{652B6D82-164B-D244-97CE-BD6BB1FF49F7}">
      <dgm:prSet/>
      <dgm:spPr/>
      <dgm:t>
        <a:bodyPr/>
        <a:lstStyle/>
        <a:p>
          <a:endParaRPr lang="en-US"/>
        </a:p>
      </dgm:t>
    </dgm:pt>
    <dgm:pt modelId="{29864A98-E0E3-D741-BC4B-CAF72686CC61}">
      <dgm:prSet/>
      <dgm:spPr/>
      <dgm:t>
        <a:bodyPr/>
        <a:lstStyle/>
        <a:p>
          <a:endParaRPr lang="en-US"/>
        </a:p>
      </dgm:t>
    </dgm:pt>
    <dgm:pt modelId="{5B081ACE-7827-6345-A6C5-9581193A9373}" type="parTrans" cxnId="{D0BCBC52-C06F-F54D-ADD8-B843AD5DFD18}">
      <dgm:prSet/>
      <dgm:spPr/>
      <dgm:t>
        <a:bodyPr/>
        <a:lstStyle/>
        <a:p>
          <a:endParaRPr lang="en-US"/>
        </a:p>
      </dgm:t>
    </dgm:pt>
    <dgm:pt modelId="{14EE5C91-A3CB-764B-9B56-7912010C16FF}" type="sibTrans" cxnId="{D0BCBC52-C06F-F54D-ADD8-B843AD5DFD18}">
      <dgm:prSet/>
      <dgm:spPr/>
      <dgm:t>
        <a:bodyPr/>
        <a:lstStyle/>
        <a:p>
          <a:endParaRPr lang="en-US"/>
        </a:p>
      </dgm:t>
    </dgm:pt>
    <dgm:pt modelId="{3FF56FBF-A329-FC4D-9C07-5EE2F628236C}">
      <dgm:prSet/>
      <dgm:spPr/>
      <dgm:t>
        <a:bodyPr/>
        <a:lstStyle/>
        <a:p>
          <a:r>
            <a:rPr lang="en-US" dirty="0" err="1" smtClean="0"/>
            <a:t>Elderwood</a:t>
          </a:r>
          <a:endParaRPr lang="en-US" dirty="0"/>
        </a:p>
      </dgm:t>
    </dgm:pt>
    <dgm:pt modelId="{5CCC26C8-3AC5-4E4F-8C19-F695F7DFD44B}" type="parTrans" cxnId="{6C30BB4B-70A0-3E4C-94F2-4769DBB3B4F3}">
      <dgm:prSet/>
      <dgm:spPr/>
      <dgm:t>
        <a:bodyPr/>
        <a:lstStyle/>
        <a:p>
          <a:endParaRPr lang="en-US"/>
        </a:p>
      </dgm:t>
    </dgm:pt>
    <dgm:pt modelId="{467443D5-8A31-594B-9898-CD7B51872C21}" type="sibTrans" cxnId="{6C30BB4B-70A0-3E4C-94F2-4769DBB3B4F3}">
      <dgm:prSet/>
      <dgm:spPr/>
      <dgm:t>
        <a:bodyPr/>
        <a:lstStyle/>
        <a:p>
          <a:endParaRPr lang="en-US"/>
        </a:p>
      </dgm:t>
    </dgm:pt>
    <dgm:pt modelId="{9239D9C1-F07E-4C49-8ABF-CA5B3BBD63EB}" type="pres">
      <dgm:prSet presAssocID="{E4B6F011-E1F7-234B-9134-60CAE61588C3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6CB7C-8CA4-944F-A96A-45806F2E9665}" type="pres">
      <dgm:prSet presAssocID="{E4B6F011-E1F7-234B-9134-60CAE61588C3}" presName="comp1" presStyleCnt="0"/>
      <dgm:spPr/>
    </dgm:pt>
    <dgm:pt modelId="{31B2EB06-CEED-0646-8842-A39897C38E51}" type="pres">
      <dgm:prSet presAssocID="{E4B6F011-E1F7-234B-9134-60CAE61588C3}" presName="circle1" presStyleLbl="node1" presStyleIdx="0" presStyleCnt="4"/>
      <dgm:spPr/>
      <dgm:t>
        <a:bodyPr/>
        <a:lstStyle/>
        <a:p>
          <a:endParaRPr lang="en-US"/>
        </a:p>
      </dgm:t>
    </dgm:pt>
    <dgm:pt modelId="{972CC3D3-EF22-A947-B853-0948499458C2}" type="pres">
      <dgm:prSet presAssocID="{E4B6F011-E1F7-234B-9134-60CAE61588C3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69849-5BEE-7240-9B29-D02F6E2419E8}" type="pres">
      <dgm:prSet presAssocID="{E4B6F011-E1F7-234B-9134-60CAE61588C3}" presName="comp2" presStyleCnt="0"/>
      <dgm:spPr/>
    </dgm:pt>
    <dgm:pt modelId="{2AB2D007-4BD4-9A4E-8EA8-3CA9664657AD}" type="pres">
      <dgm:prSet presAssocID="{E4B6F011-E1F7-234B-9134-60CAE61588C3}" presName="circle2" presStyleLbl="node1" presStyleIdx="1" presStyleCnt="4"/>
      <dgm:spPr/>
      <dgm:t>
        <a:bodyPr/>
        <a:lstStyle/>
        <a:p>
          <a:endParaRPr lang="en-US"/>
        </a:p>
      </dgm:t>
    </dgm:pt>
    <dgm:pt modelId="{835AF4D6-049F-A547-A871-A4CC3B7D78B9}" type="pres">
      <dgm:prSet presAssocID="{E4B6F011-E1F7-234B-9134-60CAE61588C3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E5DF9-15CF-CC40-9F47-0DC102BFE443}" type="pres">
      <dgm:prSet presAssocID="{E4B6F011-E1F7-234B-9134-60CAE61588C3}" presName="comp3" presStyleCnt="0"/>
      <dgm:spPr/>
    </dgm:pt>
    <dgm:pt modelId="{B74EE8A6-81C4-5B48-8D9E-4E86663E618F}" type="pres">
      <dgm:prSet presAssocID="{E4B6F011-E1F7-234B-9134-60CAE61588C3}" presName="circle3" presStyleLbl="node1" presStyleIdx="2" presStyleCnt="4"/>
      <dgm:spPr/>
      <dgm:t>
        <a:bodyPr/>
        <a:lstStyle/>
        <a:p>
          <a:endParaRPr lang="en-US"/>
        </a:p>
      </dgm:t>
    </dgm:pt>
    <dgm:pt modelId="{1D1988A8-50F8-4A45-93BE-6876FB46F9B8}" type="pres">
      <dgm:prSet presAssocID="{E4B6F011-E1F7-234B-9134-60CAE61588C3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B15B-9BDA-9740-A467-3BA85FDE1710}" type="pres">
      <dgm:prSet presAssocID="{E4B6F011-E1F7-234B-9134-60CAE61588C3}" presName="comp4" presStyleCnt="0"/>
      <dgm:spPr/>
    </dgm:pt>
    <dgm:pt modelId="{B56DBE9E-ED89-8D48-9712-B5E2CC4F3003}" type="pres">
      <dgm:prSet presAssocID="{E4B6F011-E1F7-234B-9134-60CAE61588C3}" presName="circle4" presStyleLbl="node1" presStyleIdx="3" presStyleCnt="4"/>
      <dgm:spPr/>
      <dgm:t>
        <a:bodyPr/>
        <a:lstStyle/>
        <a:p>
          <a:endParaRPr lang="en-US"/>
        </a:p>
      </dgm:t>
    </dgm:pt>
    <dgm:pt modelId="{34312FBB-6C5F-8741-8811-636E5BBC3C12}" type="pres">
      <dgm:prSet presAssocID="{E4B6F011-E1F7-234B-9134-60CAE61588C3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EA7DF2-02CF-2440-A63F-E3572E9639BF}" type="presOf" srcId="{0DA15AA2-C434-6C42-8E0A-73D42A1B61A4}" destId="{31B2EB06-CEED-0646-8842-A39897C38E51}" srcOrd="0" destOrd="0" presId="urn:microsoft.com/office/officeart/2005/8/layout/venn2"/>
    <dgm:cxn modelId="{652B6D82-164B-D244-97CE-BD6BB1FF49F7}" srcId="{E4B6F011-E1F7-234B-9134-60CAE61588C3}" destId="{A64A2FCD-E8D4-A54C-8923-351C86A37E07}" srcOrd="1" destOrd="0" parTransId="{4D8F7596-FA9F-6440-B8D6-8D1C5DD2DA01}" sibTransId="{BC5E587B-2876-ED48-BA5E-39E1CCD3FAC2}"/>
    <dgm:cxn modelId="{5F6C1ADC-1450-4749-9F7A-6E2C3374E99A}" type="presOf" srcId="{3FF56FBF-A329-FC4D-9C07-5EE2F628236C}" destId="{34312FBB-6C5F-8741-8811-636E5BBC3C12}" srcOrd="1" destOrd="0" presId="urn:microsoft.com/office/officeart/2005/8/layout/venn2"/>
    <dgm:cxn modelId="{7C7B70B2-2E61-DC46-9E11-39A56EE98351}" type="presOf" srcId="{29864A98-E0E3-D741-BC4B-CAF72686CC61}" destId="{B74EE8A6-81C4-5B48-8D9E-4E86663E618F}" srcOrd="0" destOrd="0" presId="urn:microsoft.com/office/officeart/2005/8/layout/venn2"/>
    <dgm:cxn modelId="{8057C4B3-BEA7-A24D-895E-321C38C56D4B}" type="presOf" srcId="{29864A98-E0E3-D741-BC4B-CAF72686CC61}" destId="{1D1988A8-50F8-4A45-93BE-6876FB46F9B8}" srcOrd="1" destOrd="0" presId="urn:microsoft.com/office/officeart/2005/8/layout/venn2"/>
    <dgm:cxn modelId="{6C30BB4B-70A0-3E4C-94F2-4769DBB3B4F3}" srcId="{E4B6F011-E1F7-234B-9134-60CAE61588C3}" destId="{3FF56FBF-A329-FC4D-9C07-5EE2F628236C}" srcOrd="3" destOrd="0" parTransId="{5CCC26C8-3AC5-4E4F-8C19-F695F7DFD44B}" sibTransId="{467443D5-8A31-594B-9898-CD7B51872C21}"/>
    <dgm:cxn modelId="{BB2C3294-3881-2D45-BC08-4D5A45D29F41}" type="presOf" srcId="{0DA15AA2-C434-6C42-8E0A-73D42A1B61A4}" destId="{972CC3D3-EF22-A947-B853-0948499458C2}" srcOrd="1" destOrd="0" presId="urn:microsoft.com/office/officeart/2005/8/layout/venn2"/>
    <dgm:cxn modelId="{4FB8D17F-FC7A-A842-B1DB-258B609E4196}" type="presOf" srcId="{E4B6F011-E1F7-234B-9134-60CAE61588C3}" destId="{9239D9C1-F07E-4C49-8ABF-CA5B3BBD63EB}" srcOrd="0" destOrd="0" presId="urn:microsoft.com/office/officeart/2005/8/layout/venn2"/>
    <dgm:cxn modelId="{82D014BF-5158-5442-AB63-68FBFECCB42F}" type="presOf" srcId="{3FF56FBF-A329-FC4D-9C07-5EE2F628236C}" destId="{B56DBE9E-ED89-8D48-9712-B5E2CC4F3003}" srcOrd="0" destOrd="0" presId="urn:microsoft.com/office/officeart/2005/8/layout/venn2"/>
    <dgm:cxn modelId="{0C2823FB-36E7-E44C-B445-73C50AE873A0}" type="presOf" srcId="{A64A2FCD-E8D4-A54C-8923-351C86A37E07}" destId="{2AB2D007-4BD4-9A4E-8EA8-3CA9664657AD}" srcOrd="0" destOrd="0" presId="urn:microsoft.com/office/officeart/2005/8/layout/venn2"/>
    <dgm:cxn modelId="{78DA4908-B0DD-6B49-A5A6-E4560D76F7D2}" type="presOf" srcId="{A64A2FCD-E8D4-A54C-8923-351C86A37E07}" destId="{835AF4D6-049F-A547-A871-A4CC3B7D78B9}" srcOrd="1" destOrd="0" presId="urn:microsoft.com/office/officeart/2005/8/layout/venn2"/>
    <dgm:cxn modelId="{88509D2D-C181-4742-A261-F2AED2CF9EF9}" srcId="{E4B6F011-E1F7-234B-9134-60CAE61588C3}" destId="{0DA15AA2-C434-6C42-8E0A-73D42A1B61A4}" srcOrd="0" destOrd="0" parTransId="{3E28CEC5-90F8-4041-BCB0-C402D7F33319}" sibTransId="{F8839BFF-AA09-D748-AAEB-FDD0773AD512}"/>
    <dgm:cxn modelId="{D0BCBC52-C06F-F54D-ADD8-B843AD5DFD18}" srcId="{E4B6F011-E1F7-234B-9134-60CAE61588C3}" destId="{29864A98-E0E3-D741-BC4B-CAF72686CC61}" srcOrd="2" destOrd="0" parTransId="{5B081ACE-7827-6345-A6C5-9581193A9373}" sibTransId="{14EE5C91-A3CB-764B-9B56-7912010C16FF}"/>
    <dgm:cxn modelId="{16CECB6B-3E99-644E-9C53-AE01531E1EFB}" type="presParOf" srcId="{9239D9C1-F07E-4C49-8ABF-CA5B3BBD63EB}" destId="{2F96CB7C-8CA4-944F-A96A-45806F2E9665}" srcOrd="0" destOrd="0" presId="urn:microsoft.com/office/officeart/2005/8/layout/venn2"/>
    <dgm:cxn modelId="{67126D76-AF8D-5B4F-B3B7-0FA9437C6744}" type="presParOf" srcId="{2F96CB7C-8CA4-944F-A96A-45806F2E9665}" destId="{31B2EB06-CEED-0646-8842-A39897C38E51}" srcOrd="0" destOrd="0" presId="urn:microsoft.com/office/officeart/2005/8/layout/venn2"/>
    <dgm:cxn modelId="{CDD38375-26D5-4742-8030-AB9B8455AC2A}" type="presParOf" srcId="{2F96CB7C-8CA4-944F-A96A-45806F2E9665}" destId="{972CC3D3-EF22-A947-B853-0948499458C2}" srcOrd="1" destOrd="0" presId="urn:microsoft.com/office/officeart/2005/8/layout/venn2"/>
    <dgm:cxn modelId="{DA7A76C2-40E1-DE47-BE2A-87EA4830D19C}" type="presParOf" srcId="{9239D9C1-F07E-4C49-8ABF-CA5B3BBD63EB}" destId="{52B69849-5BEE-7240-9B29-D02F6E2419E8}" srcOrd="1" destOrd="0" presId="urn:microsoft.com/office/officeart/2005/8/layout/venn2"/>
    <dgm:cxn modelId="{F8245C06-EA21-024C-8DBB-2DE2C7B711CA}" type="presParOf" srcId="{52B69849-5BEE-7240-9B29-D02F6E2419E8}" destId="{2AB2D007-4BD4-9A4E-8EA8-3CA9664657AD}" srcOrd="0" destOrd="0" presId="urn:microsoft.com/office/officeart/2005/8/layout/venn2"/>
    <dgm:cxn modelId="{C361ED2C-A064-154D-845C-A4EFC79D9C30}" type="presParOf" srcId="{52B69849-5BEE-7240-9B29-D02F6E2419E8}" destId="{835AF4D6-049F-A547-A871-A4CC3B7D78B9}" srcOrd="1" destOrd="0" presId="urn:microsoft.com/office/officeart/2005/8/layout/venn2"/>
    <dgm:cxn modelId="{86C9D32B-E333-C940-B323-33E8678811C9}" type="presParOf" srcId="{9239D9C1-F07E-4C49-8ABF-CA5B3BBD63EB}" destId="{BC6E5DF9-15CF-CC40-9F47-0DC102BFE443}" srcOrd="2" destOrd="0" presId="urn:microsoft.com/office/officeart/2005/8/layout/venn2"/>
    <dgm:cxn modelId="{4024DEFB-0A4F-C845-B5C7-65860B7B0534}" type="presParOf" srcId="{BC6E5DF9-15CF-CC40-9F47-0DC102BFE443}" destId="{B74EE8A6-81C4-5B48-8D9E-4E86663E618F}" srcOrd="0" destOrd="0" presId="urn:microsoft.com/office/officeart/2005/8/layout/venn2"/>
    <dgm:cxn modelId="{D92C7061-83BA-D148-9786-B0117D298DFB}" type="presParOf" srcId="{BC6E5DF9-15CF-CC40-9F47-0DC102BFE443}" destId="{1D1988A8-50F8-4A45-93BE-6876FB46F9B8}" srcOrd="1" destOrd="0" presId="urn:microsoft.com/office/officeart/2005/8/layout/venn2"/>
    <dgm:cxn modelId="{E3D02022-C5D1-5D45-BFB1-C7BF829D30D1}" type="presParOf" srcId="{9239D9C1-F07E-4C49-8ABF-CA5B3BBD63EB}" destId="{1CD2B15B-9BDA-9740-A467-3BA85FDE1710}" srcOrd="3" destOrd="0" presId="urn:microsoft.com/office/officeart/2005/8/layout/venn2"/>
    <dgm:cxn modelId="{964F470F-2B7A-6241-8AF8-DA8C3658F8A6}" type="presParOf" srcId="{1CD2B15B-9BDA-9740-A467-3BA85FDE1710}" destId="{B56DBE9E-ED89-8D48-9712-B5E2CC4F3003}" srcOrd="0" destOrd="0" presId="urn:microsoft.com/office/officeart/2005/8/layout/venn2"/>
    <dgm:cxn modelId="{A0D7BD50-665F-DD49-8C4D-F8C08F53FF7E}" type="presParOf" srcId="{1CD2B15B-9BDA-9740-A467-3BA85FDE1710}" destId="{34312FBB-6C5F-8741-8811-636E5BBC3C1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2EB06-CEED-0646-8842-A39897C38E51}">
      <dsp:nvSpPr>
        <dsp:cNvPr id="0" name=""/>
        <dsp:cNvSpPr/>
      </dsp:nvSpPr>
      <dsp:spPr>
        <a:xfrm>
          <a:off x="524435" y="0"/>
          <a:ext cx="3657600" cy="3657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841903" y="182879"/>
        <a:ext cx="1022664" cy="548640"/>
      </dsp:txXfrm>
    </dsp:sp>
    <dsp:sp modelId="{2AB2D007-4BD4-9A4E-8EA8-3CA9664657AD}">
      <dsp:nvSpPr>
        <dsp:cNvPr id="0" name=""/>
        <dsp:cNvSpPr/>
      </dsp:nvSpPr>
      <dsp:spPr>
        <a:xfrm>
          <a:off x="890195" y="731519"/>
          <a:ext cx="2926080" cy="2926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41903" y="907084"/>
        <a:ext cx="1022664" cy="526694"/>
      </dsp:txXfrm>
    </dsp:sp>
    <dsp:sp modelId="{B74EE8A6-81C4-5B48-8D9E-4E86663E618F}">
      <dsp:nvSpPr>
        <dsp:cNvPr id="0" name=""/>
        <dsp:cNvSpPr/>
      </dsp:nvSpPr>
      <dsp:spPr>
        <a:xfrm>
          <a:off x="1255955" y="1463039"/>
          <a:ext cx="2194560" cy="2194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41903" y="1627631"/>
        <a:ext cx="1022664" cy="493776"/>
      </dsp:txXfrm>
    </dsp:sp>
    <dsp:sp modelId="{B56DBE9E-ED89-8D48-9712-B5E2CC4F3003}">
      <dsp:nvSpPr>
        <dsp:cNvPr id="0" name=""/>
        <dsp:cNvSpPr/>
      </dsp:nvSpPr>
      <dsp:spPr>
        <a:xfrm>
          <a:off x="1621715" y="2194559"/>
          <a:ext cx="1463040" cy="1463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Elderwood</a:t>
          </a:r>
          <a:endParaRPr lang="en-US" sz="1400" kern="1200" dirty="0"/>
        </a:p>
      </dsp:txBody>
      <dsp:txXfrm>
        <a:off x="1835972" y="2560319"/>
        <a:ext cx="1034525" cy="73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0.68533</cdr:x>
      <cdr:y>0.29861</cdr:y>
    </cdr:from>
    <cdr:to>
      <cdr:x>0.98463</cdr:x>
      <cdr:y>0.59681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5325571" y="1092196"/>
          <a:ext cx="2325805" cy="1090710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0.68377</cdr:x>
      <cdr:y>0.19279</cdr:y>
    </cdr:from>
    <cdr:to>
      <cdr:x>0.97821</cdr:x>
      <cdr:y>0.31515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313437" y="705153"/>
          <a:ext cx="2288042" cy="4475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solidFill>
                <a:srgbClr val="834736"/>
              </a:solidFill>
            </a:rPr>
            <a:t>Windows XP Only</a:t>
          </a:r>
          <a:endParaRPr lang="en-US" sz="1800" dirty="0">
            <a:solidFill>
              <a:srgbClr val="834736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9617A-0CBB-354C-8770-A15B122AD80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72344-C27B-2A47-915B-65F4AD27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new analytical tradecraft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Cannot attack IE9, Reader X without </a:t>
            </a:r>
            <a:r>
              <a:rPr lang="en-US" dirty="0" err="1" smtClean="0"/>
              <a:t>privesc</a:t>
            </a:r>
            <a:r>
              <a:rPr lang="en-US" dirty="0" smtClean="0"/>
              <a:t>.</a:t>
            </a:r>
            <a:r>
              <a:rPr lang="en-US" baseline="0" dirty="0" smtClean="0"/>
              <a:t> Does not include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Congratulations security industry, you did something</a:t>
            </a:r>
          </a:p>
          <a:p>
            <a:r>
              <a:rPr lang="en-US" dirty="0" smtClean="0"/>
              <a:t>We pushed, they moved, the war is over!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3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Aurora’s B team playing with an A-level toolkit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9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baseline="0" dirty="0" smtClean="0"/>
              <a:t> weeks in the semester follow Assured Exploitation material</a:t>
            </a:r>
            <a:endParaRPr lang="en-US" dirty="0" smtClean="0"/>
          </a:p>
          <a:p>
            <a:r>
              <a:rPr lang="en-US" dirty="0" smtClean="0"/>
              <a:t>15 students / semester, 3 semesters /</a:t>
            </a:r>
            <a:r>
              <a:rPr lang="en-US" baseline="0" dirty="0" smtClean="0"/>
              <a:t> year * 6 years = ~270 students</a:t>
            </a:r>
          </a:p>
          <a:p>
            <a:r>
              <a:rPr lang="en-US" baseline="0" dirty="0" smtClean="0"/>
              <a:t>14/15 make it = ~252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TOB</a:t>
            </a:r>
            <a:r>
              <a:rPr lang="en-US" baseline="0" dirty="0" smtClean="0"/>
              <a:t> intern, </a:t>
            </a:r>
            <a:r>
              <a:rPr lang="en-US" dirty="0" smtClean="0"/>
              <a:t>CE undergrad, completed assured</a:t>
            </a:r>
            <a:r>
              <a:rPr lang="en-US" baseline="0" dirty="0" smtClean="0"/>
              <a:t> exploitation in 5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honestly do not understand why they don’t get better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get better,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shouldn't be sitting around congratulating ourselves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maybe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defects to china and then we're all fucked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5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of these companies had </a:t>
            </a:r>
            <a:r>
              <a:rPr lang="en-US" baseline="0" dirty="0" err="1" smtClean="0"/>
              <a:t>pentests</a:t>
            </a:r>
            <a:r>
              <a:rPr lang="en-US" baseline="0" dirty="0" smtClean="0"/>
              <a:t>, didn’t help them when they came up against the real thing</a:t>
            </a:r>
          </a:p>
          <a:p>
            <a:r>
              <a:rPr lang="en-US" baseline="0" dirty="0" smtClean="0"/>
              <a:t>Technical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operational sophistication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9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2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Surprisingly</a:t>
            </a:r>
            <a:r>
              <a:rPr lang="en-US" baseline="0" dirty="0" smtClean="0"/>
              <a:t> small number of targeted software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0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www.reddit.com</a:t>
            </a:r>
            <a:r>
              <a:rPr lang="en-US" dirty="0" smtClean="0"/>
              <a:t>/r/</a:t>
            </a:r>
            <a:r>
              <a:rPr lang="en-US" dirty="0" err="1" smtClean="0"/>
              <a:t>netjerk</a:t>
            </a:r>
            <a:r>
              <a:rPr lang="en-US" dirty="0" smtClean="0"/>
              <a:t>/comments/z7z1p/an_apt_breached_my_network_despite_my_750000_ips/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THAT guy?</a:t>
            </a:r>
          </a:p>
          <a:p>
            <a:r>
              <a:rPr lang="en-US" dirty="0" smtClean="0"/>
              <a:t>Lots of offensive success based on ability to study target deeply, take that away and they</a:t>
            </a:r>
            <a:r>
              <a:rPr lang="en-US" baseline="0" dirty="0" smtClean="0"/>
              <a:t> lose part of their advantage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www.computerweekly.com</a:t>
            </a:r>
            <a:r>
              <a:rPr lang="en-US" dirty="0" smtClean="0"/>
              <a:t>/news/2240206013/Anti-phishing-vital-in-</a:t>
            </a:r>
            <a:r>
              <a:rPr lang="en-US" dirty="0" err="1" smtClean="0"/>
              <a:t>Scada</a:t>
            </a:r>
            <a:r>
              <a:rPr lang="en-US" dirty="0" smtClean="0"/>
              <a:t>-protection-says-expert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4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blog.cognitivedissidents.com</a:t>
            </a:r>
            <a:r>
              <a:rPr lang="en-US" dirty="0" smtClean="0"/>
              <a:t>/2011/11/01/intro-to-</a:t>
            </a:r>
            <a:r>
              <a:rPr lang="en-US" dirty="0" err="1" smtClean="0"/>
              <a:t>hdmoores</a:t>
            </a:r>
            <a:r>
              <a:rPr lang="en-US" dirty="0" smtClean="0"/>
              <a:t>-law/</a:t>
            </a:r>
          </a:p>
          <a:p>
            <a:r>
              <a:rPr lang="en-US" dirty="0" smtClean="0"/>
              <a:t>Vastly overestimates espionage skill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5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data, same message. Message fits new data the way it fits old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5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 bothered to implement latest exploit techniques</a:t>
            </a:r>
          </a:p>
          <a:p>
            <a:r>
              <a:rPr lang="en-US" dirty="0" smtClean="0"/>
              <a:t>Attacked components that were easy to disable</a:t>
            </a:r>
          </a:p>
          <a:p>
            <a:r>
              <a:rPr lang="en-US" dirty="0" smtClean="0"/>
              <a:t>Myth of sophistication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 wants repeatable</a:t>
            </a:r>
            <a:r>
              <a:rPr lang="en-US" baseline="0" dirty="0" smtClean="0"/>
              <a:t> production line, fuzzing.</a:t>
            </a:r>
          </a:p>
          <a:p>
            <a:r>
              <a:rPr lang="en-US" baseline="0" dirty="0" err="1" smtClean="0"/>
              <a:t>Whitehats</a:t>
            </a:r>
            <a:r>
              <a:rPr lang="en-US" baseline="0" dirty="0" smtClean="0"/>
              <a:t> want interesting research once, logic flaws.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Attack graphs. Myth</a:t>
            </a:r>
            <a:r>
              <a:rPr lang="en-US" baseline="0" dirty="0" smtClean="0"/>
              <a:t> of d</a:t>
            </a:r>
            <a:r>
              <a:rPr lang="en-US" dirty="0" smtClean="0"/>
              <a:t>efender’s dilemma.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Chrome and plugin blocking</a:t>
            </a:r>
          </a:p>
          <a:p>
            <a:r>
              <a:rPr lang="en-US" dirty="0" smtClean="0"/>
              <a:t>How are DEP/ASLR holding 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ownable</a:t>
            </a:r>
            <a:r>
              <a:rPr lang="en-US" baseline="0" dirty="0" smtClean="0"/>
              <a:t> systems is getting smaller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Pushing </a:t>
            </a:r>
            <a:r>
              <a:rPr lang="en-US" dirty="0" err="1" smtClean="0"/>
              <a:t>crimepacks</a:t>
            </a:r>
            <a:r>
              <a:rPr lang="en-US" dirty="0" smtClean="0"/>
              <a:t> into this profile of systems they can own</a:t>
            </a:r>
          </a:p>
          <a:p>
            <a:r>
              <a:rPr lang="en-US" dirty="0" smtClean="0"/>
              <a:t>After XP, it’s all-in on Java or magic exploits that get dropped from the sky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the rest?</a:t>
            </a:r>
          </a:p>
          <a:p>
            <a:r>
              <a:rPr lang="en-US" dirty="0" err="1" smtClean="0"/>
              <a:t>Whitehats</a:t>
            </a:r>
            <a:r>
              <a:rPr lang="en-US" baseline="0" dirty="0" smtClean="0"/>
              <a:t> haven’t published any novel corruption-related research or POCs in years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2344-C27B-2A47-915B-65F4AD27F6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railofbits.com/2013/05/13/elderwood-and-the-department-of-labor-hack/" TargetMode="External"/><Relationship Id="rId4" Type="http://schemas.openxmlformats.org/officeDocument/2006/relationships/hyperlink" Target="http://papers.rohanamin.com/wp-content/uploads/papers.rohanamin.com/2010/11/Amin2011-dissertatio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tagiodump.blogspot.be/2010/06/overview-of-exploit-packs-updat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EIP Revisited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Exploitation &amp; Defense in 2013</a:t>
            </a:r>
          </a:p>
          <a:p>
            <a:r>
              <a:rPr lang="en-US" dirty="0" smtClean="0"/>
              <a:t>Dan Guido – </a:t>
            </a:r>
            <a:r>
              <a:rPr lang="en-US" dirty="0" err="1" smtClean="0"/>
              <a:t>BruCon</a:t>
            </a:r>
            <a:r>
              <a:rPr lang="en-US" dirty="0" smtClean="0"/>
              <a:t> – 09/26/2013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5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they now?</a:t>
            </a:r>
            <a:endParaRPr lang="en-US" dirty="0"/>
          </a:p>
        </p:txBody>
      </p:sp>
      <p:pic>
        <p:nvPicPr>
          <p:cNvPr id="6" name="Picture Placeholder 5" descr="9fbAN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r="358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Crimepacks</a:t>
            </a:r>
            <a:r>
              <a:rPr lang="en-US" dirty="0" smtClean="0"/>
              <a:t> in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9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Crimepacks</a:t>
            </a:r>
            <a:r>
              <a:rPr lang="en-US" dirty="0" smtClean="0"/>
              <a:t> in 2013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desktop builds use DEP/ASLR/Sandboxes</a:t>
            </a:r>
          </a:p>
          <a:p>
            <a:pPr lvl="1"/>
            <a:r>
              <a:rPr lang="en-US" dirty="0" smtClean="0"/>
              <a:t>2009: Windows XP, IE7, Flash 9, Office 2007, Java 6</a:t>
            </a:r>
          </a:p>
          <a:p>
            <a:pPr lvl="1"/>
            <a:r>
              <a:rPr lang="en-US" dirty="0" smtClean="0"/>
              <a:t>2013: Windows 7, IE9, Flash 11, Office 2010, Java 7</a:t>
            </a:r>
          </a:p>
          <a:p>
            <a:r>
              <a:rPr lang="en-US" dirty="0" err="1" smtClean="0"/>
              <a:t>Blackhole</a:t>
            </a:r>
            <a:r>
              <a:rPr lang="en-US" dirty="0" smtClean="0"/>
              <a:t> / Cool, Sweet Orange, and Gong Da</a:t>
            </a:r>
          </a:p>
          <a:p>
            <a:pPr lvl="1"/>
            <a:r>
              <a:rPr lang="en-US" dirty="0" smtClean="0"/>
              <a:t>Have these kits invested in bypassing our new defenses?</a:t>
            </a:r>
          </a:p>
          <a:p>
            <a:pPr lvl="1"/>
            <a:r>
              <a:rPr lang="en-US" dirty="0" smtClean="0"/>
              <a:t>How have </a:t>
            </a:r>
            <a:r>
              <a:rPr lang="en-US" dirty="0" err="1" smtClean="0"/>
              <a:t>crimeware</a:t>
            </a:r>
            <a:r>
              <a:rPr lang="en-US" dirty="0" smtClean="0"/>
              <a:t> packs dealt with the pressure?</a:t>
            </a:r>
          </a:p>
        </p:txBody>
      </p:sp>
    </p:spTree>
    <p:extLst>
      <p:ext uri="{BB962C8B-B14F-4D97-AF65-F5344CB8AC3E}">
        <p14:creationId xmlns:p14="http://schemas.microsoft.com/office/powerpoint/2010/main" val="14685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Changing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077264"/>
              </p:ext>
            </p:extLst>
          </p:nvPr>
        </p:nvGraphicFramePr>
        <p:xfrm>
          <a:off x="685800" y="2209800"/>
          <a:ext cx="777081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79091" y="6464478"/>
            <a:ext cx="678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StatCounter</a:t>
            </a:r>
            <a:r>
              <a:rPr lang="en-US" dirty="0" smtClean="0"/>
              <a:t> January 2011 – August 2013 Browser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2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Targets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018951"/>
              </p:ext>
            </p:extLst>
          </p:nvPr>
        </p:nvGraphicFramePr>
        <p:xfrm>
          <a:off x="685800" y="2209800"/>
          <a:ext cx="777081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058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Encounters of the EIP Kind</a:t>
            </a:r>
            <a:endParaRPr lang="en-US" dirty="0"/>
          </a:p>
        </p:txBody>
      </p:sp>
      <p:pic>
        <p:nvPicPr>
          <p:cNvPr id="6" name="Content Placeholder 5" descr="monolith (1)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8" r="1630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Crimepacks</a:t>
            </a:r>
            <a:r>
              <a:rPr lang="en-US" dirty="0" smtClean="0"/>
              <a:t> acquire capabilities for Windows 7+ through divine intervention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1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Origins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20587"/>
              </p:ext>
            </p:extLst>
          </p:nvPr>
        </p:nvGraphicFramePr>
        <p:xfrm>
          <a:off x="4795838" y="457200"/>
          <a:ext cx="36576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4001106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 dirty="0" smtClean="0"/>
              <a:t>All</a:t>
            </a:r>
            <a:r>
              <a:rPr lang="en-US" dirty="0" smtClean="0"/>
              <a:t> memory corruption exploits came from APT campaigns or the VUPEN blog.</a:t>
            </a:r>
          </a:p>
          <a:p>
            <a:pPr marL="285750" indent="-285750" algn="l">
              <a:buFont typeface="Arial"/>
              <a:buChar char="•"/>
            </a:pPr>
            <a:r>
              <a:rPr lang="en-US" b="1" dirty="0" smtClean="0"/>
              <a:t>All</a:t>
            </a:r>
            <a:r>
              <a:rPr lang="en-US" dirty="0" smtClean="0"/>
              <a:t> Java exploits came from security researchers: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Jeroen</a:t>
            </a:r>
            <a:r>
              <a:rPr lang="en-US" dirty="0"/>
              <a:t> </a:t>
            </a:r>
            <a:r>
              <a:rPr lang="en-US" dirty="0" err="1"/>
              <a:t>Frijters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TELUS Security Labs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Adam </a:t>
            </a:r>
            <a:r>
              <a:rPr lang="en-US" dirty="0" err="1"/>
              <a:t>Gowdiak</a:t>
            </a:r>
            <a:r>
              <a:rPr lang="en-US" dirty="0"/>
              <a:t> (Security Explorations)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Stefan </a:t>
            </a:r>
            <a:r>
              <a:rPr lang="en-US" dirty="0" err="1" smtClean="0"/>
              <a:t>Cornellius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Sami </a:t>
            </a:r>
            <a:r>
              <a:rPr lang="en-US" dirty="0" err="1" smtClean="0"/>
              <a:t>Koivu</a:t>
            </a:r>
            <a:r>
              <a:rPr lang="en-US" dirty="0" smtClean="0"/>
              <a:t> via ZDI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Michael </a:t>
            </a:r>
            <a:r>
              <a:rPr lang="en-US" dirty="0" err="1" smtClean="0"/>
              <a:t>Schierl</a:t>
            </a:r>
            <a:r>
              <a:rPr lang="en-US" dirty="0" smtClean="0"/>
              <a:t> via ZDI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Whitehats</a:t>
            </a:r>
            <a:r>
              <a:rPr lang="en-US" dirty="0" smtClean="0"/>
              <a:t> Shrugged”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4956" y="2218727"/>
            <a:ext cx="15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IE / Flash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91238" y="2319048"/>
            <a:ext cx="741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2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Exploit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Premium version of Blackhole, by the same author</a:t>
            </a:r>
          </a:p>
          <a:p>
            <a:pPr lvl="1"/>
            <a:r>
              <a:rPr lang="fr-FR" dirty="0" smtClean="0"/>
              <a:t>Launched a $100k bug bounty for improved exploits</a:t>
            </a:r>
          </a:p>
          <a:p>
            <a:pPr lvl="1"/>
            <a:r>
              <a:rPr lang="fr-FR" dirty="0" smtClean="0"/>
              <a:t>Only offered as a hosted service to prevent source leaks</a:t>
            </a:r>
          </a:p>
          <a:p>
            <a:r>
              <a:rPr lang="fr-FR" dirty="0" smtClean="0"/>
              <a:t>As a result, Cool has several unique exploits:</a:t>
            </a:r>
          </a:p>
          <a:p>
            <a:pPr lvl="1"/>
            <a:r>
              <a:rPr lang="fr-FR" dirty="0" smtClean="0"/>
              <a:t>CVE</a:t>
            </a:r>
            <a:r>
              <a:rPr lang="fr-FR" dirty="0"/>
              <a:t>-2011-3402: </a:t>
            </a:r>
            <a:r>
              <a:rPr lang="fr-FR" dirty="0" smtClean="0"/>
              <a:t>Windows Kernel TTF font</a:t>
            </a:r>
            <a:r>
              <a:rPr lang="fr-FR" dirty="0"/>
              <a:t> </a:t>
            </a:r>
            <a:r>
              <a:rPr lang="fr-FR" dirty="0" smtClean="0"/>
              <a:t>(Duqu)</a:t>
            </a:r>
          </a:p>
          <a:p>
            <a:pPr lvl="1"/>
            <a:r>
              <a:rPr lang="fr-FR" dirty="0"/>
              <a:t>CVE-2012-1876: </a:t>
            </a:r>
            <a:r>
              <a:rPr lang="fr-FR" dirty="0" smtClean="0"/>
              <a:t>IE 9 (VUPEN Pwn2Own)</a:t>
            </a:r>
          </a:p>
          <a:p>
            <a:pPr lvl="1"/>
            <a:r>
              <a:rPr lang="fr-FR" dirty="0"/>
              <a:t>CVE-2012-0775: </a:t>
            </a:r>
            <a:r>
              <a:rPr lang="fr-FR" dirty="0" smtClean="0"/>
              <a:t>Reader 9/10 (self-developed?)</a:t>
            </a:r>
          </a:p>
          <a:p>
            <a:r>
              <a:rPr lang="fr-FR" dirty="0" smtClean="0"/>
              <a:t>No privesc included for these targets, relies on payload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stack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DEP, remove Java, secure Reader, EMET as necessary</a:t>
            </a:r>
          </a:p>
          <a:p>
            <a:pPr lvl="1"/>
            <a:r>
              <a:rPr lang="en-US" dirty="0" smtClean="0"/>
              <a:t>Safe from all but TTF font exploit w/o patching!</a:t>
            </a:r>
          </a:p>
          <a:p>
            <a:r>
              <a:rPr lang="en-US" dirty="0"/>
              <a:t>S</a:t>
            </a:r>
            <a:r>
              <a:rPr lang="en-US" dirty="0" smtClean="0"/>
              <a:t>ystems being deployed now w/o Java are </a:t>
            </a:r>
            <a:r>
              <a:rPr lang="en-US" i="1" dirty="0" smtClean="0"/>
              <a:t>out of reach</a:t>
            </a:r>
          </a:p>
          <a:p>
            <a:pPr lvl="1"/>
            <a:r>
              <a:rPr lang="en-US" dirty="0" smtClean="0"/>
              <a:t>Win7, IE9, Reader X, EMET as necessary</a:t>
            </a:r>
          </a:p>
          <a:p>
            <a:r>
              <a:rPr lang="en-US" dirty="0" smtClean="0"/>
              <a:t>Mixed messages coming from this data</a:t>
            </a:r>
          </a:p>
          <a:p>
            <a:pPr lvl="1"/>
            <a:r>
              <a:rPr lang="en-US" dirty="0" smtClean="0"/>
              <a:t>Success! We have pushed </a:t>
            </a:r>
            <a:r>
              <a:rPr lang="en-US" dirty="0" err="1" smtClean="0"/>
              <a:t>crimepacks</a:t>
            </a:r>
            <a:r>
              <a:rPr lang="en-US" dirty="0" smtClean="0"/>
              <a:t> to the margins</a:t>
            </a:r>
            <a:endParaRPr lang="en-US" dirty="0"/>
          </a:p>
          <a:p>
            <a:pPr lvl="1"/>
            <a:r>
              <a:rPr lang="en-US" dirty="0" smtClean="0"/>
              <a:t>Warning! It is easy to predict if you will get owned</a:t>
            </a:r>
          </a:p>
        </p:txBody>
      </p:sp>
    </p:spTree>
    <p:extLst>
      <p:ext uri="{BB962C8B-B14F-4D97-AF65-F5344CB8AC3E}">
        <p14:creationId xmlns:p14="http://schemas.microsoft.com/office/powerpoint/2010/main" val="68780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Advanced Persistent Threat</a:t>
            </a:r>
            <a:endParaRPr lang="en-US" dirty="0"/>
          </a:p>
        </p:txBody>
      </p:sp>
      <p:pic>
        <p:nvPicPr>
          <p:cNvPr id="8" name="Picture Placeholder 7" descr="tiger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2" b="641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How effective are exploit mitigations against this threat?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4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Aurora et 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regarded technical capabilities</a:t>
            </a:r>
          </a:p>
          <a:p>
            <a:pPr lvl="1"/>
            <a:r>
              <a:rPr lang="en-US" dirty="0"/>
              <a:t>Prolific developers of zero-day </a:t>
            </a:r>
            <a:r>
              <a:rPr lang="en-US" dirty="0" smtClean="0"/>
              <a:t>exploits</a:t>
            </a:r>
          </a:p>
          <a:p>
            <a:pPr lvl="1"/>
            <a:r>
              <a:rPr lang="en-US" dirty="0"/>
              <a:t>Original source for many </a:t>
            </a:r>
            <a:r>
              <a:rPr lang="en-US" dirty="0" err="1"/>
              <a:t>crimepack</a:t>
            </a:r>
            <a:r>
              <a:rPr lang="en-US" dirty="0"/>
              <a:t> </a:t>
            </a:r>
            <a:r>
              <a:rPr lang="en-US" dirty="0" smtClean="0"/>
              <a:t>exploits</a:t>
            </a:r>
            <a:endParaRPr lang="en-US" dirty="0"/>
          </a:p>
          <a:p>
            <a:pPr lvl="1"/>
            <a:r>
              <a:rPr lang="en-US" dirty="0" smtClean="0"/>
              <a:t>Pioneered “watering hole” attack campaigns</a:t>
            </a:r>
          </a:p>
          <a:p>
            <a:pPr lvl="1"/>
            <a:r>
              <a:rPr lang="en-US" dirty="0"/>
              <a:t>Notable for successful compromises of Google, </a:t>
            </a:r>
            <a:r>
              <a:rPr lang="en-US" dirty="0" smtClean="0"/>
              <a:t>Bit9</a:t>
            </a:r>
          </a:p>
          <a:p>
            <a:r>
              <a:rPr lang="en-US" dirty="0" smtClean="0"/>
              <a:t>Continues to cross paths with Trail of Bits</a:t>
            </a:r>
          </a:p>
          <a:p>
            <a:pPr lvl="1"/>
            <a:r>
              <a:rPr lang="en-US" dirty="0" smtClean="0"/>
              <a:t>Exploit profiled in Assured Exploitation</a:t>
            </a:r>
          </a:p>
          <a:p>
            <a:pPr lvl="1"/>
            <a:r>
              <a:rPr lang="en-US" dirty="0" err="1" smtClean="0"/>
              <a:t>Elderwood</a:t>
            </a:r>
            <a:r>
              <a:rPr lang="en-US" dirty="0" smtClean="0"/>
              <a:t> Exploit </a:t>
            </a:r>
            <a:r>
              <a:rPr lang="en-US" dirty="0"/>
              <a:t>K</a:t>
            </a:r>
            <a:r>
              <a:rPr lang="en-US" dirty="0" smtClean="0"/>
              <a:t>it dissection and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6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6" name="Picture 5" descr="TOB_Gr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3157390" cy="1894434"/>
          </a:xfrm>
          <a:prstGeom prst="rect">
            <a:avLst/>
          </a:prstGeom>
        </p:spPr>
      </p:pic>
      <p:pic>
        <p:nvPicPr>
          <p:cNvPr id="7" name="Picture 6" descr="NYUPoly-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8" y="4809042"/>
            <a:ext cx="3606800" cy="1193800"/>
          </a:xfrm>
          <a:prstGeom prst="rect">
            <a:avLst/>
          </a:prstGeom>
        </p:spPr>
      </p:pic>
      <p:pic>
        <p:nvPicPr>
          <p:cNvPr id="11" name="Picture 10" descr="phot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99025" y="2209800"/>
            <a:ext cx="4082117" cy="3061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2861" y="5376826"/>
            <a:ext cx="137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dguido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7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Elderwood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Think, a “startup” for Aurora to invest in</a:t>
            </a:r>
          </a:p>
          <a:p>
            <a:pPr lvl="1"/>
            <a:r>
              <a:rPr lang="en-US" dirty="0" smtClean="0"/>
              <a:t>Developed several reusable </a:t>
            </a:r>
            <a:r>
              <a:rPr lang="en-US" dirty="0" err="1" smtClean="0"/>
              <a:t>vuln</a:t>
            </a:r>
            <a:r>
              <a:rPr lang="en-US" dirty="0" smtClean="0"/>
              <a:t> disc / exploit tools</a:t>
            </a:r>
          </a:p>
          <a:p>
            <a:pPr lvl="1"/>
            <a:r>
              <a:rPr lang="en-US" dirty="0" smtClean="0"/>
              <a:t>Requires less-skilled people to operate the tools</a:t>
            </a:r>
          </a:p>
          <a:p>
            <a:pPr lvl="1"/>
            <a:r>
              <a:rPr lang="en-US" dirty="0" smtClean="0"/>
              <a:t>Launch zero-day watering holes on a regular basis</a:t>
            </a:r>
          </a:p>
          <a:p>
            <a:r>
              <a:rPr lang="en-US" dirty="0" smtClean="0"/>
              <a:t>Released new attacks every ~3 months in 2011/2012</a:t>
            </a:r>
          </a:p>
          <a:p>
            <a:pPr lvl="1"/>
            <a:r>
              <a:rPr lang="en-US" dirty="0" smtClean="0"/>
              <a:t>4 Internet Explorer, 5 Adobe Flash zero-days</a:t>
            </a:r>
          </a:p>
          <a:p>
            <a:pPr lvl="1"/>
            <a:r>
              <a:rPr lang="en-US" dirty="0" smtClean="0"/>
              <a:t>Dozens of prominent websites compromised (CFR)</a:t>
            </a:r>
          </a:p>
        </p:txBody>
      </p:sp>
    </p:spTree>
    <p:extLst>
      <p:ext uri="{BB962C8B-B14F-4D97-AF65-F5344CB8AC3E}">
        <p14:creationId xmlns:p14="http://schemas.microsoft.com/office/powerpoint/2010/main" val="148338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Exploits?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592476"/>
              </p:ext>
            </p:extLst>
          </p:nvPr>
        </p:nvGraphicFramePr>
        <p:xfrm>
          <a:off x="3331869" y="2250141"/>
          <a:ext cx="4706471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88821" y="4777150"/>
            <a:ext cx="184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of the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5634" y="3865904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Flash, Java, and Office</a:t>
            </a:r>
          </a:p>
          <a:p>
            <a:r>
              <a:rPr lang="en-US" dirty="0" smtClean="0"/>
              <a:t>plugins available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2985" y="3166354"/>
            <a:ext cx="20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Explorer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4657" y="2489805"/>
            <a:ext cx="16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Computers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3123040" y="2659531"/>
            <a:ext cx="2464947" cy="14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3334711" y="3351020"/>
            <a:ext cx="2253276" cy="5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3512062" y="4189070"/>
            <a:ext cx="2075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3228876" y="4961816"/>
            <a:ext cx="2359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27605" y="6488668"/>
            <a:ext cx="528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Modest exploit mitigations are surprisingly effective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6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NYU-Poly…</a:t>
            </a:r>
            <a:endParaRPr lang="en-US" dirty="0"/>
          </a:p>
        </p:txBody>
      </p:sp>
      <p:pic>
        <p:nvPicPr>
          <p:cNvPr id="4" name="Content Placeholder 3" descr="2013-09-2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1" b="18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5004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Davis</a:t>
            </a:r>
            <a:endParaRPr lang="en-US" dirty="0"/>
          </a:p>
        </p:txBody>
      </p:sp>
      <p:pic>
        <p:nvPicPr>
          <p:cNvPr id="4" name="Content Placeholder 3" descr="555061_10151692779215326_1603535338_n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3" b="14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964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Easy to </a:t>
            </a:r>
            <a:r>
              <a:rPr lang="en-US" dirty="0"/>
              <a:t>G</a:t>
            </a:r>
            <a:r>
              <a:rPr lang="en-US" dirty="0" smtClean="0"/>
              <a:t>et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456836"/>
              </p:ext>
            </p:extLst>
          </p:nvPr>
        </p:nvGraphicFramePr>
        <p:xfrm>
          <a:off x="685800" y="2209801"/>
          <a:ext cx="7770812" cy="42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295"/>
                <a:gridCol w="2019111"/>
                <a:gridCol w="1942703"/>
                <a:gridCol w="1942703"/>
              </a:tblGrid>
              <a:tr h="613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Elderwood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NYU-Poly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</a:t>
                      </a:r>
                      <a:endParaRPr lang="en-US" dirty="0"/>
                    </a:p>
                  </a:txBody>
                  <a:tcPr/>
                </a:tc>
              </a:tr>
              <a:tr h="613920">
                <a:tc>
                  <a:txBody>
                    <a:bodyPr/>
                    <a:lstStyle/>
                    <a:p>
                      <a:r>
                        <a:rPr lang="en-US" dirty="0" smtClean="0"/>
                        <a:t>Plugins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Flash,</a:t>
                      </a:r>
                      <a:r>
                        <a:rPr lang="en-US" baseline="0" dirty="0" smtClean="0"/>
                        <a:t> Office,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1392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IE8 / Win</a:t>
                      </a:r>
                      <a:r>
                        <a:rPr lang="en-US" baseline="0" dirty="0" smtClean="0"/>
                        <a:t> 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IE8</a:t>
                      </a:r>
                      <a:r>
                        <a:rPr lang="en-US" baseline="0" dirty="0" smtClean="0"/>
                        <a:t> / Win7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IE9 / Win7</a:t>
                      </a:r>
                      <a:endParaRPr lang="en-US" dirty="0"/>
                    </a:p>
                  </a:txBody>
                  <a:tcPr/>
                </a:tc>
              </a:tr>
              <a:tr h="613920"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~99%</a:t>
                      </a:r>
                      <a:endParaRPr lang="en-US" dirty="0"/>
                    </a:p>
                  </a:txBody>
                  <a:tcPr/>
                </a:tc>
              </a:tr>
              <a:tr h="61392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Hardcoded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Hardcoded 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ROP</a:t>
                      </a:r>
                    </a:p>
                  </a:txBody>
                  <a:tcPr/>
                </a:tc>
              </a:tr>
              <a:tr h="61392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to Develop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 (probably 8 </a:t>
                      </a:r>
                      <a:r>
                        <a:rPr lang="en-US" dirty="0" err="1" smtClean="0"/>
                        <a:t>hrs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 days</a:t>
                      </a:r>
                      <a:endParaRPr lang="en-US" dirty="0"/>
                    </a:p>
                  </a:txBody>
                  <a:tcPr/>
                </a:tc>
              </a:tr>
              <a:tr h="61392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Amateur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Amateur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02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RSA – phishing email with malicious Excel doc</a:t>
            </a:r>
          </a:p>
          <a:p>
            <a:pPr lvl="1"/>
            <a:r>
              <a:rPr lang="en-US" dirty="0" smtClean="0"/>
              <a:t>Exploited Flash </a:t>
            </a:r>
            <a:r>
              <a:rPr lang="en-US" dirty="0" err="1" smtClean="0"/>
              <a:t>vuln</a:t>
            </a:r>
            <a:r>
              <a:rPr lang="en-US" dirty="0" smtClean="0"/>
              <a:t> no longer viable in IE</a:t>
            </a:r>
          </a:p>
          <a:p>
            <a:r>
              <a:rPr lang="en-US" dirty="0" smtClean="0"/>
              <a:t>Google – IE6 in remote office to total control of Gmail</a:t>
            </a:r>
          </a:p>
          <a:p>
            <a:pPr lvl="1"/>
            <a:r>
              <a:rPr lang="en-US" dirty="0" smtClean="0"/>
              <a:t>They found the ONE guy in Google using IE6</a:t>
            </a:r>
          </a:p>
          <a:p>
            <a:r>
              <a:rPr lang="en-US" dirty="0" smtClean="0"/>
              <a:t>Amateurs push as hard as they can. Professionals push as hard as they have to.</a:t>
            </a:r>
          </a:p>
          <a:p>
            <a:pPr lvl="1"/>
            <a:r>
              <a:rPr lang="en-US" dirty="0" smtClean="0"/>
              <a:t>Rapid discovery and shift to low cost attack vectors</a:t>
            </a:r>
          </a:p>
        </p:txBody>
      </p:sp>
    </p:spTree>
    <p:extLst>
      <p:ext uri="{BB962C8B-B14F-4D97-AF65-F5344CB8AC3E}">
        <p14:creationId xmlns:p14="http://schemas.microsoft.com/office/powerpoint/2010/main" val="176618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Discoveries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aybe</a:t>
            </a:r>
            <a:r>
              <a:rPr lang="en-US" dirty="0" smtClean="0"/>
              <a:t> </a:t>
            </a:r>
            <a:r>
              <a:rPr lang="en-US" dirty="0"/>
              <a:t>we should try to make protections that cannot be bypassed by CS undergrads with 40 </a:t>
            </a:r>
            <a:r>
              <a:rPr lang="en-US" dirty="0" err="1"/>
              <a:t>hrs</a:t>
            </a:r>
            <a:r>
              <a:rPr lang="en-US" dirty="0"/>
              <a:t> of </a:t>
            </a:r>
            <a:r>
              <a:rPr lang="en-US" dirty="0" smtClean="0"/>
              <a:t>training?</a:t>
            </a:r>
          </a:p>
          <a:p>
            <a:r>
              <a:rPr lang="en-US" dirty="0" smtClean="0"/>
              <a:t>We need to push harder since the professional bad guys can own things without caring about mitigations</a:t>
            </a:r>
          </a:p>
          <a:p>
            <a:r>
              <a:rPr lang="en-US" dirty="0" smtClean="0"/>
              <a:t>APT can get better, we know they will, but is it prudent not to act just because you know they will respond?</a:t>
            </a:r>
          </a:p>
        </p:txBody>
      </p:sp>
    </p:spTree>
    <p:extLst>
      <p:ext uri="{BB962C8B-B14F-4D97-AF65-F5344CB8AC3E}">
        <p14:creationId xmlns:p14="http://schemas.microsoft.com/office/powerpoint/2010/main" val="141431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Taming the Tiger</a:t>
            </a:r>
            <a:endParaRPr lang="en-US" dirty="0"/>
          </a:p>
        </p:txBody>
      </p:sp>
      <p:pic>
        <p:nvPicPr>
          <p:cNvPr id="6" name="Picture Placeholder 5" descr="maru-20090425-125127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7" b="372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Use the Kill Chain and Courses of Action the way they were intended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5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Approaches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or “An </a:t>
            </a:r>
            <a:r>
              <a:rPr lang="en-US" dirty="0"/>
              <a:t>APT breached my </a:t>
            </a:r>
            <a:r>
              <a:rPr lang="en-US" dirty="0" smtClean="0"/>
              <a:t>network </a:t>
            </a:r>
            <a:r>
              <a:rPr lang="en-US" dirty="0"/>
              <a:t>despite my $750,000 IPS and $2,000,000 SIEM. What other vendor products should I buy to protect </a:t>
            </a:r>
            <a:r>
              <a:rPr lang="en-US" dirty="0" smtClean="0"/>
              <a:t>myself?” –</a:t>
            </a:r>
            <a:r>
              <a:rPr lang="en-US" dirty="0" err="1" smtClean="0"/>
              <a:t>Jerkface</a:t>
            </a:r>
            <a:endParaRPr lang="en-US" dirty="0" smtClean="0"/>
          </a:p>
        </p:txBody>
      </p:sp>
      <p:pic>
        <p:nvPicPr>
          <p:cNvPr id="6" name="Picture 5" descr="Screen Shot 2013-09-26 at 10.15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379505"/>
            <a:ext cx="8547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7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Exposure</a:t>
            </a:r>
            <a:endParaRPr lang="en-US" dirty="0"/>
          </a:p>
        </p:txBody>
      </p:sp>
      <p:pic>
        <p:nvPicPr>
          <p:cNvPr id="9" name="Picture 8" descr="Screen Shot 2013-09-26 at 9.14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2" y="2148037"/>
            <a:ext cx="7304337" cy="43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4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Intelligence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Intel-driven case study from 2011</a:t>
            </a:r>
          </a:p>
          <a:p>
            <a:pPr lvl="1"/>
            <a:r>
              <a:rPr lang="en-US" dirty="0" smtClean="0"/>
              <a:t>How do we use </a:t>
            </a:r>
            <a:r>
              <a:rPr lang="en-US" dirty="0" err="1" smtClean="0"/>
              <a:t>intel</a:t>
            </a:r>
            <a:r>
              <a:rPr lang="en-US" dirty="0" smtClean="0"/>
              <a:t> to mitigate a threat?</a:t>
            </a:r>
          </a:p>
          <a:p>
            <a:pPr lvl="1"/>
            <a:r>
              <a:rPr lang="en-US" dirty="0" smtClean="0"/>
              <a:t>What are optimal defenses for mass malware?</a:t>
            </a:r>
          </a:p>
          <a:p>
            <a:pPr lvl="1"/>
            <a:r>
              <a:rPr lang="en-US" dirty="0" smtClean="0"/>
              <a:t>How do </a:t>
            </a:r>
            <a:r>
              <a:rPr lang="en-US" dirty="0" err="1" smtClean="0"/>
              <a:t>crimepacks</a:t>
            </a:r>
            <a:r>
              <a:rPr lang="en-US" dirty="0" smtClean="0"/>
              <a:t> acquire exploits?</a:t>
            </a:r>
          </a:p>
          <a:p>
            <a:pPr lvl="1"/>
            <a:r>
              <a:rPr lang="en-US" dirty="0" smtClean="0"/>
              <a:t>Is security research being applied by </a:t>
            </a:r>
            <a:r>
              <a:rPr lang="en-US" dirty="0" err="1" smtClean="0"/>
              <a:t>crimepack</a:t>
            </a:r>
            <a:r>
              <a:rPr lang="en-US" dirty="0" smtClean="0"/>
              <a:t> authors?</a:t>
            </a:r>
          </a:p>
          <a:p>
            <a:r>
              <a:rPr lang="en-US" dirty="0"/>
              <a:t>S</a:t>
            </a:r>
            <a:r>
              <a:rPr lang="en-US" dirty="0" smtClean="0"/>
              <a:t>eparate what </a:t>
            </a:r>
            <a:r>
              <a:rPr lang="en-US" i="1" dirty="0" smtClean="0"/>
              <a:t>could</a:t>
            </a:r>
            <a:r>
              <a:rPr lang="en-US" dirty="0" smtClean="0"/>
              <a:t> happen from what </a:t>
            </a:r>
            <a:r>
              <a:rPr lang="en-US" i="1" dirty="0" smtClean="0"/>
              <a:t>is</a:t>
            </a:r>
            <a:r>
              <a:rPr lang="en-US" dirty="0" smtClean="0"/>
              <a:t> happening</a:t>
            </a:r>
          </a:p>
        </p:txBody>
      </p:sp>
    </p:spTree>
    <p:extLst>
      <p:ext uri="{BB962C8B-B14F-4D97-AF65-F5344CB8AC3E}">
        <p14:creationId xmlns:p14="http://schemas.microsoft.com/office/powerpoint/2010/main" val="416829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Resistance</a:t>
            </a:r>
            <a:endParaRPr lang="en-US" dirty="0"/>
          </a:p>
        </p:txBody>
      </p:sp>
      <p:pic>
        <p:nvPicPr>
          <p:cNvPr id="5" name="Picture Placeholder 4" descr="fire-king-228490.jp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0" r="9480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5800" y="5181599"/>
            <a:ext cx="7770813" cy="1243689"/>
          </a:xfrm>
        </p:spPr>
        <p:txBody>
          <a:bodyPr>
            <a:noAutofit/>
          </a:bodyPr>
          <a:lstStyle/>
          <a:p>
            <a:r>
              <a:rPr lang="en-US" dirty="0" smtClean="0"/>
              <a:t>“99</a:t>
            </a:r>
            <a:r>
              <a:rPr lang="en-US" dirty="0"/>
              <a:t>% of the security breaches it investigated in 2012 started with a </a:t>
            </a:r>
            <a:r>
              <a:rPr lang="en-US" dirty="0" smtClean="0"/>
              <a:t>targeted </a:t>
            </a:r>
            <a:r>
              <a:rPr lang="en-US" dirty="0" err="1" smtClean="0"/>
              <a:t>spearphishing</a:t>
            </a:r>
            <a:r>
              <a:rPr lang="en-US" dirty="0" smtClean="0"/>
              <a:t> </a:t>
            </a:r>
            <a:r>
              <a:rPr lang="en-US" dirty="0"/>
              <a:t>attack</a:t>
            </a:r>
            <a:r>
              <a:rPr lang="en-US" dirty="0" smtClean="0"/>
              <a:t>.” –</a:t>
            </a:r>
            <a:r>
              <a:rPr lang="en-US" dirty="0" err="1" smtClean="0"/>
              <a:t>Mandiant</a:t>
            </a:r>
            <a:endParaRPr lang="en-US" dirty="0" smtClean="0"/>
          </a:p>
          <a:p>
            <a:r>
              <a:rPr lang="en-US" dirty="0" smtClean="0"/>
              <a:t>“If you go from 35 to 12% on fire, you’re still </a:t>
            </a:r>
            <a:r>
              <a:rPr lang="en-US" dirty="0" smtClean="0">
                <a:solidFill>
                  <a:srgbClr val="FF0000"/>
                </a:solidFill>
              </a:rPr>
              <a:t>on fire</a:t>
            </a:r>
            <a:r>
              <a:rPr lang="en-US" dirty="0" smtClean="0"/>
              <a:t>.” –Zane Lackey</a:t>
            </a:r>
          </a:p>
        </p:txBody>
      </p:sp>
    </p:spTree>
    <p:extLst>
      <p:ext uri="{BB962C8B-B14F-4D97-AF65-F5344CB8AC3E}">
        <p14:creationId xmlns:p14="http://schemas.microsoft.com/office/powerpoint/2010/main" val="653068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hdmooreslaw_single_v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96995"/>
            <a:ext cx="7797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9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defenses that bored undergrads can’t take out in one semester, that would be cool!</a:t>
            </a:r>
          </a:p>
          <a:p>
            <a:r>
              <a:rPr lang="en-US" dirty="0" smtClean="0"/>
              <a:t>Let’s build things that help understand your adversary’s capability and intent.</a:t>
            </a:r>
          </a:p>
          <a:p>
            <a:r>
              <a:rPr lang="en-US" dirty="0" smtClean="0"/>
              <a:t>Let’s use the defenses we have</a:t>
            </a:r>
            <a:r>
              <a:rPr lang="en-US" dirty="0"/>
              <a:t>.</a:t>
            </a:r>
            <a:r>
              <a:rPr lang="en-US" dirty="0" smtClean="0"/>
              <a:t> They work, and they work against the people you care about.</a:t>
            </a:r>
          </a:p>
          <a:p>
            <a:r>
              <a:rPr lang="en-US" dirty="0" smtClean="0"/>
              <a:t>Thanks Andrew </a:t>
            </a:r>
            <a:r>
              <a:rPr lang="en-US" dirty="0" err="1" smtClean="0"/>
              <a:t>Ruef</a:t>
            </a:r>
            <a:r>
              <a:rPr lang="en-US" dirty="0" smtClean="0"/>
              <a:t> and Hal </a:t>
            </a:r>
            <a:r>
              <a:rPr lang="en-US" dirty="0" err="1" smtClean="0"/>
              <a:t>Brodigan</a:t>
            </a:r>
            <a:r>
              <a:rPr lang="en-US"/>
              <a:t>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6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Contagio</a:t>
            </a:r>
            <a:r>
              <a:rPr lang="en-US" dirty="0" smtClean="0"/>
              <a:t>: An Overview of Exploit Packs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contagiodump.blogspot.com/</a:t>
            </a:r>
            <a:r>
              <a:rPr lang="en-US" dirty="0">
                <a:hlinkClick r:id="rId2"/>
              </a:rPr>
              <a:t>2010/06/overview-of-exploit-packs-</a:t>
            </a:r>
            <a:r>
              <a:rPr lang="en-US" dirty="0" smtClean="0">
                <a:hlinkClick r:id="rId2"/>
              </a:rPr>
              <a:t>update.html</a:t>
            </a:r>
            <a:endParaRPr lang="en-US" dirty="0" smtClean="0"/>
          </a:p>
          <a:p>
            <a:r>
              <a:rPr lang="en-US" dirty="0" err="1" smtClean="0"/>
              <a:t>Elderwood</a:t>
            </a:r>
            <a:r>
              <a:rPr lang="en-US" dirty="0" smtClean="0"/>
              <a:t> Kit Analysis</a:t>
            </a:r>
          </a:p>
          <a:p>
            <a:pPr lvl="1"/>
            <a:r>
              <a:rPr lang="en-US" dirty="0">
                <a:hlinkClick r:id="rId3"/>
              </a:rPr>
              <a:t>http://blog.trailofbits.com/2013/05/13/elderwood-and-the-department-of-labor-hack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Detecting Targeted Malicious Email</a:t>
            </a:r>
          </a:p>
          <a:p>
            <a:pPr lvl="1"/>
            <a:r>
              <a:rPr lang="en-US" dirty="0">
                <a:hlinkClick r:id="rId4"/>
              </a:rPr>
              <a:t>http://papers.rohanamin.com/wp-content/uploads/papers.rohanamin.com/2010/11/Amin2011-</a:t>
            </a:r>
            <a:r>
              <a:rPr lang="en-US" dirty="0" smtClean="0">
                <a:hlinkClick r:id="rId4"/>
              </a:rPr>
              <a:t>dissertation.pdf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80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Market Leaders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1181"/>
              </p:ext>
            </p:extLst>
          </p:nvPr>
        </p:nvGraphicFramePr>
        <p:xfrm>
          <a:off x="685800" y="2209800"/>
          <a:ext cx="777081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613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Target Support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503757"/>
              </p:ext>
            </p:extLst>
          </p:nvPr>
        </p:nvGraphicFramePr>
        <p:xfrm>
          <a:off x="685800" y="2209800"/>
          <a:ext cx="777081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08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Quality Exploits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66988"/>
              </p:ext>
            </p:extLst>
          </p:nvPr>
        </p:nvGraphicFramePr>
        <p:xfrm>
          <a:off x="1783502" y="2286769"/>
          <a:ext cx="5576996" cy="185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080"/>
                <a:gridCol w="999916"/>
              </a:tblGrid>
              <a:tr h="4637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rbel" pitchFamily="34" charset="0"/>
                        </a:rPr>
                        <a:t>Memory Corruption (19)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373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Defeated by DEP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14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6373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Defeated by ASLR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17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6373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Defeated by EMET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19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81224"/>
              </p:ext>
            </p:extLst>
          </p:nvPr>
        </p:nvGraphicFramePr>
        <p:xfrm>
          <a:off x="1783502" y="4382575"/>
          <a:ext cx="5576997" cy="191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080"/>
                <a:gridCol w="999917"/>
              </a:tblGrid>
              <a:tr h="47870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rbel" pitchFamily="34" charset="0"/>
                        </a:rPr>
                        <a:t>Logic Flaws (8)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870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No Java in Internet Zone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4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7870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No EXEs in PDFs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1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7870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No Firefox or </a:t>
                      </a:r>
                      <a:r>
                        <a:rPr lang="en-US" sz="2400" dirty="0" err="1" smtClean="0">
                          <a:latin typeface="Corbel" pitchFamily="34" charset="0"/>
                        </a:rPr>
                        <a:t>FoxIt</a:t>
                      </a:r>
                      <a:r>
                        <a:rPr lang="en-US" sz="2400" dirty="0" smtClean="0">
                          <a:latin typeface="Corbel" pitchFamily="34" charset="0"/>
                        </a:rPr>
                        <a:t> Reader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2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42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Developed Elsewhere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53313"/>
              </p:ext>
            </p:extLst>
          </p:nvPr>
        </p:nvGraphicFramePr>
        <p:xfrm>
          <a:off x="1665755" y="2267533"/>
          <a:ext cx="60849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929"/>
                <a:gridCol w="1090981"/>
              </a:tblGrid>
              <a:tr h="4055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rbel" pitchFamily="34" charset="0"/>
                        </a:rPr>
                        <a:t>DEP Bypasses (5)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550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Developed by APT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bel" pitchFamily="34" charset="0"/>
                        </a:rPr>
                        <a:t>3</a:t>
                      </a:r>
                      <a:endParaRPr lang="en-US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0550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Developed by</a:t>
                      </a:r>
                      <a:r>
                        <a:rPr lang="en-US" sz="2400" baseline="0" dirty="0" smtClean="0">
                          <a:latin typeface="Corbel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bel" pitchFamily="34" charset="0"/>
                        </a:rPr>
                        <a:t>Whitehats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bel" pitchFamily="34" charset="0"/>
                        </a:rPr>
                        <a:t>2</a:t>
                      </a:r>
                      <a:endParaRPr lang="en-US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0550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Developed by Malware Authors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bel" pitchFamily="34" charset="0"/>
                        </a:rPr>
                        <a:t>0</a:t>
                      </a:r>
                      <a:endParaRPr lang="en-US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96406"/>
              </p:ext>
            </p:extLst>
          </p:nvPr>
        </p:nvGraphicFramePr>
        <p:xfrm>
          <a:off x="1665755" y="4333164"/>
          <a:ext cx="6084910" cy="184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928"/>
                <a:gridCol w="1090982"/>
              </a:tblGrid>
              <a:tr h="4621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rbel" pitchFamily="34" charset="0"/>
                        </a:rPr>
                        <a:t>Logic Flaws (8)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21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Discovered by APT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bel" pitchFamily="34" charset="0"/>
                        </a:rPr>
                        <a:t>0</a:t>
                      </a:r>
                      <a:endParaRPr lang="en-US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621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Discovered by</a:t>
                      </a:r>
                      <a:r>
                        <a:rPr lang="en-US" sz="2400" baseline="0" dirty="0" smtClean="0">
                          <a:latin typeface="Corbel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bel" pitchFamily="34" charset="0"/>
                        </a:rPr>
                        <a:t>Whitehats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bel" pitchFamily="34" charset="0"/>
                        </a:rPr>
                        <a:t>8</a:t>
                      </a:r>
                      <a:endParaRPr lang="en-US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62166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rbel" pitchFamily="34" charset="0"/>
                        </a:rPr>
                        <a:t>Discovered by </a:t>
                      </a:r>
                      <a:r>
                        <a:rPr lang="en-US" sz="2400" dirty="0" smtClean="0">
                          <a:latin typeface="Corbel" pitchFamily="34" charset="0"/>
                        </a:rPr>
                        <a:t>Malware Authors</a:t>
                      </a:r>
                      <a:endParaRPr lang="en-US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bel" pitchFamily="34" charset="0"/>
                        </a:rPr>
                        <a:t>0</a:t>
                      </a:r>
                      <a:endParaRPr lang="en-US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95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is a Path Forward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26707" y="2444370"/>
            <a:ext cx="8095006" cy="3462995"/>
            <a:chOff x="361607" y="2444370"/>
            <a:chExt cx="8095006" cy="3462995"/>
          </a:xfrm>
        </p:grpSpPr>
        <p:sp>
          <p:nvSpPr>
            <p:cNvPr id="4" name="Rectangle 3"/>
            <p:cNvSpPr/>
            <p:nvPr/>
          </p:nvSpPr>
          <p:spPr>
            <a:xfrm>
              <a:off x="361607" y="3704365"/>
              <a:ext cx="1334186" cy="982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Malicious</a:t>
              </a:r>
            </a:p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HTML</a:t>
              </a:r>
              <a:endParaRPr lang="en-US" sz="2000" dirty="0">
                <a:latin typeface="Corbel"/>
                <a:cs typeface="Corbe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01850" y="2444370"/>
              <a:ext cx="1334186" cy="9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Google</a:t>
              </a:r>
            </a:p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Chrome</a:t>
              </a:r>
              <a:endParaRPr lang="en-US" sz="2000" dirty="0">
                <a:latin typeface="Corbel"/>
                <a:cs typeface="Corbe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01850" y="3704365"/>
              <a:ext cx="1334186" cy="9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IE8</a:t>
              </a:r>
              <a:endParaRPr lang="en-US" sz="2000" dirty="0">
                <a:latin typeface="Corbel"/>
                <a:cs typeface="Corbe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84085" y="3704365"/>
              <a:ext cx="1334186" cy="9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DEP/ASLR</a:t>
              </a:r>
            </a:p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Bypass</a:t>
              </a:r>
              <a:endParaRPr lang="en-US" sz="2000" dirty="0">
                <a:latin typeface="Corbel"/>
                <a:cs typeface="Corbe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84085" y="2444370"/>
              <a:ext cx="1334186" cy="9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DEP/ASLR</a:t>
              </a:r>
            </a:p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Bypass</a:t>
              </a:r>
              <a:endParaRPr lang="en-US" sz="2000" dirty="0">
                <a:latin typeface="Corbel"/>
                <a:cs typeface="Corbe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66321" y="2444370"/>
              <a:ext cx="1334186" cy="9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Sandbox Escape</a:t>
              </a:r>
              <a:endParaRPr lang="en-US" sz="2000" dirty="0">
                <a:latin typeface="Corbel"/>
                <a:cs typeface="Corbel"/>
              </a:endParaRPr>
            </a:p>
          </p:txBody>
        </p:sp>
        <p:cxnSp>
          <p:nvCxnSpPr>
            <p:cNvPr id="10" name="Straight Arrow Connector 9"/>
            <p:cNvCxnSpPr>
              <a:endCxn id="5" idx="1"/>
            </p:cNvCxnSpPr>
            <p:nvPr/>
          </p:nvCxnSpPr>
          <p:spPr>
            <a:xfrm flipV="1">
              <a:off x="1695793" y="2935563"/>
              <a:ext cx="406057" cy="12687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6" idx="1"/>
            </p:cNvCxnSpPr>
            <p:nvPr/>
          </p:nvCxnSpPr>
          <p:spPr>
            <a:xfrm>
              <a:off x="1695793" y="4195558"/>
              <a:ext cx="406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8" idx="1"/>
            </p:cNvCxnSpPr>
            <p:nvPr/>
          </p:nvCxnSpPr>
          <p:spPr>
            <a:xfrm>
              <a:off x="3436037" y="2935563"/>
              <a:ext cx="3480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1"/>
            </p:cNvCxnSpPr>
            <p:nvPr/>
          </p:nvCxnSpPr>
          <p:spPr>
            <a:xfrm>
              <a:off x="3436037" y="4195558"/>
              <a:ext cx="3480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>
              <a:off x="5118272" y="2935563"/>
              <a:ext cx="3480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7" idx="1"/>
            </p:cNvCxnSpPr>
            <p:nvPr/>
          </p:nvCxnSpPr>
          <p:spPr>
            <a:xfrm>
              <a:off x="5118272" y="4192136"/>
              <a:ext cx="348049" cy="34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7" idx="0"/>
            </p:cNvCxnSpPr>
            <p:nvPr/>
          </p:nvCxnSpPr>
          <p:spPr>
            <a:xfrm>
              <a:off x="6133414" y="3426755"/>
              <a:ext cx="0" cy="2776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466321" y="3704365"/>
              <a:ext cx="1334186" cy="9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Integrity Escalation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01850" y="4924980"/>
              <a:ext cx="1334186" cy="982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Java</a:t>
              </a:r>
              <a:endParaRPr lang="en-US" sz="2000" dirty="0">
                <a:latin typeface="Corbel"/>
                <a:cs typeface="Corbel"/>
              </a:endParaRPr>
            </a:p>
          </p:txBody>
        </p:sp>
        <p:cxnSp>
          <p:nvCxnSpPr>
            <p:cNvPr id="19" name="Straight Arrow Connector 18"/>
            <p:cNvCxnSpPr>
              <a:stCxn id="4" idx="3"/>
              <a:endCxn id="18" idx="1"/>
            </p:cNvCxnSpPr>
            <p:nvPr/>
          </p:nvCxnSpPr>
          <p:spPr>
            <a:xfrm>
              <a:off x="1695793" y="4195558"/>
              <a:ext cx="406057" cy="12206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122427" y="3700943"/>
              <a:ext cx="1334186" cy="982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rbel"/>
                  <a:cs typeface="Corbel"/>
                </a:rPr>
                <a:t>Shell</a:t>
              </a:r>
            </a:p>
          </p:txBody>
        </p:sp>
        <p:cxnSp>
          <p:nvCxnSpPr>
            <p:cNvPr id="22" name="Straight Arrow Connector 21"/>
            <p:cNvCxnSpPr>
              <a:stCxn id="17" idx="3"/>
              <a:endCxn id="21" idx="1"/>
            </p:cNvCxnSpPr>
            <p:nvPr/>
          </p:nvCxnSpPr>
          <p:spPr>
            <a:xfrm flipV="1">
              <a:off x="6800507" y="4192136"/>
              <a:ext cx="321920" cy="34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3"/>
              <a:endCxn id="21" idx="2"/>
            </p:cNvCxnSpPr>
            <p:nvPr/>
          </p:nvCxnSpPr>
          <p:spPr>
            <a:xfrm flipV="1">
              <a:off x="3436036" y="4683328"/>
              <a:ext cx="4353484" cy="732845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94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Optimal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to defend against </a:t>
            </a:r>
            <a:r>
              <a:rPr lang="en-US" dirty="0" err="1" smtClean="0"/>
              <a:t>crimepacks</a:t>
            </a:r>
            <a:r>
              <a:rPr lang="en-US" dirty="0" smtClean="0"/>
              <a:t> in 2011: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Enable DEP on browser and plugins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Remove Java from Internet Zone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Secure Adobe Reader configuration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Use EMET when possible / where needed</a:t>
            </a:r>
          </a:p>
          <a:p>
            <a:r>
              <a:rPr lang="en-US" dirty="0" smtClean="0"/>
              <a:t>Then, continue to monitor threat </a:t>
            </a:r>
            <a:r>
              <a:rPr lang="en-US" dirty="0" err="1" smtClean="0"/>
              <a:t>intel</a:t>
            </a:r>
            <a:r>
              <a:rPr lang="en-US" dirty="0" smtClean="0"/>
              <a:t> for changes…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09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487</TotalTime>
  <Words>1566</Words>
  <Application>Microsoft Macintosh PowerPoint</Application>
  <PresentationFormat>On-screen Show (4:3)</PresentationFormat>
  <Paragraphs>258</Paragraphs>
  <Slides>33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Folio</vt:lpstr>
      <vt:lpstr>EIP Revisited</vt:lpstr>
      <vt:lpstr>Introductions</vt:lpstr>
      <vt:lpstr>Exploit Intelligence Project</vt:lpstr>
      <vt:lpstr>Clear Market Leaders</vt:lpstr>
      <vt:lpstr>Limited Target Support</vt:lpstr>
      <vt:lpstr>Low Quality Exploits</vt:lpstr>
      <vt:lpstr>Developed Elsewhere</vt:lpstr>
      <vt:lpstr>Java is a Path Forward</vt:lpstr>
      <vt:lpstr>Derived Optimal Defenses</vt:lpstr>
      <vt:lpstr>Where are they now?</vt:lpstr>
      <vt:lpstr>Crimepacks in 2013</vt:lpstr>
      <vt:lpstr>The World is Changing</vt:lpstr>
      <vt:lpstr>Supported Targets</vt:lpstr>
      <vt:lpstr>Close Encounters of the EIP Kind</vt:lpstr>
      <vt:lpstr>Exploit Origins</vt:lpstr>
      <vt:lpstr>Cool Exploit Kit</vt:lpstr>
      <vt:lpstr>How did we stack up?</vt:lpstr>
      <vt:lpstr>The Advanced Persistent Threat</vt:lpstr>
      <vt:lpstr>Aurora et al.</vt:lpstr>
      <vt:lpstr>Elderwood</vt:lpstr>
      <vt:lpstr>Quality Exploits?</vt:lpstr>
      <vt:lpstr>Meet NYU-Poly…</vt:lpstr>
      <vt:lpstr>… and Davis</vt:lpstr>
      <vt:lpstr>It’s Easy to Get Better</vt:lpstr>
      <vt:lpstr>Reality</vt:lpstr>
      <vt:lpstr>APT Discoveries</vt:lpstr>
      <vt:lpstr>Taming the Tiger</vt:lpstr>
      <vt:lpstr>Variety of Approaches</vt:lpstr>
      <vt:lpstr>External Exposure</vt:lpstr>
      <vt:lpstr>Phishing Resistance</vt:lpstr>
      <vt:lpstr>Exploitability</vt:lpstr>
      <vt:lpstr>Final Conclusions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EIP Revisited</dc:title>
  <dc:creator>user</dc:creator>
  <cp:lastModifiedBy>user</cp:lastModifiedBy>
  <cp:revision>173</cp:revision>
  <dcterms:created xsi:type="dcterms:W3CDTF">2013-09-26T16:44:29Z</dcterms:created>
  <dcterms:modified xsi:type="dcterms:W3CDTF">2013-11-06T16:51:07Z</dcterms:modified>
</cp:coreProperties>
</file>