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308" r:id="rId4"/>
    <p:sldId id="257" r:id="rId5"/>
    <p:sldId id="259" r:id="rId6"/>
    <p:sldId id="260" r:id="rId7"/>
    <p:sldId id="261" r:id="rId8"/>
    <p:sldId id="262" r:id="rId9"/>
    <p:sldId id="309" r:id="rId10"/>
    <p:sldId id="312" r:id="rId11"/>
    <p:sldId id="313" r:id="rId12"/>
    <p:sldId id="314" r:id="rId13"/>
    <p:sldId id="321" r:id="rId14"/>
    <p:sldId id="32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5" r:id="rId26"/>
    <p:sldId id="277" r:id="rId27"/>
    <p:sldId id="299" r:id="rId28"/>
    <p:sldId id="300" r:id="rId29"/>
    <p:sldId id="301" r:id="rId30"/>
    <p:sldId id="278" r:id="rId31"/>
    <p:sldId id="315" r:id="rId32"/>
    <p:sldId id="316" r:id="rId33"/>
    <p:sldId id="317" r:id="rId34"/>
    <p:sldId id="302" r:id="rId35"/>
    <p:sldId id="303" r:id="rId36"/>
    <p:sldId id="310" r:id="rId37"/>
    <p:sldId id="279" r:id="rId38"/>
    <p:sldId id="306" r:id="rId39"/>
    <p:sldId id="283" r:id="rId40"/>
    <p:sldId id="284" r:id="rId41"/>
    <p:sldId id="305" r:id="rId42"/>
    <p:sldId id="285" r:id="rId43"/>
    <p:sldId id="318" r:id="rId44"/>
    <p:sldId id="286" r:id="rId45"/>
    <p:sldId id="287" r:id="rId46"/>
    <p:sldId id="288" r:id="rId47"/>
    <p:sldId id="289" r:id="rId48"/>
    <p:sldId id="307" r:id="rId49"/>
    <p:sldId id="290" r:id="rId50"/>
    <p:sldId id="291" r:id="rId51"/>
    <p:sldId id="292" r:id="rId52"/>
    <p:sldId id="293" r:id="rId53"/>
    <p:sldId id="294" r:id="rId54"/>
    <p:sldId id="295" r:id="rId55"/>
    <p:sldId id="296" r:id="rId56"/>
    <p:sldId id="319" r:id="rId57"/>
    <p:sldId id="320" r:id="rId58"/>
    <p:sldId id="298" r:id="rId59"/>
    <p:sldId id="311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25" autoAdjust="0"/>
  </p:normalViewPr>
  <p:slideViewPr>
    <p:cSldViewPr snapToGrid="0" snapToObjects="1">
      <p:cViewPr varScale="1">
        <p:scale>
          <a:sx n="96" d="100"/>
          <a:sy n="96" d="100"/>
        </p:scale>
        <p:origin x="-14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5/13/13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5/13/13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5/13/13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5/13/13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google.com/p/wrapped-intervals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embed.cs.utah.edu/ioc/" TargetMode="External"/><Relationship Id="rId4" Type="http://schemas.openxmlformats.org/officeDocument/2006/relationships/hyperlink" Target="https://github.com/kripken/emscripten/wiki" TargetMode="External"/><Relationship Id="rId5" Type="http://schemas.openxmlformats.org/officeDocument/2006/relationships/hyperlink" Target="http://llvm.org/devmtg/2013-04/bougacha-slides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.google.com/p/address-sanitizer/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lvm.org/doc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li.thegreenplace.net/2012/11/24/life-of-an-instruction-in-llv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Ruef</a:t>
            </a:r>
          </a:p>
          <a:p>
            <a:r>
              <a:rPr lang="en-US" dirty="0" smtClean="0"/>
              <a:t>University of Maryland</a:t>
            </a:r>
          </a:p>
          <a:p>
            <a:r>
              <a:rPr lang="en-US" dirty="0" smtClean="0"/>
              <a:t>Computer science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LLVM For Program Transformation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93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Find Non-Constant</a:t>
            </a:r>
            <a:r>
              <a:rPr lang="en-US" baseline="0" dirty="0" smtClean="0"/>
              <a:t> Format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Condition to check for:</a:t>
            </a:r>
          </a:p>
          <a:p>
            <a:pPr lvl="1"/>
            <a:r>
              <a:rPr lang="en-US" dirty="0" smtClean="0"/>
              <a:t>Any time the first parameter to </a:t>
            </a:r>
            <a:r>
              <a:rPr lang="en-US" dirty="0" err="1" smtClean="0"/>
              <a:t>printf</a:t>
            </a:r>
            <a:r>
              <a:rPr lang="en-US" dirty="0" smtClean="0"/>
              <a:t>, </a:t>
            </a:r>
            <a:r>
              <a:rPr lang="en-US" dirty="0" err="1" smtClean="0"/>
              <a:t>sprintf</a:t>
            </a:r>
            <a:r>
              <a:rPr lang="en-US" dirty="0" smtClean="0"/>
              <a:t> (others?) is non-constant, alert for potential security badness</a:t>
            </a:r>
          </a:p>
          <a:p>
            <a:r>
              <a:rPr lang="en-US" dirty="0" smtClean="0"/>
              <a:t>Can we statically detect this in LLVM IR?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483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</a:t>
            </a:r>
            <a:r>
              <a:rPr lang="en-US" baseline="0" dirty="0" smtClean="0"/>
              <a:t>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Visit every call instruction in the program</a:t>
            </a:r>
          </a:p>
          <a:p>
            <a:r>
              <a:rPr lang="en-US" dirty="0" smtClean="0"/>
              <a:t>Ask if that call instruction is a format-string accepting routine</a:t>
            </a:r>
          </a:p>
          <a:p>
            <a:r>
              <a:rPr lang="en-US" dirty="0" smtClean="0"/>
              <a:t>If it is, retrieve the first parameter </a:t>
            </a:r>
          </a:p>
          <a:p>
            <a:r>
              <a:rPr lang="en-US" dirty="0" smtClean="0"/>
              <a:t>If the first parameter is not a constant global, raise an alert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70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/>
              <a:t>Structure of Provided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Very basic driver that uses a </a:t>
            </a:r>
            <a:r>
              <a:rPr lang="en-US" dirty="0" err="1" smtClean="0"/>
              <a:t>PassManager</a:t>
            </a:r>
            <a:endParaRPr lang="en-US" dirty="0" smtClean="0"/>
          </a:p>
          <a:p>
            <a:r>
              <a:rPr lang="en-US" dirty="0" smtClean="0"/>
              <a:t>Reads in LLVM </a:t>
            </a:r>
            <a:r>
              <a:rPr lang="en-US" dirty="0" err="1" smtClean="0"/>
              <a:t>bitcode</a:t>
            </a:r>
            <a:r>
              <a:rPr lang="en-US" dirty="0" smtClean="0"/>
              <a:t> and runs the </a:t>
            </a:r>
            <a:r>
              <a:rPr lang="en-US" dirty="0" err="1" smtClean="0"/>
              <a:t>VarPrintf</a:t>
            </a:r>
            <a:r>
              <a:rPr lang="en-US" dirty="0" smtClean="0"/>
              <a:t> pass on it</a:t>
            </a:r>
          </a:p>
          <a:p>
            <a:r>
              <a:rPr lang="en-US" dirty="0" smtClean="0"/>
              <a:t>Produce </a:t>
            </a:r>
            <a:r>
              <a:rPr lang="en-US" dirty="0" err="1" smtClean="0"/>
              <a:t>bitcode</a:t>
            </a:r>
            <a:r>
              <a:rPr lang="en-US" dirty="0" smtClean="0"/>
              <a:t> file using </a:t>
            </a:r>
            <a:r>
              <a:rPr lang="en-US" dirty="0" smtClean="0">
                <a:latin typeface="Courier"/>
                <a:cs typeface="Courier"/>
              </a:rPr>
              <a:t>clang –c –emit-</a:t>
            </a:r>
            <a:r>
              <a:rPr lang="en-US" dirty="0" err="1" smtClean="0">
                <a:latin typeface="Courier"/>
                <a:cs typeface="Courier"/>
              </a:rPr>
              <a:t>llvm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cs typeface="Courier"/>
              </a:rPr>
              <a:t>Using the driver might seem clunky, this is easier than integrating with opt</a:t>
            </a:r>
          </a:p>
          <a:p>
            <a:r>
              <a:rPr lang="en-US" dirty="0" smtClean="0">
                <a:cs typeface="Courier"/>
              </a:rPr>
              <a:t>The pass can later be integrated with opt</a:t>
            </a:r>
          </a:p>
          <a:p>
            <a:pPr marL="0" indent="0">
              <a:buNone/>
            </a:pPr>
            <a:endParaRPr lang="en-US" dirty="0"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03915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$ cd tutorial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$ </a:t>
            </a:r>
            <a:r>
              <a:rPr lang="en-US" dirty="0" err="1" smtClean="0">
                <a:latin typeface="Courier"/>
                <a:cs typeface="Courier"/>
              </a:rPr>
              <a:t>mkdir</a:t>
            </a:r>
            <a:r>
              <a:rPr lang="en-US" dirty="0" smtClean="0">
                <a:latin typeface="Courier"/>
                <a:cs typeface="Courier"/>
              </a:rPr>
              <a:t> build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$ cd build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$ </a:t>
            </a:r>
            <a:r>
              <a:rPr lang="en-US" dirty="0" err="1" smtClean="0">
                <a:latin typeface="Courier"/>
                <a:cs typeface="Courier"/>
              </a:rPr>
              <a:t>cmake</a:t>
            </a:r>
            <a:r>
              <a:rPr lang="en-US" dirty="0" smtClean="0">
                <a:latin typeface="Courier"/>
                <a:cs typeface="Courier"/>
              </a:rPr>
              <a:t> –DLLVM_ROOT=/</a:t>
            </a:r>
            <a:r>
              <a:rPr lang="en-US" dirty="0" err="1" smtClean="0">
                <a:latin typeface="Courier"/>
                <a:cs typeface="Courier"/>
              </a:rPr>
              <a:t>usr</a:t>
            </a:r>
            <a:r>
              <a:rPr lang="en-US" dirty="0" smtClean="0">
                <a:latin typeface="Courier"/>
                <a:cs typeface="Courier"/>
              </a:rPr>
              <a:t>/local ..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$ make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66310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CMake</a:t>
            </a:r>
            <a:r>
              <a:rPr lang="en-US" dirty="0" smtClean="0"/>
              <a:t> is a “meta make” </a:t>
            </a:r>
          </a:p>
          <a:p>
            <a:pPr lvl="1"/>
            <a:r>
              <a:rPr lang="en-US" dirty="0" smtClean="0"/>
              <a:t>Why? Why not</a:t>
            </a:r>
          </a:p>
          <a:p>
            <a:r>
              <a:rPr lang="en-US" dirty="0" err="1" smtClean="0"/>
              <a:t>CMake</a:t>
            </a:r>
            <a:r>
              <a:rPr lang="en-US" dirty="0" smtClean="0"/>
              <a:t> generates your build environment </a:t>
            </a:r>
          </a:p>
          <a:p>
            <a:pPr lvl="1"/>
            <a:r>
              <a:rPr lang="en-US" dirty="0" err="1" smtClean="0"/>
              <a:t>Makefiles</a:t>
            </a:r>
            <a:endParaRPr lang="en-US" dirty="0" smtClean="0"/>
          </a:p>
          <a:p>
            <a:pPr lvl="1"/>
            <a:r>
              <a:rPr lang="en-US" dirty="0" err="1" smtClean="0"/>
              <a:t>XCode</a:t>
            </a:r>
            <a:r>
              <a:rPr lang="en-US" dirty="0" smtClean="0"/>
              <a:t> solution</a:t>
            </a:r>
          </a:p>
          <a:p>
            <a:pPr lvl="1"/>
            <a:r>
              <a:rPr lang="en-US" dirty="0" smtClean="0"/>
              <a:t>Visual Studio solution </a:t>
            </a:r>
          </a:p>
          <a:p>
            <a:r>
              <a:rPr lang="en-US" dirty="0" err="1" smtClean="0"/>
              <a:t>CMake</a:t>
            </a:r>
            <a:r>
              <a:rPr lang="en-US" dirty="0" smtClean="0"/>
              <a:t> has its own build specification system for describing building code</a:t>
            </a:r>
          </a:p>
          <a:p>
            <a:pPr lvl="1"/>
            <a:r>
              <a:rPr lang="en-US" dirty="0" smtClean="0"/>
              <a:t>It might be saner than what you are used to</a:t>
            </a:r>
          </a:p>
          <a:p>
            <a:r>
              <a:rPr lang="en-US" dirty="0" smtClean="0"/>
              <a:t>LLVM can be built with </a:t>
            </a:r>
            <a:r>
              <a:rPr lang="en-US" dirty="0" err="1" smtClean="0"/>
              <a:t>cmake</a:t>
            </a:r>
            <a:r>
              <a:rPr lang="en-US" dirty="0" smtClean="0"/>
              <a:t> or </a:t>
            </a:r>
            <a:r>
              <a:rPr lang="en-US" dirty="0" err="1" smtClean="0"/>
              <a:t>automake</a:t>
            </a:r>
            <a:r>
              <a:rPr lang="en-US" dirty="0" smtClean="0"/>
              <a:t>/</a:t>
            </a:r>
            <a:r>
              <a:rPr lang="en-US" dirty="0" err="1" smtClean="0"/>
              <a:t>autoconf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882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Intermediate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Language allows for expression of computation</a:t>
            </a:r>
          </a:p>
          <a:p>
            <a:r>
              <a:rPr lang="en-US" dirty="0" smtClean="0"/>
              <a:t>Instructions produce unique values</a:t>
            </a:r>
          </a:p>
          <a:p>
            <a:r>
              <a:rPr lang="en-US" dirty="0" smtClean="0"/>
              <a:t>Collection of statements: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%5 = add </a:t>
            </a:r>
            <a:r>
              <a:rPr lang="en-US" dirty="0" err="1" smtClean="0">
                <a:latin typeface="Courier"/>
                <a:cs typeface="Courier"/>
              </a:rPr>
              <a:t>nsw</a:t>
            </a:r>
            <a:r>
              <a:rPr lang="en-US" dirty="0" smtClean="0">
                <a:latin typeface="Courier"/>
                <a:cs typeface="Courier"/>
              </a:rPr>
              <a:t> i32 %3, %4</a:t>
            </a:r>
          </a:p>
          <a:p>
            <a:pPr lvl="2"/>
            <a:r>
              <a:rPr lang="en-US" dirty="0" smtClean="0">
                <a:latin typeface="Courier"/>
                <a:cs typeface="Courier"/>
              </a:rPr>
              <a:t>%N – a value</a:t>
            </a:r>
          </a:p>
          <a:p>
            <a:pPr lvl="2"/>
            <a:r>
              <a:rPr lang="en-US" dirty="0">
                <a:latin typeface="Courier"/>
                <a:cs typeface="Courier"/>
              </a:rPr>
              <a:t>a</a:t>
            </a:r>
            <a:r>
              <a:rPr lang="en-US" dirty="0" smtClean="0">
                <a:latin typeface="Courier"/>
                <a:cs typeface="Courier"/>
              </a:rPr>
              <a:t>dd – a binary instruction</a:t>
            </a:r>
          </a:p>
          <a:p>
            <a:pPr lvl="2"/>
            <a:r>
              <a:rPr lang="en-US" dirty="0" err="1">
                <a:latin typeface="Courier"/>
                <a:cs typeface="Courier"/>
              </a:rPr>
              <a:t>n</a:t>
            </a:r>
            <a:r>
              <a:rPr lang="en-US" dirty="0" err="1" smtClean="0">
                <a:latin typeface="Courier"/>
                <a:cs typeface="Courier"/>
              </a:rPr>
              <a:t>sw</a:t>
            </a:r>
            <a:r>
              <a:rPr lang="en-US" dirty="0" smtClean="0">
                <a:latin typeface="Courier"/>
                <a:cs typeface="Courier"/>
              </a:rPr>
              <a:t> – no signed wrap</a:t>
            </a:r>
          </a:p>
          <a:p>
            <a:r>
              <a:rPr lang="en-US" dirty="0" smtClean="0">
                <a:cs typeface="Courier"/>
              </a:rPr>
              <a:t>The language is Static Single Assignment (SSA)</a:t>
            </a:r>
          </a:p>
          <a:p>
            <a:r>
              <a:rPr lang="en-US" dirty="0" smtClean="0">
                <a:cs typeface="Courier"/>
              </a:rPr>
              <a:t>Values defined by statements are never re-defined</a:t>
            </a:r>
            <a:endParaRPr lang="en-US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93960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of the Language</a:t>
            </a:r>
            <a:endParaRPr lang="en-US" dirty="0"/>
          </a:p>
        </p:txBody>
      </p:sp>
      <p:pic>
        <p:nvPicPr>
          <p:cNvPr id="4" name="Content Placeholder 3" descr="LLVM_module.pn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" b="7753"/>
          <a:stretch/>
        </p:blipFill>
        <p:spPr>
          <a:xfrm>
            <a:off x="183091" y="1371600"/>
            <a:ext cx="8504238" cy="2421467"/>
          </a:xfrm>
        </p:spPr>
      </p:pic>
      <p:sp>
        <p:nvSpPr>
          <p:cNvPr id="8" name="TextBox 7"/>
          <p:cNvSpPr txBox="1"/>
          <p:nvPr/>
        </p:nvSpPr>
        <p:spPr>
          <a:xfrm>
            <a:off x="301752" y="3793067"/>
            <a:ext cx="83855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A compilation unit is a Module, contains functions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 function is a Function, contains basic blocks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 basic block is a </a:t>
            </a:r>
            <a:r>
              <a:rPr lang="en-US" sz="2400" dirty="0" err="1" smtClean="0"/>
              <a:t>BasicBlock</a:t>
            </a:r>
            <a:r>
              <a:rPr lang="en-US" sz="2400" dirty="0" smtClean="0"/>
              <a:t>, contains instructions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An instruction is an Instruction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Instructions can contain operands, each is a Value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All of the above, except Module, is a Value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0515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 implicit casting in LLVM IR, all values must be explicitly converted</a:t>
            </a:r>
          </a:p>
          <a:p>
            <a:r>
              <a:rPr lang="en-US" dirty="0" smtClean="0"/>
              <a:t>All values have a static type</a:t>
            </a:r>
          </a:p>
          <a:p>
            <a:r>
              <a:rPr lang="en-US" dirty="0" smtClean="0"/>
              <a:t>Integers are specified at arbitrary </a:t>
            </a:r>
            <a:r>
              <a:rPr lang="en-US" dirty="0" err="1" smtClean="0"/>
              <a:t>bitwidth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en-US" dirty="0" smtClean="0"/>
              <a:t>1, i2, i3, … , i32, … i398</a:t>
            </a:r>
          </a:p>
          <a:p>
            <a:r>
              <a:rPr lang="en-US" dirty="0" smtClean="0"/>
              <a:t>Floating point types</a:t>
            </a:r>
          </a:p>
          <a:p>
            <a:r>
              <a:rPr lang="en-US" dirty="0" smtClean="0"/>
              <a:t>Derived types  specify arrays, vectors, functions pointers, structures</a:t>
            </a:r>
          </a:p>
          <a:p>
            <a:pPr lvl="1"/>
            <a:r>
              <a:rPr lang="en-US" dirty="0" smtClean="0"/>
              <a:t>Structures have types like </a:t>
            </a:r>
            <a:r>
              <a:rPr lang="en-US" dirty="0" smtClean="0">
                <a:latin typeface="Courier"/>
                <a:cs typeface="Courier"/>
              </a:rPr>
              <a:t>{i32, i32, i8}</a:t>
            </a:r>
          </a:p>
          <a:p>
            <a:pPr lvl="1"/>
            <a:r>
              <a:rPr lang="en-US" dirty="0" smtClean="0">
                <a:cs typeface="Courier"/>
              </a:rPr>
              <a:t>Pointers have types like “pointer to i32”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22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on Integer</a:t>
            </a:r>
            <a:r>
              <a:rPr lang="en-US" baseline="0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no signed or unsigned integers </a:t>
            </a:r>
          </a:p>
          <a:p>
            <a:r>
              <a:rPr lang="en-US" dirty="0" smtClean="0"/>
              <a:t>LLVM views integers as bit vectors</a:t>
            </a:r>
          </a:p>
          <a:p>
            <a:r>
              <a:rPr lang="en-US" dirty="0" smtClean="0"/>
              <a:t>Frontends destroyed signed/unsigned information</a:t>
            </a:r>
          </a:p>
          <a:p>
            <a:pPr lvl="1"/>
            <a:r>
              <a:rPr lang="en-US" dirty="0" smtClean="0"/>
              <a:t>Really, C programmers destroyed signed/unsigned information…</a:t>
            </a:r>
          </a:p>
          <a:p>
            <a:r>
              <a:rPr lang="en-US" dirty="0" smtClean="0"/>
              <a:t>Research prototypes exist that analyze integer wrapping in LLVM IR (</a:t>
            </a:r>
            <a:r>
              <a:rPr lang="en-US" dirty="0">
                <a:hlinkClick r:id="rId2"/>
              </a:rPr>
              <a:t>http://code.google.com/p/wrapped-intervals/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Operations are interpreted as signed or unsigned based on instructions they are used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92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LLVM has a low level view of memory</a:t>
            </a:r>
          </a:p>
          <a:p>
            <a:pPr lvl="1"/>
            <a:r>
              <a:rPr lang="en-US" dirty="0" smtClean="0"/>
              <a:t>Just a key -&gt; value map</a:t>
            </a:r>
          </a:p>
          <a:p>
            <a:pPr lvl="1"/>
            <a:r>
              <a:rPr lang="en-US" dirty="0" smtClean="0"/>
              <a:t>Keys are pointer values</a:t>
            </a:r>
          </a:p>
          <a:p>
            <a:pPr lvl="1"/>
            <a:r>
              <a:rPr lang="en-US" dirty="0" smtClean="0"/>
              <a:t>Values stored in LLVM memory must be integers, floating point, pointers, vectors, structures, or arrays </a:t>
            </a:r>
          </a:p>
          <a:p>
            <a:r>
              <a:rPr lang="en-US" dirty="0" smtClean="0"/>
              <a:t>LLVM has a concept of creating function-local memory via </a:t>
            </a:r>
            <a:r>
              <a:rPr lang="en-US" dirty="0" err="1" smtClean="0">
                <a:latin typeface="Courier"/>
                <a:cs typeface="Courier"/>
              </a:rPr>
              <a:t>alloca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54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Research project at UIUC</a:t>
            </a:r>
          </a:p>
          <a:p>
            <a:r>
              <a:rPr lang="en-US" dirty="0" smtClean="0"/>
              <a:t>Modular compiler tool chain</a:t>
            </a:r>
          </a:p>
          <a:p>
            <a:r>
              <a:rPr lang="en-US" dirty="0" smtClean="0"/>
              <a:t>Integrated in many open source and commercial projects</a:t>
            </a:r>
          </a:p>
          <a:p>
            <a:r>
              <a:rPr lang="en-US" dirty="0" smtClean="0"/>
              <a:t>Licensed under an open-source license </a:t>
            </a:r>
          </a:p>
        </p:txBody>
      </p:sp>
    </p:spTree>
    <p:extLst>
      <p:ext uri="{BB962C8B-B14F-4D97-AF65-F5344CB8AC3E}">
        <p14:creationId xmlns:p14="http://schemas.microsoft.com/office/powerpoint/2010/main" val="540313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Highest level concept</a:t>
            </a:r>
          </a:p>
          <a:p>
            <a:r>
              <a:rPr lang="en-US" dirty="0" smtClean="0"/>
              <a:t>Contains a set of global values</a:t>
            </a:r>
          </a:p>
          <a:p>
            <a:pPr lvl="1"/>
            <a:r>
              <a:rPr lang="en-US" dirty="0" smtClean="0"/>
              <a:t>Global variables</a:t>
            </a:r>
          </a:p>
          <a:p>
            <a:pPr lvl="1"/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655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Argument list</a:t>
            </a:r>
          </a:p>
          <a:p>
            <a:r>
              <a:rPr lang="en-US" dirty="0" smtClean="0"/>
              <a:t>Return type</a:t>
            </a:r>
          </a:p>
          <a:p>
            <a:r>
              <a:rPr lang="en-US" dirty="0" smtClean="0"/>
              <a:t>Calling convention</a:t>
            </a:r>
          </a:p>
          <a:p>
            <a:r>
              <a:rPr lang="en-US" dirty="0" smtClean="0"/>
              <a:t>Extends from </a:t>
            </a:r>
            <a:r>
              <a:rPr lang="en-US" dirty="0" err="1" smtClean="0">
                <a:latin typeface="Courier"/>
                <a:cs typeface="Courier"/>
              </a:rPr>
              <a:t>GlobalValue</a:t>
            </a:r>
            <a:r>
              <a:rPr lang="en-US" dirty="0" smtClean="0">
                <a:cs typeface="Courier"/>
              </a:rPr>
              <a:t>, has properties of linkage visibility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078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BasicBlock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Contains a list of Instructions </a:t>
            </a:r>
          </a:p>
          <a:p>
            <a:r>
              <a:rPr lang="en-US" dirty="0" smtClean="0"/>
              <a:t>All </a:t>
            </a:r>
            <a:r>
              <a:rPr lang="en-US" dirty="0" err="1" smtClean="0"/>
              <a:t>BasicBlocks</a:t>
            </a:r>
            <a:r>
              <a:rPr lang="en-US" dirty="0" smtClean="0"/>
              <a:t> must end in a </a:t>
            </a:r>
            <a:r>
              <a:rPr lang="en-US" dirty="0" err="1" smtClean="0"/>
              <a:t>TerminatorInst</a:t>
            </a:r>
            <a:endParaRPr lang="en-US" dirty="0" smtClean="0"/>
          </a:p>
          <a:p>
            <a:r>
              <a:rPr lang="en-US" dirty="0" err="1" smtClean="0"/>
              <a:t>BasicBlocks</a:t>
            </a:r>
            <a:r>
              <a:rPr lang="en-US" dirty="0" smtClean="0"/>
              <a:t> descend from values, and are used as values in branching instructions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89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Terminator instructions</a:t>
            </a:r>
          </a:p>
          <a:p>
            <a:r>
              <a:rPr lang="en-US" dirty="0" smtClean="0"/>
              <a:t>Binary instructions</a:t>
            </a:r>
          </a:p>
          <a:p>
            <a:r>
              <a:rPr lang="en-US" dirty="0" smtClean="0"/>
              <a:t>Bitwise instructions</a:t>
            </a:r>
          </a:p>
          <a:p>
            <a:r>
              <a:rPr lang="en-US" dirty="0" smtClean="0"/>
              <a:t>Aggregate instructions</a:t>
            </a:r>
          </a:p>
          <a:p>
            <a:r>
              <a:rPr lang="en-US" dirty="0" smtClean="0"/>
              <a:t>Memory instructions</a:t>
            </a:r>
          </a:p>
          <a:p>
            <a:r>
              <a:rPr lang="en-US" dirty="0" smtClean="0"/>
              <a:t>Type conversion instructions</a:t>
            </a:r>
          </a:p>
          <a:p>
            <a:r>
              <a:rPr lang="en-US" dirty="0" smtClean="0"/>
              <a:t>Control and </a:t>
            </a:r>
            <a:r>
              <a:rPr lang="en-US" dirty="0" err="1" smtClean="0"/>
              <a:t>misc</a:t>
            </a:r>
            <a:r>
              <a:rPr lang="en-US" dirty="0" smtClean="0"/>
              <a:t>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69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  <a:r>
              <a:rPr lang="en-US" baseline="0" dirty="0" smtClean="0"/>
              <a:t> By Example</a:t>
            </a:r>
            <a:endParaRPr lang="en-US" dirty="0"/>
          </a:p>
        </p:txBody>
      </p:sp>
      <p:pic>
        <p:nvPicPr>
          <p:cNvPr id="4" name="Picture 3" descr="cfg_fi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936" y="2103539"/>
            <a:ext cx="5288129" cy="42237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18748" y="1706645"/>
            <a:ext cx="7199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Produced with </a:t>
            </a:r>
            <a:r>
              <a:rPr lang="en-US" dirty="0" smtClean="0">
                <a:latin typeface="Courier"/>
                <a:cs typeface="Courier"/>
              </a:rPr>
              <a:t>opt –dot-</a:t>
            </a:r>
            <a:r>
              <a:rPr lang="en-US" dirty="0" err="1" smtClean="0">
                <a:latin typeface="Courier"/>
                <a:cs typeface="Courier"/>
              </a:rPr>
              <a:t>cfg</a:t>
            </a:r>
            <a:r>
              <a:rPr lang="en-US" dirty="0" smtClean="0">
                <a:latin typeface="Courier"/>
                <a:cs typeface="Courier"/>
              </a:rPr>
              <a:t> –o </a:t>
            </a:r>
            <a:r>
              <a:rPr lang="en-US" dirty="0" err="1" smtClean="0">
                <a:latin typeface="Courier"/>
                <a:cs typeface="Courier"/>
              </a:rPr>
              <a:t>fib.bc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fib.bc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cs typeface="Courier"/>
              </a:rPr>
              <a:t>and </a:t>
            </a:r>
            <a:r>
              <a:rPr lang="en-US" dirty="0" err="1" smtClean="0">
                <a:cs typeface="Courier"/>
              </a:rPr>
              <a:t>graphviz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586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-118533"/>
            <a:ext cx="8534400" cy="758952"/>
          </a:xfrm>
        </p:spPr>
        <p:txBody>
          <a:bodyPr/>
          <a:lstStyle/>
          <a:p>
            <a:r>
              <a:rPr lang="en-US" dirty="0" smtClean="0"/>
              <a:t>Language By Example, Part 2</a:t>
            </a:r>
            <a:endParaRPr lang="en-US" dirty="0"/>
          </a:p>
        </p:txBody>
      </p:sp>
      <p:pic>
        <p:nvPicPr>
          <p:cNvPr id="4" name="Picture 3" descr="cfg_xfor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640420"/>
            <a:ext cx="8700685" cy="621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84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  <a:r>
              <a:rPr lang="en-US" baseline="0" dirty="0" smtClean="0"/>
              <a:t> Single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LLVM contains a pass to promote variable-using functions to value-using functions</a:t>
            </a:r>
          </a:p>
          <a:p>
            <a:r>
              <a:rPr lang="en-US" dirty="0" smtClean="0"/>
              <a:t>Once transformed by this pass, an LLVM module is in SSA form</a:t>
            </a:r>
          </a:p>
          <a:p>
            <a:r>
              <a:rPr lang="en-US" dirty="0" smtClean="0"/>
              <a:t>Most LLVM analyses and transformations expect to operate on an SSA IR</a:t>
            </a:r>
          </a:p>
          <a:p>
            <a:r>
              <a:rPr lang="en-US" dirty="0" smtClean="0"/>
              <a:t>SSA allows for </a:t>
            </a:r>
            <a:r>
              <a:rPr lang="en-US" dirty="0" err="1" smtClean="0"/>
              <a:t>Def</a:t>
            </a:r>
            <a:r>
              <a:rPr lang="en-US" dirty="0" smtClean="0"/>
              <a:t>-Use and Use-</a:t>
            </a:r>
            <a:r>
              <a:rPr lang="en-US" dirty="0" err="1" smtClean="0"/>
              <a:t>Def</a:t>
            </a:r>
            <a:r>
              <a:rPr lang="en-US" dirty="0" smtClean="0"/>
              <a:t> chain analysis</a:t>
            </a:r>
          </a:p>
        </p:txBody>
      </p:sp>
    </p:spTree>
    <p:extLst>
      <p:ext uri="{BB962C8B-B14F-4D97-AF65-F5344CB8AC3E}">
        <p14:creationId xmlns:p14="http://schemas.microsoft.com/office/powerpoint/2010/main" val="3853399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foo(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a,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b)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= a;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j = b;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return i+j+1;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68898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Pre-SSA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define i32 @foo(i32 %a, i32 %b) </a:t>
            </a:r>
            <a:r>
              <a:rPr lang="en-US" sz="1500" dirty="0" err="1">
                <a:latin typeface="Courier"/>
                <a:cs typeface="Courier"/>
              </a:rPr>
              <a:t>nounwind</a:t>
            </a:r>
            <a:r>
              <a:rPr lang="en-US" sz="1500" dirty="0">
                <a:latin typeface="Courier"/>
                <a:cs typeface="Courier"/>
              </a:rPr>
              <a:t> </a:t>
            </a:r>
            <a:r>
              <a:rPr lang="en-US" sz="1500" dirty="0" err="1">
                <a:latin typeface="Courier"/>
                <a:cs typeface="Courier"/>
              </a:rPr>
              <a:t>uwtable</a:t>
            </a:r>
            <a:r>
              <a:rPr lang="en-US" sz="1500" dirty="0">
                <a:latin typeface="Courier"/>
                <a:cs typeface="Courier"/>
              </a:rPr>
              <a:t> </a:t>
            </a:r>
            <a:r>
              <a:rPr lang="en-US" sz="1500" dirty="0" err="1">
                <a:latin typeface="Courier"/>
                <a:cs typeface="Courier"/>
              </a:rPr>
              <a:t>ssp</a:t>
            </a:r>
            <a:r>
              <a:rPr lang="en-US" sz="1500" dirty="0">
                <a:latin typeface="Courier"/>
                <a:cs typeface="Courier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entry:</a:t>
            </a:r>
          </a:p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  %</a:t>
            </a:r>
            <a:r>
              <a:rPr lang="en-US" sz="1500" dirty="0" err="1">
                <a:latin typeface="Courier"/>
                <a:cs typeface="Courier"/>
              </a:rPr>
              <a:t>a.addr</a:t>
            </a:r>
            <a:r>
              <a:rPr lang="en-US" sz="1500" dirty="0">
                <a:latin typeface="Courier"/>
                <a:cs typeface="Courier"/>
              </a:rPr>
              <a:t> = </a:t>
            </a:r>
            <a:r>
              <a:rPr lang="en-US" sz="1500" dirty="0" err="1">
                <a:latin typeface="Courier"/>
                <a:cs typeface="Courier"/>
              </a:rPr>
              <a:t>alloca</a:t>
            </a:r>
            <a:r>
              <a:rPr lang="en-US" sz="1500" dirty="0">
                <a:latin typeface="Courier"/>
                <a:cs typeface="Courier"/>
              </a:rPr>
              <a:t> i32, align 4</a:t>
            </a:r>
          </a:p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  %</a:t>
            </a:r>
            <a:r>
              <a:rPr lang="en-US" sz="1500" dirty="0" err="1">
                <a:latin typeface="Courier"/>
                <a:cs typeface="Courier"/>
              </a:rPr>
              <a:t>b.addr</a:t>
            </a:r>
            <a:r>
              <a:rPr lang="en-US" sz="1500" dirty="0">
                <a:latin typeface="Courier"/>
                <a:cs typeface="Courier"/>
              </a:rPr>
              <a:t> = </a:t>
            </a:r>
            <a:r>
              <a:rPr lang="en-US" sz="1500" dirty="0" err="1">
                <a:latin typeface="Courier"/>
                <a:cs typeface="Courier"/>
              </a:rPr>
              <a:t>alloca</a:t>
            </a:r>
            <a:r>
              <a:rPr lang="en-US" sz="1500" dirty="0">
                <a:latin typeface="Courier"/>
                <a:cs typeface="Courier"/>
              </a:rPr>
              <a:t> i32, align 4</a:t>
            </a:r>
          </a:p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  %</a:t>
            </a:r>
            <a:r>
              <a:rPr lang="en-US" sz="1500" dirty="0" err="1">
                <a:latin typeface="Courier"/>
                <a:cs typeface="Courier"/>
              </a:rPr>
              <a:t>i</a:t>
            </a:r>
            <a:r>
              <a:rPr lang="en-US" sz="1500" dirty="0">
                <a:latin typeface="Courier"/>
                <a:cs typeface="Courier"/>
              </a:rPr>
              <a:t> = </a:t>
            </a:r>
            <a:r>
              <a:rPr lang="en-US" sz="1500" dirty="0" err="1">
                <a:latin typeface="Courier"/>
                <a:cs typeface="Courier"/>
              </a:rPr>
              <a:t>alloca</a:t>
            </a:r>
            <a:r>
              <a:rPr lang="en-US" sz="1500" dirty="0">
                <a:latin typeface="Courier"/>
                <a:cs typeface="Courier"/>
              </a:rPr>
              <a:t> i32, align 4</a:t>
            </a:r>
          </a:p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  %j = </a:t>
            </a:r>
            <a:r>
              <a:rPr lang="en-US" sz="1500" dirty="0" err="1">
                <a:latin typeface="Courier"/>
                <a:cs typeface="Courier"/>
              </a:rPr>
              <a:t>alloca</a:t>
            </a:r>
            <a:r>
              <a:rPr lang="en-US" sz="1500" dirty="0">
                <a:latin typeface="Courier"/>
                <a:cs typeface="Courier"/>
              </a:rPr>
              <a:t> i32, align 4</a:t>
            </a:r>
          </a:p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  store i32 %a, i32* %</a:t>
            </a:r>
            <a:r>
              <a:rPr lang="en-US" sz="1500" dirty="0" err="1">
                <a:latin typeface="Courier"/>
                <a:cs typeface="Courier"/>
              </a:rPr>
              <a:t>a.addr</a:t>
            </a:r>
            <a:r>
              <a:rPr lang="en-US" sz="1500" dirty="0">
                <a:latin typeface="Courier"/>
                <a:cs typeface="Courier"/>
              </a:rPr>
              <a:t>, align 4</a:t>
            </a:r>
          </a:p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  store i32 %b, i32* %</a:t>
            </a:r>
            <a:r>
              <a:rPr lang="en-US" sz="1500" dirty="0" err="1">
                <a:latin typeface="Courier"/>
                <a:cs typeface="Courier"/>
              </a:rPr>
              <a:t>b.addr</a:t>
            </a:r>
            <a:r>
              <a:rPr lang="en-US" sz="1500" dirty="0">
                <a:latin typeface="Courier"/>
                <a:cs typeface="Courier"/>
              </a:rPr>
              <a:t>, align 4</a:t>
            </a:r>
          </a:p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  %0 = load i32* %</a:t>
            </a:r>
            <a:r>
              <a:rPr lang="en-US" sz="1500" dirty="0" err="1">
                <a:latin typeface="Courier"/>
                <a:cs typeface="Courier"/>
              </a:rPr>
              <a:t>a.addr</a:t>
            </a:r>
            <a:r>
              <a:rPr lang="en-US" sz="1500" dirty="0">
                <a:latin typeface="Courier"/>
                <a:cs typeface="Courier"/>
              </a:rPr>
              <a:t>, align 4</a:t>
            </a:r>
          </a:p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  store i32 %0, i32* %</a:t>
            </a:r>
            <a:r>
              <a:rPr lang="en-US" sz="1500" dirty="0" err="1">
                <a:latin typeface="Courier"/>
                <a:cs typeface="Courier"/>
              </a:rPr>
              <a:t>i</a:t>
            </a:r>
            <a:r>
              <a:rPr lang="en-US" sz="1500" dirty="0">
                <a:latin typeface="Courier"/>
                <a:cs typeface="Courier"/>
              </a:rPr>
              <a:t>, align 4</a:t>
            </a:r>
          </a:p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  %1 = load i32* %</a:t>
            </a:r>
            <a:r>
              <a:rPr lang="en-US" sz="1500" dirty="0" err="1">
                <a:latin typeface="Courier"/>
                <a:cs typeface="Courier"/>
              </a:rPr>
              <a:t>b.addr</a:t>
            </a:r>
            <a:r>
              <a:rPr lang="en-US" sz="1500" dirty="0">
                <a:latin typeface="Courier"/>
                <a:cs typeface="Courier"/>
              </a:rPr>
              <a:t>, align 4</a:t>
            </a:r>
          </a:p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  store i32 %1, i32* %j, align 4</a:t>
            </a:r>
          </a:p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  %2 = load i32* %</a:t>
            </a:r>
            <a:r>
              <a:rPr lang="en-US" sz="1500" dirty="0" err="1">
                <a:latin typeface="Courier"/>
                <a:cs typeface="Courier"/>
              </a:rPr>
              <a:t>i</a:t>
            </a:r>
            <a:r>
              <a:rPr lang="en-US" sz="1500" dirty="0">
                <a:latin typeface="Courier"/>
                <a:cs typeface="Courier"/>
              </a:rPr>
              <a:t>, align 4</a:t>
            </a:r>
          </a:p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  %3 = load i32* %j, align 4</a:t>
            </a:r>
          </a:p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  %add = add </a:t>
            </a:r>
            <a:r>
              <a:rPr lang="en-US" sz="1500" dirty="0" err="1">
                <a:latin typeface="Courier"/>
                <a:cs typeface="Courier"/>
              </a:rPr>
              <a:t>nsw</a:t>
            </a:r>
            <a:r>
              <a:rPr lang="en-US" sz="1500" dirty="0">
                <a:latin typeface="Courier"/>
                <a:cs typeface="Courier"/>
              </a:rPr>
              <a:t> i32 %2, %3</a:t>
            </a:r>
          </a:p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  %add1 = add </a:t>
            </a:r>
            <a:r>
              <a:rPr lang="en-US" sz="1500" dirty="0" err="1">
                <a:latin typeface="Courier"/>
                <a:cs typeface="Courier"/>
              </a:rPr>
              <a:t>nsw</a:t>
            </a:r>
            <a:r>
              <a:rPr lang="en-US" sz="1500" dirty="0">
                <a:latin typeface="Courier"/>
                <a:cs typeface="Courier"/>
              </a:rPr>
              <a:t> i32 %add, 1</a:t>
            </a:r>
          </a:p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  ret i32 %add1</a:t>
            </a:r>
          </a:p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1045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Post-SSA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define i32 @foo(i32 %a, i32 %b) </a:t>
            </a:r>
            <a:r>
              <a:rPr lang="en-US" dirty="0" err="1">
                <a:latin typeface="Courier"/>
                <a:cs typeface="Courier"/>
              </a:rPr>
              <a:t>nounwind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uwtable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ssp</a:t>
            </a:r>
            <a:r>
              <a:rPr lang="en-US" dirty="0">
                <a:latin typeface="Courier"/>
                <a:cs typeface="Courier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entry: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%add = add </a:t>
            </a:r>
            <a:r>
              <a:rPr lang="en-US" dirty="0" err="1">
                <a:latin typeface="Courier"/>
                <a:cs typeface="Courier"/>
              </a:rPr>
              <a:t>nsw</a:t>
            </a:r>
            <a:r>
              <a:rPr lang="en-US" dirty="0">
                <a:latin typeface="Courier"/>
                <a:cs typeface="Courier"/>
              </a:rPr>
              <a:t> i32 %a, %b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%add1 = add </a:t>
            </a:r>
            <a:r>
              <a:rPr lang="en-US" dirty="0" err="1">
                <a:latin typeface="Courier"/>
                <a:cs typeface="Courier"/>
              </a:rPr>
              <a:t>nsw</a:t>
            </a:r>
            <a:r>
              <a:rPr lang="en-US" dirty="0">
                <a:latin typeface="Courier"/>
                <a:cs typeface="Courier"/>
              </a:rPr>
              <a:t> i32 %add, 1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ret i32 %add1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0208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00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Phi-Node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support conditional assignments, we introduce an imaginary function</a:t>
            </a:r>
          </a:p>
          <a:p>
            <a:r>
              <a:rPr lang="en-US" dirty="0" smtClean="0"/>
              <a:t>Phi defines a value and accepts a list of tuples as an argument</a:t>
            </a:r>
          </a:p>
          <a:p>
            <a:r>
              <a:rPr lang="en-US" dirty="0" smtClean="0"/>
              <a:t>Each tuple is a (</a:t>
            </a:r>
            <a:r>
              <a:rPr lang="en-US" dirty="0" err="1" smtClean="0"/>
              <a:t>BasicBlock</a:t>
            </a:r>
            <a:r>
              <a:rPr lang="en-US" dirty="0" smtClean="0"/>
              <a:t> * Value)</a:t>
            </a:r>
          </a:p>
          <a:p>
            <a:r>
              <a:rPr lang="en-US" dirty="0" smtClean="0"/>
              <a:t>Interpret the phi node as defining a value conditionally based on the previous basic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9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 node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>
                <a:latin typeface="Courier"/>
                <a:cs typeface="Courier"/>
              </a:rPr>
              <a:t>int foo(int a, int b) {</a:t>
            </a:r>
          </a:p>
          <a:p>
            <a:pPr marL="0" indent="0">
              <a:buNone/>
            </a:pPr>
            <a:r>
              <a:rPr lang="hu-HU" dirty="0">
                <a:latin typeface="Courier"/>
                <a:cs typeface="Courier"/>
              </a:rPr>
              <a:t>  int r;</a:t>
            </a:r>
          </a:p>
          <a:p>
            <a:pPr marL="0" indent="0">
              <a:buNone/>
            </a:pPr>
            <a:endParaRPr lang="hu-HU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hu-HU" dirty="0">
                <a:latin typeface="Courier"/>
                <a:cs typeface="Courier"/>
              </a:rPr>
              <a:t>  if( a &gt; b )</a:t>
            </a:r>
          </a:p>
          <a:p>
            <a:pPr marL="0" indent="0">
              <a:buNone/>
            </a:pPr>
            <a:r>
              <a:rPr lang="hu-HU" dirty="0">
                <a:latin typeface="Courier"/>
                <a:cs typeface="Courier"/>
              </a:rPr>
              <a:t>    r = a;</a:t>
            </a:r>
          </a:p>
          <a:p>
            <a:pPr marL="0" indent="0">
              <a:buNone/>
            </a:pPr>
            <a:r>
              <a:rPr lang="hu-HU" dirty="0">
                <a:latin typeface="Courier"/>
                <a:cs typeface="Courier"/>
              </a:rPr>
              <a:t>  else</a:t>
            </a:r>
          </a:p>
          <a:p>
            <a:pPr marL="0" indent="0">
              <a:buNone/>
            </a:pPr>
            <a:r>
              <a:rPr lang="hu-HU" dirty="0">
                <a:latin typeface="Courier"/>
                <a:cs typeface="Courier"/>
              </a:rPr>
              <a:t>    r = b;</a:t>
            </a:r>
          </a:p>
          <a:p>
            <a:pPr marL="0" indent="0">
              <a:buNone/>
            </a:pPr>
            <a:endParaRPr lang="hu-HU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hu-HU" dirty="0">
                <a:latin typeface="Courier"/>
                <a:cs typeface="Courier"/>
              </a:rPr>
              <a:t>  return r;</a:t>
            </a:r>
          </a:p>
          <a:p>
            <a:pPr marL="0" indent="0">
              <a:buNone/>
            </a:pPr>
            <a:r>
              <a:rPr lang="hu-HU" dirty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82393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 node example, pre SSA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define i32 @foo(i32 %a, i32 %b) </a:t>
            </a:r>
            <a:r>
              <a:rPr lang="en-US" dirty="0" err="1">
                <a:latin typeface="Courier"/>
                <a:cs typeface="Courier"/>
              </a:rPr>
              <a:t>nounwind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uwtable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ssp</a:t>
            </a:r>
            <a:r>
              <a:rPr lang="en-US" dirty="0">
                <a:latin typeface="Courier"/>
                <a:cs typeface="Courier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entry: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%</a:t>
            </a:r>
            <a:r>
              <a:rPr lang="en-US" dirty="0" err="1">
                <a:latin typeface="Courier"/>
                <a:cs typeface="Courier"/>
              </a:rPr>
              <a:t>a.addr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alloca</a:t>
            </a:r>
            <a:r>
              <a:rPr lang="en-US" dirty="0">
                <a:latin typeface="Courier"/>
                <a:cs typeface="Courier"/>
              </a:rPr>
              <a:t> i32, align 4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%</a:t>
            </a:r>
            <a:r>
              <a:rPr lang="en-US" dirty="0" err="1">
                <a:latin typeface="Courier"/>
                <a:cs typeface="Courier"/>
              </a:rPr>
              <a:t>b.addr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alloca</a:t>
            </a:r>
            <a:r>
              <a:rPr lang="en-US" dirty="0">
                <a:latin typeface="Courier"/>
                <a:cs typeface="Courier"/>
              </a:rPr>
              <a:t> i32, align 4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%r = </a:t>
            </a:r>
            <a:r>
              <a:rPr lang="en-US" dirty="0" err="1">
                <a:latin typeface="Courier"/>
                <a:cs typeface="Courier"/>
              </a:rPr>
              <a:t>alloca</a:t>
            </a:r>
            <a:r>
              <a:rPr lang="en-US" dirty="0">
                <a:latin typeface="Courier"/>
                <a:cs typeface="Courier"/>
              </a:rPr>
              <a:t> i32, align 4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store i32 %a, i32* %</a:t>
            </a:r>
            <a:r>
              <a:rPr lang="en-US" dirty="0" err="1">
                <a:latin typeface="Courier"/>
                <a:cs typeface="Courier"/>
              </a:rPr>
              <a:t>a.addr</a:t>
            </a:r>
            <a:r>
              <a:rPr lang="en-US" dirty="0">
                <a:latin typeface="Courier"/>
                <a:cs typeface="Courier"/>
              </a:rPr>
              <a:t>, align 4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store i32 %b, i32* %</a:t>
            </a:r>
            <a:r>
              <a:rPr lang="en-US" dirty="0" err="1">
                <a:latin typeface="Courier"/>
                <a:cs typeface="Courier"/>
              </a:rPr>
              <a:t>b.addr</a:t>
            </a:r>
            <a:r>
              <a:rPr lang="en-US" dirty="0">
                <a:latin typeface="Courier"/>
                <a:cs typeface="Courier"/>
              </a:rPr>
              <a:t>, align 4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%0 = load i32* %</a:t>
            </a:r>
            <a:r>
              <a:rPr lang="en-US" dirty="0" err="1">
                <a:latin typeface="Courier"/>
                <a:cs typeface="Courier"/>
              </a:rPr>
              <a:t>a.addr</a:t>
            </a:r>
            <a:r>
              <a:rPr lang="en-US" dirty="0">
                <a:latin typeface="Courier"/>
                <a:cs typeface="Courier"/>
              </a:rPr>
              <a:t>, align 4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%1 = load i32* %</a:t>
            </a:r>
            <a:r>
              <a:rPr lang="en-US" dirty="0" err="1">
                <a:latin typeface="Courier"/>
                <a:cs typeface="Courier"/>
              </a:rPr>
              <a:t>b.addr</a:t>
            </a:r>
            <a:r>
              <a:rPr lang="en-US" dirty="0">
                <a:latin typeface="Courier"/>
                <a:cs typeface="Courier"/>
              </a:rPr>
              <a:t>, align 4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%</a:t>
            </a:r>
            <a:r>
              <a:rPr lang="en-US" dirty="0" err="1">
                <a:latin typeface="Courier"/>
                <a:cs typeface="Courier"/>
              </a:rPr>
              <a:t>cmp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icmp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sgt</a:t>
            </a:r>
            <a:r>
              <a:rPr lang="en-US" dirty="0">
                <a:latin typeface="Courier"/>
                <a:cs typeface="Courier"/>
              </a:rPr>
              <a:t> i32 %0, %1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br</a:t>
            </a:r>
            <a:r>
              <a:rPr lang="en-US" dirty="0">
                <a:latin typeface="Courier"/>
                <a:cs typeface="Courier"/>
              </a:rPr>
              <a:t> i1 %</a:t>
            </a:r>
            <a:r>
              <a:rPr lang="en-US" dirty="0" err="1">
                <a:latin typeface="Courier"/>
                <a:cs typeface="Courier"/>
              </a:rPr>
              <a:t>cmp</a:t>
            </a:r>
            <a:r>
              <a:rPr lang="en-US" dirty="0">
                <a:latin typeface="Courier"/>
                <a:cs typeface="Courier"/>
              </a:rPr>
              <a:t>, label %</a:t>
            </a:r>
            <a:r>
              <a:rPr lang="en-US" dirty="0" err="1">
                <a:latin typeface="Courier"/>
                <a:cs typeface="Courier"/>
              </a:rPr>
              <a:t>if.then</a:t>
            </a:r>
            <a:r>
              <a:rPr lang="en-US" dirty="0">
                <a:latin typeface="Courier"/>
                <a:cs typeface="Courier"/>
              </a:rPr>
              <a:t>, label %</a:t>
            </a:r>
            <a:r>
              <a:rPr lang="en-US" dirty="0" err="1">
                <a:latin typeface="Courier"/>
                <a:cs typeface="Courier"/>
              </a:rPr>
              <a:t>if.else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if.then</a:t>
            </a:r>
            <a:r>
              <a:rPr lang="en-US" dirty="0">
                <a:latin typeface="Courier"/>
                <a:cs typeface="Courier"/>
              </a:rPr>
              <a:t>:                        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%2 = load i32* %</a:t>
            </a:r>
            <a:r>
              <a:rPr lang="en-US" dirty="0" err="1">
                <a:latin typeface="Courier"/>
                <a:cs typeface="Courier"/>
              </a:rPr>
              <a:t>a.addr</a:t>
            </a:r>
            <a:r>
              <a:rPr lang="en-US" dirty="0">
                <a:latin typeface="Courier"/>
                <a:cs typeface="Courier"/>
              </a:rPr>
              <a:t>, align 4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store i32 %2, i32* %r, align 4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br</a:t>
            </a:r>
            <a:r>
              <a:rPr lang="en-US" dirty="0">
                <a:latin typeface="Courier"/>
                <a:cs typeface="Courier"/>
              </a:rPr>
              <a:t> label %</a:t>
            </a:r>
            <a:r>
              <a:rPr lang="en-US" dirty="0" err="1">
                <a:latin typeface="Courier"/>
                <a:cs typeface="Courier"/>
              </a:rPr>
              <a:t>if.end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if.else</a:t>
            </a:r>
            <a:r>
              <a:rPr lang="en-US" dirty="0">
                <a:latin typeface="Courier"/>
                <a:cs typeface="Courier"/>
              </a:rPr>
              <a:t>:                                         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%3 = load i32* %</a:t>
            </a:r>
            <a:r>
              <a:rPr lang="en-US" dirty="0" err="1">
                <a:latin typeface="Courier"/>
                <a:cs typeface="Courier"/>
              </a:rPr>
              <a:t>b.addr</a:t>
            </a:r>
            <a:r>
              <a:rPr lang="en-US" dirty="0">
                <a:latin typeface="Courier"/>
                <a:cs typeface="Courier"/>
              </a:rPr>
              <a:t>, align 4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store i32 %3, i32* %r, align 4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br</a:t>
            </a:r>
            <a:r>
              <a:rPr lang="en-US" dirty="0">
                <a:latin typeface="Courier"/>
                <a:cs typeface="Courier"/>
              </a:rPr>
              <a:t> label %</a:t>
            </a:r>
            <a:r>
              <a:rPr lang="en-US" dirty="0" err="1">
                <a:latin typeface="Courier"/>
                <a:cs typeface="Courier"/>
              </a:rPr>
              <a:t>if.end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if.end</a:t>
            </a:r>
            <a:r>
              <a:rPr lang="en-US" dirty="0">
                <a:latin typeface="Courier"/>
                <a:cs typeface="Courier"/>
              </a:rPr>
              <a:t>: 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%4 = load i32* %r, align 4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>
                <a:latin typeface="Courier"/>
                <a:cs typeface="Courier"/>
              </a:rPr>
              <a:t>ret i32 %4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71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 node example, post SSA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define i32 @foo(i32 %a, i32 %b) </a:t>
            </a:r>
            <a:r>
              <a:rPr lang="en-US" dirty="0" err="1">
                <a:latin typeface="Courier"/>
                <a:cs typeface="Courier"/>
              </a:rPr>
              <a:t>nounwind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uwtable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ssp</a:t>
            </a:r>
            <a:r>
              <a:rPr lang="en-US" dirty="0">
                <a:latin typeface="Courier"/>
                <a:cs typeface="Courier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entry: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%</a:t>
            </a:r>
            <a:r>
              <a:rPr lang="en-US" dirty="0" err="1">
                <a:latin typeface="Courier"/>
                <a:cs typeface="Courier"/>
              </a:rPr>
              <a:t>cmp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icmp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sgt</a:t>
            </a:r>
            <a:r>
              <a:rPr lang="en-US" dirty="0">
                <a:latin typeface="Courier"/>
                <a:cs typeface="Courier"/>
              </a:rPr>
              <a:t> i32 %a, %b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br</a:t>
            </a:r>
            <a:r>
              <a:rPr lang="en-US" dirty="0">
                <a:latin typeface="Courier"/>
                <a:cs typeface="Courier"/>
              </a:rPr>
              <a:t> i1 %</a:t>
            </a:r>
            <a:r>
              <a:rPr lang="en-US" dirty="0" err="1">
                <a:latin typeface="Courier"/>
                <a:cs typeface="Courier"/>
              </a:rPr>
              <a:t>cmp</a:t>
            </a:r>
            <a:r>
              <a:rPr lang="en-US" dirty="0">
                <a:latin typeface="Courier"/>
                <a:cs typeface="Courier"/>
              </a:rPr>
              <a:t>, label %</a:t>
            </a:r>
            <a:r>
              <a:rPr lang="en-US" dirty="0" err="1">
                <a:latin typeface="Courier"/>
                <a:cs typeface="Courier"/>
              </a:rPr>
              <a:t>if.then</a:t>
            </a:r>
            <a:r>
              <a:rPr lang="en-US" dirty="0">
                <a:latin typeface="Courier"/>
                <a:cs typeface="Courier"/>
              </a:rPr>
              <a:t>, label %</a:t>
            </a:r>
            <a:r>
              <a:rPr lang="en-US" dirty="0" err="1">
                <a:latin typeface="Courier"/>
                <a:cs typeface="Courier"/>
              </a:rPr>
              <a:t>if.else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if.then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 err="1" smtClean="0">
                <a:latin typeface="Courier"/>
                <a:cs typeface="Courier"/>
              </a:rPr>
              <a:t>br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label %</a:t>
            </a:r>
            <a:r>
              <a:rPr lang="en-US" dirty="0" err="1">
                <a:latin typeface="Courier"/>
                <a:cs typeface="Courier"/>
              </a:rPr>
              <a:t>if.end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if.else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 err="1" smtClean="0">
                <a:latin typeface="Courier"/>
                <a:cs typeface="Courier"/>
              </a:rPr>
              <a:t>br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label %</a:t>
            </a:r>
            <a:r>
              <a:rPr lang="en-US" dirty="0" err="1">
                <a:latin typeface="Courier"/>
                <a:cs typeface="Courier"/>
              </a:rPr>
              <a:t>if.end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if.end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 smtClean="0">
                <a:latin typeface="Courier"/>
                <a:cs typeface="Courier"/>
              </a:rPr>
              <a:t>%</a:t>
            </a:r>
            <a:r>
              <a:rPr lang="en-US" dirty="0">
                <a:latin typeface="Courier"/>
                <a:cs typeface="Courier"/>
              </a:rPr>
              <a:t>r.0 = phi i32 [ %a, %</a:t>
            </a:r>
            <a:r>
              <a:rPr lang="en-US" dirty="0" err="1">
                <a:latin typeface="Courier"/>
                <a:cs typeface="Courier"/>
              </a:rPr>
              <a:t>if.then</a:t>
            </a:r>
            <a:r>
              <a:rPr lang="en-US" dirty="0">
                <a:latin typeface="Courier"/>
                <a:cs typeface="Courier"/>
              </a:rPr>
              <a:t> ], [ %</a:t>
            </a:r>
            <a:r>
              <a:rPr lang="en-US" dirty="0" smtClean="0">
                <a:latin typeface="Courier"/>
                <a:cs typeface="Courier"/>
              </a:rPr>
              <a:t>b, %</a:t>
            </a:r>
            <a:r>
              <a:rPr lang="en-US" dirty="0" err="1">
                <a:latin typeface="Courier"/>
                <a:cs typeface="Courier"/>
              </a:rPr>
              <a:t>if.else</a:t>
            </a:r>
            <a:r>
              <a:rPr lang="en-US" dirty="0">
                <a:latin typeface="Courier"/>
                <a:cs typeface="Courier"/>
              </a:rPr>
              <a:t> 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ret i32 %r.0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8461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 node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aa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a,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b)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= 0;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k = 0;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while( k &lt; b)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+= a;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return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457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CFG</a:t>
            </a:r>
            <a:endParaRPr lang="en-US" dirty="0"/>
          </a:p>
        </p:txBody>
      </p:sp>
      <p:pic>
        <p:nvPicPr>
          <p:cNvPr id="4" name="Picture 3" descr="a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1371600"/>
            <a:ext cx="5232400" cy="499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40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GetElementPtr</a:t>
            </a:r>
            <a:r>
              <a:rPr lang="en-US" dirty="0" smtClean="0"/>
              <a:t>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instruction so frequently misunderstood, it has its own documentation page about how it is misunderstood </a:t>
            </a:r>
          </a:p>
          <a:p>
            <a:r>
              <a:rPr lang="en-US" dirty="0" smtClean="0"/>
              <a:t>Frequently abbreviated as GEP</a:t>
            </a:r>
          </a:p>
          <a:p>
            <a:r>
              <a:rPr lang="en-US" dirty="0" smtClean="0"/>
              <a:t>GEP instructions compute offsets from pointer bases </a:t>
            </a:r>
          </a:p>
          <a:p>
            <a:pPr lvl="1"/>
            <a:r>
              <a:rPr lang="en-US" dirty="0" smtClean="0"/>
              <a:t>Similar to ‘lea’ instructions in X86 assembler</a:t>
            </a:r>
          </a:p>
          <a:p>
            <a:r>
              <a:rPr lang="en-US" dirty="0" smtClean="0"/>
              <a:t>GEP instructions are type aware</a:t>
            </a:r>
          </a:p>
          <a:p>
            <a:pPr lvl="1"/>
            <a:r>
              <a:rPr lang="en-US" dirty="0" smtClean="0"/>
              <a:t>Asking for ‘the 5</a:t>
            </a:r>
            <a:r>
              <a:rPr lang="en-US" baseline="30000" dirty="0" smtClean="0"/>
              <a:t>th</a:t>
            </a:r>
            <a:r>
              <a:rPr lang="en-US" dirty="0" smtClean="0"/>
              <a:t> field’ of a pointer to structure operand will ‘do the right thing’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171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Well-Formed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specific rules as to what constitutes “Well-Formed” LLVM</a:t>
            </a:r>
          </a:p>
          <a:p>
            <a:pPr lvl="1"/>
            <a:r>
              <a:rPr lang="en-US" dirty="0" smtClean="0"/>
              <a:t>Phi-nodes dominate their uses</a:t>
            </a:r>
          </a:p>
          <a:p>
            <a:pPr lvl="1"/>
            <a:r>
              <a:rPr lang="en-US" dirty="0" smtClean="0"/>
              <a:t>Instruction arguments are defined before use</a:t>
            </a:r>
          </a:p>
          <a:p>
            <a:pPr lvl="1"/>
            <a:r>
              <a:rPr lang="en-US" dirty="0" smtClean="0"/>
              <a:t>All blocks end in a terminator</a:t>
            </a:r>
          </a:p>
          <a:p>
            <a:pPr lvl="1"/>
            <a:r>
              <a:rPr lang="en-US" dirty="0" smtClean="0"/>
              <a:t>All branch targets are defined values</a:t>
            </a:r>
          </a:p>
          <a:p>
            <a:r>
              <a:rPr lang="en-US" dirty="0" smtClean="0"/>
              <a:t>There is an automatic verification pass that will alert when IR is not well formed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31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C++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522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Hierarchy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Value has a very rich class hierarchy </a:t>
            </a:r>
          </a:p>
          <a:p>
            <a:r>
              <a:rPr lang="en-US" dirty="0" smtClean="0"/>
              <a:t>LLVM API allows the manipulation of every Value</a:t>
            </a:r>
          </a:p>
          <a:p>
            <a:r>
              <a:rPr lang="en-US" dirty="0" smtClean="0"/>
              <a:t>Any degree of transformation is possible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969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Components of LLVM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/>
          <a:stretch/>
        </p:blipFill>
        <p:spPr>
          <a:xfrm>
            <a:off x="4666415" y="1600701"/>
            <a:ext cx="4270375" cy="4572000"/>
          </a:xfrm>
        </p:spPr>
      </p:pic>
      <p:sp>
        <p:nvSpPr>
          <p:cNvPr id="13" name="TextBox 12"/>
          <p:cNvSpPr txBox="1"/>
          <p:nvPr/>
        </p:nvSpPr>
        <p:spPr>
          <a:xfrm>
            <a:off x="314158" y="1644315"/>
            <a:ext cx="42712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Mid-level compiler Intermediate Representation (IR)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C/C++ compiler frontend (clang)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Target-specific (X86, ARM, </a:t>
            </a:r>
            <a:r>
              <a:rPr lang="en-US" dirty="0" err="1" smtClean="0"/>
              <a:t>etc</a:t>
            </a:r>
            <a:r>
              <a:rPr lang="en-US" dirty="0" smtClean="0"/>
              <a:t>) code generators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Divide between ‘clang’ and ‘LLVM’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Clang is a C/C++ compiler with an LLVM backend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LLVM is ‘everything else’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011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class hierarchy</a:t>
            </a:r>
            <a:endParaRPr lang="en-US" dirty="0"/>
          </a:p>
        </p:txBody>
      </p:sp>
      <p:pic>
        <p:nvPicPr>
          <p:cNvPr id="4" name="Picture 3" descr="va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57867"/>
            <a:ext cx="8859604" cy="516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96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From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Every item contained in a Module inherits from Value</a:t>
            </a:r>
          </a:p>
          <a:p>
            <a:r>
              <a:rPr lang="en-US" dirty="0" smtClean="0"/>
              <a:t>This allows for some useful APIs</a:t>
            </a:r>
          </a:p>
          <a:p>
            <a:pPr lvl="1"/>
            <a:r>
              <a:rPr lang="en-US" dirty="0" err="1" smtClean="0"/>
              <a:t>Def</a:t>
            </a:r>
            <a:r>
              <a:rPr lang="en-US" dirty="0" smtClean="0"/>
              <a:t>-Use / Use-</a:t>
            </a:r>
            <a:r>
              <a:rPr lang="en-US" dirty="0" err="1" smtClean="0"/>
              <a:t>Def</a:t>
            </a:r>
            <a:r>
              <a:rPr lang="en-US" dirty="0" smtClean="0"/>
              <a:t> iteration </a:t>
            </a:r>
          </a:p>
          <a:p>
            <a:pPr lvl="1"/>
            <a:r>
              <a:rPr lang="en-US" dirty="0" smtClean="0"/>
              <a:t>Replace any Value with another Value</a:t>
            </a:r>
          </a:p>
          <a:p>
            <a:pPr lvl="1"/>
            <a:r>
              <a:rPr lang="en-US" dirty="0" smtClean="0"/>
              <a:t>Sub</a:t>
            </a:r>
          </a:p>
          <a:p>
            <a:r>
              <a:rPr lang="en-US" dirty="0" smtClean="0"/>
              <a:t>Allows for classification </a:t>
            </a:r>
          </a:p>
          <a:p>
            <a:pPr lvl="1"/>
            <a:r>
              <a:rPr lang="en-US" dirty="0" smtClean="0"/>
              <a:t>Instructions can be </a:t>
            </a:r>
            <a:r>
              <a:rPr lang="en-US" dirty="0" err="1" smtClean="0"/>
              <a:t>UnaryInstructions</a:t>
            </a:r>
            <a:r>
              <a:rPr lang="en-US" dirty="0" smtClean="0"/>
              <a:t> or </a:t>
            </a:r>
            <a:r>
              <a:rPr lang="en-US" dirty="0" err="1" smtClean="0"/>
              <a:t>BinaryInstructions</a:t>
            </a:r>
            <a:endParaRPr lang="en-US" dirty="0" smtClean="0"/>
          </a:p>
          <a:p>
            <a:pPr lvl="1"/>
            <a:r>
              <a:rPr lang="en-US" dirty="0" err="1" smtClean="0"/>
              <a:t>GlobalValues</a:t>
            </a:r>
            <a:r>
              <a:rPr lang="en-US" dirty="0" smtClean="0"/>
              <a:t> can be Functions or </a:t>
            </a:r>
            <a:r>
              <a:rPr lang="en-US" dirty="0" err="1" smtClean="0"/>
              <a:t>GlobalVariables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247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Frequent argument to LLVM API functions</a:t>
            </a:r>
          </a:p>
          <a:p>
            <a:r>
              <a:rPr lang="en-US" dirty="0" smtClean="0"/>
              <a:t>These can normally be retrieved from a Value via </a:t>
            </a:r>
            <a:r>
              <a:rPr lang="en-US" dirty="0" err="1" smtClean="0">
                <a:latin typeface="Courier"/>
                <a:cs typeface="Courier"/>
              </a:rPr>
              <a:t>getContext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There is also a </a:t>
            </a:r>
            <a:r>
              <a:rPr lang="en-US" dirty="0" err="1" smtClean="0">
                <a:latin typeface="Courier"/>
                <a:cs typeface="Courier"/>
              </a:rPr>
              <a:t>getGlobalContext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cs typeface="Courier"/>
              </a:rPr>
              <a:t>The same </a:t>
            </a:r>
            <a:r>
              <a:rPr lang="en-US" dirty="0" err="1" smtClean="0">
                <a:cs typeface="Courier"/>
              </a:rPr>
              <a:t>LLVMContext</a:t>
            </a:r>
            <a:r>
              <a:rPr lang="en-US" dirty="0" smtClean="0">
                <a:cs typeface="Courier"/>
              </a:rPr>
              <a:t> should always be used across code that interacts with the same Values</a:t>
            </a:r>
          </a:p>
          <a:p>
            <a:pPr lvl="1"/>
            <a:r>
              <a:rPr lang="en-US" dirty="0" smtClean="0">
                <a:cs typeface="Courier"/>
              </a:rPr>
              <a:t>LLVM objects are created in a specific context and are unique by pointer values</a:t>
            </a:r>
          </a:p>
          <a:p>
            <a:pPr lvl="1"/>
            <a:r>
              <a:rPr lang="en-US" dirty="0" smtClean="0">
                <a:cs typeface="Courier"/>
              </a:rPr>
              <a:t>For example, type objects can be pointer-compared for equality between types of different instructions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670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Time Type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evil C++ concept </a:t>
            </a:r>
          </a:p>
          <a:p>
            <a:r>
              <a:rPr lang="en-US" dirty="0" smtClean="0"/>
              <a:t>If you have a function that accepts a parameter of an abstract class and it could be one of any specific implementations, how to choose? </a:t>
            </a:r>
          </a:p>
          <a:p>
            <a:r>
              <a:rPr lang="en-US" dirty="0" smtClean="0"/>
              <a:t>“Normal” C++ methods</a:t>
            </a:r>
          </a:p>
          <a:p>
            <a:pPr lvl="1"/>
            <a:r>
              <a:rPr lang="en-US" dirty="0" err="1">
                <a:latin typeface="Courier"/>
                <a:cs typeface="Courier"/>
              </a:rPr>
              <a:t>d</a:t>
            </a:r>
            <a:r>
              <a:rPr lang="en-US" dirty="0" err="1" smtClean="0">
                <a:latin typeface="Courier"/>
                <a:cs typeface="Courier"/>
              </a:rPr>
              <a:t>ynamic_cast</a:t>
            </a:r>
            <a:r>
              <a:rPr lang="en-US" dirty="0" smtClean="0">
                <a:latin typeface="Courier"/>
                <a:cs typeface="Courier"/>
              </a:rPr>
              <a:t>&lt;T&gt; </a:t>
            </a:r>
            <a:r>
              <a:rPr lang="en-US" dirty="0" smtClean="0">
                <a:cs typeface="Courier"/>
              </a:rPr>
              <a:t>and friends</a:t>
            </a:r>
          </a:p>
          <a:p>
            <a:r>
              <a:rPr lang="en-US" dirty="0" smtClean="0">
                <a:cs typeface="Courier"/>
              </a:rPr>
              <a:t>Compiler stores information about object types off to the side so that it can be used at run-time</a:t>
            </a:r>
            <a:endParaRPr lang="en-US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41228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LLVM and Run</a:t>
            </a:r>
            <a:r>
              <a:rPr lang="en-US" baseline="0" dirty="0" smtClean="0"/>
              <a:t> </a:t>
            </a:r>
            <a:r>
              <a:rPr lang="en-US" dirty="0" smtClean="0"/>
              <a:t>Time Type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LLVM codebase implements its own RTTI for LLVM objects</a:t>
            </a:r>
          </a:p>
          <a:p>
            <a:pPr lvl="1"/>
            <a:r>
              <a:rPr lang="en-US" dirty="0" smtClean="0"/>
              <a:t>When writing passes, you use LLVM specific helpers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isa</a:t>
            </a:r>
            <a:r>
              <a:rPr lang="en-US" dirty="0" smtClean="0">
                <a:latin typeface="Courier"/>
                <a:cs typeface="Courier"/>
              </a:rPr>
              <a:t>&lt;T&gt; </a:t>
            </a:r>
            <a:r>
              <a:rPr lang="en-US" dirty="0" smtClean="0">
                <a:cs typeface="Courier"/>
              </a:rPr>
              <a:t>- True or false if pointer/reference is of type T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ast&lt;T&gt; </a:t>
            </a:r>
            <a:r>
              <a:rPr lang="en-US" dirty="0" smtClean="0">
                <a:cs typeface="Courier"/>
              </a:rPr>
              <a:t>- “Checked cast”, asserts on failure if not type T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err="1">
                <a:latin typeface="Courier"/>
                <a:cs typeface="Courier"/>
              </a:rPr>
              <a:t>d</a:t>
            </a:r>
            <a:r>
              <a:rPr lang="en-US" dirty="0" err="1" smtClean="0">
                <a:latin typeface="Courier"/>
                <a:cs typeface="Courier"/>
              </a:rPr>
              <a:t>yn_cast</a:t>
            </a:r>
            <a:r>
              <a:rPr lang="en-US" dirty="0" smtClean="0">
                <a:latin typeface="Courier"/>
                <a:cs typeface="Courier"/>
              </a:rPr>
              <a:t>&lt;T&gt; </a:t>
            </a:r>
            <a:r>
              <a:rPr lang="en-US" dirty="0" smtClean="0">
                <a:cs typeface="Courier"/>
              </a:rPr>
              <a:t>- unchecked cast, null if not type T</a:t>
            </a:r>
          </a:p>
          <a:p>
            <a:r>
              <a:rPr lang="en-US" dirty="0" smtClean="0">
                <a:cs typeface="Courier"/>
              </a:rPr>
              <a:t>The project advises you not to use big chains of these to approximate ‘match’ from ML</a:t>
            </a:r>
          </a:p>
          <a:p>
            <a:r>
              <a:rPr lang="en-US" dirty="0" smtClean="0">
                <a:cs typeface="Courier"/>
              </a:rPr>
              <a:t>Instead they give you a Visitor pattern (yay)</a:t>
            </a:r>
          </a:p>
          <a:p>
            <a:r>
              <a:rPr lang="en-US" dirty="0" smtClean="0">
                <a:cs typeface="Courier"/>
              </a:rPr>
              <a:t>You might find these insufficient (or distasteful)</a:t>
            </a:r>
            <a:endParaRPr lang="en-US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40730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“Iterate over </a:t>
            </a:r>
            <a:r>
              <a:rPr lang="en-US" dirty="0" err="1" smtClean="0"/>
              <a:t>BasicBlock</a:t>
            </a:r>
            <a:r>
              <a:rPr lang="en-US" dirty="0" smtClean="0"/>
              <a:t> in a Function”</a:t>
            </a:r>
          </a:p>
          <a:p>
            <a:pPr lvl="1"/>
            <a:r>
              <a:rPr lang="en-US" dirty="0" smtClean="0"/>
              <a:t>Use begin(), end() iterators of Function</a:t>
            </a:r>
          </a:p>
          <a:p>
            <a:r>
              <a:rPr lang="en-US" dirty="0" smtClean="0"/>
              <a:t>“Iterate over Instructions in a Function”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"/>
                <a:cs typeface="Courier"/>
              </a:rPr>
              <a:t>inst_iterator</a:t>
            </a:r>
            <a:endParaRPr lang="en-US" dirty="0" smtClean="0">
              <a:cs typeface="Courier"/>
            </a:endParaRPr>
          </a:p>
          <a:p>
            <a:r>
              <a:rPr lang="en-US" dirty="0" smtClean="0">
                <a:cs typeface="Courier"/>
              </a:rPr>
              <a:t>“Iterate over </a:t>
            </a:r>
            <a:r>
              <a:rPr lang="en-US" dirty="0" err="1" smtClean="0">
                <a:cs typeface="Courier"/>
              </a:rPr>
              <a:t>Def</a:t>
            </a:r>
            <a:r>
              <a:rPr lang="en-US" dirty="0" smtClean="0">
                <a:cs typeface="Courier"/>
              </a:rPr>
              <a:t>-Use chains” </a:t>
            </a:r>
          </a:p>
          <a:p>
            <a:pPr lvl="1"/>
            <a:r>
              <a:rPr lang="en-US" dirty="0" smtClean="0">
                <a:cs typeface="Courier"/>
              </a:rPr>
              <a:t>Use </a:t>
            </a:r>
            <a:r>
              <a:rPr lang="en-US" dirty="0" err="1" smtClean="0">
                <a:latin typeface="Courier"/>
                <a:cs typeface="Courier"/>
              </a:rPr>
              <a:t>use_begin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use_end</a:t>
            </a:r>
            <a:endParaRPr lang="en-US" dirty="0" smtClean="0">
              <a:latin typeface="Courier"/>
              <a:cs typeface="Courier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19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InstVisitor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Pattern to avoid giant blocks of 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if(T *n = </a:t>
            </a:r>
            <a:r>
              <a:rPr lang="en-US" dirty="0" err="1" smtClean="0">
                <a:latin typeface="Courier"/>
                <a:cs typeface="Courier"/>
              </a:rPr>
              <a:t>dyn_cast</a:t>
            </a:r>
            <a:r>
              <a:rPr lang="en-US" dirty="0" smtClean="0">
                <a:latin typeface="Courier"/>
                <a:cs typeface="Courier"/>
              </a:rPr>
              <a:t>&lt;T&gt;(foo))</a:t>
            </a:r>
          </a:p>
          <a:p>
            <a:r>
              <a:rPr lang="en-US" dirty="0" smtClean="0">
                <a:cs typeface="Courier"/>
              </a:rPr>
              <a:t>Inherit from </a:t>
            </a:r>
            <a:r>
              <a:rPr lang="en-US" dirty="0" err="1" smtClean="0">
                <a:cs typeface="Courier"/>
              </a:rPr>
              <a:t>InstVisitor</a:t>
            </a:r>
            <a:r>
              <a:rPr lang="en-US" dirty="0" smtClean="0">
                <a:cs typeface="Courier"/>
              </a:rPr>
              <a:t> class and define a </a:t>
            </a:r>
            <a:r>
              <a:rPr lang="en-US" dirty="0" err="1" smtClean="0">
                <a:cs typeface="Courier"/>
              </a:rPr>
              <a:t>visitTInst</a:t>
            </a:r>
            <a:r>
              <a:rPr lang="en-US" dirty="0" smtClean="0">
                <a:cs typeface="Courier"/>
              </a:rPr>
              <a:t> method</a:t>
            </a:r>
          </a:p>
          <a:p>
            <a:r>
              <a:rPr lang="en-US" dirty="0" smtClean="0">
                <a:cs typeface="Courier"/>
              </a:rPr>
              <a:t>Could work for your purposes </a:t>
            </a:r>
          </a:p>
          <a:p>
            <a:r>
              <a:rPr lang="en-US" dirty="0" smtClean="0">
                <a:cs typeface="Courier"/>
              </a:rPr>
              <a:t>Could confuse control flow even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925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Including LLVM In 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Courier"/>
                <a:cs typeface="Courier"/>
              </a:rPr>
              <a:t>l</a:t>
            </a:r>
            <a:r>
              <a:rPr lang="en-US" dirty="0" err="1" smtClean="0">
                <a:latin typeface="Courier"/>
                <a:cs typeface="Courier"/>
              </a:rPr>
              <a:t>lvm-config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cs typeface="Courier"/>
              </a:rPr>
              <a:t>– executable that will provide useful info about the installed LLVM</a:t>
            </a:r>
          </a:p>
          <a:p>
            <a:r>
              <a:rPr lang="en-US" dirty="0" smtClean="0">
                <a:cs typeface="Courier"/>
              </a:rPr>
              <a:t>Provide paths to headers, library files, </a:t>
            </a:r>
            <a:r>
              <a:rPr lang="en-US" dirty="0" err="1" smtClean="0">
                <a:cs typeface="Courier"/>
              </a:rPr>
              <a:t>etc</a:t>
            </a:r>
            <a:endParaRPr lang="en-US" dirty="0" smtClean="0">
              <a:cs typeface="Courier"/>
            </a:endParaRPr>
          </a:p>
          <a:p>
            <a:r>
              <a:rPr lang="en-US" dirty="0" smtClean="0">
                <a:cs typeface="Courier"/>
              </a:rPr>
              <a:t>If LLVM is built with </a:t>
            </a:r>
            <a:r>
              <a:rPr lang="en-US" dirty="0" err="1" smtClean="0">
                <a:cs typeface="Courier"/>
              </a:rPr>
              <a:t>Cmake</a:t>
            </a:r>
            <a:r>
              <a:rPr lang="en-US" dirty="0" smtClean="0">
                <a:cs typeface="Courier"/>
              </a:rPr>
              <a:t>, it will add a </a:t>
            </a:r>
            <a:r>
              <a:rPr lang="en-US" dirty="0" err="1" smtClean="0">
                <a:cs typeface="Courier"/>
              </a:rPr>
              <a:t>FindLLVM.cmake</a:t>
            </a:r>
            <a:r>
              <a:rPr lang="en-US" dirty="0" smtClean="0">
                <a:cs typeface="Courier"/>
              </a:rPr>
              <a:t> to your /</a:t>
            </a:r>
            <a:r>
              <a:rPr lang="en-US" dirty="0" err="1" smtClean="0">
                <a:cs typeface="Courier"/>
              </a:rPr>
              <a:t>usr</a:t>
            </a:r>
            <a:r>
              <a:rPr lang="en-US" dirty="0" smtClean="0">
                <a:cs typeface="Courier"/>
              </a:rPr>
              <a:t>/share</a:t>
            </a:r>
          </a:p>
          <a:p>
            <a:r>
              <a:rPr lang="en-US" dirty="0" smtClean="0">
                <a:cs typeface="Courier"/>
              </a:rPr>
              <a:t>Compiling your code with –</a:t>
            </a:r>
            <a:r>
              <a:rPr lang="en-US" dirty="0" err="1" smtClean="0">
                <a:cs typeface="Courier"/>
              </a:rPr>
              <a:t>fno-rtti</a:t>
            </a:r>
            <a:r>
              <a:rPr lang="en-US" dirty="0" smtClean="0">
                <a:cs typeface="Courier"/>
              </a:rPr>
              <a:t> will probably be required</a:t>
            </a:r>
          </a:p>
          <a:p>
            <a:r>
              <a:rPr lang="en-US" dirty="0" smtClean="0">
                <a:cs typeface="Courier"/>
              </a:rPr>
              <a:t>If you compiled LLVM yourself, you can pass LLVM_REQUIRES_RTTI to </a:t>
            </a:r>
            <a:r>
              <a:rPr lang="en-US" dirty="0" err="1" smtClean="0">
                <a:cs typeface="Courier"/>
              </a:rPr>
              <a:t>cmake</a:t>
            </a:r>
            <a:endParaRPr lang="en-US" dirty="0" smtClean="0">
              <a:cs typeface="Courier"/>
            </a:endParaRPr>
          </a:p>
          <a:p>
            <a:r>
              <a:rPr lang="en-US" dirty="0" smtClean="0">
                <a:cs typeface="Courier"/>
              </a:rPr>
              <a:t>Needed if combining boost and </a:t>
            </a:r>
            <a:r>
              <a:rPr lang="en-US" dirty="0" err="1" smtClean="0">
                <a:cs typeface="Courier"/>
              </a:rPr>
              <a:t>llvm</a:t>
            </a:r>
            <a:endParaRPr lang="en-US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32378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Passes and transformations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11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5624915" cy="4572000"/>
          </a:xfrm>
        </p:spPr>
        <p:txBody>
          <a:bodyPr/>
          <a:lstStyle/>
          <a:p>
            <a:r>
              <a:rPr lang="en-US" dirty="0" smtClean="0"/>
              <a:t>In the previous lab, we wrote a pass</a:t>
            </a:r>
          </a:p>
          <a:p>
            <a:r>
              <a:rPr lang="en-US" dirty="0" smtClean="0"/>
              <a:t>Compiling is the act of passing over and analyzing/transforming IR</a:t>
            </a:r>
          </a:p>
          <a:p>
            <a:r>
              <a:rPr lang="en-US" dirty="0" smtClean="0"/>
              <a:t>Most things that happen in LLVM happen in the context of a pass</a:t>
            </a:r>
          </a:p>
          <a:p>
            <a:r>
              <a:rPr lang="en-US" dirty="0" smtClean="0"/>
              <a:t>Passes can have complicated actions</a:t>
            </a:r>
          </a:p>
          <a:p>
            <a:endParaRPr lang="en-US" dirty="0"/>
          </a:p>
        </p:txBody>
      </p:sp>
      <p:pic>
        <p:nvPicPr>
          <p:cNvPr id="4" name="Content Placeholder 8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062133" y="1600701"/>
            <a:ext cx="287465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35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Todays 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We’ll talk about existing LLVM tools</a:t>
            </a:r>
          </a:p>
          <a:p>
            <a:r>
              <a:rPr lang="en-US" dirty="0" smtClean="0"/>
              <a:t>We’ll do a few demos using those tools</a:t>
            </a:r>
          </a:p>
          <a:p>
            <a:r>
              <a:rPr lang="en-US" dirty="0" smtClean="0"/>
              <a:t>We’ll talk about how to build tools on top of LLVM</a:t>
            </a:r>
          </a:p>
          <a:p>
            <a:r>
              <a:rPr lang="en-US" dirty="0" smtClean="0"/>
              <a:t>We’ll build two analysis tools</a:t>
            </a:r>
          </a:p>
          <a:p>
            <a:r>
              <a:rPr lang="en-US" dirty="0" smtClean="0"/>
              <a:t>We’ll look at a program re-writing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39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Passes can depend on the output of other passes </a:t>
            </a:r>
          </a:p>
          <a:p>
            <a:pPr lvl="1"/>
            <a:r>
              <a:rPr lang="en-US" dirty="0" smtClean="0"/>
              <a:t>Analysis passes for alias analysis</a:t>
            </a:r>
          </a:p>
          <a:p>
            <a:r>
              <a:rPr lang="en-US" dirty="0" smtClean="0"/>
              <a:t>Passes note their dependencies on other passes</a:t>
            </a:r>
          </a:p>
          <a:p>
            <a:pPr lvl="1"/>
            <a:r>
              <a:rPr lang="en-US" dirty="0" smtClean="0"/>
              <a:t>By overriding the </a:t>
            </a:r>
            <a:r>
              <a:rPr lang="en-US" dirty="0" err="1" smtClean="0">
                <a:latin typeface="Courier"/>
                <a:cs typeface="Courier"/>
              </a:rPr>
              <a:t>getAnalysisUsage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cs typeface="Courier"/>
              </a:rPr>
              <a:t>method</a:t>
            </a:r>
          </a:p>
          <a:p>
            <a:r>
              <a:rPr lang="en-US" dirty="0" err="1" smtClean="0">
                <a:cs typeface="Courier"/>
              </a:rPr>
              <a:t>PassManager</a:t>
            </a:r>
            <a:r>
              <a:rPr lang="en-US" dirty="0" smtClean="0">
                <a:cs typeface="Courier"/>
              </a:rPr>
              <a:t> figures out the dependency graph</a:t>
            </a:r>
          </a:p>
          <a:p>
            <a:pPr lvl="1"/>
            <a:r>
              <a:rPr lang="en-US" dirty="0" smtClean="0">
                <a:cs typeface="Courier"/>
              </a:rPr>
              <a:t>It also attempts to optimize the traversal of the graph</a:t>
            </a:r>
          </a:p>
          <a:p>
            <a:r>
              <a:rPr lang="en-US" dirty="0" smtClean="0">
                <a:cs typeface="Courier"/>
              </a:rPr>
              <a:t>Each Pass returns a </a:t>
            </a:r>
            <a:r>
              <a:rPr lang="en-US" dirty="0" err="1" smtClean="0">
                <a:cs typeface="Courier"/>
              </a:rPr>
              <a:t>bool</a:t>
            </a:r>
            <a:r>
              <a:rPr lang="en-US" dirty="0" smtClean="0">
                <a:cs typeface="Courier"/>
              </a:rPr>
              <a:t>, </a:t>
            </a:r>
            <a:r>
              <a:rPr lang="en-US" dirty="0" err="1" smtClean="0">
                <a:cs typeface="Courier"/>
              </a:rPr>
              <a:t>PassManager</a:t>
            </a:r>
            <a:r>
              <a:rPr lang="en-US" dirty="0" smtClean="0">
                <a:cs typeface="Courier"/>
              </a:rPr>
              <a:t> runs until everyone stops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59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PassManager</a:t>
            </a:r>
            <a:r>
              <a:rPr lang="en-US" dirty="0" smtClean="0"/>
              <a:t> performs dependency maintenance </a:t>
            </a:r>
          </a:p>
          <a:p>
            <a:pPr lvl="1"/>
            <a:r>
              <a:rPr lang="en-US" dirty="0" smtClean="0"/>
              <a:t>Note that </a:t>
            </a:r>
            <a:r>
              <a:rPr lang="en-US" dirty="0" err="1" smtClean="0"/>
              <a:t>PassManager</a:t>
            </a:r>
            <a:r>
              <a:rPr lang="en-US" dirty="0" smtClean="0"/>
              <a:t> invocations could be multi-threaded!</a:t>
            </a:r>
          </a:p>
          <a:p>
            <a:pPr lvl="1"/>
            <a:r>
              <a:rPr lang="en-US" dirty="0" smtClean="0"/>
              <a:t>Importance of multiple </a:t>
            </a:r>
            <a:r>
              <a:rPr lang="en-US" dirty="0" err="1" smtClean="0"/>
              <a:t>LLVMContexts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PassManager</a:t>
            </a:r>
            <a:r>
              <a:rPr lang="en-US" dirty="0" smtClean="0"/>
              <a:t> also performs optimizations of pass ordering</a:t>
            </a:r>
          </a:p>
          <a:p>
            <a:r>
              <a:rPr lang="en-US" dirty="0" err="1" smtClean="0"/>
              <a:t>PassManager</a:t>
            </a:r>
            <a:r>
              <a:rPr lang="en-US" dirty="0" smtClean="0"/>
              <a:t> defines different kinds of Passes that can be run</a:t>
            </a:r>
          </a:p>
          <a:p>
            <a:r>
              <a:rPr lang="en-US" dirty="0" err="1" smtClean="0"/>
              <a:t>ModulePass</a:t>
            </a:r>
            <a:r>
              <a:rPr lang="en-US" dirty="0" smtClean="0"/>
              <a:t> – Run on entire module</a:t>
            </a:r>
          </a:p>
          <a:p>
            <a:r>
              <a:rPr lang="en-US" dirty="0" err="1" smtClean="0"/>
              <a:t>FunctionPass</a:t>
            </a:r>
            <a:r>
              <a:rPr lang="en-US" dirty="0" smtClean="0"/>
              <a:t> – Run on individual functions</a:t>
            </a:r>
          </a:p>
          <a:p>
            <a:r>
              <a:rPr lang="en-US" dirty="0" err="1" smtClean="0"/>
              <a:t>BasicBlockpass</a:t>
            </a:r>
            <a:r>
              <a:rPr lang="en-US" dirty="0" smtClean="0"/>
              <a:t> – Run on individual basic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88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Non-analysis passes should not ‘remember’ any information about a function or basic block</a:t>
            </a:r>
          </a:p>
          <a:p>
            <a:r>
              <a:rPr lang="en-US" dirty="0" smtClean="0"/>
              <a:t>Analysis passes should remember some information </a:t>
            </a:r>
          </a:p>
          <a:p>
            <a:pPr lvl="1"/>
            <a:r>
              <a:rPr lang="en-US" dirty="0" smtClean="0"/>
              <a:t>Otherwise why run them</a:t>
            </a:r>
          </a:p>
          <a:p>
            <a:r>
              <a:rPr lang="en-US" dirty="0" smtClean="0"/>
              <a:t>Transformation passes should be idempotent </a:t>
            </a:r>
          </a:p>
        </p:txBody>
      </p:sp>
    </p:spTree>
    <p:extLst>
      <p:ext uri="{BB962C8B-B14F-4D97-AF65-F5344CB8AC3E}">
        <p14:creationId xmlns:p14="http://schemas.microsoft.com/office/powerpoint/2010/main" val="2983171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Escape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a variable is allocated on the local stack, a pointer to that variable should not outlive the stack</a:t>
            </a:r>
          </a:p>
          <a:p>
            <a:r>
              <a:rPr lang="en-US" dirty="0" smtClean="0"/>
              <a:t>This could happen if a pointer to a local is returned or assigned to a global</a:t>
            </a:r>
          </a:p>
          <a:p>
            <a:r>
              <a:rPr lang="en-US" dirty="0"/>
              <a:t>c</a:t>
            </a:r>
            <a:r>
              <a:rPr lang="en-US" dirty="0" smtClean="0"/>
              <a:t>lang currently includes a check for this, but the check is kind of busted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608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Escape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Populate a set of values that escape the function via return or store</a:t>
            </a:r>
          </a:p>
          <a:p>
            <a:r>
              <a:rPr lang="en-US" dirty="0" smtClean="0"/>
              <a:t>Traverse the set checking for </a:t>
            </a:r>
            <a:r>
              <a:rPr lang="en-US" dirty="0" err="1" smtClean="0">
                <a:latin typeface="Courier"/>
                <a:cs typeface="Courier"/>
              </a:rPr>
              <a:t>alloca</a:t>
            </a:r>
            <a:r>
              <a:rPr lang="en-US" dirty="0" err="1" smtClean="0"/>
              <a:t>-ed</a:t>
            </a:r>
            <a:r>
              <a:rPr lang="en-US" dirty="0" smtClean="0"/>
              <a:t> values in the Values descending from the escapes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53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/>
              <a:t>Structure of Provided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Driver is laid out similarly to before</a:t>
            </a:r>
          </a:p>
          <a:p>
            <a:r>
              <a:rPr lang="en-US" dirty="0" smtClean="0"/>
              <a:t>Collection of tests are included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50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built on LLVM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AddressSanitizer</a:t>
            </a:r>
            <a:r>
              <a:rPr lang="en-US" dirty="0" smtClean="0"/>
              <a:t>/</a:t>
            </a:r>
            <a:r>
              <a:rPr lang="en-US" dirty="0" err="1" smtClean="0"/>
              <a:t>ThreadSanitizer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2"/>
              </a:rPr>
              <a:t>http://code.google.com/p/address-sanitizer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Utah Integer Overflow Checker</a:t>
            </a:r>
          </a:p>
          <a:p>
            <a:pPr lvl="1"/>
            <a:r>
              <a:rPr lang="en-US" dirty="0">
                <a:hlinkClick r:id="rId3"/>
              </a:rPr>
              <a:t>http://embed.cs.utah.edu/ioc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Emscripten</a:t>
            </a:r>
            <a:r>
              <a:rPr lang="en-US" dirty="0" smtClean="0"/>
              <a:t>, LLVM to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https://github.com/kripken/emscripten/</a:t>
            </a:r>
            <a:r>
              <a:rPr lang="en-US" dirty="0" smtClean="0">
                <a:hlinkClick r:id="rId4"/>
              </a:rPr>
              <a:t>wiki</a:t>
            </a:r>
            <a:endParaRPr lang="en-US" dirty="0" smtClean="0"/>
          </a:p>
          <a:p>
            <a:r>
              <a:rPr lang="en-US" dirty="0" smtClean="0"/>
              <a:t>Dagger, </a:t>
            </a:r>
            <a:r>
              <a:rPr lang="en-US" dirty="0" err="1" smtClean="0"/>
              <a:t>decompilation</a:t>
            </a:r>
            <a:r>
              <a:rPr lang="en-US" dirty="0" smtClean="0"/>
              <a:t> from x86 to LLVM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err="1">
                <a:hlinkClick r:id="rId5"/>
              </a:rPr>
              <a:t>llvm.org</a:t>
            </a:r>
            <a:r>
              <a:rPr lang="en-US" dirty="0">
                <a:hlinkClick r:id="rId5"/>
              </a:rPr>
              <a:t>/</a:t>
            </a:r>
            <a:r>
              <a:rPr lang="en-US" dirty="0" err="1">
                <a:hlinkClick r:id="rId5"/>
              </a:rPr>
              <a:t>devmtg</a:t>
            </a:r>
            <a:r>
              <a:rPr lang="en-US" dirty="0">
                <a:hlinkClick r:id="rId5"/>
              </a:rPr>
              <a:t>/2013-04/</a:t>
            </a:r>
            <a:r>
              <a:rPr lang="en-US" dirty="0" err="1">
                <a:hlinkClick r:id="rId5"/>
              </a:rPr>
              <a:t>bougacha-slides.pdf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10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LLVM subprojects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oolalloc</a:t>
            </a:r>
            <a:r>
              <a:rPr lang="en-US" dirty="0" smtClean="0"/>
              <a:t> – field-sensitive, context-sensitive alias analysis </a:t>
            </a:r>
          </a:p>
          <a:p>
            <a:r>
              <a:rPr lang="en-US" dirty="0" err="1"/>
              <a:t>l</a:t>
            </a:r>
            <a:r>
              <a:rPr lang="en-US" dirty="0" err="1" smtClean="0"/>
              <a:t>ldb</a:t>
            </a:r>
            <a:r>
              <a:rPr lang="en-US" dirty="0" smtClean="0"/>
              <a:t> – </a:t>
            </a:r>
            <a:r>
              <a:rPr lang="en-US" dirty="0" err="1" smtClean="0"/>
              <a:t>llvm</a:t>
            </a:r>
            <a:r>
              <a:rPr lang="en-US" dirty="0" smtClean="0"/>
              <a:t> debugger </a:t>
            </a:r>
          </a:p>
          <a:p>
            <a:r>
              <a:rPr lang="en-US" dirty="0" err="1"/>
              <a:t>k</a:t>
            </a:r>
            <a:r>
              <a:rPr lang="en-US" dirty="0" err="1" smtClean="0"/>
              <a:t>lee</a:t>
            </a:r>
            <a:r>
              <a:rPr lang="en-US" dirty="0" smtClean="0"/>
              <a:t> – symbolic execution for LLVM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FreeBSD compiles with clang, soon will switch to building exclusively with clang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49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LLVM enables powerful transformations </a:t>
            </a:r>
          </a:p>
          <a:p>
            <a:r>
              <a:rPr lang="en-US" dirty="0" smtClean="0"/>
              <a:t>Includes an “industry grade” C/C++ frontend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lang is default compiler on OSX, supported by Apple</a:t>
            </a:r>
          </a:p>
          <a:p>
            <a:pPr lvl="1"/>
            <a:r>
              <a:rPr lang="en-US" dirty="0" smtClean="0"/>
              <a:t>Can compile much of Linux </a:t>
            </a:r>
            <a:r>
              <a:rPr lang="en-US" dirty="0" err="1" smtClean="0"/>
              <a:t>userspace</a:t>
            </a:r>
            <a:r>
              <a:rPr lang="en-US" dirty="0" smtClean="0"/>
              <a:t> </a:t>
            </a:r>
          </a:p>
          <a:p>
            <a:r>
              <a:rPr lang="en-US" dirty="0" smtClean="0"/>
              <a:t>Well defined Intermediate Language </a:t>
            </a:r>
          </a:p>
          <a:p>
            <a:r>
              <a:rPr lang="en-US" dirty="0" smtClean="0"/>
              <a:t>Modular and pluggable framework for analysis and transformation </a:t>
            </a:r>
          </a:p>
        </p:txBody>
      </p:sp>
    </p:spTree>
    <p:extLst>
      <p:ext uri="{BB962C8B-B14F-4D97-AF65-F5344CB8AC3E}">
        <p14:creationId xmlns:p14="http://schemas.microsoft.com/office/powerpoint/2010/main" val="142776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Good documentation online</a:t>
            </a:r>
          </a:p>
          <a:p>
            <a:pPr lvl="1"/>
            <a:r>
              <a:rPr lang="en-US" dirty="0" smtClean="0">
                <a:hlinkClick r:id="rId2"/>
              </a:rPr>
              <a:t>http://www.llvm.org/docs</a:t>
            </a:r>
            <a:endParaRPr lang="en-US" dirty="0" smtClean="0"/>
          </a:p>
          <a:p>
            <a:r>
              <a:rPr lang="en-US" dirty="0" smtClean="0"/>
              <a:t>Documentation covers many aspects of the LLVM project</a:t>
            </a:r>
          </a:p>
          <a:p>
            <a:pPr lvl="1"/>
            <a:r>
              <a:rPr lang="en-US" dirty="0" smtClean="0"/>
              <a:t>Programmers manual details finer points of the C++ API</a:t>
            </a:r>
          </a:p>
          <a:p>
            <a:pPr lvl="1"/>
            <a:r>
              <a:rPr lang="en-US" dirty="0" smtClean="0"/>
              <a:t>Language reference is ultimate source for language details and semantics</a:t>
            </a:r>
          </a:p>
          <a:p>
            <a:r>
              <a:rPr lang="en-US" dirty="0" smtClean="0"/>
              <a:t>Relatively responsive IRC channel on OFTC</a:t>
            </a:r>
          </a:p>
          <a:p>
            <a:r>
              <a:rPr lang="en-US" dirty="0" smtClean="0"/>
              <a:t>Active and responsive mailing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2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Where we’re going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c</a:t>
            </a:r>
            <a:r>
              <a:rPr lang="en-US" b="1" dirty="0" smtClean="0"/>
              <a:t>lang</a:t>
            </a:r>
            <a:r>
              <a:rPr lang="en-US" dirty="0" smtClean="0"/>
              <a:t> – C language frontend, translates C into LLVM </a:t>
            </a:r>
            <a:r>
              <a:rPr lang="en-US" dirty="0" err="1" smtClean="0"/>
              <a:t>bitcode</a:t>
            </a:r>
            <a:endParaRPr lang="en-US" dirty="0" smtClean="0"/>
          </a:p>
          <a:p>
            <a:r>
              <a:rPr lang="en-US" b="1" dirty="0"/>
              <a:t>o</a:t>
            </a:r>
            <a:r>
              <a:rPr lang="en-US" b="1" dirty="0" smtClean="0"/>
              <a:t>pt</a:t>
            </a:r>
            <a:r>
              <a:rPr lang="en-US" dirty="0" smtClean="0"/>
              <a:t> – Analyze and transform LLVM </a:t>
            </a:r>
            <a:r>
              <a:rPr lang="en-US" dirty="0" err="1" smtClean="0"/>
              <a:t>bitcode</a:t>
            </a:r>
            <a:endParaRPr lang="en-US" dirty="0" smtClean="0"/>
          </a:p>
          <a:p>
            <a:r>
              <a:rPr lang="en-US" b="1" dirty="0" err="1"/>
              <a:t>l</a:t>
            </a:r>
            <a:r>
              <a:rPr lang="en-US" b="1" dirty="0" err="1" smtClean="0"/>
              <a:t>lc</a:t>
            </a:r>
            <a:r>
              <a:rPr lang="en-US" dirty="0" smtClean="0"/>
              <a:t> – Code generator for LLVM </a:t>
            </a:r>
            <a:r>
              <a:rPr lang="en-US" dirty="0" err="1" smtClean="0"/>
              <a:t>bitcode</a:t>
            </a:r>
            <a:r>
              <a:rPr lang="en-US" dirty="0" smtClean="0"/>
              <a:t> to native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06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Commands to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$ clang –c –emit-</a:t>
            </a:r>
            <a:r>
              <a:rPr lang="en-US" dirty="0" err="1" smtClean="0">
                <a:latin typeface="Courier"/>
                <a:cs typeface="Courier"/>
              </a:rPr>
              <a:t>llvm</a:t>
            </a:r>
            <a:r>
              <a:rPr lang="en-US" dirty="0" smtClean="0">
                <a:latin typeface="Courier"/>
                <a:cs typeface="Courier"/>
              </a:rPr>
              <a:t> –o </a:t>
            </a:r>
            <a:r>
              <a:rPr lang="en-US" dirty="0" err="1" smtClean="0">
                <a:latin typeface="Courier"/>
                <a:cs typeface="Courier"/>
              </a:rPr>
              <a:t>test.bc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test.c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$ opt –O1 –o </a:t>
            </a:r>
            <a:r>
              <a:rPr lang="en-US" dirty="0" err="1" smtClean="0">
                <a:latin typeface="Courier"/>
                <a:cs typeface="Courier"/>
              </a:rPr>
              <a:t>test.bc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test.bc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$ </a:t>
            </a:r>
            <a:r>
              <a:rPr lang="en-US" dirty="0" err="1" smtClean="0">
                <a:latin typeface="Courier"/>
                <a:cs typeface="Courier"/>
              </a:rPr>
              <a:t>llc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–o </a:t>
            </a:r>
            <a:r>
              <a:rPr lang="en-US" dirty="0" err="1" smtClean="0">
                <a:latin typeface="Courier"/>
                <a:cs typeface="Courier"/>
              </a:rPr>
              <a:t>test.s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test.bc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$ </a:t>
            </a:r>
            <a:r>
              <a:rPr lang="en-US" dirty="0" err="1" smtClean="0">
                <a:latin typeface="Courier"/>
                <a:cs typeface="Courier"/>
              </a:rPr>
              <a:t>gcc</a:t>
            </a:r>
            <a:r>
              <a:rPr lang="en-US" dirty="0" smtClean="0">
                <a:latin typeface="Courier"/>
                <a:cs typeface="Courier"/>
              </a:rPr>
              <a:t> –o test </a:t>
            </a:r>
            <a:r>
              <a:rPr lang="en-US" dirty="0" err="1" smtClean="0">
                <a:latin typeface="Courier"/>
                <a:cs typeface="Courier"/>
              </a:rPr>
              <a:t>test.s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94463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What just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Full translation of C program to executable program</a:t>
            </a:r>
          </a:p>
          <a:p>
            <a:r>
              <a:rPr lang="en-US" dirty="0" smtClean="0"/>
              <a:t>At each stage we can look at what the compiler infrastructure is doing</a:t>
            </a:r>
          </a:p>
          <a:p>
            <a:pPr lvl="1"/>
            <a:r>
              <a:rPr lang="en-US" dirty="0" smtClean="0"/>
              <a:t>C to un-optimized </a:t>
            </a:r>
            <a:r>
              <a:rPr lang="en-US" dirty="0" err="1" smtClean="0"/>
              <a:t>bitcode</a:t>
            </a:r>
            <a:endParaRPr lang="en-US" dirty="0" smtClean="0"/>
          </a:p>
          <a:p>
            <a:pPr lvl="1"/>
            <a:r>
              <a:rPr lang="en-US" dirty="0" smtClean="0"/>
              <a:t>Optimized </a:t>
            </a:r>
            <a:r>
              <a:rPr lang="en-US" dirty="0" err="1" smtClean="0"/>
              <a:t>bitcode</a:t>
            </a:r>
            <a:endParaRPr lang="en-US" dirty="0" smtClean="0"/>
          </a:p>
          <a:p>
            <a:pPr lvl="1"/>
            <a:r>
              <a:rPr lang="en-US" dirty="0" smtClean="0"/>
              <a:t>Machine code</a:t>
            </a:r>
          </a:p>
          <a:p>
            <a:pPr lvl="1"/>
            <a:r>
              <a:rPr lang="en-US" dirty="0" smtClean="0"/>
              <a:t>Executable</a:t>
            </a:r>
          </a:p>
          <a:p>
            <a:r>
              <a:rPr lang="en-US" dirty="0" smtClean="0"/>
              <a:t>Very good blog post on the life of an </a:t>
            </a:r>
            <a:r>
              <a:rPr lang="en-US" dirty="0"/>
              <a:t>LLVM instruction </a:t>
            </a:r>
            <a:r>
              <a:rPr lang="en-US" dirty="0">
                <a:hlinkClick r:id="rId2"/>
              </a:rPr>
              <a:t>http://eli.thegreenplace.net/2012/11/24/life-of-an-instruction-in-llvm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2926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LLVM Intermediate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38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1592</TotalTime>
  <Words>2763</Words>
  <Application>Microsoft Macintosh PowerPoint</Application>
  <PresentationFormat>On-screen Show (4:3)</PresentationFormat>
  <Paragraphs>383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Civic</vt:lpstr>
      <vt:lpstr>Using LLVM For Program Transformation</vt:lpstr>
      <vt:lpstr>LLVM Overview</vt:lpstr>
      <vt:lpstr>Introduction</vt:lpstr>
      <vt:lpstr>Components of LLVM</vt:lpstr>
      <vt:lpstr>Todays Agenda </vt:lpstr>
      <vt:lpstr>Lab: Where we’re going</vt:lpstr>
      <vt:lpstr>Lab: Commands to run</vt:lpstr>
      <vt:lpstr>Lab: What just happened?</vt:lpstr>
      <vt:lpstr>LLVM Intermediate Representation</vt:lpstr>
      <vt:lpstr>Lab: Find Non-Constant Format String</vt:lpstr>
      <vt:lpstr>Algorithm For Detection</vt:lpstr>
      <vt:lpstr>Structure of Provided Driver</vt:lpstr>
      <vt:lpstr>Building the drivers</vt:lpstr>
      <vt:lpstr>CMake</vt:lpstr>
      <vt:lpstr>LLVM Intermediate Representation</vt:lpstr>
      <vt:lpstr>Hierarchy of the Language</vt:lpstr>
      <vt:lpstr>Types</vt:lpstr>
      <vt:lpstr>Note on Integer Types</vt:lpstr>
      <vt:lpstr>Memory Model</vt:lpstr>
      <vt:lpstr>The Module</vt:lpstr>
      <vt:lpstr>The Function</vt:lpstr>
      <vt:lpstr>The BasicBlock</vt:lpstr>
      <vt:lpstr>The Instruction</vt:lpstr>
      <vt:lpstr>Language By Example</vt:lpstr>
      <vt:lpstr>Language By Example, Part 2</vt:lpstr>
      <vt:lpstr>Static Single Assignment</vt:lpstr>
      <vt:lpstr>Simple function</vt:lpstr>
      <vt:lpstr>Pre-SSA</vt:lpstr>
      <vt:lpstr>Post-SSA</vt:lpstr>
      <vt:lpstr>The Phi-Node</vt:lpstr>
      <vt:lpstr>Phi node example</vt:lpstr>
      <vt:lpstr>Phi node example, pre SSA</vt:lpstr>
      <vt:lpstr>Phi node example, post SSA</vt:lpstr>
      <vt:lpstr>Phi node example 2</vt:lpstr>
      <vt:lpstr>LLVM CFG</vt:lpstr>
      <vt:lpstr>The GetElementPtr instruction</vt:lpstr>
      <vt:lpstr>Well-Formed LLVM</vt:lpstr>
      <vt:lpstr>C++ API</vt:lpstr>
      <vt:lpstr>Value Hierarchy </vt:lpstr>
      <vt:lpstr>Value class hierarchy</vt:lpstr>
      <vt:lpstr>Everything From Value</vt:lpstr>
      <vt:lpstr>LLVM Context</vt:lpstr>
      <vt:lpstr>Run Time Type Information</vt:lpstr>
      <vt:lpstr>LLVM and Run Time Type Information</vt:lpstr>
      <vt:lpstr>Common Patterns</vt:lpstr>
      <vt:lpstr>InstVisitor</vt:lpstr>
      <vt:lpstr>Including LLVM In Your Project</vt:lpstr>
      <vt:lpstr>Passes and transformations</vt:lpstr>
      <vt:lpstr>Passes</vt:lpstr>
      <vt:lpstr>Pass Dependencies</vt:lpstr>
      <vt:lpstr>Pass Manager</vt:lpstr>
      <vt:lpstr>Pass Rules</vt:lpstr>
      <vt:lpstr>Lab: Escape Analysis</vt:lpstr>
      <vt:lpstr>Algorithm For Escape Analysis</vt:lpstr>
      <vt:lpstr>Structure of Provided Driver</vt:lpstr>
      <vt:lpstr>Projects built on LLVM</vt:lpstr>
      <vt:lpstr>Important LLVM subprojects</vt:lpstr>
      <vt:lpstr>Conclusion</vt:lpstr>
      <vt:lpstr>Project Documentation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LLVM For Program Transformation</dc:title>
  <dc:creator>Andrew Ruef</dc:creator>
  <cp:lastModifiedBy>Andrew Ruef</cp:lastModifiedBy>
  <cp:revision>32</cp:revision>
  <dcterms:created xsi:type="dcterms:W3CDTF">2013-05-13T19:12:43Z</dcterms:created>
  <dcterms:modified xsi:type="dcterms:W3CDTF">2013-05-14T21:45:09Z</dcterms:modified>
</cp:coreProperties>
</file>