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6/21/2022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6/21/2022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dolezel/black-frid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53E9-65CF-AC8D-FB0A-A484A8A6673E}"/>
              </a:ext>
            </a:extLst>
          </p:cNvPr>
          <p:cNvSpPr>
            <a:spLocks noGrp="1"/>
          </p:cNvSpPr>
          <p:nvPr>
            <p:ph type="ctrTitle"/>
          </p:nvPr>
        </p:nvSpPr>
        <p:spPr/>
        <p:txBody>
          <a:bodyPr/>
          <a:lstStyle/>
          <a:p>
            <a:r>
              <a:rPr lang="en-US" dirty="0"/>
              <a:t>Black Friday Sales Report</a:t>
            </a:r>
            <a:endParaRPr lang="en-IN" dirty="0"/>
          </a:p>
        </p:txBody>
      </p:sp>
      <p:sp>
        <p:nvSpPr>
          <p:cNvPr id="3" name="Subtitle 2">
            <a:extLst>
              <a:ext uri="{FF2B5EF4-FFF2-40B4-BE49-F238E27FC236}">
                <a16:creationId xmlns:a16="http://schemas.microsoft.com/office/drawing/2014/main" id="{4A14981F-CD72-860F-CD24-C8E40AE4823E}"/>
              </a:ext>
            </a:extLst>
          </p:cNvPr>
          <p:cNvSpPr>
            <a:spLocks noGrp="1"/>
          </p:cNvSpPr>
          <p:nvPr>
            <p:ph type="subTitle" idx="1"/>
          </p:nvPr>
        </p:nvSpPr>
        <p:spPr/>
        <p:txBody>
          <a:bodyPr/>
          <a:lstStyle/>
          <a:p>
            <a:pPr algn="l"/>
            <a:r>
              <a:rPr lang="en-US" dirty="0"/>
              <a:t>Last updated by Nasir Khan</a:t>
            </a:r>
          </a:p>
          <a:p>
            <a:pPr algn="l"/>
            <a:r>
              <a:rPr lang="en-US" dirty="0"/>
              <a:t>June 21, 22</a:t>
            </a:r>
            <a:endParaRPr lang="en-IN" dirty="0"/>
          </a:p>
        </p:txBody>
      </p:sp>
    </p:spTree>
    <p:extLst>
      <p:ext uri="{BB962C8B-B14F-4D97-AF65-F5344CB8AC3E}">
        <p14:creationId xmlns:p14="http://schemas.microsoft.com/office/powerpoint/2010/main" val="173805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C315-0A09-3B6D-704D-17CCC8CFD008}"/>
              </a:ext>
            </a:extLst>
          </p:cNvPr>
          <p:cNvSpPr>
            <a:spLocks noGrp="1"/>
          </p:cNvSpPr>
          <p:nvPr>
            <p:ph type="title"/>
          </p:nvPr>
        </p:nvSpPr>
        <p:spPr/>
        <p:txBody>
          <a:bodyPr/>
          <a:lstStyle/>
          <a:p>
            <a:r>
              <a:rPr lang="en-US" dirty="0"/>
              <a:t>Correlation between Marital Status &amp; Age</a:t>
            </a:r>
            <a:endParaRPr lang="en-IN" dirty="0"/>
          </a:p>
        </p:txBody>
      </p:sp>
      <p:pic>
        <p:nvPicPr>
          <p:cNvPr id="6" name="Content Placeholder 5">
            <a:extLst>
              <a:ext uri="{FF2B5EF4-FFF2-40B4-BE49-F238E27FC236}">
                <a16:creationId xmlns:a16="http://schemas.microsoft.com/office/drawing/2014/main" id="{83641573-11A6-A552-4B67-8003C0EB29AE}"/>
              </a:ext>
            </a:extLst>
          </p:cNvPr>
          <p:cNvPicPr>
            <a:picLocks noGrp="1" noChangeAspect="1"/>
          </p:cNvPicPr>
          <p:nvPr>
            <p:ph idx="1"/>
          </p:nvPr>
        </p:nvPicPr>
        <p:blipFill>
          <a:blip r:embed="rId2"/>
          <a:stretch>
            <a:fillRect/>
          </a:stretch>
        </p:blipFill>
        <p:spPr>
          <a:xfrm>
            <a:off x="5379598" y="2336800"/>
            <a:ext cx="4222042" cy="3598863"/>
          </a:xfrm>
        </p:spPr>
      </p:pic>
      <p:sp>
        <p:nvSpPr>
          <p:cNvPr id="4" name="Text Placeholder 3">
            <a:extLst>
              <a:ext uri="{FF2B5EF4-FFF2-40B4-BE49-F238E27FC236}">
                <a16:creationId xmlns:a16="http://schemas.microsoft.com/office/drawing/2014/main" id="{8F3A894C-85C8-73C6-5946-2DE1B5CACAEE}"/>
              </a:ext>
            </a:extLst>
          </p:cNvPr>
          <p:cNvSpPr>
            <a:spLocks noGrp="1"/>
          </p:cNvSpPr>
          <p:nvPr>
            <p:ph type="body" sz="half" idx="2"/>
          </p:nvPr>
        </p:nvSpPr>
        <p:spPr/>
        <p:txBody>
          <a:bodyPr>
            <a:normAutofit/>
          </a:bodyPr>
          <a:lstStyle/>
          <a:p>
            <a:pPr algn="just"/>
            <a:r>
              <a:rPr lang="en-US" sz="1800" b="1" i="0" dirty="0">
                <a:effectLst/>
                <a:latin typeface="Calibri Light" panose="020F0302020204030204" pitchFamily="34" charset="0"/>
                <a:cs typeface="Calibri Light" panose="020F0302020204030204" pitchFamily="34" charset="0"/>
              </a:rPr>
              <a:t>Most purchase done is from the age group of 26-35 and unmarried , whereas least </a:t>
            </a:r>
            <a:r>
              <a:rPr lang="en-US" sz="1800" b="1" dirty="0">
                <a:latin typeface="Calibri Light" panose="020F0302020204030204" pitchFamily="34" charset="0"/>
                <a:cs typeface="Calibri Light" panose="020F0302020204030204" pitchFamily="34" charset="0"/>
              </a:rPr>
              <a:t>purchase</a:t>
            </a:r>
            <a:r>
              <a:rPr lang="en-US" sz="1800" b="1" i="0" dirty="0">
                <a:effectLst/>
                <a:latin typeface="Calibri Light" panose="020F0302020204030204" pitchFamily="34" charset="0"/>
                <a:cs typeface="Calibri Light" panose="020F0302020204030204" pitchFamily="34" charset="0"/>
              </a:rPr>
              <a:t> from unmarried with 55+ age</a:t>
            </a:r>
            <a:endParaRPr lang="en-IN" sz="1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0907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4025-815D-D555-04A2-FBBFE3A07305}"/>
              </a:ext>
            </a:extLst>
          </p:cNvPr>
          <p:cNvSpPr>
            <a:spLocks noGrp="1"/>
          </p:cNvSpPr>
          <p:nvPr>
            <p:ph type="title"/>
          </p:nvPr>
        </p:nvSpPr>
        <p:spPr/>
        <p:txBody>
          <a:bodyPr/>
          <a:lstStyle/>
          <a:p>
            <a:r>
              <a:rPr lang="en-US" dirty="0"/>
              <a:t>Correlation between Age &amp; City Category</a:t>
            </a:r>
            <a:endParaRPr lang="en-IN" dirty="0"/>
          </a:p>
        </p:txBody>
      </p:sp>
      <p:pic>
        <p:nvPicPr>
          <p:cNvPr id="6" name="Content Placeholder 5">
            <a:extLst>
              <a:ext uri="{FF2B5EF4-FFF2-40B4-BE49-F238E27FC236}">
                <a16:creationId xmlns:a16="http://schemas.microsoft.com/office/drawing/2014/main" id="{29089070-46EC-B501-2DCF-F552F583EB44}"/>
              </a:ext>
            </a:extLst>
          </p:cNvPr>
          <p:cNvPicPr>
            <a:picLocks noGrp="1" noChangeAspect="1"/>
          </p:cNvPicPr>
          <p:nvPr>
            <p:ph idx="1"/>
          </p:nvPr>
        </p:nvPicPr>
        <p:blipFill>
          <a:blip r:embed="rId2"/>
          <a:stretch>
            <a:fillRect/>
          </a:stretch>
        </p:blipFill>
        <p:spPr>
          <a:xfrm>
            <a:off x="5089935" y="2336800"/>
            <a:ext cx="4801367" cy="3598863"/>
          </a:xfrm>
        </p:spPr>
      </p:pic>
      <p:sp>
        <p:nvSpPr>
          <p:cNvPr id="4" name="Text Placeholder 3">
            <a:extLst>
              <a:ext uri="{FF2B5EF4-FFF2-40B4-BE49-F238E27FC236}">
                <a16:creationId xmlns:a16="http://schemas.microsoft.com/office/drawing/2014/main" id="{8E2821EA-C876-85E2-69A8-37387C100D0E}"/>
              </a:ext>
            </a:extLst>
          </p:cNvPr>
          <p:cNvSpPr>
            <a:spLocks noGrp="1"/>
          </p:cNvSpPr>
          <p:nvPr>
            <p:ph type="body" sz="half" idx="2"/>
          </p:nvPr>
        </p:nvSpPr>
        <p:spPr/>
        <p:txBody>
          <a:bodyPr>
            <a:normAutofit/>
          </a:bodyPr>
          <a:lstStyle/>
          <a:p>
            <a:pPr algn="just"/>
            <a:r>
              <a:rPr lang="en-US" sz="1800" b="1" i="0" dirty="0">
                <a:effectLst/>
                <a:latin typeface="Calibri Light" panose="020F0302020204030204" pitchFamily="34" charset="0"/>
                <a:cs typeface="Calibri Light" panose="020F0302020204030204" pitchFamily="34" charset="0"/>
              </a:rPr>
              <a:t>Most purchase done is from the age group of 26-35 from City Category ‘B' , whereas least purchase from the age group of 0-17 and 55+ from City Category 'A'</a:t>
            </a:r>
            <a:endParaRPr lang="en-IN" sz="1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988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5CB4-028E-62B1-1916-4DFEB6A0F3B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A3D7DFD-6FFA-16A4-55FC-408E6BA46C65}"/>
              </a:ext>
            </a:extLst>
          </p:cNvPr>
          <p:cNvSpPr>
            <a:spLocks noGrp="1"/>
          </p:cNvSpPr>
          <p:nvPr>
            <p:ph idx="1"/>
          </p:nvPr>
        </p:nvSpPr>
        <p:spPr>
          <a:xfrm>
            <a:off x="680321" y="2336873"/>
            <a:ext cx="11313971" cy="3599316"/>
          </a:xfrm>
        </p:spPr>
        <p:txBody>
          <a:bodyPr/>
          <a:lstStyle/>
          <a:p>
            <a:pPr algn="just"/>
            <a:r>
              <a:rPr lang="en-US" sz="1600" b="1" i="0" dirty="0">
                <a:effectLst/>
                <a:latin typeface="Calibri Light" panose="020F0302020204030204" pitchFamily="34" charset="0"/>
                <a:cs typeface="Calibri Light" panose="020F0302020204030204" pitchFamily="34" charset="0"/>
              </a:rPr>
              <a:t>People from City Category </a:t>
            </a:r>
            <a:r>
              <a:rPr lang="en-US" sz="1600" b="1" dirty="0">
                <a:latin typeface="Calibri Light" panose="020F0302020204030204" pitchFamily="34" charset="0"/>
                <a:cs typeface="Calibri Light" panose="020F0302020204030204" pitchFamily="34" charset="0"/>
              </a:rPr>
              <a:t>‘B’ </a:t>
            </a:r>
            <a:r>
              <a:rPr lang="en-US" sz="1600" b="1" i="0" dirty="0">
                <a:effectLst/>
                <a:latin typeface="Calibri Light" panose="020F0302020204030204" pitchFamily="34" charset="0"/>
                <a:cs typeface="Calibri Light" panose="020F0302020204030204" pitchFamily="34" charset="0"/>
              </a:rPr>
              <a:t>seems to be well off and financially good as they are in the higher purchasing. But, with Age 55+ from ‘B’ City Category are purchasing the least from Black Friday Sales. </a:t>
            </a:r>
          </a:p>
          <a:p>
            <a:pPr algn="just"/>
            <a:r>
              <a:rPr lang="en-US" sz="1600" b="1" i="0" dirty="0">
                <a:effectLst/>
                <a:latin typeface="Calibri Light" panose="020F0302020204030204" pitchFamily="34" charset="0"/>
                <a:cs typeface="Calibri Light" panose="020F0302020204030204" pitchFamily="34" charset="0"/>
              </a:rPr>
              <a:t>Overall purchase from Category B cities is the highest of all.</a:t>
            </a:r>
          </a:p>
          <a:p>
            <a:pPr algn="just"/>
            <a:r>
              <a:rPr lang="en-US" sz="1600" b="1" i="0" dirty="0">
                <a:effectLst/>
                <a:latin typeface="Calibri Light" panose="020F0302020204030204" pitchFamily="34" charset="0"/>
                <a:cs typeface="Calibri Light" panose="020F0302020204030204" pitchFamily="34" charset="0"/>
              </a:rPr>
              <a:t>People from City Category ‘A’ seems to be financially weaker. Black Friday Sales needs to focus on advertisements and marketing to increase the sales.</a:t>
            </a:r>
          </a:p>
          <a:p>
            <a:pPr algn="just"/>
            <a:r>
              <a:rPr lang="en-US" sz="1600" b="1" i="0" dirty="0">
                <a:effectLst/>
                <a:latin typeface="Calibri Light" panose="020F0302020204030204" pitchFamily="34" charset="0"/>
                <a:cs typeface="Calibri Light" panose="020F0302020204030204" pitchFamily="34" charset="0"/>
              </a:rPr>
              <a:t>Most purchase done  from the age group of 26-35 and unmarried , whereas least purchase from unmarried with 55+ age.</a:t>
            </a:r>
          </a:p>
          <a:p>
            <a:pPr algn="just"/>
            <a:r>
              <a:rPr lang="en-US" sz="1600" b="1" i="0" dirty="0">
                <a:effectLst/>
                <a:latin typeface="Calibri Light" panose="020F0302020204030204" pitchFamily="34" charset="0"/>
                <a:cs typeface="Calibri Light" panose="020F0302020204030204" pitchFamily="34" charset="0"/>
              </a:rPr>
              <a:t>Male and female from both married and unmarried status if they belongs to city category B then they would spend more.</a:t>
            </a:r>
            <a:endParaRPr lang="en-US" sz="1600" b="1" dirty="0">
              <a:latin typeface="Calibri Light" panose="020F0302020204030204" pitchFamily="34" charset="0"/>
              <a:cs typeface="Calibri Light" panose="020F0302020204030204" pitchFamily="34" charset="0"/>
            </a:endParaRPr>
          </a:p>
          <a:p>
            <a:pPr algn="just"/>
            <a:endParaRPr lang="en-US" sz="1600" b="1" i="0" dirty="0">
              <a:effectLst/>
              <a:latin typeface="Calibri Light" panose="020F0302020204030204" pitchFamily="34" charset="0"/>
              <a:cs typeface="Calibri Light" panose="020F0302020204030204" pitchFamily="34" charset="0"/>
            </a:endParaRPr>
          </a:p>
          <a:p>
            <a:pPr algn="just"/>
            <a:endParaRPr lang="en-US" sz="1600" b="1" i="0" dirty="0">
              <a:effectLst/>
              <a:latin typeface="Calibri Light" panose="020F0302020204030204" pitchFamily="34" charset="0"/>
              <a:cs typeface="Calibri Light" panose="020F0302020204030204" pitchFamily="34" charset="0"/>
            </a:endParaRPr>
          </a:p>
          <a:p>
            <a:pPr marL="0" indent="0" algn="just">
              <a:buNone/>
            </a:pPr>
            <a:endParaRPr lang="en-US" sz="1600" b="1" i="0" dirty="0">
              <a:effectLst/>
              <a:latin typeface="Calibri Light" panose="020F0302020204030204" pitchFamily="34" charset="0"/>
              <a:cs typeface="Calibri Light" panose="020F0302020204030204" pitchFamily="34" charset="0"/>
            </a:endParaRPr>
          </a:p>
          <a:p>
            <a:pPr algn="just"/>
            <a:endParaRPr lang="en-IN" dirty="0"/>
          </a:p>
        </p:txBody>
      </p:sp>
    </p:spTree>
    <p:extLst>
      <p:ext uri="{BB962C8B-B14F-4D97-AF65-F5344CB8AC3E}">
        <p14:creationId xmlns:p14="http://schemas.microsoft.com/office/powerpoint/2010/main" val="373376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FE68-96FE-7F69-5F49-60443CB8902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C38D11A-305C-1657-B3E7-2711037C17FE}"/>
              </a:ext>
            </a:extLst>
          </p:cNvPr>
          <p:cNvSpPr>
            <a:spLocks noGrp="1"/>
          </p:cNvSpPr>
          <p:nvPr>
            <p:ph idx="1"/>
          </p:nvPr>
        </p:nvSpPr>
        <p:spPr>
          <a:xfrm>
            <a:off x="680321" y="2336873"/>
            <a:ext cx="10853953" cy="3599316"/>
          </a:xfrm>
        </p:spPr>
        <p:txBody>
          <a:bodyPr>
            <a:normAutofit lnSpcReduction="10000"/>
          </a:bodyPr>
          <a:lstStyle/>
          <a:p>
            <a:pPr marL="0" indent="0" algn="just">
              <a:buNone/>
            </a:pPr>
            <a:r>
              <a:rPr lang="en-US" b="0" i="0" dirty="0">
                <a:solidFill>
                  <a:srgbClr val="24292F"/>
                </a:solidFill>
                <a:effectLst/>
                <a:latin typeface="Calibri Light" panose="020F0302020204030204" pitchFamily="34" charset="0"/>
                <a:cs typeface="Calibri Light" panose="020F0302020204030204" pitchFamily="34" charset="0"/>
              </a:rPr>
              <a:t>Black Friday is an informal name for the Friday following Thanksgiving Day in the United States, which is celebrated on the fourth Thursday of November. The day after Thanksgiving has been regarded as the beginning of the United States Christmas shopping season since 1952, although the term "Black Friday" did not become widely used until more recent decades. Many stores offer highly promoted sales on Black Friday and open very early, such as at midnight, or may even start their sales at some time on Thanksgiving. The major challenge for a Retail store or eCommerce business is to choose product price such that they get maximum profit at the end of the sales. Our project deals with determining the product prices based on the historical retail store sales data. After generating the predictions, our model will help the retail store to decide the price of the products to earn more profits.</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7831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1F52-B152-286F-2B27-6573E7A96B93}"/>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A0C660FD-F437-26D2-4003-1027AAD97794}"/>
              </a:ext>
            </a:extLst>
          </p:cNvPr>
          <p:cNvSpPr>
            <a:spLocks noGrp="1"/>
          </p:cNvSpPr>
          <p:nvPr>
            <p:ph idx="1"/>
          </p:nvPr>
        </p:nvSpPr>
        <p:spPr>
          <a:xfrm>
            <a:off x="680321" y="2130194"/>
            <a:ext cx="9613861" cy="3599316"/>
          </a:xfrm>
        </p:spPr>
        <p:txBody>
          <a:bodyPr>
            <a:normAutofit/>
          </a:bodyPr>
          <a:lstStyle/>
          <a:p>
            <a:pPr marL="0" indent="0" algn="just">
              <a:buNone/>
            </a:pPr>
            <a:r>
              <a:rPr lang="en-US" sz="2800" b="0" i="0" dirty="0">
                <a:solidFill>
                  <a:srgbClr val="24292F"/>
                </a:solidFill>
                <a:effectLst/>
                <a:latin typeface="Calibri Light" panose="020F0302020204030204" pitchFamily="34" charset="0"/>
                <a:cs typeface="Calibri Light" panose="020F0302020204030204" pitchFamily="34" charset="0"/>
              </a:rPr>
              <a:t>The dataset is acquired from </a:t>
            </a:r>
            <a:r>
              <a:rPr lang="en-US" sz="2800" b="0" i="0" dirty="0">
                <a:solidFill>
                  <a:srgbClr val="24292F"/>
                </a:solidFill>
                <a:effectLst/>
                <a:latin typeface="Calibri Light" panose="020F0302020204030204" pitchFamily="34" charset="0"/>
                <a:cs typeface="Calibri Light" panose="020F0302020204030204" pitchFamily="34" charset="0"/>
                <a:hlinkClick r:id="rId2"/>
              </a:rPr>
              <a:t>Kaggle</a:t>
            </a:r>
            <a:r>
              <a:rPr lang="en-US" sz="2800" b="0" i="0" dirty="0">
                <a:solidFill>
                  <a:srgbClr val="24292F"/>
                </a:solidFill>
                <a:effectLst/>
                <a:latin typeface="Calibri Light" panose="020F0302020204030204" pitchFamily="34" charset="0"/>
                <a:cs typeface="Calibri Light" panose="020F0302020204030204" pitchFamily="34" charset="0"/>
              </a:rPr>
              <a:t>. The data contained features like age, gender, marital status, </a:t>
            </a:r>
            <a:r>
              <a:rPr lang="en-IN" sz="2800" i="0" dirty="0">
                <a:solidFill>
                  <a:srgbClr val="000000"/>
                </a:solidFill>
                <a:effectLst/>
                <a:latin typeface="Calibri Light" panose="020F0302020204030204" pitchFamily="34" charset="0"/>
                <a:cs typeface="Calibri Light" panose="020F0302020204030204" pitchFamily="34" charset="0"/>
              </a:rPr>
              <a:t>Occupation, Product Categories &amp;</a:t>
            </a:r>
            <a:r>
              <a:rPr lang="en-US" sz="2800" i="0" dirty="0">
                <a:solidFill>
                  <a:srgbClr val="24292F"/>
                </a:solidFill>
                <a:effectLst/>
                <a:latin typeface="Calibri Light" panose="020F0302020204030204" pitchFamily="34" charset="0"/>
                <a:cs typeface="Calibri Light" panose="020F0302020204030204" pitchFamily="34" charset="0"/>
              </a:rPr>
              <a:t> </a:t>
            </a:r>
            <a:r>
              <a:rPr lang="en-US" sz="2800" b="0" i="0" dirty="0">
                <a:solidFill>
                  <a:srgbClr val="24292F"/>
                </a:solidFill>
                <a:effectLst/>
                <a:latin typeface="Calibri Light" panose="020F0302020204030204" pitchFamily="34" charset="0"/>
                <a:cs typeface="Calibri Light" panose="020F0302020204030204" pitchFamily="34" charset="0"/>
              </a:rPr>
              <a:t>purchased, etc. The data consists of 12 columns and 550068 records.</a:t>
            </a:r>
          </a:p>
          <a:p>
            <a:pPr marL="0" indent="0" algn="just">
              <a:buNone/>
            </a:pPr>
            <a:endParaRPr lang="en-IN"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722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09B6-9A9E-7E14-2216-CA016516B134}"/>
              </a:ext>
            </a:extLst>
          </p:cNvPr>
          <p:cNvSpPr>
            <a:spLocks noGrp="1"/>
          </p:cNvSpPr>
          <p:nvPr>
            <p:ph type="title"/>
          </p:nvPr>
        </p:nvSpPr>
        <p:spPr/>
        <p:txBody>
          <a:bodyPr/>
          <a:lstStyle/>
          <a:p>
            <a:pPr algn="ctr"/>
            <a:r>
              <a:rPr lang="en-IN" b="1" i="0" dirty="0">
                <a:effectLst/>
              </a:rPr>
              <a:t>Exploratory Data Analysis</a:t>
            </a:r>
          </a:p>
        </p:txBody>
      </p:sp>
    </p:spTree>
    <p:extLst>
      <p:ext uri="{BB962C8B-B14F-4D97-AF65-F5344CB8AC3E}">
        <p14:creationId xmlns:p14="http://schemas.microsoft.com/office/powerpoint/2010/main" val="141174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7D21-1EF0-9F09-6D3A-456369257F07}"/>
              </a:ext>
            </a:extLst>
          </p:cNvPr>
          <p:cNvSpPr>
            <a:spLocks noGrp="1"/>
          </p:cNvSpPr>
          <p:nvPr>
            <p:ph type="title"/>
          </p:nvPr>
        </p:nvSpPr>
        <p:spPr/>
        <p:txBody>
          <a:bodyPr/>
          <a:lstStyle/>
          <a:p>
            <a:r>
              <a:rPr lang="en-US" dirty="0"/>
              <a:t>Sale by Gender</a:t>
            </a:r>
            <a:endParaRPr lang="en-IN" dirty="0"/>
          </a:p>
        </p:txBody>
      </p:sp>
      <p:pic>
        <p:nvPicPr>
          <p:cNvPr id="6" name="Content Placeholder 5">
            <a:extLst>
              <a:ext uri="{FF2B5EF4-FFF2-40B4-BE49-F238E27FC236}">
                <a16:creationId xmlns:a16="http://schemas.microsoft.com/office/drawing/2014/main" id="{8B744491-A2B7-A269-D817-CA41B55F29A6}"/>
              </a:ext>
            </a:extLst>
          </p:cNvPr>
          <p:cNvPicPr>
            <a:picLocks noGrp="1" noChangeAspect="1"/>
          </p:cNvPicPr>
          <p:nvPr>
            <p:ph sz="half" idx="1"/>
          </p:nvPr>
        </p:nvPicPr>
        <p:blipFill>
          <a:blip r:embed="rId2"/>
          <a:stretch>
            <a:fillRect/>
          </a:stretch>
        </p:blipFill>
        <p:spPr>
          <a:xfrm>
            <a:off x="371246" y="2257059"/>
            <a:ext cx="5724754" cy="2343882"/>
          </a:xfrm>
        </p:spPr>
      </p:pic>
      <p:pic>
        <p:nvPicPr>
          <p:cNvPr id="8" name="Content Placeholder 7">
            <a:extLst>
              <a:ext uri="{FF2B5EF4-FFF2-40B4-BE49-F238E27FC236}">
                <a16:creationId xmlns:a16="http://schemas.microsoft.com/office/drawing/2014/main" id="{67D203B5-BFC4-7DE8-4F2A-419322938B95}"/>
              </a:ext>
            </a:extLst>
          </p:cNvPr>
          <p:cNvPicPr>
            <a:picLocks noGrp="1" noChangeAspect="1"/>
          </p:cNvPicPr>
          <p:nvPr>
            <p:ph sz="half" idx="2"/>
          </p:nvPr>
        </p:nvPicPr>
        <p:blipFill>
          <a:blip r:embed="rId3"/>
          <a:stretch>
            <a:fillRect/>
          </a:stretch>
        </p:blipFill>
        <p:spPr>
          <a:xfrm>
            <a:off x="6491066" y="2257059"/>
            <a:ext cx="4124640" cy="3598862"/>
          </a:xfrm>
        </p:spPr>
      </p:pic>
      <p:sp>
        <p:nvSpPr>
          <p:cNvPr id="11" name="TextBox 10">
            <a:extLst>
              <a:ext uri="{FF2B5EF4-FFF2-40B4-BE49-F238E27FC236}">
                <a16:creationId xmlns:a16="http://schemas.microsoft.com/office/drawing/2014/main" id="{F66288AA-35B8-BD00-8CBC-568C0D7EBB88}"/>
              </a:ext>
            </a:extLst>
          </p:cNvPr>
          <p:cNvSpPr txBox="1"/>
          <p:nvPr/>
        </p:nvSpPr>
        <p:spPr>
          <a:xfrm>
            <a:off x="371246" y="5222789"/>
            <a:ext cx="5271673" cy="923330"/>
          </a:xfrm>
          <a:prstGeom prst="rect">
            <a:avLst/>
          </a:prstGeom>
          <a:noFill/>
        </p:spPr>
        <p:txBody>
          <a:bodyPr wrap="square" rtlCol="0">
            <a:spAutoFit/>
          </a:bodyPr>
          <a:lstStyle/>
          <a:p>
            <a:r>
              <a:rPr lang="en-US" b="1" i="0" dirty="0">
                <a:effectLst/>
                <a:latin typeface="Calibri Light" panose="020F0302020204030204" pitchFamily="34" charset="0"/>
                <a:cs typeface="Calibri Light" panose="020F0302020204030204" pitchFamily="34" charset="0"/>
              </a:rPr>
              <a:t>As we can clearly see that, there are more no. of males purchasing than females</a:t>
            </a:r>
          </a:p>
          <a:p>
            <a:endParaRPr lang="en-IN" b="1" dirty="0"/>
          </a:p>
        </p:txBody>
      </p:sp>
    </p:spTree>
    <p:extLst>
      <p:ext uri="{BB962C8B-B14F-4D97-AF65-F5344CB8AC3E}">
        <p14:creationId xmlns:p14="http://schemas.microsoft.com/office/powerpoint/2010/main" val="389473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E225-1705-901D-655B-F2835DF1F864}"/>
              </a:ext>
            </a:extLst>
          </p:cNvPr>
          <p:cNvSpPr>
            <a:spLocks noGrp="1"/>
          </p:cNvSpPr>
          <p:nvPr>
            <p:ph type="title"/>
          </p:nvPr>
        </p:nvSpPr>
        <p:spPr/>
        <p:txBody>
          <a:bodyPr/>
          <a:lstStyle/>
          <a:p>
            <a:r>
              <a:rPr lang="en-US" dirty="0"/>
              <a:t>Sale by Age</a:t>
            </a:r>
            <a:endParaRPr lang="en-IN" dirty="0"/>
          </a:p>
        </p:txBody>
      </p:sp>
      <p:pic>
        <p:nvPicPr>
          <p:cNvPr id="6" name="Content Placeholder 5">
            <a:extLst>
              <a:ext uri="{FF2B5EF4-FFF2-40B4-BE49-F238E27FC236}">
                <a16:creationId xmlns:a16="http://schemas.microsoft.com/office/drawing/2014/main" id="{BDFC8740-3D07-134A-8963-2A1E21696291}"/>
              </a:ext>
            </a:extLst>
          </p:cNvPr>
          <p:cNvPicPr>
            <a:picLocks noGrp="1" noChangeAspect="1"/>
          </p:cNvPicPr>
          <p:nvPr>
            <p:ph idx="1"/>
          </p:nvPr>
        </p:nvPicPr>
        <p:blipFill>
          <a:blip r:embed="rId2"/>
          <a:stretch>
            <a:fillRect/>
          </a:stretch>
        </p:blipFill>
        <p:spPr>
          <a:xfrm>
            <a:off x="5487250" y="2832503"/>
            <a:ext cx="6064078" cy="2486271"/>
          </a:xfrm>
        </p:spPr>
      </p:pic>
      <p:sp>
        <p:nvSpPr>
          <p:cNvPr id="4" name="Text Placeholder 3">
            <a:extLst>
              <a:ext uri="{FF2B5EF4-FFF2-40B4-BE49-F238E27FC236}">
                <a16:creationId xmlns:a16="http://schemas.microsoft.com/office/drawing/2014/main" id="{8252D96D-66CB-FAB6-9418-51048F06550A}"/>
              </a:ext>
            </a:extLst>
          </p:cNvPr>
          <p:cNvSpPr>
            <a:spLocks noGrp="1"/>
          </p:cNvSpPr>
          <p:nvPr>
            <p:ph type="body" sz="half" idx="2"/>
          </p:nvPr>
        </p:nvSpPr>
        <p:spPr>
          <a:xfrm>
            <a:off x="680321" y="2336872"/>
            <a:ext cx="4270619" cy="3599317"/>
          </a:xfrm>
        </p:spPr>
        <p:txBody>
          <a:bodyPr>
            <a:normAutofit/>
          </a:bodyPr>
          <a:lstStyle/>
          <a:p>
            <a:pPr algn="just"/>
            <a:r>
              <a:rPr lang="en-US" sz="1800" b="1" i="0" dirty="0">
                <a:effectLst/>
                <a:latin typeface="Calibri Light" panose="020F0302020204030204" pitchFamily="34" charset="0"/>
                <a:cs typeface="Calibri Light" panose="020F0302020204030204" pitchFamily="34" charset="0"/>
              </a:rPr>
              <a:t>As we can clearly see that, the customers in age group of 26-35 years are purchasing the most(39.9%), whereas, age group of 0-17 contributing to only 2.8% of all the Black Friday Sales items purchased</a:t>
            </a:r>
            <a:endParaRPr lang="en-IN" sz="1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570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1F80-66D6-CA30-EFAC-B25D2F8A0048}"/>
              </a:ext>
            </a:extLst>
          </p:cNvPr>
          <p:cNvSpPr>
            <a:spLocks noGrp="1"/>
          </p:cNvSpPr>
          <p:nvPr>
            <p:ph type="title"/>
          </p:nvPr>
        </p:nvSpPr>
        <p:spPr/>
        <p:txBody>
          <a:bodyPr/>
          <a:lstStyle/>
          <a:p>
            <a:r>
              <a:rPr lang="en-US" dirty="0"/>
              <a:t>Sale by City Category</a:t>
            </a:r>
            <a:endParaRPr lang="en-IN" dirty="0"/>
          </a:p>
        </p:txBody>
      </p:sp>
      <p:pic>
        <p:nvPicPr>
          <p:cNvPr id="6" name="Content Placeholder 5">
            <a:extLst>
              <a:ext uri="{FF2B5EF4-FFF2-40B4-BE49-F238E27FC236}">
                <a16:creationId xmlns:a16="http://schemas.microsoft.com/office/drawing/2014/main" id="{6DB9E8EF-1798-36AD-F819-F81ADCB7E7B1}"/>
              </a:ext>
            </a:extLst>
          </p:cNvPr>
          <p:cNvPicPr>
            <a:picLocks noGrp="1" noChangeAspect="1"/>
          </p:cNvPicPr>
          <p:nvPr>
            <p:ph sz="half" idx="1"/>
          </p:nvPr>
        </p:nvPicPr>
        <p:blipFill>
          <a:blip r:embed="rId2"/>
          <a:stretch>
            <a:fillRect/>
          </a:stretch>
        </p:blipFill>
        <p:spPr>
          <a:xfrm>
            <a:off x="680321" y="2336873"/>
            <a:ext cx="4697412" cy="1913935"/>
          </a:xfrm>
        </p:spPr>
      </p:pic>
      <p:pic>
        <p:nvPicPr>
          <p:cNvPr id="8" name="Content Placeholder 7">
            <a:extLst>
              <a:ext uri="{FF2B5EF4-FFF2-40B4-BE49-F238E27FC236}">
                <a16:creationId xmlns:a16="http://schemas.microsoft.com/office/drawing/2014/main" id="{D8324881-6035-F870-6A45-F6E634ABC71A}"/>
              </a:ext>
            </a:extLst>
          </p:cNvPr>
          <p:cNvPicPr>
            <a:picLocks noGrp="1" noChangeAspect="1"/>
          </p:cNvPicPr>
          <p:nvPr>
            <p:ph sz="half" idx="2"/>
          </p:nvPr>
        </p:nvPicPr>
        <p:blipFill>
          <a:blip r:embed="rId3"/>
          <a:stretch>
            <a:fillRect/>
          </a:stretch>
        </p:blipFill>
        <p:spPr>
          <a:xfrm>
            <a:off x="5951779" y="2336873"/>
            <a:ext cx="4644756" cy="3598863"/>
          </a:xfrm>
        </p:spPr>
      </p:pic>
      <p:sp>
        <p:nvSpPr>
          <p:cNvPr id="9" name="TextBox 8">
            <a:extLst>
              <a:ext uri="{FF2B5EF4-FFF2-40B4-BE49-F238E27FC236}">
                <a16:creationId xmlns:a16="http://schemas.microsoft.com/office/drawing/2014/main" id="{F8B42180-4FA5-BE17-B6F8-A7E56D422013}"/>
              </a:ext>
            </a:extLst>
          </p:cNvPr>
          <p:cNvSpPr txBox="1"/>
          <p:nvPr/>
        </p:nvSpPr>
        <p:spPr>
          <a:xfrm>
            <a:off x="586829" y="4753515"/>
            <a:ext cx="5077927" cy="1200329"/>
          </a:xfrm>
          <a:prstGeom prst="rect">
            <a:avLst/>
          </a:prstGeom>
          <a:noFill/>
        </p:spPr>
        <p:txBody>
          <a:bodyPr wrap="square" rtlCol="0">
            <a:spAutoFit/>
          </a:bodyPr>
          <a:lstStyle/>
          <a:p>
            <a:pPr algn="just"/>
            <a:r>
              <a:rPr lang="en-US" b="1" i="0" dirty="0">
                <a:effectLst/>
                <a:latin typeface="Calibri Light" panose="020F0302020204030204" pitchFamily="34" charset="0"/>
                <a:cs typeface="Calibri Light" panose="020F0302020204030204" pitchFamily="34" charset="0"/>
              </a:rPr>
              <a:t>As we can clearly see that, the customers of city of category 'B' are purchasing the most nearly(42%), whereas the people from City category A are least interested in purchasing from Black Friday Sales.</a:t>
            </a:r>
          </a:p>
        </p:txBody>
      </p:sp>
    </p:spTree>
    <p:extLst>
      <p:ext uri="{BB962C8B-B14F-4D97-AF65-F5344CB8AC3E}">
        <p14:creationId xmlns:p14="http://schemas.microsoft.com/office/powerpoint/2010/main" val="403042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281853-3BDA-7094-0D86-F6467805D61D}"/>
              </a:ext>
            </a:extLst>
          </p:cNvPr>
          <p:cNvPicPr>
            <a:picLocks noChangeAspect="1"/>
          </p:cNvPicPr>
          <p:nvPr/>
        </p:nvPicPr>
        <p:blipFill>
          <a:blip r:embed="rId2"/>
          <a:stretch>
            <a:fillRect/>
          </a:stretch>
        </p:blipFill>
        <p:spPr>
          <a:xfrm>
            <a:off x="509202" y="317801"/>
            <a:ext cx="5312258" cy="3111200"/>
          </a:xfrm>
          <a:prstGeom prst="rect">
            <a:avLst/>
          </a:prstGeom>
        </p:spPr>
      </p:pic>
      <p:sp>
        <p:nvSpPr>
          <p:cNvPr id="4" name="TextBox 3">
            <a:extLst>
              <a:ext uri="{FF2B5EF4-FFF2-40B4-BE49-F238E27FC236}">
                <a16:creationId xmlns:a16="http://schemas.microsoft.com/office/drawing/2014/main" id="{B9CC3C28-88BB-73DF-62AC-AC823A2DFB7F}"/>
              </a:ext>
            </a:extLst>
          </p:cNvPr>
          <p:cNvSpPr txBox="1"/>
          <p:nvPr/>
        </p:nvSpPr>
        <p:spPr>
          <a:xfrm>
            <a:off x="509202" y="3591696"/>
            <a:ext cx="10867252" cy="923330"/>
          </a:xfrm>
          <a:prstGeom prst="rect">
            <a:avLst/>
          </a:prstGeom>
          <a:noFill/>
        </p:spPr>
        <p:txBody>
          <a:bodyPr wrap="square" rtlCol="0">
            <a:spAutoFit/>
          </a:bodyPr>
          <a:lstStyle/>
          <a:p>
            <a:pPr algn="just"/>
            <a:r>
              <a:rPr lang="en-US" b="1" i="0" dirty="0">
                <a:effectLst/>
                <a:latin typeface="Calibri Light" panose="020F0302020204030204" pitchFamily="34" charset="0"/>
                <a:cs typeface="Calibri Light" panose="020F0302020204030204" pitchFamily="34" charset="0"/>
              </a:rPr>
              <a:t>As we can clearly see that the 'Male' and 'Female' customers are purchasing the most in City Category 'C' whereas the Female are least interested in purchasing in City Category 'B' and males from City Category 'A' have shown least interest of purchase.</a:t>
            </a:r>
            <a:endParaRPr lang="en-IN"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9721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3259-C6F2-FCC8-273E-A9F7D9B72477}"/>
              </a:ext>
            </a:extLst>
          </p:cNvPr>
          <p:cNvSpPr>
            <a:spLocks noGrp="1"/>
          </p:cNvSpPr>
          <p:nvPr>
            <p:ph type="title"/>
          </p:nvPr>
        </p:nvSpPr>
        <p:spPr/>
        <p:txBody>
          <a:bodyPr/>
          <a:lstStyle/>
          <a:p>
            <a:r>
              <a:rPr lang="en-US" dirty="0"/>
              <a:t>Sale by Marital Status</a:t>
            </a:r>
            <a:endParaRPr lang="en-IN" dirty="0"/>
          </a:p>
        </p:txBody>
      </p:sp>
      <p:pic>
        <p:nvPicPr>
          <p:cNvPr id="6" name="Content Placeholder 5">
            <a:extLst>
              <a:ext uri="{FF2B5EF4-FFF2-40B4-BE49-F238E27FC236}">
                <a16:creationId xmlns:a16="http://schemas.microsoft.com/office/drawing/2014/main" id="{56221758-3E56-5994-F40E-299351E7FE91}"/>
              </a:ext>
            </a:extLst>
          </p:cNvPr>
          <p:cNvPicPr>
            <a:picLocks noGrp="1" noChangeAspect="1"/>
          </p:cNvPicPr>
          <p:nvPr>
            <p:ph sz="half" idx="1"/>
          </p:nvPr>
        </p:nvPicPr>
        <p:blipFill>
          <a:blip r:embed="rId2"/>
          <a:stretch>
            <a:fillRect/>
          </a:stretch>
        </p:blipFill>
        <p:spPr>
          <a:xfrm>
            <a:off x="606898" y="2336873"/>
            <a:ext cx="4697412" cy="1977857"/>
          </a:xfrm>
        </p:spPr>
      </p:pic>
      <p:pic>
        <p:nvPicPr>
          <p:cNvPr id="8" name="Content Placeholder 7">
            <a:extLst>
              <a:ext uri="{FF2B5EF4-FFF2-40B4-BE49-F238E27FC236}">
                <a16:creationId xmlns:a16="http://schemas.microsoft.com/office/drawing/2014/main" id="{C448AB56-71D9-B75B-8F1D-63F0E384172B}"/>
              </a:ext>
            </a:extLst>
          </p:cNvPr>
          <p:cNvPicPr>
            <a:picLocks noGrp="1" noChangeAspect="1"/>
          </p:cNvPicPr>
          <p:nvPr>
            <p:ph sz="half" idx="2"/>
          </p:nvPr>
        </p:nvPicPr>
        <p:blipFill>
          <a:blip r:embed="rId3"/>
          <a:stretch>
            <a:fillRect/>
          </a:stretch>
        </p:blipFill>
        <p:spPr>
          <a:xfrm>
            <a:off x="5838449" y="2254422"/>
            <a:ext cx="4690184" cy="3598863"/>
          </a:xfrm>
        </p:spPr>
      </p:pic>
      <p:sp>
        <p:nvSpPr>
          <p:cNvPr id="9" name="TextBox 8">
            <a:extLst>
              <a:ext uri="{FF2B5EF4-FFF2-40B4-BE49-F238E27FC236}">
                <a16:creationId xmlns:a16="http://schemas.microsoft.com/office/drawing/2014/main" id="{F09FC4B7-46BA-4D50-7D55-61AB307C94E9}"/>
              </a:ext>
            </a:extLst>
          </p:cNvPr>
          <p:cNvSpPr txBox="1"/>
          <p:nvPr/>
        </p:nvSpPr>
        <p:spPr>
          <a:xfrm>
            <a:off x="680321" y="5023835"/>
            <a:ext cx="4979074" cy="923330"/>
          </a:xfrm>
          <a:prstGeom prst="rect">
            <a:avLst/>
          </a:prstGeom>
          <a:noFill/>
        </p:spPr>
        <p:txBody>
          <a:bodyPr wrap="square" rtlCol="0">
            <a:spAutoFit/>
          </a:bodyPr>
          <a:lstStyle/>
          <a:p>
            <a:pPr algn="just"/>
            <a:r>
              <a:rPr lang="en-US" b="1" i="0" dirty="0">
                <a:effectLst/>
                <a:latin typeface="Calibri Light" panose="020F0302020204030204" pitchFamily="34" charset="0"/>
                <a:cs typeface="Calibri Light" panose="020F0302020204030204" pitchFamily="34" charset="0"/>
              </a:rPr>
              <a:t>As we can clearly see that the 'Unmarried' customers are purchasing the most 59.4% whereas the 'Married' are least purchasing around 40.6%.</a:t>
            </a:r>
            <a:endParaRPr lang="en-IN"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351315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117</TotalTime>
  <Words>605</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 Light</vt:lpstr>
      <vt:lpstr>Trebuchet MS</vt:lpstr>
      <vt:lpstr>Berlin</vt:lpstr>
      <vt:lpstr>Black Friday Sales Report</vt:lpstr>
      <vt:lpstr>Introduction</vt:lpstr>
      <vt:lpstr>Dataset Description</vt:lpstr>
      <vt:lpstr>Exploratory Data Analysis</vt:lpstr>
      <vt:lpstr>Sale by Gender</vt:lpstr>
      <vt:lpstr>Sale by Age</vt:lpstr>
      <vt:lpstr>Sale by City Category</vt:lpstr>
      <vt:lpstr>PowerPoint Presentation</vt:lpstr>
      <vt:lpstr>Sale by Marital Status</vt:lpstr>
      <vt:lpstr>Correlation between Marital Status &amp; Age</vt:lpstr>
      <vt:lpstr>Correlation between Age &amp; City Category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Report</dc:title>
  <dc:creator>Nasir Khan</dc:creator>
  <cp:lastModifiedBy>Nasir Khan</cp:lastModifiedBy>
  <cp:revision>1</cp:revision>
  <dcterms:created xsi:type="dcterms:W3CDTF">2022-06-21T12:08:20Z</dcterms:created>
  <dcterms:modified xsi:type="dcterms:W3CDTF">2022-06-21T14:05:42Z</dcterms:modified>
</cp:coreProperties>
</file>