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8" r:id="rId4"/>
    <p:sldId id="257" r:id="rId5"/>
    <p:sldId id="264" r:id="rId6"/>
    <p:sldId id="267" r:id="rId7"/>
    <p:sldId id="266" r:id="rId8"/>
    <p:sldId id="265" r:id="rId9"/>
    <p:sldId id="262" r:id="rId10"/>
    <p:sldId id="261" r:id="rId11"/>
    <p:sldId id="259" r:id="rId12"/>
    <p:sldId id="258" r:id="rId13"/>
    <p:sldId id="260" r:id="rId14"/>
  </p:sldIdLst>
  <p:sldSz cx="16459200" cy="137160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F9F1"/>
    <a:srgbClr val="50BC81"/>
    <a:srgbClr val="53C9AA"/>
    <a:srgbClr val="F4D6AA"/>
    <a:srgbClr val="F9B1A5"/>
    <a:srgbClr val="319B7F"/>
    <a:srgbClr val="7BDF9C"/>
    <a:srgbClr val="14E678"/>
    <a:srgbClr val="2D4C53"/>
    <a:srgbClr val="566C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1566" y="-78"/>
      </p:cViewPr>
      <p:guideLst>
        <p:guide orient="horz" pos="4320"/>
        <p:guide pos="5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7C1FB-68E9-41A5-AF96-837C581B7A3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0069-935A-47E6-8064-8C37933E341C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4260851"/>
            <a:ext cx="1399032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0" y="7772400"/>
            <a:ext cx="1152144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80" y="1098550"/>
            <a:ext cx="555498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0" y="1098550"/>
            <a:ext cx="1639062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64" y="8813801"/>
            <a:ext cx="13990320" cy="272415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164" y="5813427"/>
            <a:ext cx="13990320" cy="300037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6400801"/>
            <a:ext cx="10972800" cy="1810385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1560" y="6400801"/>
            <a:ext cx="10972800" cy="1810385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49276"/>
            <a:ext cx="1481328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070226"/>
            <a:ext cx="7272338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4349750"/>
            <a:ext cx="7272338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1046" y="3070226"/>
            <a:ext cx="7275196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46" y="4349750"/>
            <a:ext cx="7275196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546100"/>
            <a:ext cx="5414964" cy="23241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091" y="546101"/>
            <a:ext cx="9201150" cy="1170622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1" y="2870201"/>
            <a:ext cx="5414964" cy="938212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18" y="9601200"/>
            <a:ext cx="9875520" cy="113347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118" y="1225550"/>
            <a:ext cx="9875520" cy="82296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6118" y="10734676"/>
            <a:ext cx="9875520" cy="160972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549276"/>
            <a:ext cx="14813280" cy="2286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200401"/>
            <a:ext cx="14813280" cy="905192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12712701"/>
            <a:ext cx="384048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DFEE-3D5F-4C88-939A-C9C01E878C8C}" type="datetimeFigureOut">
              <a:rPr lang="en-US" smtClean="0"/>
              <a:pPr/>
              <a:t>6/9/2020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0" y="12712701"/>
            <a:ext cx="521208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5760" y="12712701"/>
            <a:ext cx="384048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44BC-F062-4FFC-9D6F-E14D49906737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0" y="2590800"/>
            <a:ext cx="12725400" cy="6587266"/>
            <a:chOff x="762000" y="2590800"/>
            <a:chExt cx="12954000" cy="6705600"/>
          </a:xfrm>
        </p:grpSpPr>
        <p:grpSp>
          <p:nvGrpSpPr>
            <p:cNvPr id="29" name="Group 28"/>
            <p:cNvGrpSpPr/>
            <p:nvPr/>
          </p:nvGrpSpPr>
          <p:grpSpPr>
            <a:xfrm>
              <a:off x="762000" y="2590800"/>
              <a:ext cx="12954000" cy="6705600"/>
              <a:chOff x="762000" y="2590800"/>
              <a:chExt cx="14859000" cy="85344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762000" y="2590800"/>
                <a:ext cx="14859000" cy="8534400"/>
                <a:chOff x="762000" y="2590800"/>
                <a:chExt cx="14859000" cy="85344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762000" y="2590800"/>
                  <a:ext cx="14859000" cy="8534400"/>
                  <a:chOff x="990600" y="4038600"/>
                  <a:chExt cx="14859000" cy="853440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990600" y="4038600"/>
                    <a:ext cx="14859000" cy="8534400"/>
                    <a:chOff x="2952448" y="2895600"/>
                    <a:chExt cx="12820952" cy="9448800"/>
                  </a:xfrm>
                </p:grpSpPr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3033083" y="2895600"/>
                      <a:ext cx="12740317" cy="9448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 dirty="0"/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2952448" y="2895600"/>
                      <a:ext cx="4596190" cy="9448800"/>
                    </a:xfrm>
                    <a:prstGeom prst="rect">
                      <a:avLst/>
                    </a:prstGeom>
                    <a:solidFill>
                      <a:srgbClr val="53C9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pic>
                <p:nvPicPr>
                  <p:cNvPr id="11" name="Picture 10" descr="4ff5fbeb-18cc-47c5-8f2b-767907b87ee6.png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biLevel thresh="50000"/>
                  </a:blip>
                  <a:stretch>
                    <a:fillRect/>
                  </a:stretch>
                </p:blipFill>
                <p:spPr>
                  <a:xfrm>
                    <a:off x="2070176" y="6248400"/>
                    <a:ext cx="3102298" cy="3429000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90600" y="9567144"/>
                    <a:ext cx="5334000" cy="4785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PH" sz="1800" dirty="0" smtClean="0">
                        <a:solidFill>
                          <a:schemeClr val="bg1"/>
                        </a:solidFill>
                        <a:latin typeface="Century Gothic" pitchFamily="34" charset="0"/>
                      </a:rPr>
                      <a:t>Accessible Learning</a:t>
                    </a:r>
                    <a:endParaRPr lang="en-PH" sz="1800" dirty="0">
                      <a:solidFill>
                        <a:schemeClr val="bg1"/>
                      </a:solidFill>
                      <a:latin typeface="Century Gothic" pitchFamily="34" charset="0"/>
                    </a:endParaRPr>
                  </a:p>
                </p:txBody>
              </p:sp>
              <p:sp>
                <p:nvSpPr>
                  <p:cNvPr id="21" name="Multiply 20"/>
                  <p:cNvSpPr/>
                  <p:nvPr/>
                </p:nvSpPr>
                <p:spPr>
                  <a:xfrm>
                    <a:off x="15316200" y="4114800"/>
                    <a:ext cx="363682" cy="421105"/>
                  </a:xfrm>
                  <a:prstGeom prst="mathMultiply">
                    <a:avLst>
                      <a:gd name="adj1" fmla="val 9972"/>
                    </a:avLst>
                  </a:prstGeom>
                  <a:solidFill>
                    <a:srgbClr val="2D4C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6858000" y="5634335"/>
                  <a:ext cx="876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400" dirty="0" smtClean="0">
                      <a:solidFill>
                        <a:srgbClr val="2D4C53"/>
                      </a:solidFill>
                      <a:latin typeface="Century Gothic" pitchFamily="34" charset="0"/>
                    </a:rPr>
                    <a:t>USERNAME</a:t>
                  </a:r>
                  <a:endParaRPr lang="en-PH" sz="2400" dirty="0">
                    <a:solidFill>
                      <a:srgbClr val="2D4C53"/>
                    </a:solidFill>
                    <a:latin typeface="Century Gothic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6858000" y="7310735"/>
                  <a:ext cx="876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400" dirty="0" smtClean="0">
                      <a:solidFill>
                        <a:srgbClr val="2D4C53"/>
                      </a:solidFill>
                      <a:latin typeface="Century Gothic" pitchFamily="34" charset="0"/>
                    </a:rPr>
                    <a:t>PASSWORD</a:t>
                  </a:r>
                  <a:endParaRPr lang="en-PH" sz="2400" dirty="0">
                    <a:solidFill>
                      <a:srgbClr val="2D4C53"/>
                    </a:solidFill>
                    <a:latin typeface="Century Gothic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6870391" y="3741003"/>
                <a:ext cx="87506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4800" b="1" dirty="0" smtClean="0">
                    <a:solidFill>
                      <a:srgbClr val="2D4C53"/>
                    </a:solidFill>
                    <a:latin typeface="Century Gothic" pitchFamily="34" charset="0"/>
                  </a:rPr>
                  <a:t>Log In</a:t>
                </a:r>
                <a:endParaRPr lang="en-PH" sz="4800" b="1" dirty="0">
                  <a:solidFill>
                    <a:srgbClr val="2D4C53"/>
                  </a:solidFill>
                  <a:latin typeface="Century Gothic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38200" y="8839200"/>
              <a:ext cx="408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dirty="0" smtClean="0">
                  <a:solidFill>
                    <a:schemeClr val="bg1"/>
                  </a:solidFill>
                </a:rPr>
                <a:t>Copyright © 2020 Team </a:t>
              </a:r>
              <a:r>
                <a:rPr lang="en-PH" sz="1800" dirty="0" err="1" smtClean="0">
                  <a:solidFill>
                    <a:schemeClr val="bg1"/>
                  </a:solidFill>
                </a:rPr>
                <a:t>LearNAV</a:t>
              </a:r>
              <a:r>
                <a:rPr lang="en-PH" sz="1800" dirty="0" smtClean="0">
                  <a:solidFill>
                    <a:schemeClr val="bg1"/>
                  </a:solidFill>
                </a:rPr>
                <a:t>, MNCHS</a:t>
              </a:r>
              <a:endParaRPr lang="en-PH" sz="1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grpSp>
        <p:nvGrpSpPr>
          <p:cNvPr id="2" name="Group 14"/>
          <p:cNvGrpSpPr/>
          <p:nvPr/>
        </p:nvGrpSpPr>
        <p:grpSpPr>
          <a:xfrm>
            <a:off x="533400" y="2133600"/>
            <a:ext cx="15925800" cy="9829800"/>
            <a:chOff x="533400" y="2133600"/>
            <a:chExt cx="15925800" cy="9829800"/>
          </a:xfrm>
        </p:grpSpPr>
        <p:sp>
          <p:nvSpPr>
            <p:cNvPr id="7" name="Rectangle 6"/>
            <p:cNvSpPr/>
            <p:nvPr/>
          </p:nvSpPr>
          <p:spPr>
            <a:xfrm>
              <a:off x="533400" y="2133600"/>
              <a:ext cx="15925800" cy="982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400" y="2133600"/>
              <a:ext cx="2819400" cy="9829800"/>
            </a:xfrm>
            <a:prstGeom prst="rect">
              <a:avLst/>
            </a:prstGeom>
            <a:gradFill flip="none" rotWithShape="1">
              <a:gsLst>
                <a:gs pos="11000">
                  <a:srgbClr val="53C9AA"/>
                </a:gs>
                <a:gs pos="100000">
                  <a:srgbClr val="14E678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2586335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translucentPowder"/>
            </a:bodyPr>
            <a:lstStyle/>
            <a:p>
              <a:pPr algn="ctr"/>
              <a:r>
                <a:rPr lang="en-PH" sz="2400" b="1" dirty="0" err="1" smtClean="0">
                  <a:solidFill>
                    <a:schemeClr val="bg1"/>
                  </a:solidFill>
                  <a:latin typeface="Century Gothic" pitchFamily="34" charset="0"/>
                </a:rPr>
                <a:t>LearNAV</a:t>
              </a:r>
              <a:endParaRPr lang="en-PH" sz="2400" b="1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11" name="Picture 10" descr="4ff5fbeb-18cc-47c5-8f2b-767907b87ee6.png"/>
            <p:cNvPicPr>
              <a:picLocks noChangeAspect="1"/>
            </p:cNvPicPr>
            <p:nvPr/>
          </p:nvPicPr>
          <p:blipFill>
            <a:blip r:embed="rId2" cstate="print">
              <a:biLevel thresh="50000"/>
            </a:blip>
            <a:srcRect l="18644" b="5085"/>
            <a:stretch>
              <a:fillRect/>
            </a:stretch>
          </p:blipFill>
          <p:spPr>
            <a:xfrm>
              <a:off x="533400" y="7696200"/>
              <a:ext cx="3657600" cy="4267200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prstMaterial="clear"/>
          </p:spPr>
        </p:pic>
        <p:sp>
          <p:nvSpPr>
            <p:cNvPr id="12" name="TextBox 11"/>
            <p:cNvSpPr txBox="1"/>
            <p:nvPr/>
          </p:nvSpPr>
          <p:spPr>
            <a:xfrm>
              <a:off x="3352800" y="25908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translucentPowder"/>
            </a:bodyPr>
            <a:lstStyle/>
            <a:p>
              <a:pPr algn="ctr"/>
              <a:r>
                <a:rPr lang="en-PH" sz="2400" b="1" dirty="0" smtClean="0">
                  <a:solidFill>
                    <a:srgbClr val="2D4C53"/>
                  </a:solidFill>
                  <a:latin typeface="Century Gothic" pitchFamily="34" charset="0"/>
                </a:rPr>
                <a:t>Search</a:t>
              </a:r>
              <a:endParaRPr lang="en-PH" sz="2400" b="1" dirty="0">
                <a:solidFill>
                  <a:srgbClr val="2D4C53"/>
                </a:solidFill>
                <a:latin typeface="Century Gothic" pitchFamily="34" charset="0"/>
              </a:endParaRPr>
            </a:p>
          </p:txBody>
        </p:sp>
        <p:pic>
          <p:nvPicPr>
            <p:cNvPr id="14" name="Picture 13" descr="srch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6399" y="2590800"/>
              <a:ext cx="388401" cy="457200"/>
            </a:xfrm>
            <a:prstGeom prst="rect">
              <a:avLst/>
            </a:prstGeom>
          </p:spPr>
        </p:pic>
      </p:grpSp>
      <p:pic>
        <p:nvPicPr>
          <p:cNvPr id="15" name="Picture 14" descr="open-bo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609600" cy="609600"/>
          </a:xfrm>
          <a:prstGeom prst="rect">
            <a:avLst/>
          </a:prstGeom>
        </p:spPr>
      </p:pic>
      <p:pic>
        <p:nvPicPr>
          <p:cNvPr id="16" name="Picture 15" descr="open-boo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6248400"/>
            <a:ext cx="685800" cy="685800"/>
          </a:xfrm>
          <a:prstGeom prst="rect">
            <a:avLst/>
          </a:prstGeom>
        </p:spPr>
      </p:pic>
      <p:pic>
        <p:nvPicPr>
          <p:cNvPr id="17" name="Picture 16" descr="comput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600" y="77724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5105400"/>
            <a:ext cx="3276600" cy="4525317"/>
            <a:chOff x="3276600" y="5105400"/>
            <a:chExt cx="3276600" cy="4525317"/>
          </a:xfrm>
        </p:grpSpPr>
        <p:sp>
          <p:nvSpPr>
            <p:cNvPr id="3" name="Donut 2"/>
            <p:cNvSpPr/>
            <p:nvPr/>
          </p:nvSpPr>
          <p:spPr>
            <a:xfrm>
              <a:off x="3276600" y="5105400"/>
              <a:ext cx="3276600" cy="3352800"/>
            </a:xfrm>
            <a:prstGeom prst="donut">
              <a:avLst>
                <a:gd name="adj" fmla="val 104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5" name="Flowchart: Alternate Process 4"/>
            <p:cNvSpPr/>
            <p:nvPr/>
          </p:nvSpPr>
          <p:spPr>
            <a:xfrm rot="2950764">
              <a:off x="5301915" y="8389957"/>
              <a:ext cx="1898783" cy="582737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29600" y="4876800"/>
            <a:ext cx="3276600" cy="4525317"/>
            <a:chOff x="8229600" y="4876800"/>
            <a:chExt cx="3276600" cy="4525317"/>
          </a:xfrm>
        </p:grpSpPr>
        <p:sp>
          <p:nvSpPr>
            <p:cNvPr id="7" name="Donut 6"/>
            <p:cNvSpPr/>
            <p:nvPr/>
          </p:nvSpPr>
          <p:spPr>
            <a:xfrm>
              <a:off x="8229600" y="4876800"/>
              <a:ext cx="3276600" cy="3352800"/>
            </a:xfrm>
            <a:prstGeom prst="donut">
              <a:avLst>
                <a:gd name="adj" fmla="val 10487"/>
              </a:avLst>
            </a:prstGeom>
            <a:solidFill>
              <a:srgbClr val="2D4C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8" name="Flowchart: Alternate Process 7"/>
            <p:cNvSpPr/>
            <p:nvPr/>
          </p:nvSpPr>
          <p:spPr>
            <a:xfrm rot="2950764">
              <a:off x="10254915" y="8161357"/>
              <a:ext cx="1898783" cy="582737"/>
            </a:xfrm>
            <a:prstGeom prst="flowChartAlternateProcess">
              <a:avLst/>
            </a:prstGeom>
            <a:solidFill>
              <a:srgbClr val="2D4C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pic>
        <p:nvPicPr>
          <p:cNvPr id="9" name="Picture 8" descr="main.png"/>
          <p:cNvPicPr>
            <a:picLocks noChangeAspect="1"/>
          </p:cNvPicPr>
          <p:nvPr/>
        </p:nvPicPr>
        <p:blipFill>
          <a:blip r:embed="rId2"/>
          <a:srcRect l="5093" b="2949"/>
          <a:stretch>
            <a:fillRect/>
          </a:stretch>
        </p:blipFill>
        <p:spPr>
          <a:xfrm>
            <a:off x="838200" y="1918447"/>
            <a:ext cx="15621000" cy="95877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57400" y="3733800"/>
            <a:ext cx="12573000" cy="4648200"/>
            <a:chOff x="2057400" y="3733800"/>
            <a:chExt cx="12573000" cy="4648200"/>
          </a:xfrm>
        </p:grpSpPr>
        <p:grpSp>
          <p:nvGrpSpPr>
            <p:cNvPr id="31" name="Group 30"/>
            <p:cNvGrpSpPr/>
            <p:nvPr/>
          </p:nvGrpSpPr>
          <p:grpSpPr>
            <a:xfrm>
              <a:off x="2057400" y="3733800"/>
              <a:ext cx="12573000" cy="4648200"/>
              <a:chOff x="2057400" y="3733800"/>
              <a:chExt cx="12573000" cy="4648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133600" y="3733800"/>
                <a:ext cx="12496800" cy="4648200"/>
              </a:xfrm>
              <a:prstGeom prst="rect">
                <a:avLst/>
              </a:prstGeom>
              <a:solidFill>
                <a:srgbClr val="53C9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23" name="Picture 22" descr="4ff5fbeb-18cc-47c5-8f2b-767907b87ee6.png"/>
              <p:cNvPicPr>
                <a:picLocks noChangeAspect="1"/>
              </p:cNvPicPr>
              <p:nvPr/>
            </p:nvPicPr>
            <p:blipFill>
              <a:blip r:embed="rId2" cstate="print">
                <a:biLevel thresh="50000"/>
              </a:blip>
              <a:stretch>
                <a:fillRect/>
              </a:stretch>
            </p:blipFill>
            <p:spPr>
              <a:xfrm>
                <a:off x="2057400" y="3810000"/>
                <a:ext cx="990600" cy="9906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3255331" y="3886200"/>
                <a:ext cx="413606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5400" b="1" dirty="0" smtClean="0">
                    <a:solidFill>
                      <a:schemeClr val="bg1"/>
                    </a:solidFill>
                    <a:latin typeface="Century Gothic" pitchFamily="34" charset="0"/>
                  </a:rPr>
                  <a:t>Initialization</a:t>
                </a:r>
                <a:endParaRPr lang="en-PH" sz="5400" b="1" dirty="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29" name="Multiply 28"/>
              <p:cNvSpPr/>
              <p:nvPr/>
            </p:nvSpPr>
            <p:spPr>
              <a:xfrm>
                <a:off x="14173200" y="3886200"/>
                <a:ext cx="311461" cy="325029"/>
              </a:xfrm>
              <a:prstGeom prst="mathMultiply">
                <a:avLst>
                  <a:gd name="adj1" fmla="val 9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200400" y="5145613"/>
              <a:ext cx="6072496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>
                  <a:solidFill>
                    <a:schemeClr val="bg1"/>
                  </a:solidFill>
                  <a:latin typeface="Century Gothic" pitchFamily="34" charset="0"/>
                </a:rPr>
                <a:t>Download Resource Files here:</a:t>
              </a:r>
              <a:endParaRPr lang="en-PH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6477000"/>
              <a:ext cx="6348213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>
                  <a:solidFill>
                    <a:schemeClr val="bg1"/>
                  </a:solidFill>
                  <a:latin typeface="Century Gothic" pitchFamily="34" charset="0"/>
                </a:rPr>
                <a:t>Use this to extract the resources:</a:t>
              </a:r>
              <a:endParaRPr lang="en-PH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grpSp>
        <p:nvGrpSpPr>
          <p:cNvPr id="23" name="Group 22"/>
          <p:cNvGrpSpPr/>
          <p:nvPr/>
        </p:nvGrpSpPr>
        <p:grpSpPr>
          <a:xfrm>
            <a:off x="2133600" y="457200"/>
            <a:ext cx="10668000" cy="10668000"/>
            <a:chOff x="2133600" y="457200"/>
            <a:chExt cx="10668000" cy="10668000"/>
          </a:xfrm>
        </p:grpSpPr>
        <p:sp>
          <p:nvSpPr>
            <p:cNvPr id="9" name="Rectangle 8"/>
            <p:cNvSpPr/>
            <p:nvPr/>
          </p:nvSpPr>
          <p:spPr>
            <a:xfrm>
              <a:off x="2209800" y="457200"/>
              <a:ext cx="10591800" cy="10668000"/>
            </a:xfrm>
            <a:prstGeom prst="rect">
              <a:avLst/>
            </a:prstGeom>
            <a:solidFill>
              <a:srgbClr val="53C9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6600" y="609600"/>
              <a:ext cx="7324441" cy="1251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5400" b="1" dirty="0" smtClean="0">
                  <a:solidFill>
                    <a:schemeClr val="bg1"/>
                  </a:solidFill>
                  <a:latin typeface="Century Gothic" pitchFamily="34" charset="0"/>
                </a:rPr>
                <a:t>Resource Extract Tool</a:t>
              </a:r>
              <a:endParaRPr lang="en-PH" sz="5400" b="1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2" name="Multiply 11"/>
            <p:cNvSpPr/>
            <p:nvPr/>
          </p:nvSpPr>
          <p:spPr>
            <a:xfrm>
              <a:off x="12115800" y="973748"/>
              <a:ext cx="311461" cy="440664"/>
            </a:xfrm>
            <a:prstGeom prst="mathMultiply">
              <a:avLst>
                <a:gd name="adj1" fmla="val 9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0401" y="2730012"/>
              <a:ext cx="87630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PH" dirty="0" smtClean="0">
                  <a:solidFill>
                    <a:schemeClr val="bg1"/>
                  </a:solidFill>
                  <a:latin typeface="Century Gothic" pitchFamily="34" charset="0"/>
                </a:rPr>
                <a:t>Use this tool to extract resources to your </a:t>
              </a:r>
              <a:r>
                <a:rPr lang="en-PH" dirty="0" err="1" smtClean="0">
                  <a:solidFill>
                    <a:schemeClr val="bg1"/>
                  </a:solidFill>
                  <a:latin typeface="Century Gothic" pitchFamily="34" charset="0"/>
                </a:rPr>
                <a:t>LearNAV</a:t>
              </a:r>
              <a:r>
                <a:rPr lang="en-PH" dirty="0" smtClean="0">
                  <a:solidFill>
                    <a:schemeClr val="bg1"/>
                  </a:solidFill>
                  <a:latin typeface="Century Gothic" pitchFamily="34" charset="0"/>
                </a:rPr>
                <a:t> Application.</a:t>
              </a:r>
              <a:endParaRPr lang="en-PH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6601" y="4927117"/>
              <a:ext cx="8686800" cy="152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PH" dirty="0" smtClean="0">
                  <a:solidFill>
                    <a:schemeClr val="bg1"/>
                  </a:solidFill>
                  <a:latin typeface="Century Gothic" pitchFamily="34" charset="0"/>
                </a:rPr>
                <a:t>A common error when installing </a:t>
              </a:r>
              <a:r>
                <a:rPr lang="en-PH" dirty="0" err="1" smtClean="0">
                  <a:solidFill>
                    <a:schemeClr val="bg1"/>
                  </a:solidFill>
                  <a:latin typeface="Century Gothic" pitchFamily="34" charset="0"/>
                </a:rPr>
                <a:t>LearNAV</a:t>
              </a:r>
              <a:r>
                <a:rPr lang="en-PH" dirty="0" smtClean="0">
                  <a:solidFill>
                    <a:schemeClr val="bg1"/>
                  </a:solidFill>
                  <a:latin typeface="Century Gothic" pitchFamily="34" charset="0"/>
                </a:rPr>
                <a:t> is missing the resources, </a:t>
              </a:r>
              <a:r>
                <a:rPr lang="en-PH" dirty="0" err="1" smtClean="0">
                  <a:solidFill>
                    <a:schemeClr val="bg1"/>
                  </a:solidFill>
                  <a:latin typeface="Century Gothic" pitchFamily="34" charset="0"/>
                </a:rPr>
                <a:t>therfore</a:t>
              </a:r>
              <a:r>
                <a:rPr lang="en-PH" dirty="0" smtClean="0">
                  <a:solidFill>
                    <a:schemeClr val="bg1"/>
                  </a:solidFill>
                  <a:latin typeface="Century Gothic" pitchFamily="34" charset="0"/>
                </a:rPr>
                <a:t> making the application utterly useless. </a:t>
              </a:r>
              <a:endParaRPr lang="en-PH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2006844"/>
              <a:ext cx="8991599" cy="771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PH" b="1" dirty="0" smtClean="0">
                  <a:solidFill>
                    <a:schemeClr val="bg1"/>
                  </a:solidFill>
                  <a:latin typeface="Century Gothic" pitchFamily="34" charset="0"/>
                </a:rPr>
                <a:t>WHAT IS THIS?</a:t>
              </a:r>
              <a:endParaRPr lang="en-PH" b="1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6601" y="4176346"/>
              <a:ext cx="8991599" cy="771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 smtClean="0">
                  <a:solidFill>
                    <a:schemeClr val="bg1"/>
                  </a:solidFill>
                  <a:latin typeface="Century Gothic" pitchFamily="34" charset="0"/>
                </a:rPr>
                <a:t>WHY DO I NEED THIS?</a:t>
              </a:r>
              <a:endParaRPr lang="en-PH" b="1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10" name="Picture 9" descr="4ff5fbeb-18cc-47c5-8f2b-767907b87ee6.png"/>
            <p:cNvPicPr>
              <a:picLocks noChangeAspect="1"/>
            </p:cNvPicPr>
            <p:nvPr/>
          </p:nvPicPr>
          <p:blipFill>
            <a:blip r:embed="rId2" cstate="print">
              <a:biLevel thresh="50000"/>
            </a:blip>
            <a:stretch>
              <a:fillRect/>
            </a:stretch>
          </p:blipFill>
          <p:spPr>
            <a:xfrm>
              <a:off x="2133600" y="533400"/>
              <a:ext cx="990600" cy="9906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90800" y="6954560"/>
              <a:ext cx="95250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PH" dirty="0" smtClean="0">
                  <a:solidFill>
                    <a:schemeClr val="bg1"/>
                  </a:solidFill>
                  <a:latin typeface="Century Gothic" pitchFamily="34" charset="0"/>
                </a:rPr>
                <a:t>Please locate “learnav-resources.zip” from your downloads or the official </a:t>
              </a:r>
              <a:r>
                <a:rPr lang="en-PH" dirty="0" err="1" smtClean="0">
                  <a:solidFill>
                    <a:schemeClr val="bg1"/>
                  </a:solidFill>
                  <a:latin typeface="Century Gothic" pitchFamily="34" charset="0"/>
                </a:rPr>
                <a:t>flashdrive</a:t>
              </a:r>
              <a:r>
                <a:rPr lang="en-PH" dirty="0" smtClean="0">
                  <a:solidFill>
                    <a:schemeClr val="bg1"/>
                  </a:solidFill>
                  <a:latin typeface="Century Gothic" pitchFamily="34" charset="0"/>
                </a:rPr>
                <a:t>.</a:t>
              </a:r>
              <a:endParaRPr lang="en-PH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0800000" flipH="1">
              <a:off x="2209800" y="6704011"/>
              <a:ext cx="105918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81000" y="2133600"/>
            <a:ext cx="15925800" cy="9829800"/>
            <a:chOff x="381000" y="2133600"/>
            <a:chExt cx="15925800" cy="9829800"/>
          </a:xfrm>
        </p:grpSpPr>
        <p:grpSp>
          <p:nvGrpSpPr>
            <p:cNvPr id="25" name="Group 24"/>
            <p:cNvGrpSpPr/>
            <p:nvPr/>
          </p:nvGrpSpPr>
          <p:grpSpPr>
            <a:xfrm>
              <a:off x="381000" y="2133600"/>
              <a:ext cx="15925800" cy="9829800"/>
              <a:chOff x="381000" y="2133600"/>
              <a:chExt cx="15925800" cy="98298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81000" y="2133600"/>
                <a:ext cx="15925800" cy="9829800"/>
                <a:chOff x="533400" y="2133600"/>
                <a:chExt cx="15925800" cy="98298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533400" y="2133600"/>
                  <a:ext cx="15925800" cy="9829800"/>
                  <a:chOff x="533400" y="2133600"/>
                  <a:chExt cx="15925800" cy="9829800"/>
                </a:xfrm>
              </p:grpSpPr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533400" y="2133600"/>
                    <a:ext cx="15925800" cy="9829800"/>
                  </a:xfrm>
                  <a:prstGeom prst="roundRect">
                    <a:avLst>
                      <a:gd name="adj" fmla="val 44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533400" y="2133600"/>
                    <a:ext cx="2819400" cy="9829800"/>
                  </a:xfrm>
                  <a:prstGeom prst="roundRect">
                    <a:avLst>
                      <a:gd name="adj" fmla="val 10693"/>
                    </a:avLst>
                  </a:prstGeom>
                  <a:solidFill>
                    <a:srgbClr val="53C9A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33400" y="2343090"/>
                    <a:ext cx="25146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prstMaterial="translucentPowder"/>
                  </a:bodyPr>
                  <a:lstStyle/>
                  <a:p>
                    <a:pPr algn="ctr"/>
                    <a:r>
                      <a:rPr lang="en-PH" sz="2000" dirty="0" err="1" smtClean="0">
                        <a:solidFill>
                          <a:schemeClr val="bg1"/>
                        </a:solidFill>
                        <a:latin typeface="Century Gothic" pitchFamily="34" charset="0"/>
                      </a:rPr>
                      <a:t>Lear</a:t>
                    </a:r>
                    <a:r>
                      <a:rPr lang="en-PH" sz="2000" b="1" dirty="0" err="1" smtClean="0">
                        <a:solidFill>
                          <a:schemeClr val="bg1"/>
                        </a:solidFill>
                        <a:latin typeface="Century Gothic" pitchFamily="34" charset="0"/>
                      </a:rPr>
                      <a:t>NAV</a:t>
                    </a:r>
                    <a:endParaRPr lang="en-PH" sz="2000" b="1" dirty="0">
                      <a:solidFill>
                        <a:schemeClr val="bg1"/>
                      </a:solidFill>
                      <a:latin typeface="Century Gothic" pitchFamily="34" charset="0"/>
                    </a:endParaRPr>
                  </a:p>
                </p:txBody>
              </p:sp>
              <p:pic>
                <p:nvPicPr>
                  <p:cNvPr id="11" name="Picture 10" descr="4ff5fbeb-18cc-47c5-8f2b-767907b87ee6.png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biLevel thresh="50000"/>
                  </a:blip>
                  <a:srcRect l="18644" b="5085"/>
                  <a:stretch>
                    <a:fillRect/>
                  </a:stretch>
                </p:blipFill>
                <p:spPr>
                  <a:xfrm>
                    <a:off x="533400" y="8229600"/>
                    <a:ext cx="3200400" cy="3733800"/>
                  </a:xfrm>
                  <a:prstGeom prst="rect">
                    <a:avLst/>
                  </a:prstGeom>
                  <a:scene3d>
                    <a:camera prst="orthographicFront"/>
                    <a:lightRig rig="flat" dir="t"/>
                  </a:scene3d>
                  <a:sp3d prstMaterial="clear"/>
                </p:spPr>
              </p:pic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29000" y="2438400"/>
                    <a:ext cx="32004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prstMaterial="translucentPowder"/>
                  </a:bodyPr>
                  <a:lstStyle/>
                  <a:p>
                    <a:r>
                      <a:rPr lang="en-PH" sz="3200" b="1" dirty="0" smtClean="0">
                        <a:solidFill>
                          <a:srgbClr val="2D4C53"/>
                        </a:solidFill>
                        <a:latin typeface="Century Gothic" pitchFamily="34" charset="0"/>
                      </a:rPr>
                      <a:t>Quick Search</a:t>
                    </a:r>
                    <a:endParaRPr lang="en-PH" sz="3200" b="1" dirty="0">
                      <a:solidFill>
                        <a:srgbClr val="2D4C53"/>
                      </a:solidFill>
                      <a:latin typeface="Century Gothic" pitchFamily="34" charset="0"/>
                    </a:endParaRPr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3048000" y="2133600"/>
                  <a:ext cx="381000" cy="9829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381000" y="2895600"/>
                <a:ext cx="2514600" cy="158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 descr="4ff5fbeb-18cc-47c5-8f2b-767907b87ee6.png"/>
              <p:cNvPicPr>
                <a:picLocks noChangeAspect="1"/>
              </p:cNvPicPr>
              <p:nvPr/>
            </p:nvPicPr>
            <p:blipFill>
              <a:blip r:embed="rId3" cstate="print">
                <a:biLevel thresh="50000"/>
              </a:blip>
              <a:srcRect l="18644" b="5085"/>
              <a:stretch>
                <a:fillRect/>
              </a:stretch>
            </p:blipFill>
            <p:spPr>
              <a:xfrm>
                <a:off x="609600" y="2286000"/>
                <a:ext cx="457200" cy="533400"/>
              </a:xfrm>
              <a:prstGeom prst="rect">
                <a:avLst/>
              </a:prstGeom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276600" y="3886200"/>
              <a:ext cx="12420600" cy="3124200"/>
            </a:xfrm>
            <a:prstGeom prst="roundRect">
              <a:avLst>
                <a:gd name="adj" fmla="val 7521"/>
              </a:avLst>
            </a:prstGeom>
            <a:solidFill>
              <a:srgbClr val="53C9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4114800"/>
              <a:ext cx="40142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800" b="1" dirty="0" smtClean="0">
                  <a:solidFill>
                    <a:schemeClr val="bg1"/>
                  </a:solidFill>
                  <a:latin typeface="Century Gothic" pitchFamily="34" charset="0"/>
                </a:rPr>
                <a:t>Welcome to </a:t>
              </a:r>
              <a:r>
                <a:rPr lang="en-PH" sz="2800" b="1" dirty="0" err="1" smtClean="0">
                  <a:solidFill>
                    <a:schemeClr val="bg1"/>
                  </a:solidFill>
                  <a:latin typeface="Century Gothic" pitchFamily="34" charset="0"/>
                </a:rPr>
                <a:t>LearNAV</a:t>
              </a:r>
              <a:r>
                <a:rPr lang="en-PH" sz="2800" b="1" dirty="0" smtClean="0">
                  <a:solidFill>
                    <a:schemeClr val="bg1"/>
                  </a:solidFill>
                  <a:latin typeface="Century Gothic" pitchFamily="34" charset="0"/>
                </a:rPr>
                <a:t>!</a:t>
              </a:r>
              <a:endParaRPr lang="en-PH" sz="2800" b="1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4611469"/>
              <a:ext cx="426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800" dirty="0" smtClean="0">
                  <a:solidFill>
                    <a:schemeClr val="bg1"/>
                  </a:solidFill>
                  <a:latin typeface="Century Gothic" pitchFamily="34" charset="0"/>
                </a:rPr>
                <a:t>Navigate through offline resources based on your curriculum! </a:t>
              </a:r>
              <a:endParaRPr lang="en-PH" sz="18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41" name="Picture 40" descr="open-book.png"/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rcRect b="18750"/>
            <a:stretch>
              <a:fillRect/>
            </a:stretch>
          </p:blipFill>
          <p:spPr>
            <a:xfrm>
              <a:off x="12801600" y="5029200"/>
              <a:ext cx="2438400" cy="1981200"/>
            </a:xfrm>
            <a:prstGeom prst="rect">
              <a:avLst/>
            </a:prstGeom>
          </p:spPr>
        </p:pic>
        <p:sp>
          <p:nvSpPr>
            <p:cNvPr id="44" name="Donut 43"/>
            <p:cNvSpPr/>
            <p:nvPr/>
          </p:nvSpPr>
          <p:spPr>
            <a:xfrm>
              <a:off x="9829800" y="6248400"/>
              <a:ext cx="990600" cy="990600"/>
            </a:xfrm>
            <a:prstGeom prst="donut">
              <a:avLst>
                <a:gd name="adj" fmla="val 15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9045575" y="5829300"/>
              <a:ext cx="1108075" cy="1447800"/>
            </a:xfrm>
            <a:custGeom>
              <a:avLst/>
              <a:gdLst>
                <a:gd name="connsiteX0" fmla="*/ 1108075 w 1108075"/>
                <a:gd name="connsiteY0" fmla="*/ 1447800 h 1447800"/>
                <a:gd name="connsiteX1" fmla="*/ 136525 w 1108075"/>
                <a:gd name="connsiteY1" fmla="*/ 1066800 h 1447800"/>
                <a:gd name="connsiteX2" fmla="*/ 288925 w 1108075"/>
                <a:gd name="connsiteY2" fmla="*/ 0 h 1447800"/>
                <a:gd name="connsiteX3" fmla="*/ 288925 w 1108075"/>
                <a:gd name="connsiteY3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075" h="1447800">
                  <a:moveTo>
                    <a:pt x="1108075" y="1447800"/>
                  </a:moveTo>
                  <a:cubicBezTo>
                    <a:pt x="690562" y="1377950"/>
                    <a:pt x="273050" y="1308100"/>
                    <a:pt x="136525" y="1066800"/>
                  </a:cubicBezTo>
                  <a:cubicBezTo>
                    <a:pt x="0" y="825500"/>
                    <a:pt x="288925" y="0"/>
                    <a:pt x="288925" y="0"/>
                  </a:cubicBezTo>
                  <a:lnTo>
                    <a:pt x="288925" y="0"/>
                  </a:lnTo>
                </a:path>
              </a:pathLst>
            </a:custGeom>
            <a:ln w="762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Oval 77"/>
            <p:cNvSpPr/>
            <p:nvPr/>
          </p:nvSpPr>
          <p:spPr>
            <a:xfrm>
              <a:off x="10708341" y="4267200"/>
              <a:ext cx="645459" cy="685800"/>
            </a:xfrm>
            <a:prstGeom prst="ellipse">
              <a:avLst/>
            </a:prstGeom>
            <a:solidFill>
              <a:srgbClr val="F4D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Donut 45"/>
            <p:cNvSpPr/>
            <p:nvPr/>
          </p:nvSpPr>
          <p:spPr>
            <a:xfrm>
              <a:off x="10515600" y="4038600"/>
              <a:ext cx="838200" cy="838200"/>
            </a:xfrm>
            <a:prstGeom prst="donut">
              <a:avLst>
                <a:gd name="adj" fmla="val 15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1165541" y="5486400"/>
              <a:ext cx="645459" cy="685800"/>
            </a:xfrm>
            <a:prstGeom prst="ellipse">
              <a:avLst/>
            </a:prstGeom>
            <a:solidFill>
              <a:srgbClr val="A5F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" name="Donut 46"/>
            <p:cNvSpPr/>
            <p:nvPr/>
          </p:nvSpPr>
          <p:spPr>
            <a:xfrm>
              <a:off x="10972800" y="5334000"/>
              <a:ext cx="685800" cy="685800"/>
            </a:xfrm>
            <a:prstGeom prst="donut">
              <a:avLst>
                <a:gd name="adj" fmla="val 15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9182100" y="3867150"/>
              <a:ext cx="3181350" cy="4416425"/>
            </a:xfrm>
            <a:custGeom>
              <a:avLst/>
              <a:gdLst>
                <a:gd name="connsiteX0" fmla="*/ 0 w 3181350"/>
                <a:gd name="connsiteY0" fmla="*/ 0 h 4416425"/>
                <a:gd name="connsiteX1" fmla="*/ 933450 w 3181350"/>
                <a:gd name="connsiteY1" fmla="*/ 381000 h 4416425"/>
                <a:gd name="connsiteX2" fmla="*/ 1219200 w 3181350"/>
                <a:gd name="connsiteY2" fmla="*/ 1790700 h 4416425"/>
                <a:gd name="connsiteX3" fmla="*/ 2209800 w 3181350"/>
                <a:gd name="connsiteY3" fmla="*/ 2571750 h 4416425"/>
                <a:gd name="connsiteX4" fmla="*/ 2190750 w 3181350"/>
                <a:gd name="connsiteY4" fmla="*/ 4152900 h 4416425"/>
                <a:gd name="connsiteX5" fmla="*/ 3181350 w 3181350"/>
                <a:gd name="connsiteY5" fmla="*/ 4152900 h 44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1350" h="4416425">
                  <a:moveTo>
                    <a:pt x="0" y="0"/>
                  </a:moveTo>
                  <a:cubicBezTo>
                    <a:pt x="365125" y="41275"/>
                    <a:pt x="730250" y="82550"/>
                    <a:pt x="933450" y="381000"/>
                  </a:cubicBezTo>
                  <a:cubicBezTo>
                    <a:pt x="1136650" y="679450"/>
                    <a:pt x="1006475" y="1425575"/>
                    <a:pt x="1219200" y="1790700"/>
                  </a:cubicBezTo>
                  <a:cubicBezTo>
                    <a:pt x="1431925" y="2155825"/>
                    <a:pt x="2047875" y="2178050"/>
                    <a:pt x="2209800" y="2571750"/>
                  </a:cubicBezTo>
                  <a:cubicBezTo>
                    <a:pt x="2371725" y="2965450"/>
                    <a:pt x="2028825" y="3889375"/>
                    <a:pt x="2190750" y="4152900"/>
                  </a:cubicBezTo>
                  <a:cubicBezTo>
                    <a:pt x="2352675" y="4416425"/>
                    <a:pt x="2767012" y="4284662"/>
                    <a:pt x="3181350" y="4152900"/>
                  </a:cubicBezTo>
                </a:path>
              </a:pathLst>
            </a:custGeom>
            <a:ln w="1270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3" name="Oval 82"/>
            <p:cNvSpPr/>
            <p:nvPr/>
          </p:nvSpPr>
          <p:spPr>
            <a:xfrm>
              <a:off x="14630400" y="3962400"/>
              <a:ext cx="932330" cy="990600"/>
            </a:xfrm>
            <a:prstGeom prst="ellipse">
              <a:avLst/>
            </a:prstGeom>
            <a:solidFill>
              <a:srgbClr val="F4D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639800" y="35052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5" name="Isosceles Triangle 84"/>
            <p:cNvSpPr/>
            <p:nvPr/>
          </p:nvSpPr>
          <p:spPr>
            <a:xfrm rot="2700000">
              <a:off x="9379697" y="5341097"/>
              <a:ext cx="688508" cy="688508"/>
            </a:xfrm>
            <a:prstGeom prst="triangle">
              <a:avLst/>
            </a:prstGeom>
            <a:noFill/>
            <a:ln w="114300">
              <a:solidFill>
                <a:srgbClr val="A5F9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Isosceles Triangle 53"/>
            <p:cNvSpPr/>
            <p:nvPr/>
          </p:nvSpPr>
          <p:spPr>
            <a:xfrm rot="2700000">
              <a:off x="9316244" y="5095595"/>
              <a:ext cx="688508" cy="688508"/>
            </a:xfrm>
            <a:prstGeom prst="triangle">
              <a:avLst/>
            </a:prstGeom>
            <a:noFill/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" name="Donut 44"/>
            <p:cNvSpPr/>
            <p:nvPr/>
          </p:nvSpPr>
          <p:spPr>
            <a:xfrm>
              <a:off x="14935200" y="3657600"/>
              <a:ext cx="838200" cy="838200"/>
            </a:xfrm>
            <a:prstGeom prst="donut">
              <a:avLst>
                <a:gd name="adj" fmla="val 15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12039600" y="36576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" name="Oval 101"/>
            <p:cNvSpPr/>
            <p:nvPr/>
          </p:nvSpPr>
          <p:spPr>
            <a:xfrm>
              <a:off x="13030200" y="45720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04" name="Straight Connector 103"/>
            <p:cNvCxnSpPr>
              <a:stCxn id="100" idx="5"/>
              <a:endCxn id="102" idx="1"/>
            </p:cNvCxnSpPr>
            <p:nvPr/>
          </p:nvCxnSpPr>
          <p:spPr>
            <a:xfrm rot="16200000" flipH="1">
              <a:off x="12598026" y="4139825"/>
              <a:ext cx="461029" cy="537229"/>
            </a:xfrm>
            <a:prstGeom prst="line">
              <a:avLst/>
            </a:prstGeom>
            <a:ln w="762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Donut 107"/>
            <p:cNvSpPr/>
            <p:nvPr/>
          </p:nvSpPr>
          <p:spPr>
            <a:xfrm>
              <a:off x="12115800" y="5105400"/>
              <a:ext cx="533400" cy="533400"/>
            </a:xfrm>
            <a:prstGeom prst="donut">
              <a:avLst>
                <a:gd name="adj" fmla="val 15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02" idx="3"/>
              <a:endCxn id="108" idx="7"/>
            </p:cNvCxnSpPr>
            <p:nvPr/>
          </p:nvCxnSpPr>
          <p:spPr>
            <a:xfrm rot="5400000">
              <a:off x="12723485" y="4809845"/>
              <a:ext cx="221270" cy="526070"/>
            </a:xfrm>
            <a:prstGeom prst="line">
              <a:avLst/>
            </a:prstGeom>
            <a:ln w="762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grpSp>
        <p:nvGrpSpPr>
          <p:cNvPr id="18" name="Group 17"/>
          <p:cNvGrpSpPr/>
          <p:nvPr/>
        </p:nvGrpSpPr>
        <p:grpSpPr>
          <a:xfrm>
            <a:off x="914400" y="1371600"/>
            <a:ext cx="14706600" cy="10820400"/>
            <a:chOff x="914400" y="1371600"/>
            <a:chExt cx="14706600" cy="10820400"/>
          </a:xfrm>
        </p:grpSpPr>
        <p:sp>
          <p:nvSpPr>
            <p:cNvPr id="5" name="Rectangle 4"/>
            <p:cNvSpPr/>
            <p:nvPr/>
          </p:nvSpPr>
          <p:spPr>
            <a:xfrm>
              <a:off x="914400" y="1371600"/>
              <a:ext cx="14706600" cy="1082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Multiply 5"/>
            <p:cNvSpPr/>
            <p:nvPr/>
          </p:nvSpPr>
          <p:spPr>
            <a:xfrm>
              <a:off x="15016537" y="1656171"/>
              <a:ext cx="299663" cy="325029"/>
            </a:xfrm>
            <a:prstGeom prst="mathMultiply">
              <a:avLst>
                <a:gd name="adj1" fmla="val 9972"/>
              </a:avLst>
            </a:prstGeom>
            <a:solidFill>
              <a:srgbClr val="2D4C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43000" y="1625025"/>
              <a:ext cx="4472132" cy="584775"/>
              <a:chOff x="2734540" y="1600200"/>
              <a:chExt cx="4472132" cy="58477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734540" y="1600200"/>
                <a:ext cx="371584" cy="533400"/>
                <a:chOff x="8229592" y="4876800"/>
                <a:chExt cx="3276603" cy="4525317"/>
              </a:xfrm>
            </p:grpSpPr>
            <p:sp>
              <p:nvSpPr>
                <p:cNvPr id="8" name="Donut 7"/>
                <p:cNvSpPr/>
                <p:nvPr/>
              </p:nvSpPr>
              <p:spPr>
                <a:xfrm>
                  <a:off x="8229592" y="4876800"/>
                  <a:ext cx="3276603" cy="3352798"/>
                </a:xfrm>
                <a:prstGeom prst="donut">
                  <a:avLst>
                    <a:gd name="adj" fmla="val 10487"/>
                  </a:avLst>
                </a:prstGeom>
                <a:solidFill>
                  <a:srgbClr val="2D4C5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Flowchart: Alternate Process 8"/>
                <p:cNvSpPr/>
                <p:nvPr/>
              </p:nvSpPr>
              <p:spPr>
                <a:xfrm rot="2950764">
                  <a:off x="10254915" y="8161357"/>
                  <a:ext cx="1898783" cy="582737"/>
                </a:xfrm>
                <a:prstGeom prst="flowChartAlternateProcess">
                  <a:avLst/>
                </a:prstGeom>
                <a:solidFill>
                  <a:srgbClr val="2D4C5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247736" y="1600200"/>
                <a:ext cx="39589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prstMaterial="translucentPowder"/>
              </a:bodyPr>
              <a:lstStyle/>
              <a:p>
                <a:r>
                  <a:rPr lang="en-PH" sz="3200" b="1" dirty="0" smtClean="0">
                    <a:solidFill>
                      <a:srgbClr val="2D4C53"/>
                    </a:solidFill>
                    <a:latin typeface="Century Gothic" pitchFamily="34" charset="0"/>
                  </a:rPr>
                  <a:t>Advance Search</a:t>
                </a:r>
                <a:endParaRPr lang="en-PH" sz="3200" b="1" dirty="0">
                  <a:solidFill>
                    <a:srgbClr val="2D4C53"/>
                  </a:solidFill>
                  <a:latin typeface="Century Gothic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2133600" y="7467600"/>
            <a:ext cx="12725400" cy="190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41" name="Group 40"/>
          <p:cNvGrpSpPr/>
          <p:nvPr/>
        </p:nvGrpSpPr>
        <p:grpSpPr>
          <a:xfrm>
            <a:off x="1981200" y="4876800"/>
            <a:ext cx="12496800" cy="2812303"/>
            <a:chOff x="1981200" y="4876800"/>
            <a:chExt cx="12496800" cy="2812303"/>
          </a:xfrm>
        </p:grpSpPr>
        <p:sp>
          <p:nvSpPr>
            <p:cNvPr id="11" name="Rounded Rectangle 10"/>
            <p:cNvSpPr/>
            <p:nvPr/>
          </p:nvSpPr>
          <p:spPr>
            <a:xfrm>
              <a:off x="1981200" y="4876800"/>
              <a:ext cx="12420600" cy="2590800"/>
            </a:xfrm>
            <a:prstGeom prst="roundRect">
              <a:avLst>
                <a:gd name="adj" fmla="val 7521"/>
              </a:avLst>
            </a:prstGeom>
            <a:solidFill>
              <a:srgbClr val="53C9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133600" y="5334000"/>
              <a:ext cx="1676400" cy="2315278"/>
              <a:chOff x="3276600" y="5105400"/>
              <a:chExt cx="3276600" cy="4525317"/>
            </a:xfrm>
            <a:solidFill>
              <a:srgbClr val="A5F9F1"/>
            </a:solidFill>
          </p:grpSpPr>
          <p:sp>
            <p:nvSpPr>
              <p:cNvPr id="13" name="Donut 12"/>
              <p:cNvSpPr/>
              <p:nvPr/>
            </p:nvSpPr>
            <p:spPr>
              <a:xfrm>
                <a:off x="3276600" y="5105400"/>
                <a:ext cx="3276600" cy="3352800"/>
              </a:xfrm>
              <a:prstGeom prst="donut">
                <a:avLst>
                  <a:gd name="adj" fmla="val 104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Alternate Process 13"/>
              <p:cNvSpPr/>
              <p:nvPr/>
            </p:nvSpPr>
            <p:spPr>
              <a:xfrm rot="2950764">
                <a:off x="5301915" y="8389957"/>
                <a:ext cx="1898783" cy="582737"/>
              </a:xfrm>
              <a:prstGeom prst="flowChartAlternate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17" name="Straight Connector 16"/>
            <p:cNvCxnSpPr>
              <a:stCxn id="13" idx="6"/>
              <a:endCxn id="26" idx="1"/>
            </p:cNvCxnSpPr>
            <p:nvPr/>
          </p:nvCxnSpPr>
          <p:spPr>
            <a:xfrm flipV="1">
              <a:off x="3810000" y="6142551"/>
              <a:ext cx="5304352" cy="49142"/>
            </a:xfrm>
            <a:prstGeom prst="line">
              <a:avLst/>
            </a:prstGeom>
            <a:ln w="762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33800" y="5029200"/>
              <a:ext cx="88392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 smtClean="0">
                  <a:solidFill>
                    <a:schemeClr val="bg1"/>
                  </a:solidFill>
                  <a:latin typeface="Century Gothic" pitchFamily="34" charset="0"/>
                </a:rPr>
                <a:t>SEARCH and DISCOVER a wide digital library of resources!</a:t>
              </a:r>
              <a:endParaRPr lang="en-PH" b="1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220200" y="6248400"/>
              <a:ext cx="645459" cy="685800"/>
            </a:xfrm>
            <a:prstGeom prst="ellipse">
              <a:avLst/>
            </a:prstGeom>
            <a:solidFill>
              <a:srgbClr val="F4D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Donut 25"/>
            <p:cNvSpPr/>
            <p:nvPr/>
          </p:nvSpPr>
          <p:spPr>
            <a:xfrm>
              <a:off x="8991600" y="6019800"/>
              <a:ext cx="838200" cy="838200"/>
            </a:xfrm>
            <a:prstGeom prst="donut">
              <a:avLst>
                <a:gd name="adj" fmla="val 15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9797143" y="5880705"/>
              <a:ext cx="2506133" cy="1369180"/>
            </a:xfrm>
            <a:custGeom>
              <a:avLst/>
              <a:gdLst>
                <a:gd name="connsiteX0" fmla="*/ 0 w 2506133"/>
                <a:gd name="connsiteY0" fmla="*/ 563638 h 1369180"/>
                <a:gd name="connsiteX1" fmla="*/ 1320800 w 2506133"/>
                <a:gd name="connsiteY1" fmla="*/ 1303866 h 1369180"/>
                <a:gd name="connsiteX2" fmla="*/ 2336800 w 2506133"/>
                <a:gd name="connsiteY2" fmla="*/ 171752 h 1369180"/>
                <a:gd name="connsiteX3" fmla="*/ 2336800 w 2506133"/>
                <a:gd name="connsiteY3" fmla="*/ 273352 h 13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6133" h="1369180">
                  <a:moveTo>
                    <a:pt x="0" y="563638"/>
                  </a:moveTo>
                  <a:cubicBezTo>
                    <a:pt x="465666" y="966409"/>
                    <a:pt x="931333" y="1369180"/>
                    <a:pt x="1320800" y="1303866"/>
                  </a:cubicBezTo>
                  <a:cubicBezTo>
                    <a:pt x="1710267" y="1238552"/>
                    <a:pt x="2167467" y="343504"/>
                    <a:pt x="2336800" y="171752"/>
                  </a:cubicBezTo>
                  <a:cubicBezTo>
                    <a:pt x="2506133" y="0"/>
                    <a:pt x="2421466" y="136676"/>
                    <a:pt x="2336800" y="273352"/>
                  </a:cubicBezTo>
                </a:path>
              </a:pathLst>
            </a:cu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Isosceles Triangle 31"/>
            <p:cNvSpPr/>
            <p:nvPr/>
          </p:nvSpPr>
          <p:spPr>
            <a:xfrm rot="2700000">
              <a:off x="6543394" y="7000595"/>
              <a:ext cx="688508" cy="688508"/>
            </a:xfrm>
            <a:prstGeom prst="triangle">
              <a:avLst/>
            </a:prstGeom>
            <a:noFill/>
            <a:ln w="114300">
              <a:solidFill>
                <a:srgbClr val="A5F9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Isosceles Triangle 30"/>
            <p:cNvSpPr/>
            <p:nvPr/>
          </p:nvSpPr>
          <p:spPr>
            <a:xfrm rot="2700000">
              <a:off x="6467195" y="6848195"/>
              <a:ext cx="688508" cy="688508"/>
            </a:xfrm>
            <a:prstGeom prst="triangle">
              <a:avLst/>
            </a:prstGeom>
            <a:noFill/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/>
            <p:cNvSpPr/>
            <p:nvPr/>
          </p:nvSpPr>
          <p:spPr>
            <a:xfrm>
              <a:off x="13868400" y="69342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5" name="Straight Connector 34"/>
            <p:cNvCxnSpPr>
              <a:stCxn id="31" idx="0"/>
              <a:endCxn id="26" idx="2"/>
            </p:cNvCxnSpPr>
            <p:nvPr/>
          </p:nvCxnSpPr>
          <p:spPr>
            <a:xfrm flipV="1">
              <a:off x="7054873" y="6438900"/>
              <a:ext cx="1936727" cy="510125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3976914" y="6531429"/>
              <a:ext cx="2394857" cy="822476"/>
            </a:xfrm>
            <a:custGeom>
              <a:avLst/>
              <a:gdLst>
                <a:gd name="connsiteX0" fmla="*/ 2394857 w 2394857"/>
                <a:gd name="connsiteY0" fmla="*/ 667657 h 822476"/>
                <a:gd name="connsiteX1" fmla="*/ 1291772 w 2394857"/>
                <a:gd name="connsiteY1" fmla="*/ 711200 h 822476"/>
                <a:gd name="connsiteX2" fmla="*/ 0 w 2394857"/>
                <a:gd name="connsiteY2" fmla="*/ 0 h 82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4857" h="822476">
                  <a:moveTo>
                    <a:pt x="2394857" y="667657"/>
                  </a:moveTo>
                  <a:cubicBezTo>
                    <a:pt x="2042886" y="745066"/>
                    <a:pt x="1690915" y="822476"/>
                    <a:pt x="1291772" y="711200"/>
                  </a:cubicBezTo>
                  <a:cubicBezTo>
                    <a:pt x="892629" y="599924"/>
                    <a:pt x="446314" y="299962"/>
                    <a:pt x="0" y="0"/>
                  </a:cubicBezTo>
                </a:path>
              </a:pathLst>
            </a:custGeom>
            <a:ln w="38100">
              <a:solidFill>
                <a:schemeClr val="bg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" name="Oval 37"/>
            <p:cNvSpPr/>
            <p:nvPr/>
          </p:nvSpPr>
          <p:spPr>
            <a:xfrm>
              <a:off x="13335000" y="6019800"/>
              <a:ext cx="573741" cy="609600"/>
            </a:xfrm>
            <a:prstGeom prst="ellipse">
              <a:avLst/>
            </a:prstGeom>
            <a:solidFill>
              <a:srgbClr val="A5F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8" name="Picture 27" descr="network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rcRect t="40005" r="14276"/>
            <a:stretch>
              <a:fillRect/>
            </a:stretch>
          </p:blipFill>
          <p:spPr>
            <a:xfrm>
              <a:off x="12115800" y="4876800"/>
              <a:ext cx="2286000" cy="1599896"/>
            </a:xfrm>
            <a:prstGeom prst="rect">
              <a:avLst/>
            </a:prstGeom>
          </p:spPr>
        </p:pic>
        <p:sp>
          <p:nvSpPr>
            <p:cNvPr id="40" name="Freeform 39"/>
            <p:cNvSpPr/>
            <p:nvPr/>
          </p:nvSpPr>
          <p:spPr>
            <a:xfrm>
              <a:off x="9506857" y="5602515"/>
              <a:ext cx="4034972" cy="1657047"/>
            </a:xfrm>
            <a:custGeom>
              <a:avLst/>
              <a:gdLst>
                <a:gd name="connsiteX0" fmla="*/ 0 w 4034972"/>
                <a:gd name="connsiteY0" fmla="*/ 493485 h 1657047"/>
                <a:gd name="connsiteX1" fmla="*/ 1030514 w 4034972"/>
                <a:gd name="connsiteY1" fmla="*/ 174171 h 1657047"/>
                <a:gd name="connsiteX2" fmla="*/ 2830286 w 4034972"/>
                <a:gd name="connsiteY2" fmla="*/ 1538514 h 1657047"/>
                <a:gd name="connsiteX3" fmla="*/ 4034972 w 4034972"/>
                <a:gd name="connsiteY3" fmla="*/ 885371 h 165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4972" h="1657047">
                  <a:moveTo>
                    <a:pt x="0" y="493485"/>
                  </a:moveTo>
                  <a:cubicBezTo>
                    <a:pt x="279400" y="246742"/>
                    <a:pt x="558800" y="0"/>
                    <a:pt x="1030514" y="174171"/>
                  </a:cubicBezTo>
                  <a:cubicBezTo>
                    <a:pt x="1502228" y="348343"/>
                    <a:pt x="2329543" y="1419981"/>
                    <a:pt x="2830286" y="1538514"/>
                  </a:cubicBezTo>
                  <a:cubicBezTo>
                    <a:pt x="3331029" y="1657047"/>
                    <a:pt x="3683000" y="1271209"/>
                    <a:pt x="4034972" y="885371"/>
                  </a:cubicBezTo>
                </a:path>
              </a:pathLst>
            </a:cu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42" name="Picture 41" descr="SPLASH1.png"/>
          <p:cNvPicPr>
            <a:picLocks noChangeAspect="1"/>
          </p:cNvPicPr>
          <p:nvPr/>
        </p:nvPicPr>
        <p:blipFill>
          <a:blip r:embed="rId3"/>
          <a:srcRect r="698" b="14307"/>
          <a:stretch>
            <a:fillRect/>
          </a:stretch>
        </p:blipFill>
        <p:spPr>
          <a:xfrm>
            <a:off x="2286000" y="9448800"/>
            <a:ext cx="124206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pic>
        <p:nvPicPr>
          <p:cNvPr id="12" name="Picture 11" descr="advance search.png"/>
          <p:cNvPicPr>
            <a:picLocks noChangeAspect="1"/>
          </p:cNvPicPr>
          <p:nvPr/>
        </p:nvPicPr>
        <p:blipFill>
          <a:blip r:embed="rId2"/>
          <a:srcRect l="12135" r="18171"/>
          <a:stretch>
            <a:fillRect/>
          </a:stretch>
        </p:blipFill>
        <p:spPr>
          <a:xfrm>
            <a:off x="2971800" y="1012419"/>
            <a:ext cx="9677400" cy="116911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514600" y="1371600"/>
            <a:ext cx="10058400" cy="1082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Multiply 5"/>
          <p:cNvSpPr/>
          <p:nvPr/>
        </p:nvSpPr>
        <p:spPr>
          <a:xfrm>
            <a:off x="12115800" y="1524000"/>
            <a:ext cx="311461" cy="325029"/>
          </a:xfrm>
          <a:prstGeom prst="mathMultiply">
            <a:avLst>
              <a:gd name="adj1" fmla="val 9972"/>
            </a:avLst>
          </a:prstGeom>
          <a:solidFill>
            <a:srgbClr val="2D4C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" name="Group 6"/>
          <p:cNvGrpSpPr/>
          <p:nvPr/>
        </p:nvGrpSpPr>
        <p:grpSpPr>
          <a:xfrm>
            <a:off x="2743200" y="1600200"/>
            <a:ext cx="386213" cy="533400"/>
            <a:chOff x="8229600" y="4876800"/>
            <a:chExt cx="3276600" cy="4525317"/>
          </a:xfrm>
        </p:grpSpPr>
        <p:sp>
          <p:nvSpPr>
            <p:cNvPr id="8" name="Donut 7"/>
            <p:cNvSpPr/>
            <p:nvPr/>
          </p:nvSpPr>
          <p:spPr>
            <a:xfrm>
              <a:off x="8229600" y="4876800"/>
              <a:ext cx="3276600" cy="3352800"/>
            </a:xfrm>
            <a:prstGeom prst="donut">
              <a:avLst>
                <a:gd name="adj" fmla="val 10487"/>
              </a:avLst>
            </a:prstGeom>
            <a:solidFill>
              <a:srgbClr val="2D4C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 rot="2950764">
              <a:off x="10254915" y="8161357"/>
              <a:ext cx="1898783" cy="582737"/>
            </a:xfrm>
            <a:prstGeom prst="flowChartAlternateProcess">
              <a:avLst/>
            </a:prstGeom>
            <a:solidFill>
              <a:srgbClr val="2D4C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76600" y="16002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translucentPowder"/>
          </a:bodyPr>
          <a:lstStyle/>
          <a:p>
            <a:r>
              <a:rPr lang="en-PH" sz="3200" b="1" dirty="0" smtClean="0">
                <a:solidFill>
                  <a:srgbClr val="2D4C53"/>
                </a:solidFill>
                <a:latin typeface="Century Gothic" pitchFamily="34" charset="0"/>
              </a:rPr>
              <a:t>Advance Search</a:t>
            </a:r>
            <a:endParaRPr lang="en-PH" sz="3200" b="1" dirty="0">
              <a:solidFill>
                <a:srgbClr val="2D4C53"/>
              </a:solidFill>
              <a:latin typeface="Century Gothic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76600" y="29718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3276600"/>
            <a:ext cx="4038600" cy="914400"/>
          </a:xfrm>
          <a:prstGeom prst="rect">
            <a:avLst/>
          </a:prstGeom>
          <a:noFill/>
          <a:ln w="76200">
            <a:solidFill>
              <a:srgbClr val="53C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3276600" y="4572000"/>
            <a:ext cx="8153400" cy="5181600"/>
          </a:xfrm>
          <a:prstGeom prst="rect">
            <a:avLst/>
          </a:prstGeom>
          <a:noFill/>
          <a:ln w="76200">
            <a:solidFill>
              <a:srgbClr val="53C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/>
          <p:cNvSpPr/>
          <p:nvPr/>
        </p:nvSpPr>
        <p:spPr>
          <a:xfrm>
            <a:off x="9448800" y="9982200"/>
            <a:ext cx="1981200" cy="914400"/>
          </a:xfrm>
          <a:prstGeom prst="rect">
            <a:avLst/>
          </a:prstGeom>
          <a:noFill/>
          <a:ln w="76200">
            <a:solidFill>
              <a:srgbClr val="53C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>
                <a:solidFill>
                  <a:sysClr val="windowText" lastClr="000000"/>
                </a:solidFill>
              </a:rPr>
              <a:t>axs</a:t>
            </a:r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9982200"/>
            <a:ext cx="1981200" cy="914400"/>
          </a:xfrm>
          <a:prstGeom prst="rect">
            <a:avLst/>
          </a:prstGeom>
          <a:noFill/>
          <a:ln w="76200">
            <a:solidFill>
              <a:srgbClr val="53C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ysClr val="windowText" lastClr="000000"/>
                </a:solidFill>
              </a:rPr>
              <a:t>Look up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67600" y="3276600"/>
            <a:ext cx="4038600" cy="914400"/>
          </a:xfrm>
          <a:prstGeom prst="rect">
            <a:avLst/>
          </a:prstGeom>
          <a:noFill/>
          <a:ln w="76200">
            <a:solidFill>
              <a:srgbClr val="53C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4592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/>
            <a:endParaRPr lang="en-PH" dirty="0"/>
          </a:p>
        </p:txBody>
      </p:sp>
      <p:pic>
        <p:nvPicPr>
          <p:cNvPr id="16" name="Picture 15" descr="content-writing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9296400"/>
            <a:ext cx="609295" cy="60929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33400" y="2133600"/>
            <a:ext cx="9448800" cy="10591800"/>
            <a:chOff x="533400" y="2133600"/>
            <a:chExt cx="9448800" cy="10591800"/>
          </a:xfrm>
        </p:grpSpPr>
        <p:sp>
          <p:nvSpPr>
            <p:cNvPr id="7" name="Rectangle 6"/>
            <p:cNvSpPr/>
            <p:nvPr/>
          </p:nvSpPr>
          <p:spPr>
            <a:xfrm>
              <a:off x="533400" y="2133600"/>
              <a:ext cx="9448800" cy="1059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23622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translucentPowder"/>
            </a:bodyPr>
            <a:lstStyle/>
            <a:p>
              <a:r>
                <a:rPr lang="en-PH" sz="2400" b="1" dirty="0" smtClean="0">
                  <a:solidFill>
                    <a:srgbClr val="2D4C53"/>
                  </a:solidFill>
                  <a:latin typeface="Century Gothic" pitchFamily="34" charset="0"/>
                </a:rPr>
                <a:t>Resource Database</a:t>
              </a:r>
              <a:endParaRPr lang="en-PH" sz="2400" b="1" dirty="0">
                <a:solidFill>
                  <a:srgbClr val="2D4C53"/>
                </a:solidFill>
                <a:latin typeface="Century Gothic" pitchFamily="34" charset="0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9448800" y="2322095"/>
              <a:ext cx="363682" cy="421105"/>
            </a:xfrm>
            <a:prstGeom prst="mathMultiply">
              <a:avLst>
                <a:gd name="adj1" fmla="val 9972"/>
              </a:avLst>
            </a:prstGeom>
            <a:solidFill>
              <a:srgbClr val="2D4C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33400" y="11049000"/>
              <a:ext cx="9448800" cy="1676400"/>
              <a:chOff x="533400" y="11049000"/>
              <a:chExt cx="9448800" cy="1676400"/>
            </a:xfrm>
            <a:gradFill flip="none" rotWithShape="1">
              <a:gsLst>
                <a:gs pos="44000">
                  <a:srgbClr val="14E678"/>
                </a:gs>
                <a:gs pos="71000">
                  <a:srgbClr val="53C9AA"/>
                </a:gs>
              </a:gsLst>
              <a:lin ang="2700000" scaled="1"/>
              <a:tileRect/>
            </a:gradFill>
          </p:grpSpPr>
          <p:sp>
            <p:nvSpPr>
              <p:cNvPr id="9" name="Rectangle 8"/>
              <p:cNvSpPr/>
              <p:nvPr/>
            </p:nvSpPr>
            <p:spPr>
              <a:xfrm>
                <a:off x="533400" y="11811000"/>
                <a:ext cx="9448800" cy="914400"/>
              </a:xfrm>
              <a:prstGeom prst="rect">
                <a:avLst/>
              </a:prstGeom>
              <a:solidFill>
                <a:srgbClr val="53C9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419600" y="11049000"/>
                <a:ext cx="1524000" cy="1625600"/>
              </a:xfrm>
              <a:prstGeom prst="ellipse">
                <a:avLst/>
              </a:prstGeom>
              <a:solidFill>
                <a:srgbClr val="53C9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pic>
          <p:nvPicPr>
            <p:cNvPr id="17" name="Picture 16" descr="content-writing (1)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00" y="11430000"/>
              <a:ext cx="990600" cy="990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118</Words>
  <Application>Microsoft Office PowerPoint</Application>
  <PresentationFormat>Custom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EMS</dc:creator>
  <cp:lastModifiedBy>EMS</cp:lastModifiedBy>
  <cp:revision>38</cp:revision>
  <dcterms:created xsi:type="dcterms:W3CDTF">2020-06-03T13:35:44Z</dcterms:created>
  <dcterms:modified xsi:type="dcterms:W3CDTF">2020-06-09T13:45:51Z</dcterms:modified>
</cp:coreProperties>
</file>