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Hatton" panose="020B0604020202020204" charset="0"/>
      <p:regular r:id="rId13"/>
    </p:embeddedFont>
    <p:embeddedFont>
      <p:font typeface="Open Sans" panose="020B0606030504020204" pitchFamily="34" charset="0"/>
      <p:regular r:id="rId14"/>
    </p:embeddedFont>
    <p:embeddedFont>
      <p:font typeface="Open Sans Bold" panose="020B0604020202020204" charset="0"/>
      <p:regular r:id="rId15"/>
    </p:embeddedFont>
    <p:embeddedFont>
      <p:font typeface="Open Sans Bold Italic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2" autoAdjust="0"/>
  </p:normalViewPr>
  <p:slideViewPr>
    <p:cSldViewPr>
      <p:cViewPr>
        <p:scale>
          <a:sx n="49" d="100"/>
          <a:sy n="49" d="100"/>
        </p:scale>
        <p:origin x="40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github.com/the-nayshe-5/Air-Quality-Analysis-and-Prediction-Model" TargetMode="Externa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sp>
        <p:nvSpPr>
          <p:cNvPr id="2" name="TextBox 2"/>
          <p:cNvSpPr txBox="1"/>
          <p:nvPr/>
        </p:nvSpPr>
        <p:spPr>
          <a:xfrm>
            <a:off x="1028700" y="3893430"/>
            <a:ext cx="9797464" cy="1459879"/>
          </a:xfrm>
          <a:prstGeom prst="rect">
            <a:avLst/>
          </a:prstGeom>
        </p:spPr>
        <p:txBody>
          <a:bodyPr lIns="0" tIns="0" rIns="0" bIns="0" rtlCol="0" anchor="t">
            <a:spAutoFit/>
          </a:bodyPr>
          <a:lstStyle/>
          <a:p>
            <a:pPr algn="l">
              <a:lnSpc>
                <a:spcPts val="10746"/>
              </a:lnSpc>
            </a:pPr>
            <a:r>
              <a:rPr lang="en-US" sz="9345">
                <a:solidFill>
                  <a:srgbClr val="FFFFFF"/>
                </a:solidFill>
                <a:latin typeface="Hatton"/>
                <a:ea typeface="Hatton"/>
                <a:cs typeface="Hatton"/>
                <a:sym typeface="Hatton"/>
              </a:rPr>
              <a:t>Climate Change</a:t>
            </a:r>
          </a:p>
        </p:txBody>
      </p:sp>
      <p:sp>
        <p:nvSpPr>
          <p:cNvPr id="3" name="TextBox 3"/>
          <p:cNvSpPr txBox="1"/>
          <p:nvPr/>
        </p:nvSpPr>
        <p:spPr>
          <a:xfrm>
            <a:off x="1028700" y="3124987"/>
            <a:ext cx="8115300" cy="511707"/>
          </a:xfrm>
          <a:prstGeom prst="rect">
            <a:avLst/>
          </a:prstGeom>
        </p:spPr>
        <p:txBody>
          <a:bodyPr lIns="0" tIns="0" rIns="0" bIns="0" rtlCol="0" anchor="t">
            <a:spAutoFit/>
          </a:bodyPr>
          <a:lstStyle/>
          <a:p>
            <a:pPr algn="l">
              <a:lnSpc>
                <a:spcPts val="3723"/>
              </a:lnSpc>
            </a:pPr>
            <a:r>
              <a:rPr lang="en-US" sz="3238">
                <a:solidFill>
                  <a:srgbClr val="FFFFFF"/>
                </a:solidFill>
                <a:latin typeface="Hatton"/>
                <a:ea typeface="Hatton"/>
                <a:cs typeface="Hatton"/>
                <a:sym typeface="Hatton"/>
              </a:rPr>
              <a:t>A Machine Learning-Based Solution to </a:t>
            </a:r>
          </a:p>
        </p:txBody>
      </p:sp>
      <p:sp>
        <p:nvSpPr>
          <p:cNvPr id="4" name="TextBox 4"/>
          <p:cNvSpPr txBox="1"/>
          <p:nvPr/>
        </p:nvSpPr>
        <p:spPr>
          <a:xfrm>
            <a:off x="1028700" y="763322"/>
            <a:ext cx="4793781" cy="506337"/>
          </a:xfrm>
          <a:prstGeom prst="rect">
            <a:avLst/>
          </a:prstGeom>
        </p:spPr>
        <p:txBody>
          <a:bodyPr lIns="0" tIns="0" rIns="0" bIns="0" rtlCol="0" anchor="t">
            <a:spAutoFit/>
          </a:bodyPr>
          <a:lstStyle/>
          <a:p>
            <a:pPr algn="l">
              <a:lnSpc>
                <a:spcPts val="3723"/>
              </a:lnSpc>
            </a:pPr>
            <a:r>
              <a:rPr lang="en-US" sz="3238">
                <a:solidFill>
                  <a:srgbClr val="FFFFFF">
                    <a:alpha val="49804"/>
                  </a:srgbClr>
                </a:solidFill>
                <a:latin typeface="Hatton"/>
                <a:ea typeface="Hatton"/>
                <a:cs typeface="Hatton"/>
                <a:sym typeface="Hatton"/>
              </a:rPr>
              <a:t>SpectroV</a:t>
            </a:r>
          </a:p>
        </p:txBody>
      </p:sp>
      <p:sp>
        <p:nvSpPr>
          <p:cNvPr id="5" name="TextBox 5"/>
          <p:cNvSpPr txBox="1"/>
          <p:nvPr/>
        </p:nvSpPr>
        <p:spPr>
          <a:xfrm>
            <a:off x="1028700" y="8762244"/>
            <a:ext cx="4793781" cy="973062"/>
          </a:xfrm>
          <a:prstGeom prst="rect">
            <a:avLst/>
          </a:prstGeom>
        </p:spPr>
        <p:txBody>
          <a:bodyPr lIns="0" tIns="0" rIns="0" bIns="0" rtlCol="0" anchor="t">
            <a:spAutoFit/>
          </a:bodyPr>
          <a:lstStyle/>
          <a:p>
            <a:pPr algn="l">
              <a:lnSpc>
                <a:spcPts val="3723"/>
              </a:lnSpc>
            </a:pPr>
            <a:r>
              <a:rPr lang="en-US" sz="3238">
                <a:solidFill>
                  <a:srgbClr val="FFFFFF">
                    <a:alpha val="50980"/>
                  </a:srgbClr>
                </a:solidFill>
                <a:latin typeface="Hatton"/>
                <a:ea typeface="Hatton"/>
                <a:cs typeface="Hatton"/>
                <a:sym typeface="Hatton"/>
              </a:rPr>
              <a:t>Naysah Sheikh</a:t>
            </a:r>
          </a:p>
          <a:p>
            <a:pPr algn="l">
              <a:lnSpc>
                <a:spcPts val="3723"/>
              </a:lnSpc>
            </a:pPr>
            <a:r>
              <a:rPr lang="en-US" sz="3238">
                <a:solidFill>
                  <a:srgbClr val="FFFFFF">
                    <a:alpha val="50980"/>
                  </a:srgbClr>
                </a:solidFill>
                <a:latin typeface="Hatton"/>
                <a:ea typeface="Hatton"/>
                <a:cs typeface="Hatton"/>
                <a:sym typeface="Hatton"/>
              </a:rPr>
              <a:t>22BCE1943</a:t>
            </a:r>
          </a:p>
        </p:txBody>
      </p:sp>
      <p:grpSp>
        <p:nvGrpSpPr>
          <p:cNvPr id="6" name="Group 6"/>
          <p:cNvGrpSpPr/>
          <p:nvPr/>
        </p:nvGrpSpPr>
        <p:grpSpPr>
          <a:xfrm>
            <a:off x="11469966" y="-199186"/>
            <a:ext cx="9980819" cy="10685373"/>
            <a:chOff x="0" y="0"/>
            <a:chExt cx="5933440" cy="6352286"/>
          </a:xfrm>
        </p:grpSpPr>
        <p:sp>
          <p:nvSpPr>
            <p:cNvPr id="7" name="Freeform 7"/>
            <p:cNvSpPr/>
            <p:nvPr/>
          </p:nvSpPr>
          <p:spPr>
            <a:xfrm>
              <a:off x="-130429" y="-589915"/>
              <a:ext cx="6274054" cy="7025767"/>
            </a:xfrm>
            <a:custGeom>
              <a:avLst/>
              <a:gdLst/>
              <a:ahLst/>
              <a:cxnLst/>
              <a:rect l="l" t="t" r="r" b="b"/>
              <a:pathLst>
                <a:path w="6274054" h="7025767">
                  <a:moveTo>
                    <a:pt x="6045073" y="6923913"/>
                  </a:moveTo>
                  <a:cubicBezTo>
                    <a:pt x="4541393" y="6946011"/>
                    <a:pt x="2941320" y="6924929"/>
                    <a:pt x="1445641" y="6933946"/>
                  </a:cubicBezTo>
                  <a:cubicBezTo>
                    <a:pt x="1132586" y="6926707"/>
                    <a:pt x="794131" y="6947408"/>
                    <a:pt x="467741" y="6934708"/>
                  </a:cubicBezTo>
                  <a:cubicBezTo>
                    <a:pt x="394335" y="6926961"/>
                    <a:pt x="0" y="7025767"/>
                    <a:pt x="252984" y="6679565"/>
                  </a:cubicBezTo>
                  <a:cubicBezTo>
                    <a:pt x="343789" y="6624066"/>
                    <a:pt x="240284" y="6527927"/>
                    <a:pt x="271145" y="6440297"/>
                  </a:cubicBezTo>
                  <a:cubicBezTo>
                    <a:pt x="385064" y="6325997"/>
                    <a:pt x="253365" y="6154420"/>
                    <a:pt x="180086" y="5980684"/>
                  </a:cubicBezTo>
                  <a:cubicBezTo>
                    <a:pt x="173990" y="5836285"/>
                    <a:pt x="293243" y="5720080"/>
                    <a:pt x="219710" y="5566283"/>
                  </a:cubicBezTo>
                  <a:cubicBezTo>
                    <a:pt x="226441" y="5493258"/>
                    <a:pt x="222504" y="5364861"/>
                    <a:pt x="154813" y="5303520"/>
                  </a:cubicBezTo>
                  <a:cubicBezTo>
                    <a:pt x="60960" y="5252847"/>
                    <a:pt x="270002" y="5097907"/>
                    <a:pt x="241554" y="4958969"/>
                  </a:cubicBezTo>
                  <a:cubicBezTo>
                    <a:pt x="249936" y="4830953"/>
                    <a:pt x="239776" y="4682617"/>
                    <a:pt x="214249" y="4531233"/>
                  </a:cubicBezTo>
                  <a:cubicBezTo>
                    <a:pt x="220726" y="4479290"/>
                    <a:pt x="249301" y="4431538"/>
                    <a:pt x="237998" y="4381627"/>
                  </a:cubicBezTo>
                  <a:cubicBezTo>
                    <a:pt x="241808" y="4308856"/>
                    <a:pt x="334137" y="4236085"/>
                    <a:pt x="266065" y="4175125"/>
                  </a:cubicBezTo>
                  <a:cubicBezTo>
                    <a:pt x="254254" y="4164838"/>
                    <a:pt x="267970" y="4147439"/>
                    <a:pt x="282829" y="4128770"/>
                  </a:cubicBezTo>
                  <a:cubicBezTo>
                    <a:pt x="272288" y="4119118"/>
                    <a:pt x="185801" y="3975735"/>
                    <a:pt x="223901" y="3916807"/>
                  </a:cubicBezTo>
                  <a:cubicBezTo>
                    <a:pt x="221742" y="3853180"/>
                    <a:pt x="297942" y="3860546"/>
                    <a:pt x="224155" y="3721735"/>
                  </a:cubicBezTo>
                  <a:cubicBezTo>
                    <a:pt x="175133" y="3708019"/>
                    <a:pt x="331470" y="3537712"/>
                    <a:pt x="398399" y="3410585"/>
                  </a:cubicBezTo>
                  <a:cubicBezTo>
                    <a:pt x="378841" y="3338195"/>
                    <a:pt x="428498" y="3276092"/>
                    <a:pt x="449453" y="3202940"/>
                  </a:cubicBezTo>
                  <a:cubicBezTo>
                    <a:pt x="471805" y="3096514"/>
                    <a:pt x="449199" y="3031236"/>
                    <a:pt x="565150" y="2936113"/>
                  </a:cubicBezTo>
                  <a:cubicBezTo>
                    <a:pt x="599186" y="2862453"/>
                    <a:pt x="512953" y="2778633"/>
                    <a:pt x="556133" y="2666238"/>
                  </a:cubicBezTo>
                  <a:cubicBezTo>
                    <a:pt x="537337" y="2651125"/>
                    <a:pt x="590296" y="2634107"/>
                    <a:pt x="556260" y="2608453"/>
                  </a:cubicBezTo>
                  <a:cubicBezTo>
                    <a:pt x="541147" y="2588133"/>
                    <a:pt x="510794" y="2592324"/>
                    <a:pt x="540258" y="2549906"/>
                  </a:cubicBezTo>
                  <a:cubicBezTo>
                    <a:pt x="529717" y="2532888"/>
                    <a:pt x="574294" y="2410587"/>
                    <a:pt x="550672" y="2322068"/>
                  </a:cubicBezTo>
                  <a:cubicBezTo>
                    <a:pt x="546608" y="2311400"/>
                    <a:pt x="613410" y="2273427"/>
                    <a:pt x="586867" y="2247265"/>
                  </a:cubicBezTo>
                  <a:cubicBezTo>
                    <a:pt x="616839" y="2186432"/>
                    <a:pt x="518795" y="2149983"/>
                    <a:pt x="601853" y="2010791"/>
                  </a:cubicBezTo>
                  <a:cubicBezTo>
                    <a:pt x="553847" y="1976120"/>
                    <a:pt x="571500" y="1934718"/>
                    <a:pt x="567309" y="1894078"/>
                  </a:cubicBezTo>
                  <a:cubicBezTo>
                    <a:pt x="623316" y="1828038"/>
                    <a:pt x="645541" y="1689481"/>
                    <a:pt x="770382" y="1441196"/>
                  </a:cubicBezTo>
                  <a:cubicBezTo>
                    <a:pt x="836422" y="1354836"/>
                    <a:pt x="828294" y="1225042"/>
                    <a:pt x="912749" y="1005078"/>
                  </a:cubicBezTo>
                  <a:cubicBezTo>
                    <a:pt x="886714" y="977011"/>
                    <a:pt x="1022477" y="986790"/>
                    <a:pt x="1114298" y="806831"/>
                  </a:cubicBezTo>
                  <a:cubicBezTo>
                    <a:pt x="1098804" y="738886"/>
                    <a:pt x="1201293" y="676021"/>
                    <a:pt x="1157986" y="599567"/>
                  </a:cubicBezTo>
                  <a:cubicBezTo>
                    <a:pt x="1570228" y="609219"/>
                    <a:pt x="2071116" y="598805"/>
                    <a:pt x="2572766" y="601599"/>
                  </a:cubicBezTo>
                  <a:cubicBezTo>
                    <a:pt x="3586988" y="605282"/>
                    <a:pt x="4528185" y="602742"/>
                    <a:pt x="5528818" y="601853"/>
                  </a:cubicBezTo>
                  <a:cubicBezTo>
                    <a:pt x="6274054" y="693420"/>
                    <a:pt x="6000750" y="0"/>
                    <a:pt x="6063869" y="2884424"/>
                  </a:cubicBezTo>
                  <a:cubicBezTo>
                    <a:pt x="6029833" y="4200398"/>
                    <a:pt x="6083554" y="5679694"/>
                    <a:pt x="6045073" y="6923913"/>
                  </a:cubicBezTo>
                  <a:close/>
                </a:path>
              </a:pathLst>
            </a:custGeom>
            <a:blipFill>
              <a:blip r:embed="rId2"/>
              <a:stretch>
                <a:fillRect l="-68932" t="-7154" b="-11191"/>
              </a:stretch>
            </a:blipFill>
          </p:spPr>
        </p:sp>
      </p:grpSp>
      <p:sp>
        <p:nvSpPr>
          <p:cNvPr id="8" name="Freeform 8"/>
          <p:cNvSpPr/>
          <p:nvPr/>
        </p:nvSpPr>
        <p:spPr>
          <a:xfrm rot="4528529">
            <a:off x="5059244" y="6762174"/>
            <a:ext cx="4995836" cy="6331129"/>
          </a:xfrm>
          <a:custGeom>
            <a:avLst/>
            <a:gdLst/>
            <a:ahLst/>
            <a:cxnLst/>
            <a:rect l="l" t="t" r="r" b="b"/>
            <a:pathLst>
              <a:path w="4995836" h="6331129">
                <a:moveTo>
                  <a:pt x="0" y="0"/>
                </a:moveTo>
                <a:lnTo>
                  <a:pt x="4995836" y="0"/>
                </a:lnTo>
                <a:lnTo>
                  <a:pt x="4995836" y="6331128"/>
                </a:lnTo>
                <a:lnTo>
                  <a:pt x="0" y="63311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1133651" y="5334259"/>
            <a:ext cx="8684377" cy="506337"/>
          </a:xfrm>
          <a:prstGeom prst="rect">
            <a:avLst/>
          </a:prstGeom>
        </p:spPr>
        <p:txBody>
          <a:bodyPr lIns="0" tIns="0" rIns="0" bIns="0" rtlCol="0" anchor="t">
            <a:spAutoFit/>
          </a:bodyPr>
          <a:lstStyle/>
          <a:p>
            <a:pPr algn="l">
              <a:lnSpc>
                <a:spcPts val="3723"/>
              </a:lnSpc>
            </a:pPr>
            <a:r>
              <a:rPr lang="en-US" sz="3238">
                <a:solidFill>
                  <a:srgbClr val="C1FF72">
                    <a:alpha val="49804"/>
                  </a:srgbClr>
                </a:solidFill>
                <a:latin typeface="Hatton"/>
                <a:ea typeface="Hatton"/>
                <a:cs typeface="Hatton"/>
                <a:sym typeface="Hatton"/>
              </a:rPr>
              <a:t>A Burning Issue To Address For Survival</a:t>
            </a:r>
          </a:p>
        </p:txBody>
      </p:sp>
      <p:sp>
        <p:nvSpPr>
          <p:cNvPr id="10" name="TextBox 10"/>
          <p:cNvSpPr txBox="1"/>
          <p:nvPr/>
        </p:nvSpPr>
        <p:spPr>
          <a:xfrm>
            <a:off x="1028700" y="8337577"/>
            <a:ext cx="2837605" cy="317742"/>
          </a:xfrm>
          <a:prstGeom prst="rect">
            <a:avLst/>
          </a:prstGeom>
        </p:spPr>
        <p:txBody>
          <a:bodyPr lIns="0" tIns="0" rIns="0" bIns="0" rtlCol="0" anchor="t">
            <a:spAutoFit/>
          </a:bodyPr>
          <a:lstStyle/>
          <a:p>
            <a:pPr algn="l">
              <a:lnSpc>
                <a:spcPts val="2343"/>
              </a:lnSpc>
            </a:pPr>
            <a:r>
              <a:rPr lang="en-US" sz="2038" u="sng">
                <a:solidFill>
                  <a:srgbClr val="FFFFFF"/>
                </a:solidFill>
                <a:latin typeface="Hatton"/>
                <a:ea typeface="Hatton"/>
                <a:cs typeface="Hatton"/>
                <a:sym typeface="Hatton"/>
                <a:hlinkClick r:id="rId5" tooltip="https://github.com/the-nayshe-5/Air-Quality-Analysis-and-Prediction-Model"/>
              </a:rPr>
              <a:t>GitHub Source Code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sp>
        <p:nvSpPr>
          <p:cNvPr id="2" name="TextBox 2"/>
          <p:cNvSpPr txBox="1"/>
          <p:nvPr/>
        </p:nvSpPr>
        <p:spPr>
          <a:xfrm>
            <a:off x="1028700" y="406532"/>
            <a:ext cx="9602343" cy="1654430"/>
          </a:xfrm>
          <a:prstGeom prst="rect">
            <a:avLst/>
          </a:prstGeom>
        </p:spPr>
        <p:txBody>
          <a:bodyPr lIns="0" tIns="0" rIns="0" bIns="0" rtlCol="0" anchor="t">
            <a:spAutoFit/>
          </a:bodyPr>
          <a:lstStyle/>
          <a:p>
            <a:pPr algn="l">
              <a:lnSpc>
                <a:spcPts val="6431"/>
              </a:lnSpc>
            </a:pPr>
            <a:r>
              <a:rPr lang="en-US" sz="5592" dirty="0">
                <a:solidFill>
                  <a:srgbClr val="FFFFFF"/>
                </a:solidFill>
                <a:latin typeface="Hatton"/>
                <a:ea typeface="Hatton"/>
                <a:cs typeface="Hatton"/>
                <a:sym typeface="Hatton"/>
              </a:rPr>
              <a:t>05/</a:t>
            </a:r>
          </a:p>
          <a:p>
            <a:pPr algn="l">
              <a:lnSpc>
                <a:spcPts val="6431"/>
              </a:lnSpc>
            </a:pPr>
            <a:r>
              <a:rPr lang="en-US" sz="5592" dirty="0">
                <a:solidFill>
                  <a:srgbClr val="FFFFFF"/>
                </a:solidFill>
                <a:latin typeface="Hatton"/>
                <a:ea typeface="Hatton"/>
                <a:cs typeface="Hatton"/>
                <a:sym typeface="Hatton"/>
              </a:rPr>
              <a:t>Impact on Climate Change</a:t>
            </a:r>
          </a:p>
        </p:txBody>
      </p:sp>
      <p:sp>
        <p:nvSpPr>
          <p:cNvPr id="3" name="TextBox 3"/>
          <p:cNvSpPr txBox="1"/>
          <p:nvPr/>
        </p:nvSpPr>
        <p:spPr>
          <a:xfrm>
            <a:off x="1028700" y="2239472"/>
            <a:ext cx="16230600" cy="4930119"/>
          </a:xfrm>
          <a:prstGeom prst="rect">
            <a:avLst/>
          </a:prstGeom>
        </p:spPr>
        <p:txBody>
          <a:bodyPr lIns="0" tIns="0" rIns="0" bIns="0" rtlCol="0" anchor="t">
            <a:spAutoFit/>
          </a:bodyPr>
          <a:lstStyle/>
          <a:p>
            <a:pPr algn="l">
              <a:lnSpc>
                <a:spcPts val="2836"/>
              </a:lnSpc>
            </a:pPr>
            <a:r>
              <a:rPr lang="en-US" sz="2025">
                <a:solidFill>
                  <a:srgbClr val="FFFFFF"/>
                </a:solidFill>
                <a:latin typeface="Open Sans"/>
                <a:ea typeface="Open Sans"/>
                <a:cs typeface="Open Sans"/>
                <a:sym typeface="Open Sans"/>
              </a:rPr>
              <a:t>The project's impact on climate change is significant, as it utilizes PM2.5 values to analyze trends and understand future values, ultimately helping to tackle the problem of climate change. By predicting PM2.5 concentrations, the project can:</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Bold"/>
                <a:ea typeface="Open Sans Bold"/>
                <a:cs typeface="Open Sans Bold"/>
                <a:sym typeface="Open Sans Bold"/>
              </a:rPr>
              <a:t>Inform Policy Decisions</a:t>
            </a:r>
            <a:r>
              <a:rPr lang="en-US" sz="2025">
                <a:solidFill>
                  <a:srgbClr val="FFFFFF"/>
                </a:solidFill>
                <a:latin typeface="Open Sans"/>
                <a:ea typeface="Open Sans"/>
                <a:cs typeface="Open Sans"/>
                <a:sym typeface="Open Sans"/>
              </a:rPr>
              <a:t>: Provide policymakers with accurate data to develop and implement effective climate change mitigation strategies.</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Bold"/>
                <a:ea typeface="Open Sans Bold"/>
                <a:cs typeface="Open Sans Bold"/>
                <a:sym typeface="Open Sans Bold"/>
              </a:rPr>
              <a:t>Enhance Air Quality Management</a:t>
            </a:r>
            <a:r>
              <a:rPr lang="en-US" sz="2025">
                <a:solidFill>
                  <a:srgbClr val="FFFFFF"/>
                </a:solidFill>
                <a:latin typeface="Open Sans"/>
                <a:ea typeface="Open Sans"/>
                <a:cs typeface="Open Sans"/>
                <a:sym typeface="Open Sans"/>
              </a:rPr>
              <a:t>: Help optimize air quality management systems, reducing the negative impacts of PM2.5 on human health and the environment.</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Bold"/>
                <a:ea typeface="Open Sans Bold"/>
                <a:cs typeface="Open Sans Bold"/>
                <a:sym typeface="Open Sans Bold"/>
              </a:rPr>
              <a:t>Support Sustainable Development</a:t>
            </a:r>
            <a:r>
              <a:rPr lang="en-US" sz="2025">
                <a:solidFill>
                  <a:srgbClr val="FFFFFF"/>
                </a:solidFill>
                <a:latin typeface="Open Sans"/>
                <a:ea typeface="Open Sans"/>
                <a:cs typeface="Open Sans"/>
                <a:sym typeface="Open Sans"/>
              </a:rPr>
              <a:t>: Contribute to sustainable development by promoting cleaner energy sources, reducing emissions, and protecting the environment.</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a:ea typeface="Open Sans"/>
                <a:cs typeface="Open Sans"/>
                <a:sym typeface="Open Sans"/>
              </a:rPr>
              <a:t>By leveraging machine learning models, such as SARIMA and Holt-Winters, the project can accurately predict PM2.5 concentrations, ultimately helping to combat climate change and promote a healthier, more sustainable environment.</a:t>
            </a:r>
          </a:p>
        </p:txBody>
      </p:sp>
      <p:sp>
        <p:nvSpPr>
          <p:cNvPr id="4" name="TextBox 4"/>
          <p:cNvSpPr txBox="1"/>
          <p:nvPr/>
        </p:nvSpPr>
        <p:spPr>
          <a:xfrm>
            <a:off x="1028700" y="8008688"/>
            <a:ext cx="9602343" cy="367618"/>
          </a:xfrm>
          <a:prstGeom prst="rect">
            <a:avLst/>
          </a:prstGeom>
        </p:spPr>
        <p:txBody>
          <a:bodyPr lIns="0" tIns="0" rIns="0" bIns="0" rtlCol="0" anchor="t">
            <a:spAutoFit/>
          </a:bodyPr>
          <a:lstStyle/>
          <a:p>
            <a:pPr algn="l">
              <a:lnSpc>
                <a:spcPts val="2751"/>
              </a:lnSpc>
            </a:pPr>
            <a:r>
              <a:rPr lang="en-US" sz="2392" u="sng">
                <a:solidFill>
                  <a:srgbClr val="FFFFFF"/>
                </a:solidFill>
                <a:latin typeface="Hatton"/>
                <a:ea typeface="Hatton"/>
                <a:cs typeface="Hatton"/>
                <a:sym typeface="Hatton"/>
              </a:rPr>
              <a:t>Attributions &amp; References:</a:t>
            </a:r>
          </a:p>
        </p:txBody>
      </p:sp>
      <p:sp>
        <p:nvSpPr>
          <p:cNvPr id="5" name="TextBox 5"/>
          <p:cNvSpPr txBox="1"/>
          <p:nvPr/>
        </p:nvSpPr>
        <p:spPr>
          <a:xfrm>
            <a:off x="1028700" y="8557281"/>
            <a:ext cx="16230600" cy="701019"/>
          </a:xfrm>
          <a:prstGeom prst="rect">
            <a:avLst/>
          </a:prstGeom>
        </p:spPr>
        <p:txBody>
          <a:bodyPr lIns="0" tIns="0" rIns="0" bIns="0" rtlCol="0" anchor="t">
            <a:spAutoFit/>
          </a:bodyPr>
          <a:lstStyle/>
          <a:p>
            <a:pPr algn="l">
              <a:lnSpc>
                <a:spcPts val="2836"/>
              </a:lnSpc>
            </a:pPr>
            <a:r>
              <a:rPr lang="en-US" sz="2025">
                <a:solidFill>
                  <a:srgbClr val="FFFFFF"/>
                </a:solidFill>
                <a:latin typeface="Open Sans Bold"/>
                <a:ea typeface="Open Sans Bold"/>
                <a:cs typeface="Open Sans Bold"/>
                <a:sym typeface="Open Sans Bold"/>
              </a:rPr>
              <a:t>Kaggle Air Quality India Dataset: </a:t>
            </a:r>
            <a:r>
              <a:rPr lang="en-US" sz="2025">
                <a:solidFill>
                  <a:srgbClr val="FFFFFF"/>
                </a:solidFill>
                <a:latin typeface="Open Sans"/>
                <a:ea typeface="Open Sans"/>
                <a:cs typeface="Open Sans"/>
                <a:sym typeface="Open Sans"/>
              </a:rPr>
              <a:t>https://www.kaggle.com/datasets/fedesoriano/air-quality-data-in-india</a:t>
            </a:r>
          </a:p>
          <a:p>
            <a:pPr algn="l">
              <a:lnSpc>
                <a:spcPts val="2836"/>
              </a:lnSpc>
            </a:pPr>
            <a:r>
              <a:rPr lang="en-US" sz="2025">
                <a:solidFill>
                  <a:srgbClr val="FFFFFF"/>
                </a:solidFill>
                <a:latin typeface="Open Sans Bold"/>
                <a:ea typeface="Open Sans Bold"/>
                <a:cs typeface="Open Sans Bold"/>
                <a:sym typeface="Open Sans Bold"/>
              </a:rPr>
              <a:t>ChatGPT OpenAI: </a:t>
            </a:r>
            <a:r>
              <a:rPr lang="en-US" sz="2025">
                <a:solidFill>
                  <a:srgbClr val="FFFFFF"/>
                </a:solidFill>
                <a:latin typeface="Open Sans"/>
                <a:ea typeface="Open Sans"/>
                <a:cs typeface="Open Sans"/>
                <a:sym typeface="Open Sans"/>
              </a:rPr>
              <a:t>For rephrasing and textual content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sp>
        <p:nvSpPr>
          <p:cNvPr id="2" name="Freeform 2"/>
          <p:cNvSpPr/>
          <p:nvPr/>
        </p:nvSpPr>
        <p:spPr>
          <a:xfrm>
            <a:off x="-242050" y="5036486"/>
            <a:ext cx="4995836" cy="6331129"/>
          </a:xfrm>
          <a:custGeom>
            <a:avLst/>
            <a:gdLst/>
            <a:ahLst/>
            <a:cxnLst/>
            <a:rect l="l" t="t" r="r" b="b"/>
            <a:pathLst>
              <a:path w="4995836" h="6331129">
                <a:moveTo>
                  <a:pt x="0" y="0"/>
                </a:moveTo>
                <a:lnTo>
                  <a:pt x="4995836" y="0"/>
                </a:lnTo>
                <a:lnTo>
                  <a:pt x="4995836" y="6331129"/>
                </a:lnTo>
                <a:lnTo>
                  <a:pt x="0" y="633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219200">
            <a:off x="13862710" y="-1562571"/>
            <a:ext cx="4995836" cy="6331129"/>
          </a:xfrm>
          <a:custGeom>
            <a:avLst/>
            <a:gdLst/>
            <a:ahLst/>
            <a:cxnLst/>
            <a:rect l="l" t="t" r="r" b="b"/>
            <a:pathLst>
              <a:path w="4995836" h="6331129">
                <a:moveTo>
                  <a:pt x="0" y="0"/>
                </a:moveTo>
                <a:lnTo>
                  <a:pt x="4995836" y="0"/>
                </a:lnTo>
                <a:lnTo>
                  <a:pt x="4995836" y="6331129"/>
                </a:lnTo>
                <a:lnTo>
                  <a:pt x="0" y="633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942329" y="4650427"/>
            <a:ext cx="6403343" cy="957572"/>
          </a:xfrm>
          <a:prstGeom prst="rect">
            <a:avLst/>
          </a:prstGeom>
        </p:spPr>
        <p:txBody>
          <a:bodyPr lIns="0" tIns="0" rIns="0" bIns="0" rtlCol="0" anchor="t">
            <a:spAutoFit/>
          </a:bodyPr>
          <a:lstStyle/>
          <a:p>
            <a:pPr algn="ctr">
              <a:lnSpc>
                <a:spcPts val="7023"/>
              </a:lnSpc>
            </a:pPr>
            <a:r>
              <a:rPr lang="en-US" sz="6107">
                <a:solidFill>
                  <a:srgbClr val="FFFFFF"/>
                </a:solidFill>
                <a:latin typeface="Hatton"/>
                <a:ea typeface="Hatton"/>
                <a:cs typeface="Hatton"/>
                <a:sym typeface="Hatton"/>
              </a:rPr>
              <a:t>Thanks</a:t>
            </a:r>
          </a:p>
        </p:txBody>
      </p:sp>
      <p:sp>
        <p:nvSpPr>
          <p:cNvPr id="5" name="TextBox 5"/>
          <p:cNvSpPr txBox="1"/>
          <p:nvPr/>
        </p:nvSpPr>
        <p:spPr>
          <a:xfrm>
            <a:off x="6747110" y="763322"/>
            <a:ext cx="4793781" cy="506337"/>
          </a:xfrm>
          <a:prstGeom prst="rect">
            <a:avLst/>
          </a:prstGeom>
        </p:spPr>
        <p:txBody>
          <a:bodyPr lIns="0" tIns="0" rIns="0" bIns="0" rtlCol="0" anchor="t">
            <a:spAutoFit/>
          </a:bodyPr>
          <a:lstStyle/>
          <a:p>
            <a:pPr algn="ctr">
              <a:lnSpc>
                <a:spcPts val="3723"/>
              </a:lnSpc>
            </a:pPr>
            <a:r>
              <a:rPr lang="en-US" sz="3238">
                <a:solidFill>
                  <a:srgbClr val="FFFFFF">
                    <a:alpha val="49804"/>
                  </a:srgbClr>
                </a:solidFill>
                <a:latin typeface="Hatton"/>
                <a:ea typeface="Hatton"/>
                <a:cs typeface="Hatton"/>
                <a:sym typeface="Hatton"/>
              </a:rPr>
              <a:t>VIT University, Chennai</a:t>
            </a:r>
          </a:p>
        </p:txBody>
      </p:sp>
      <p:sp>
        <p:nvSpPr>
          <p:cNvPr id="6" name="TextBox 6"/>
          <p:cNvSpPr txBox="1"/>
          <p:nvPr/>
        </p:nvSpPr>
        <p:spPr>
          <a:xfrm>
            <a:off x="6747110" y="8996868"/>
            <a:ext cx="5865773" cy="506337"/>
          </a:xfrm>
          <a:prstGeom prst="rect">
            <a:avLst/>
          </a:prstGeom>
        </p:spPr>
        <p:txBody>
          <a:bodyPr lIns="0" tIns="0" rIns="0" bIns="0" rtlCol="0" anchor="t">
            <a:spAutoFit/>
          </a:bodyPr>
          <a:lstStyle/>
          <a:p>
            <a:pPr algn="ctr">
              <a:lnSpc>
                <a:spcPts val="3723"/>
              </a:lnSpc>
            </a:pPr>
            <a:r>
              <a:rPr lang="en-US" sz="3238">
                <a:solidFill>
                  <a:srgbClr val="FFFFFF">
                    <a:alpha val="50980"/>
                  </a:srgbClr>
                </a:solidFill>
                <a:latin typeface="Hatton"/>
                <a:ea typeface="Hatton"/>
                <a:cs typeface="Hatton"/>
                <a:sym typeface="Hatton"/>
              </a:rPr>
              <a:t>Naysah Sheikh - 22BCE1943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4339" y="-102870"/>
            <a:ext cx="11800546" cy="10501622"/>
            <a:chOff x="0" y="0"/>
            <a:chExt cx="6349238" cy="5650357"/>
          </a:xfrm>
        </p:grpSpPr>
        <p:sp>
          <p:nvSpPr>
            <p:cNvPr id="3" name="Freeform 3"/>
            <p:cNvSpPr/>
            <p:nvPr/>
          </p:nvSpPr>
          <p:spPr>
            <a:xfrm>
              <a:off x="-1220470" y="-200914"/>
              <a:ext cx="7579741" cy="5919724"/>
            </a:xfrm>
            <a:custGeom>
              <a:avLst/>
              <a:gdLst/>
              <a:ahLst/>
              <a:cxnLst/>
              <a:rect l="l" t="t" r="r" b="b"/>
              <a:pathLst>
                <a:path w="7579741" h="5919724">
                  <a:moveTo>
                    <a:pt x="7563231" y="542290"/>
                  </a:moveTo>
                  <a:cubicBezTo>
                    <a:pt x="7547864" y="557530"/>
                    <a:pt x="7490206" y="686562"/>
                    <a:pt x="7507224" y="715264"/>
                  </a:cubicBezTo>
                  <a:cubicBezTo>
                    <a:pt x="7525639" y="709803"/>
                    <a:pt x="7436739" y="790321"/>
                    <a:pt x="7482586" y="888111"/>
                  </a:cubicBezTo>
                  <a:cubicBezTo>
                    <a:pt x="7469505" y="906018"/>
                    <a:pt x="7553833" y="924179"/>
                    <a:pt x="7546848" y="962025"/>
                  </a:cubicBezTo>
                  <a:cubicBezTo>
                    <a:pt x="7534529" y="981202"/>
                    <a:pt x="7489825" y="974979"/>
                    <a:pt x="7525639" y="1001014"/>
                  </a:cubicBezTo>
                  <a:cubicBezTo>
                    <a:pt x="7533132" y="1085469"/>
                    <a:pt x="7579233" y="1117346"/>
                    <a:pt x="7428357" y="1351280"/>
                  </a:cubicBezTo>
                  <a:cubicBezTo>
                    <a:pt x="7398639" y="1347343"/>
                    <a:pt x="7317740" y="1604645"/>
                    <a:pt x="7205980" y="1797050"/>
                  </a:cubicBezTo>
                  <a:cubicBezTo>
                    <a:pt x="7222109" y="1833372"/>
                    <a:pt x="7240016" y="1850009"/>
                    <a:pt x="7202297" y="1916684"/>
                  </a:cubicBezTo>
                  <a:cubicBezTo>
                    <a:pt x="7208901" y="1933448"/>
                    <a:pt x="7273036" y="1963420"/>
                    <a:pt x="7239635" y="2007743"/>
                  </a:cubicBezTo>
                  <a:cubicBezTo>
                    <a:pt x="7204202" y="2091436"/>
                    <a:pt x="7205853" y="2286381"/>
                    <a:pt x="7250049" y="2317750"/>
                  </a:cubicBezTo>
                  <a:cubicBezTo>
                    <a:pt x="7275576" y="2308987"/>
                    <a:pt x="7186168" y="2474976"/>
                    <a:pt x="7233031" y="2483866"/>
                  </a:cubicBezTo>
                  <a:cubicBezTo>
                    <a:pt x="7217791" y="2541143"/>
                    <a:pt x="7278497" y="2574417"/>
                    <a:pt x="7147941" y="2695575"/>
                  </a:cubicBezTo>
                  <a:cubicBezTo>
                    <a:pt x="7045960" y="2756535"/>
                    <a:pt x="7168642" y="2805176"/>
                    <a:pt x="7069074" y="2892044"/>
                  </a:cubicBezTo>
                  <a:cubicBezTo>
                    <a:pt x="7109587" y="2925826"/>
                    <a:pt x="7008622" y="2948432"/>
                    <a:pt x="7081139" y="3107690"/>
                  </a:cubicBezTo>
                  <a:cubicBezTo>
                    <a:pt x="7090664" y="3117088"/>
                    <a:pt x="7034657" y="3165983"/>
                    <a:pt x="7017766" y="3207639"/>
                  </a:cubicBezTo>
                  <a:cubicBezTo>
                    <a:pt x="7063232" y="3257296"/>
                    <a:pt x="7012940" y="3253994"/>
                    <a:pt x="6997446" y="3340354"/>
                  </a:cubicBezTo>
                  <a:cubicBezTo>
                    <a:pt x="6914515" y="3405251"/>
                    <a:pt x="6917309" y="3435350"/>
                    <a:pt x="6838696" y="3533013"/>
                  </a:cubicBezTo>
                  <a:cubicBezTo>
                    <a:pt x="6861556" y="3525774"/>
                    <a:pt x="6889496" y="3574161"/>
                    <a:pt x="6822313" y="3687572"/>
                  </a:cubicBezTo>
                  <a:cubicBezTo>
                    <a:pt x="6817868" y="3707257"/>
                    <a:pt x="6727190" y="3726307"/>
                    <a:pt x="6704838" y="3771265"/>
                  </a:cubicBezTo>
                  <a:cubicBezTo>
                    <a:pt x="6674739" y="3791585"/>
                    <a:pt x="6736080" y="3823716"/>
                    <a:pt x="6667881" y="3824732"/>
                  </a:cubicBezTo>
                  <a:cubicBezTo>
                    <a:pt x="6676517" y="3870960"/>
                    <a:pt x="6621399" y="3859911"/>
                    <a:pt x="6607683" y="3879977"/>
                  </a:cubicBezTo>
                  <a:cubicBezTo>
                    <a:pt x="6650990" y="3906901"/>
                    <a:pt x="6618478" y="3901313"/>
                    <a:pt x="6653657" y="3916553"/>
                  </a:cubicBezTo>
                  <a:cubicBezTo>
                    <a:pt x="6651371" y="3988689"/>
                    <a:pt x="6546469" y="4092829"/>
                    <a:pt x="6552819" y="4182491"/>
                  </a:cubicBezTo>
                  <a:cubicBezTo>
                    <a:pt x="6516370" y="4270502"/>
                    <a:pt x="6542786" y="4306443"/>
                    <a:pt x="6490208" y="4402836"/>
                  </a:cubicBezTo>
                  <a:cubicBezTo>
                    <a:pt x="6527419" y="4414266"/>
                    <a:pt x="6500749" y="4427982"/>
                    <a:pt x="6457696" y="4505960"/>
                  </a:cubicBezTo>
                  <a:cubicBezTo>
                    <a:pt x="6503289" y="4531741"/>
                    <a:pt x="6486271" y="4590542"/>
                    <a:pt x="6438519" y="4659376"/>
                  </a:cubicBezTo>
                  <a:cubicBezTo>
                    <a:pt x="6519418" y="4706620"/>
                    <a:pt x="6472682" y="4854575"/>
                    <a:pt x="6428232" y="4913630"/>
                  </a:cubicBezTo>
                  <a:cubicBezTo>
                    <a:pt x="6441440" y="4962525"/>
                    <a:pt x="6419596" y="5014341"/>
                    <a:pt x="6364732" y="5057902"/>
                  </a:cubicBezTo>
                  <a:cubicBezTo>
                    <a:pt x="6326251" y="5158740"/>
                    <a:pt x="6311773" y="5242179"/>
                    <a:pt x="6153531" y="5344668"/>
                  </a:cubicBezTo>
                  <a:cubicBezTo>
                    <a:pt x="6108954" y="5423535"/>
                    <a:pt x="6112764" y="5474843"/>
                    <a:pt x="6025007" y="5580126"/>
                  </a:cubicBezTo>
                  <a:cubicBezTo>
                    <a:pt x="5990082" y="5617337"/>
                    <a:pt x="5948299" y="5575808"/>
                    <a:pt x="5956046" y="5642229"/>
                  </a:cubicBezTo>
                  <a:cubicBezTo>
                    <a:pt x="5906770" y="5660898"/>
                    <a:pt x="5970270" y="5719572"/>
                    <a:pt x="5856605" y="5769483"/>
                  </a:cubicBezTo>
                  <a:cubicBezTo>
                    <a:pt x="5875401" y="5829681"/>
                    <a:pt x="5926582" y="5859272"/>
                    <a:pt x="5715762" y="5839333"/>
                  </a:cubicBezTo>
                  <a:cubicBezTo>
                    <a:pt x="4322445" y="5836539"/>
                    <a:pt x="2963291" y="5847588"/>
                    <a:pt x="1505204" y="5835142"/>
                  </a:cubicBezTo>
                  <a:cubicBezTo>
                    <a:pt x="1422400" y="5827522"/>
                    <a:pt x="1221740" y="5919724"/>
                    <a:pt x="1265555" y="5732399"/>
                  </a:cubicBezTo>
                  <a:cubicBezTo>
                    <a:pt x="1276477" y="4087495"/>
                    <a:pt x="1248029" y="2400427"/>
                    <a:pt x="1253236" y="760476"/>
                  </a:cubicBezTo>
                  <a:cubicBezTo>
                    <a:pt x="1408430" y="0"/>
                    <a:pt x="0" y="249174"/>
                    <a:pt x="6352667" y="210693"/>
                  </a:cubicBezTo>
                  <a:cubicBezTo>
                    <a:pt x="6709537" y="218821"/>
                    <a:pt x="7224776" y="185928"/>
                    <a:pt x="7545070" y="221488"/>
                  </a:cubicBezTo>
                  <a:cubicBezTo>
                    <a:pt x="7579741" y="234569"/>
                    <a:pt x="7569835" y="514604"/>
                    <a:pt x="7563231" y="542290"/>
                  </a:cubicBezTo>
                  <a:close/>
                </a:path>
              </a:pathLst>
            </a:custGeom>
            <a:blipFill>
              <a:blip r:embed="rId2"/>
              <a:stretch>
                <a:fillRect r="-33568"/>
              </a:stretch>
            </a:blipFill>
          </p:spPr>
        </p:sp>
      </p:grpSp>
      <p:sp>
        <p:nvSpPr>
          <p:cNvPr id="4" name="TextBox 4"/>
          <p:cNvSpPr txBox="1"/>
          <p:nvPr/>
        </p:nvSpPr>
        <p:spPr>
          <a:xfrm>
            <a:off x="8026166" y="1214069"/>
            <a:ext cx="4537222" cy="859259"/>
          </a:xfrm>
          <a:prstGeom prst="rect">
            <a:avLst/>
          </a:prstGeom>
        </p:spPr>
        <p:txBody>
          <a:bodyPr lIns="0" tIns="0" rIns="0" bIns="0" rtlCol="0" anchor="t">
            <a:spAutoFit/>
          </a:bodyPr>
          <a:lstStyle/>
          <a:p>
            <a:pPr algn="l">
              <a:lnSpc>
                <a:spcPts val="6431"/>
              </a:lnSpc>
            </a:pPr>
            <a:r>
              <a:rPr lang="en-US" sz="5592">
                <a:solidFill>
                  <a:srgbClr val="1A401F"/>
                </a:solidFill>
                <a:latin typeface="Hatton"/>
                <a:ea typeface="Hatton"/>
                <a:cs typeface="Hatton"/>
                <a:sym typeface="Hatton"/>
              </a:rPr>
              <a:t>Introduction</a:t>
            </a:r>
          </a:p>
        </p:txBody>
      </p:sp>
      <p:sp>
        <p:nvSpPr>
          <p:cNvPr id="5" name="TextBox 5"/>
          <p:cNvSpPr txBox="1"/>
          <p:nvPr/>
        </p:nvSpPr>
        <p:spPr>
          <a:xfrm>
            <a:off x="7613506" y="2423816"/>
            <a:ext cx="9899763" cy="6834484"/>
          </a:xfrm>
          <a:prstGeom prst="rect">
            <a:avLst/>
          </a:prstGeom>
        </p:spPr>
        <p:txBody>
          <a:bodyPr lIns="0" tIns="0" rIns="0" bIns="0" rtlCol="0" anchor="t">
            <a:spAutoFit/>
          </a:bodyPr>
          <a:lstStyle/>
          <a:p>
            <a:pPr marL="523737" lvl="1" indent="-261868" algn="l">
              <a:lnSpc>
                <a:spcPts val="3396"/>
              </a:lnSpc>
              <a:buFont typeface="Arial"/>
              <a:buChar char="•"/>
            </a:pPr>
            <a:r>
              <a:rPr lang="en-US" sz="2425">
                <a:solidFill>
                  <a:srgbClr val="1A401F"/>
                </a:solidFill>
                <a:latin typeface="Open Sans"/>
                <a:ea typeface="Open Sans"/>
                <a:cs typeface="Open Sans"/>
                <a:sym typeface="Open Sans"/>
              </a:rPr>
              <a:t>Climate change threatens our planet's survival, with rising temperatures, natural disasters, and unpredictable weather patterns. </a:t>
            </a:r>
          </a:p>
          <a:p>
            <a:pPr marL="523737" lvl="1" indent="-261868" algn="l">
              <a:lnSpc>
                <a:spcPts val="3396"/>
              </a:lnSpc>
              <a:buFont typeface="Arial"/>
              <a:buChar char="•"/>
            </a:pPr>
            <a:r>
              <a:rPr lang="en-US" sz="2425">
                <a:solidFill>
                  <a:srgbClr val="1A401F"/>
                </a:solidFill>
                <a:latin typeface="Open Sans"/>
                <a:ea typeface="Open Sans"/>
                <a:cs typeface="Open Sans"/>
                <a:sym typeface="Open Sans"/>
              </a:rPr>
              <a:t>Particulate Matter 2.5 (PM2.5) is a key indicator of climate change, correlated with temperature, humidity, and environmental factors. </a:t>
            </a:r>
          </a:p>
          <a:p>
            <a:pPr marL="523737" lvl="1" indent="-261868" algn="l">
              <a:lnSpc>
                <a:spcPts val="3396"/>
              </a:lnSpc>
              <a:buFont typeface="Arial"/>
              <a:buChar char="•"/>
            </a:pPr>
            <a:r>
              <a:rPr lang="en-US" sz="2425">
                <a:solidFill>
                  <a:srgbClr val="1A401F"/>
                </a:solidFill>
                <a:latin typeface="Open Sans"/>
                <a:ea typeface="Open Sans"/>
                <a:cs typeface="Open Sans"/>
                <a:sym typeface="Open Sans"/>
              </a:rPr>
              <a:t>By analyzing PM2.5 data, we can identify vulnerable areas, develop targeted interventions, and inform climate change strategies. </a:t>
            </a:r>
          </a:p>
          <a:p>
            <a:pPr marL="523737" lvl="1" indent="-261868" algn="l">
              <a:lnSpc>
                <a:spcPts val="3396"/>
              </a:lnSpc>
              <a:buFont typeface="Arial"/>
              <a:buChar char="•"/>
            </a:pPr>
            <a:r>
              <a:rPr lang="en-US" sz="2425">
                <a:solidFill>
                  <a:srgbClr val="1A401F"/>
                </a:solidFill>
                <a:latin typeface="Open Sans"/>
                <a:ea typeface="Open Sans"/>
                <a:cs typeface="Open Sans"/>
                <a:sym typeface="Open Sans"/>
              </a:rPr>
              <a:t>PM2.5 also poses significant health risks, exacerbating respiratory issues and cardiovascular disease. Moreover, reducing PM2.5 emissions can have a direct impact on slowing climate change, making it a critical area of focus.</a:t>
            </a:r>
          </a:p>
          <a:p>
            <a:pPr marL="523737" lvl="1" indent="-261868" algn="l">
              <a:lnSpc>
                <a:spcPts val="3396"/>
              </a:lnSpc>
              <a:buFont typeface="Arial"/>
              <a:buChar char="•"/>
            </a:pPr>
            <a:r>
              <a:rPr lang="en-US" sz="2425">
                <a:solidFill>
                  <a:srgbClr val="1A401F"/>
                </a:solidFill>
                <a:latin typeface="Open Sans"/>
                <a:ea typeface="Open Sans"/>
                <a:cs typeface="Open Sans"/>
                <a:sym typeface="Open Sans"/>
              </a:rPr>
              <a:t>This project aims to provide a comprehensive analysis of PM2.5 data, offering insights and recommendations for policymakers, researchers, and the public to take action against climate change.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8314" y="1771377"/>
            <a:ext cx="3729560" cy="372956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401F"/>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8647503" y="3358086"/>
            <a:ext cx="1753806" cy="1511462"/>
          </a:xfrm>
          <a:custGeom>
            <a:avLst/>
            <a:gdLst/>
            <a:ahLst/>
            <a:cxnLst/>
            <a:rect l="l" t="t" r="r" b="b"/>
            <a:pathLst>
              <a:path w="1753806" h="1511462">
                <a:moveTo>
                  <a:pt x="0" y="0"/>
                </a:moveTo>
                <a:lnTo>
                  <a:pt x="1753806" y="0"/>
                </a:lnTo>
                <a:lnTo>
                  <a:pt x="1753806" y="1511462"/>
                </a:lnTo>
                <a:lnTo>
                  <a:pt x="0" y="15114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5273687" y="3823974"/>
            <a:ext cx="3898268" cy="389826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401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2871801" y="3158497"/>
            <a:ext cx="1506661" cy="1413522"/>
          </a:xfrm>
          <a:custGeom>
            <a:avLst/>
            <a:gdLst/>
            <a:ahLst/>
            <a:cxnLst/>
            <a:rect l="l" t="t" r="r" b="b"/>
            <a:pathLst>
              <a:path w="1506661" h="1413522">
                <a:moveTo>
                  <a:pt x="0" y="0"/>
                </a:moveTo>
                <a:lnTo>
                  <a:pt x="1506661" y="0"/>
                </a:lnTo>
                <a:lnTo>
                  <a:pt x="1506661" y="1413522"/>
                </a:lnTo>
                <a:lnTo>
                  <a:pt x="0" y="14135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0349">
            <a:off x="3805251" y="3868875"/>
            <a:ext cx="1781653" cy="1671515"/>
          </a:xfrm>
          <a:custGeom>
            <a:avLst/>
            <a:gdLst/>
            <a:ahLst/>
            <a:cxnLst/>
            <a:rect l="l" t="t" r="r" b="b"/>
            <a:pathLst>
              <a:path w="1781653" h="1671515">
                <a:moveTo>
                  <a:pt x="0" y="0"/>
                </a:moveTo>
                <a:lnTo>
                  <a:pt x="1781654" y="0"/>
                </a:lnTo>
                <a:lnTo>
                  <a:pt x="1781654" y="1671515"/>
                </a:lnTo>
                <a:lnTo>
                  <a:pt x="0" y="16715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9524406" y="613358"/>
            <a:ext cx="3729560" cy="372956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401F"/>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3903060" y="3168246"/>
            <a:ext cx="4028093" cy="4028093"/>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401F"/>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98712" y="7051844"/>
            <a:ext cx="18486712" cy="6981436"/>
            <a:chOff x="0" y="0"/>
            <a:chExt cx="6347206" cy="2396998"/>
          </a:xfrm>
        </p:grpSpPr>
        <p:sp>
          <p:nvSpPr>
            <p:cNvPr id="18" name="Freeform 18"/>
            <p:cNvSpPr/>
            <p:nvPr/>
          </p:nvSpPr>
          <p:spPr>
            <a:xfrm>
              <a:off x="-102743" y="-211963"/>
              <a:ext cx="6678549" cy="2641092"/>
            </a:xfrm>
            <a:custGeom>
              <a:avLst/>
              <a:gdLst/>
              <a:ahLst/>
              <a:cxnLst/>
              <a:rect l="l" t="t" r="r" b="b"/>
              <a:pathLst>
                <a:path w="6678549" h="2641092">
                  <a:moveTo>
                    <a:pt x="6449568" y="2580767"/>
                  </a:moveTo>
                  <a:cubicBezTo>
                    <a:pt x="6379591" y="9525"/>
                    <a:pt x="6678549" y="646303"/>
                    <a:pt x="5719826" y="667893"/>
                  </a:cubicBezTo>
                  <a:cubicBezTo>
                    <a:pt x="5719826" y="668274"/>
                    <a:pt x="5719953" y="668528"/>
                    <a:pt x="5720080" y="669036"/>
                  </a:cubicBezTo>
                  <a:cubicBezTo>
                    <a:pt x="5719826" y="669417"/>
                    <a:pt x="5719699" y="668655"/>
                    <a:pt x="5719445" y="667893"/>
                  </a:cubicBezTo>
                  <a:cubicBezTo>
                    <a:pt x="5691505" y="668528"/>
                    <a:pt x="5662422" y="668655"/>
                    <a:pt x="5632069" y="668147"/>
                  </a:cubicBezTo>
                  <a:cubicBezTo>
                    <a:pt x="5353939" y="731774"/>
                    <a:pt x="5655310" y="787908"/>
                    <a:pt x="5138420" y="658876"/>
                  </a:cubicBezTo>
                  <a:cubicBezTo>
                    <a:pt x="5107686" y="701294"/>
                    <a:pt x="4847590" y="611505"/>
                    <a:pt x="4790440" y="557276"/>
                  </a:cubicBezTo>
                  <a:cubicBezTo>
                    <a:pt x="4726051" y="605155"/>
                    <a:pt x="4407408" y="596773"/>
                    <a:pt x="4229735" y="540385"/>
                  </a:cubicBezTo>
                  <a:cubicBezTo>
                    <a:pt x="4230116" y="541147"/>
                    <a:pt x="4229989" y="542417"/>
                    <a:pt x="4229100" y="544703"/>
                  </a:cubicBezTo>
                  <a:cubicBezTo>
                    <a:pt x="4227449" y="544068"/>
                    <a:pt x="4225544" y="547116"/>
                    <a:pt x="4225163" y="539877"/>
                  </a:cubicBezTo>
                  <a:cubicBezTo>
                    <a:pt x="4225671" y="540004"/>
                    <a:pt x="4226560" y="539750"/>
                    <a:pt x="4227322" y="539623"/>
                  </a:cubicBezTo>
                  <a:cubicBezTo>
                    <a:pt x="4189984" y="527558"/>
                    <a:pt x="4158869" y="513461"/>
                    <a:pt x="4138041" y="497205"/>
                  </a:cubicBezTo>
                  <a:cubicBezTo>
                    <a:pt x="3772916" y="629158"/>
                    <a:pt x="4120007" y="802767"/>
                    <a:pt x="3447415" y="591947"/>
                  </a:cubicBezTo>
                  <a:cubicBezTo>
                    <a:pt x="2977388" y="756412"/>
                    <a:pt x="2897886" y="467614"/>
                    <a:pt x="2635250" y="559943"/>
                  </a:cubicBezTo>
                  <a:cubicBezTo>
                    <a:pt x="2396998" y="433705"/>
                    <a:pt x="2152650" y="453517"/>
                    <a:pt x="1887601" y="430403"/>
                  </a:cubicBezTo>
                  <a:cubicBezTo>
                    <a:pt x="1865249" y="388239"/>
                    <a:pt x="1846326" y="363982"/>
                    <a:pt x="1827911" y="352298"/>
                  </a:cubicBezTo>
                  <a:cubicBezTo>
                    <a:pt x="1828038" y="353314"/>
                    <a:pt x="1828038" y="354203"/>
                    <a:pt x="1827530" y="352044"/>
                  </a:cubicBezTo>
                  <a:cubicBezTo>
                    <a:pt x="1769237" y="315468"/>
                    <a:pt x="1713992" y="403860"/>
                    <a:pt x="1561846" y="455930"/>
                  </a:cubicBezTo>
                  <a:cubicBezTo>
                    <a:pt x="1529461" y="436626"/>
                    <a:pt x="1503553" y="423418"/>
                    <a:pt x="1480947" y="414401"/>
                  </a:cubicBezTo>
                  <a:lnTo>
                    <a:pt x="1480820" y="414401"/>
                  </a:lnTo>
                  <a:lnTo>
                    <a:pt x="1480693" y="414274"/>
                  </a:lnTo>
                  <a:cubicBezTo>
                    <a:pt x="1393571" y="379349"/>
                    <a:pt x="1356233" y="408305"/>
                    <a:pt x="1190117" y="405638"/>
                  </a:cubicBezTo>
                  <a:cubicBezTo>
                    <a:pt x="1065530" y="360807"/>
                    <a:pt x="981456" y="508381"/>
                    <a:pt x="744601" y="355727"/>
                  </a:cubicBezTo>
                  <a:cubicBezTo>
                    <a:pt x="669036" y="352171"/>
                    <a:pt x="718185" y="292100"/>
                    <a:pt x="497332" y="289306"/>
                  </a:cubicBezTo>
                  <a:cubicBezTo>
                    <a:pt x="398018" y="252857"/>
                    <a:pt x="356108" y="231775"/>
                    <a:pt x="290703" y="226441"/>
                  </a:cubicBezTo>
                  <a:cubicBezTo>
                    <a:pt x="290703" y="226568"/>
                    <a:pt x="290703" y="226568"/>
                    <a:pt x="290703" y="226695"/>
                  </a:cubicBezTo>
                  <a:cubicBezTo>
                    <a:pt x="290576" y="226949"/>
                    <a:pt x="290576" y="226695"/>
                    <a:pt x="290449" y="226314"/>
                  </a:cubicBezTo>
                  <a:cubicBezTo>
                    <a:pt x="265938" y="224409"/>
                    <a:pt x="238379" y="224536"/>
                    <a:pt x="203073" y="226949"/>
                  </a:cubicBezTo>
                  <a:cubicBezTo>
                    <a:pt x="0" y="0"/>
                    <a:pt x="169164" y="2421509"/>
                    <a:pt x="162941" y="2601976"/>
                  </a:cubicBezTo>
                  <a:cubicBezTo>
                    <a:pt x="538099" y="2582799"/>
                    <a:pt x="6508623" y="2641092"/>
                    <a:pt x="6449568" y="2580767"/>
                  </a:cubicBezTo>
                  <a:close/>
                  <a:moveTo>
                    <a:pt x="593598" y="304546"/>
                  </a:moveTo>
                  <a:cubicBezTo>
                    <a:pt x="592836" y="304673"/>
                    <a:pt x="592963" y="298831"/>
                    <a:pt x="593598" y="304546"/>
                  </a:cubicBezTo>
                  <a:close/>
                </a:path>
              </a:pathLst>
            </a:custGeom>
            <a:blipFill>
              <a:blip r:embed="rId6"/>
              <a:stretch>
                <a:fillRect t="-70487" b="-5935"/>
              </a:stretch>
            </a:blipFill>
          </p:spPr>
        </p:sp>
      </p:grpSp>
      <p:sp>
        <p:nvSpPr>
          <p:cNvPr id="19" name="TextBox 19"/>
          <p:cNvSpPr txBox="1"/>
          <p:nvPr/>
        </p:nvSpPr>
        <p:spPr>
          <a:xfrm>
            <a:off x="977119" y="584783"/>
            <a:ext cx="4537222" cy="859259"/>
          </a:xfrm>
          <a:prstGeom prst="rect">
            <a:avLst/>
          </a:prstGeom>
        </p:spPr>
        <p:txBody>
          <a:bodyPr lIns="0" tIns="0" rIns="0" bIns="0" rtlCol="0" anchor="t">
            <a:spAutoFit/>
          </a:bodyPr>
          <a:lstStyle/>
          <a:p>
            <a:pPr algn="l">
              <a:lnSpc>
                <a:spcPts val="6431"/>
              </a:lnSpc>
            </a:pPr>
            <a:r>
              <a:rPr lang="en-US" sz="5592">
                <a:solidFill>
                  <a:srgbClr val="1A401F"/>
                </a:solidFill>
                <a:latin typeface="Hatton"/>
                <a:ea typeface="Hatton"/>
                <a:cs typeface="Hatton"/>
                <a:sym typeface="Hatton"/>
              </a:rPr>
              <a:t>Objectives</a:t>
            </a:r>
          </a:p>
        </p:txBody>
      </p:sp>
      <p:sp>
        <p:nvSpPr>
          <p:cNvPr id="20" name="TextBox 20"/>
          <p:cNvSpPr txBox="1"/>
          <p:nvPr/>
        </p:nvSpPr>
        <p:spPr>
          <a:xfrm>
            <a:off x="934136" y="2117452"/>
            <a:ext cx="2657915" cy="1041045"/>
          </a:xfrm>
          <a:prstGeom prst="rect">
            <a:avLst/>
          </a:prstGeom>
        </p:spPr>
        <p:txBody>
          <a:bodyPr lIns="0" tIns="0" rIns="0" bIns="0" rtlCol="0" anchor="t">
            <a:spAutoFit/>
          </a:bodyPr>
          <a:lstStyle/>
          <a:p>
            <a:pPr algn="ctr">
              <a:lnSpc>
                <a:spcPts val="4050"/>
              </a:lnSpc>
            </a:pPr>
            <a:r>
              <a:rPr lang="en-US" sz="2893">
                <a:solidFill>
                  <a:srgbClr val="FFFFFF"/>
                </a:solidFill>
                <a:latin typeface="Hatton"/>
                <a:ea typeface="Hatton"/>
                <a:cs typeface="Hatton"/>
                <a:sym typeface="Hatton"/>
              </a:rPr>
              <a:t>01/</a:t>
            </a:r>
          </a:p>
          <a:p>
            <a:pPr algn="ctr">
              <a:lnSpc>
                <a:spcPts val="4050"/>
              </a:lnSpc>
            </a:pPr>
            <a:r>
              <a:rPr lang="en-US" sz="2893">
                <a:solidFill>
                  <a:srgbClr val="FFFFFF"/>
                </a:solidFill>
                <a:latin typeface="Hatton"/>
                <a:ea typeface="Hatton"/>
                <a:cs typeface="Hatton"/>
                <a:sym typeface="Hatton"/>
              </a:rPr>
              <a:t>Trend Analysis</a:t>
            </a:r>
          </a:p>
        </p:txBody>
      </p:sp>
      <p:sp>
        <p:nvSpPr>
          <p:cNvPr id="21" name="TextBox 21"/>
          <p:cNvSpPr txBox="1"/>
          <p:nvPr/>
        </p:nvSpPr>
        <p:spPr>
          <a:xfrm>
            <a:off x="5501135" y="4141247"/>
            <a:ext cx="3543509" cy="1041045"/>
          </a:xfrm>
          <a:prstGeom prst="rect">
            <a:avLst/>
          </a:prstGeom>
        </p:spPr>
        <p:txBody>
          <a:bodyPr lIns="0" tIns="0" rIns="0" bIns="0" rtlCol="0" anchor="t">
            <a:spAutoFit/>
          </a:bodyPr>
          <a:lstStyle/>
          <a:p>
            <a:pPr algn="ctr">
              <a:lnSpc>
                <a:spcPts val="4050"/>
              </a:lnSpc>
            </a:pPr>
            <a:r>
              <a:rPr lang="en-US" sz="2893">
                <a:solidFill>
                  <a:srgbClr val="FFFFFF"/>
                </a:solidFill>
                <a:latin typeface="Hatton"/>
                <a:ea typeface="Hatton"/>
                <a:cs typeface="Hatton"/>
                <a:sym typeface="Hatton"/>
              </a:rPr>
              <a:t>02/</a:t>
            </a:r>
          </a:p>
          <a:p>
            <a:pPr algn="ctr">
              <a:lnSpc>
                <a:spcPts val="4050"/>
              </a:lnSpc>
            </a:pPr>
            <a:r>
              <a:rPr lang="en-US" sz="2893">
                <a:solidFill>
                  <a:srgbClr val="FFFFFF"/>
                </a:solidFill>
                <a:latin typeface="Hatton"/>
                <a:ea typeface="Hatton"/>
                <a:cs typeface="Hatton"/>
                <a:sym typeface="Hatton"/>
              </a:rPr>
              <a:t>Future Projections</a:t>
            </a:r>
          </a:p>
        </p:txBody>
      </p:sp>
      <p:sp>
        <p:nvSpPr>
          <p:cNvPr id="22" name="TextBox 22"/>
          <p:cNvSpPr txBox="1"/>
          <p:nvPr/>
        </p:nvSpPr>
        <p:spPr>
          <a:xfrm>
            <a:off x="9975447" y="730332"/>
            <a:ext cx="2827477" cy="1041045"/>
          </a:xfrm>
          <a:prstGeom prst="rect">
            <a:avLst/>
          </a:prstGeom>
        </p:spPr>
        <p:txBody>
          <a:bodyPr lIns="0" tIns="0" rIns="0" bIns="0" rtlCol="0" anchor="t">
            <a:spAutoFit/>
          </a:bodyPr>
          <a:lstStyle/>
          <a:p>
            <a:pPr algn="ctr">
              <a:lnSpc>
                <a:spcPts val="4050"/>
              </a:lnSpc>
            </a:pPr>
            <a:r>
              <a:rPr lang="en-US" sz="2893">
                <a:solidFill>
                  <a:srgbClr val="FFFFFF"/>
                </a:solidFill>
                <a:latin typeface="Hatton"/>
                <a:ea typeface="Hatton"/>
                <a:cs typeface="Hatton"/>
                <a:sym typeface="Hatton"/>
              </a:rPr>
              <a:t>03/</a:t>
            </a:r>
          </a:p>
          <a:p>
            <a:pPr algn="ctr">
              <a:lnSpc>
                <a:spcPts val="4050"/>
              </a:lnSpc>
            </a:pPr>
            <a:r>
              <a:rPr lang="en-US" sz="2893">
                <a:solidFill>
                  <a:srgbClr val="FFFFFF"/>
                </a:solidFill>
                <a:latin typeface="Hatton"/>
                <a:ea typeface="Hatton"/>
                <a:cs typeface="Hatton"/>
                <a:sym typeface="Hatton"/>
              </a:rPr>
              <a:t>Early Warning </a:t>
            </a:r>
          </a:p>
        </p:txBody>
      </p:sp>
      <p:sp>
        <p:nvSpPr>
          <p:cNvPr id="23" name="TextBox 23"/>
          <p:cNvSpPr txBox="1"/>
          <p:nvPr/>
        </p:nvSpPr>
        <p:spPr>
          <a:xfrm>
            <a:off x="14335632" y="3293230"/>
            <a:ext cx="3162949" cy="1555448"/>
          </a:xfrm>
          <a:prstGeom prst="rect">
            <a:avLst/>
          </a:prstGeom>
        </p:spPr>
        <p:txBody>
          <a:bodyPr lIns="0" tIns="0" rIns="0" bIns="0" rtlCol="0" anchor="t">
            <a:spAutoFit/>
          </a:bodyPr>
          <a:lstStyle/>
          <a:p>
            <a:pPr algn="ctr">
              <a:lnSpc>
                <a:spcPts val="4050"/>
              </a:lnSpc>
            </a:pPr>
            <a:r>
              <a:rPr lang="en-US" sz="2893">
                <a:solidFill>
                  <a:srgbClr val="FFFFFF"/>
                </a:solidFill>
                <a:latin typeface="Hatton"/>
                <a:ea typeface="Hatton"/>
                <a:cs typeface="Hatton"/>
                <a:sym typeface="Hatton"/>
              </a:rPr>
              <a:t>04/</a:t>
            </a:r>
          </a:p>
          <a:p>
            <a:pPr algn="ctr">
              <a:lnSpc>
                <a:spcPts val="4050"/>
              </a:lnSpc>
            </a:pPr>
            <a:r>
              <a:rPr lang="en-US" sz="2893">
                <a:solidFill>
                  <a:srgbClr val="FFFFFF"/>
                </a:solidFill>
                <a:latin typeface="Hatton"/>
                <a:ea typeface="Hatton"/>
                <a:cs typeface="Hatton"/>
                <a:sym typeface="Hatton"/>
              </a:rPr>
              <a:t>Data-Driven Decision Support</a:t>
            </a:r>
          </a:p>
        </p:txBody>
      </p:sp>
      <p:sp>
        <p:nvSpPr>
          <p:cNvPr id="24" name="TextBox 24"/>
          <p:cNvSpPr txBox="1"/>
          <p:nvPr/>
        </p:nvSpPr>
        <p:spPr>
          <a:xfrm>
            <a:off x="674474" y="3319986"/>
            <a:ext cx="3177239" cy="1262359"/>
          </a:xfrm>
          <a:prstGeom prst="rect">
            <a:avLst/>
          </a:prstGeom>
        </p:spPr>
        <p:txBody>
          <a:bodyPr lIns="0" tIns="0" rIns="0" bIns="0" rtlCol="0" anchor="t">
            <a:spAutoFit/>
          </a:bodyPr>
          <a:lstStyle/>
          <a:p>
            <a:pPr algn="ctr">
              <a:lnSpc>
                <a:spcPts val="3396"/>
              </a:lnSpc>
            </a:pPr>
            <a:r>
              <a:rPr lang="en-US" sz="2425">
                <a:solidFill>
                  <a:srgbClr val="FFFFFF"/>
                </a:solidFill>
                <a:latin typeface="Open Sans"/>
                <a:ea typeface="Open Sans"/>
                <a:cs typeface="Open Sans"/>
                <a:sym typeface="Open Sans"/>
              </a:rPr>
              <a:t>Analyzes historical PM2.5 data to identify trends and patterns</a:t>
            </a:r>
          </a:p>
        </p:txBody>
      </p:sp>
      <p:sp>
        <p:nvSpPr>
          <p:cNvPr id="25" name="TextBox 25"/>
          <p:cNvSpPr txBox="1"/>
          <p:nvPr/>
        </p:nvSpPr>
        <p:spPr>
          <a:xfrm>
            <a:off x="5634202" y="5266570"/>
            <a:ext cx="3177239" cy="2119609"/>
          </a:xfrm>
          <a:prstGeom prst="rect">
            <a:avLst/>
          </a:prstGeom>
        </p:spPr>
        <p:txBody>
          <a:bodyPr lIns="0" tIns="0" rIns="0" bIns="0" rtlCol="0" anchor="t">
            <a:spAutoFit/>
          </a:bodyPr>
          <a:lstStyle/>
          <a:p>
            <a:pPr algn="ctr">
              <a:lnSpc>
                <a:spcPts val="3396"/>
              </a:lnSpc>
            </a:pPr>
            <a:r>
              <a:rPr lang="en-US" sz="2425">
                <a:solidFill>
                  <a:srgbClr val="FFFFFF"/>
                </a:solidFill>
                <a:latin typeface="Open Sans"/>
                <a:ea typeface="Open Sans"/>
                <a:cs typeface="Open Sans"/>
                <a:sym typeface="Open Sans"/>
              </a:rPr>
              <a:t>Forecasts PM2.5 concentrations using two powerful Time Series prediction models</a:t>
            </a:r>
          </a:p>
        </p:txBody>
      </p:sp>
      <p:sp>
        <p:nvSpPr>
          <p:cNvPr id="26" name="TextBox 26"/>
          <p:cNvSpPr txBox="1"/>
          <p:nvPr/>
        </p:nvSpPr>
        <p:spPr>
          <a:xfrm>
            <a:off x="9800566" y="1945173"/>
            <a:ext cx="3177239" cy="1690984"/>
          </a:xfrm>
          <a:prstGeom prst="rect">
            <a:avLst/>
          </a:prstGeom>
        </p:spPr>
        <p:txBody>
          <a:bodyPr lIns="0" tIns="0" rIns="0" bIns="0" rtlCol="0" anchor="t">
            <a:spAutoFit/>
          </a:bodyPr>
          <a:lstStyle/>
          <a:p>
            <a:pPr algn="ctr">
              <a:lnSpc>
                <a:spcPts val="3396"/>
              </a:lnSpc>
            </a:pPr>
            <a:r>
              <a:rPr lang="en-US" sz="2425">
                <a:solidFill>
                  <a:srgbClr val="FFFFFF"/>
                </a:solidFill>
                <a:latin typeface="Open Sans"/>
                <a:ea typeface="Open Sans"/>
                <a:cs typeface="Open Sans"/>
                <a:sym typeface="Open Sans"/>
              </a:rPr>
              <a:t>Indicator of climate change as well as impacts on air quality and health</a:t>
            </a:r>
          </a:p>
        </p:txBody>
      </p:sp>
      <p:sp>
        <p:nvSpPr>
          <p:cNvPr id="27" name="TextBox 27"/>
          <p:cNvSpPr txBox="1"/>
          <p:nvPr/>
        </p:nvSpPr>
        <p:spPr>
          <a:xfrm>
            <a:off x="14378462" y="4810579"/>
            <a:ext cx="3120119" cy="2119609"/>
          </a:xfrm>
          <a:prstGeom prst="rect">
            <a:avLst/>
          </a:prstGeom>
        </p:spPr>
        <p:txBody>
          <a:bodyPr lIns="0" tIns="0" rIns="0" bIns="0" rtlCol="0" anchor="t">
            <a:spAutoFit/>
          </a:bodyPr>
          <a:lstStyle/>
          <a:p>
            <a:pPr algn="ctr">
              <a:lnSpc>
                <a:spcPts val="3396"/>
              </a:lnSpc>
            </a:pPr>
            <a:r>
              <a:rPr lang="en-US" sz="2425">
                <a:solidFill>
                  <a:srgbClr val="FFFFFF"/>
                </a:solidFill>
                <a:latin typeface="Open Sans"/>
                <a:ea typeface="Open Sans"/>
                <a:cs typeface="Open Sans"/>
                <a:sym typeface="Open Sans"/>
              </a:rPr>
              <a:t>Inform climate change adaptation and mitigation strategies with PM2.5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grpSp>
        <p:nvGrpSpPr>
          <p:cNvPr id="2" name="Group 2"/>
          <p:cNvGrpSpPr/>
          <p:nvPr/>
        </p:nvGrpSpPr>
        <p:grpSpPr>
          <a:xfrm>
            <a:off x="7545380" y="-160927"/>
            <a:ext cx="15985043" cy="10608854"/>
            <a:chOff x="0" y="0"/>
            <a:chExt cx="6351016" cy="4215003"/>
          </a:xfrm>
        </p:grpSpPr>
        <p:sp>
          <p:nvSpPr>
            <p:cNvPr id="3" name="Freeform 3"/>
            <p:cNvSpPr/>
            <p:nvPr/>
          </p:nvSpPr>
          <p:spPr>
            <a:xfrm>
              <a:off x="-39878" y="-19431"/>
              <a:ext cx="6437884" cy="4257040"/>
            </a:xfrm>
            <a:custGeom>
              <a:avLst/>
              <a:gdLst/>
              <a:ahLst/>
              <a:cxnLst/>
              <a:rect l="l" t="t" r="r" b="b"/>
              <a:pathLst>
                <a:path w="6437884" h="4257040">
                  <a:moveTo>
                    <a:pt x="6341491" y="4226433"/>
                  </a:moveTo>
                  <a:cubicBezTo>
                    <a:pt x="4280281" y="4234307"/>
                    <a:pt x="2233295" y="4225925"/>
                    <a:pt x="93726" y="4234434"/>
                  </a:cubicBezTo>
                  <a:cubicBezTo>
                    <a:pt x="61976" y="4223893"/>
                    <a:pt x="79883" y="4181729"/>
                    <a:pt x="73787" y="4144518"/>
                  </a:cubicBezTo>
                  <a:cubicBezTo>
                    <a:pt x="58674" y="4096766"/>
                    <a:pt x="0" y="4066413"/>
                    <a:pt x="84455" y="3977005"/>
                  </a:cubicBezTo>
                  <a:cubicBezTo>
                    <a:pt x="103759" y="3930650"/>
                    <a:pt x="120269" y="3876040"/>
                    <a:pt x="135001" y="3832352"/>
                  </a:cubicBezTo>
                  <a:cubicBezTo>
                    <a:pt x="199009" y="3782060"/>
                    <a:pt x="241046" y="3726561"/>
                    <a:pt x="303403" y="3660521"/>
                  </a:cubicBezTo>
                  <a:cubicBezTo>
                    <a:pt x="375158" y="3572129"/>
                    <a:pt x="324104" y="3492500"/>
                    <a:pt x="437642" y="3440049"/>
                  </a:cubicBezTo>
                  <a:cubicBezTo>
                    <a:pt x="421513" y="3404235"/>
                    <a:pt x="463931" y="3368802"/>
                    <a:pt x="443357" y="3323336"/>
                  </a:cubicBezTo>
                  <a:cubicBezTo>
                    <a:pt x="448564" y="3239008"/>
                    <a:pt x="446532" y="3244215"/>
                    <a:pt x="542036" y="3139313"/>
                  </a:cubicBezTo>
                  <a:cubicBezTo>
                    <a:pt x="552704" y="3089529"/>
                    <a:pt x="490728" y="3042285"/>
                    <a:pt x="618490" y="2959862"/>
                  </a:cubicBezTo>
                  <a:cubicBezTo>
                    <a:pt x="631444" y="2894965"/>
                    <a:pt x="651891" y="2868041"/>
                    <a:pt x="717296" y="2816606"/>
                  </a:cubicBezTo>
                  <a:cubicBezTo>
                    <a:pt x="760095" y="2811526"/>
                    <a:pt x="705993" y="2703703"/>
                    <a:pt x="768477" y="2618105"/>
                  </a:cubicBezTo>
                  <a:cubicBezTo>
                    <a:pt x="788924" y="2583307"/>
                    <a:pt x="731647" y="2538984"/>
                    <a:pt x="805815" y="2425954"/>
                  </a:cubicBezTo>
                  <a:cubicBezTo>
                    <a:pt x="828167" y="2378202"/>
                    <a:pt x="826262" y="2341753"/>
                    <a:pt x="830199" y="2276602"/>
                  </a:cubicBezTo>
                  <a:cubicBezTo>
                    <a:pt x="892810" y="2216277"/>
                    <a:pt x="930021" y="2166239"/>
                    <a:pt x="939419" y="2060575"/>
                  </a:cubicBezTo>
                  <a:cubicBezTo>
                    <a:pt x="995426" y="1975866"/>
                    <a:pt x="1038860" y="1964182"/>
                    <a:pt x="990346" y="1833245"/>
                  </a:cubicBezTo>
                  <a:cubicBezTo>
                    <a:pt x="1048893" y="1747012"/>
                    <a:pt x="1075944" y="1582674"/>
                    <a:pt x="1133094" y="1484757"/>
                  </a:cubicBezTo>
                  <a:cubicBezTo>
                    <a:pt x="1107313" y="1420749"/>
                    <a:pt x="1137666" y="1331595"/>
                    <a:pt x="1097915" y="1262126"/>
                  </a:cubicBezTo>
                  <a:cubicBezTo>
                    <a:pt x="1152017" y="1137285"/>
                    <a:pt x="1106678" y="1185418"/>
                    <a:pt x="1083310" y="985647"/>
                  </a:cubicBezTo>
                  <a:cubicBezTo>
                    <a:pt x="1082167" y="963549"/>
                    <a:pt x="1056386" y="939292"/>
                    <a:pt x="1024890" y="914908"/>
                  </a:cubicBezTo>
                  <a:cubicBezTo>
                    <a:pt x="1037971" y="909828"/>
                    <a:pt x="1042289" y="837819"/>
                    <a:pt x="997966" y="824738"/>
                  </a:cubicBezTo>
                  <a:cubicBezTo>
                    <a:pt x="889762" y="775462"/>
                    <a:pt x="898525" y="645160"/>
                    <a:pt x="794512" y="570230"/>
                  </a:cubicBezTo>
                  <a:cubicBezTo>
                    <a:pt x="823976" y="457327"/>
                    <a:pt x="732790" y="389001"/>
                    <a:pt x="688467" y="295021"/>
                  </a:cubicBezTo>
                  <a:cubicBezTo>
                    <a:pt x="660527" y="270637"/>
                    <a:pt x="726694" y="269367"/>
                    <a:pt x="731393" y="248666"/>
                  </a:cubicBezTo>
                  <a:cubicBezTo>
                    <a:pt x="734568" y="241046"/>
                    <a:pt x="756920" y="170688"/>
                    <a:pt x="738759" y="154051"/>
                  </a:cubicBezTo>
                  <a:cubicBezTo>
                    <a:pt x="703199" y="134239"/>
                    <a:pt x="730504" y="110744"/>
                    <a:pt x="739902" y="77724"/>
                  </a:cubicBezTo>
                  <a:cubicBezTo>
                    <a:pt x="748411" y="61595"/>
                    <a:pt x="697992" y="2794"/>
                    <a:pt x="775589" y="25781"/>
                  </a:cubicBezTo>
                  <a:cubicBezTo>
                    <a:pt x="2374773" y="16129"/>
                    <a:pt x="3964559" y="29464"/>
                    <a:pt x="5604891" y="21336"/>
                  </a:cubicBezTo>
                  <a:cubicBezTo>
                    <a:pt x="5854573" y="38608"/>
                    <a:pt x="6136005" y="0"/>
                    <a:pt x="6383401" y="33782"/>
                  </a:cubicBezTo>
                  <a:cubicBezTo>
                    <a:pt x="6383909" y="571754"/>
                    <a:pt x="6385306" y="1170305"/>
                    <a:pt x="6384544" y="1710944"/>
                  </a:cubicBezTo>
                  <a:cubicBezTo>
                    <a:pt x="6386703" y="2484501"/>
                    <a:pt x="6379464" y="3261995"/>
                    <a:pt x="6388608" y="4038473"/>
                  </a:cubicBezTo>
                  <a:cubicBezTo>
                    <a:pt x="6357747" y="4044061"/>
                    <a:pt x="6437884" y="4257040"/>
                    <a:pt x="6341491" y="4226433"/>
                  </a:cubicBezTo>
                  <a:close/>
                </a:path>
              </a:pathLst>
            </a:custGeom>
            <a:blipFill>
              <a:blip r:embed="rId2"/>
              <a:stretch>
                <a:fillRect t="-25336" b="-25336"/>
              </a:stretch>
            </a:blipFill>
          </p:spPr>
        </p:sp>
      </p:grpSp>
      <p:sp>
        <p:nvSpPr>
          <p:cNvPr id="4" name="TextBox 4"/>
          <p:cNvSpPr txBox="1"/>
          <p:nvPr/>
        </p:nvSpPr>
        <p:spPr>
          <a:xfrm>
            <a:off x="1028700" y="1000125"/>
            <a:ext cx="5181024" cy="2449601"/>
          </a:xfrm>
          <a:prstGeom prst="rect">
            <a:avLst/>
          </a:prstGeom>
        </p:spPr>
        <p:txBody>
          <a:bodyPr lIns="0" tIns="0" rIns="0" bIns="0" rtlCol="0" anchor="t">
            <a:spAutoFit/>
          </a:bodyPr>
          <a:lstStyle/>
          <a:p>
            <a:pPr algn="l">
              <a:lnSpc>
                <a:spcPts val="6431"/>
              </a:lnSpc>
            </a:pPr>
            <a:r>
              <a:rPr lang="en-US" sz="5592">
                <a:solidFill>
                  <a:srgbClr val="FFFFFF"/>
                </a:solidFill>
                <a:latin typeface="Hatton"/>
                <a:ea typeface="Hatton"/>
                <a:cs typeface="Hatton"/>
                <a:sym typeface="Hatton"/>
              </a:rPr>
              <a:t>01/</a:t>
            </a:r>
          </a:p>
          <a:p>
            <a:pPr algn="l">
              <a:lnSpc>
                <a:spcPts val="6431"/>
              </a:lnSpc>
            </a:pPr>
            <a:r>
              <a:rPr lang="en-US" sz="5592">
                <a:solidFill>
                  <a:srgbClr val="FFFFFF"/>
                </a:solidFill>
                <a:latin typeface="Hatton"/>
                <a:ea typeface="Hatton"/>
                <a:cs typeface="Hatton"/>
                <a:sym typeface="Hatton"/>
              </a:rPr>
              <a:t>Trends and Seasonality</a:t>
            </a:r>
          </a:p>
        </p:txBody>
      </p:sp>
      <p:sp>
        <p:nvSpPr>
          <p:cNvPr id="5" name="TextBox 5"/>
          <p:cNvSpPr txBox="1"/>
          <p:nvPr/>
        </p:nvSpPr>
        <p:spPr>
          <a:xfrm>
            <a:off x="1028700" y="3687213"/>
            <a:ext cx="7800744" cy="5019911"/>
          </a:xfrm>
          <a:prstGeom prst="rect">
            <a:avLst/>
          </a:prstGeom>
        </p:spPr>
        <p:txBody>
          <a:bodyPr lIns="0" tIns="0" rIns="0" bIns="0" rtlCol="0" anchor="t">
            <a:spAutoFit/>
          </a:bodyPr>
          <a:lstStyle/>
          <a:p>
            <a:pPr algn="l">
              <a:lnSpc>
                <a:spcPts val="3662"/>
              </a:lnSpc>
            </a:pPr>
            <a:r>
              <a:rPr lang="en-US" sz="2615">
                <a:solidFill>
                  <a:srgbClr val="FFFFFF"/>
                </a:solidFill>
                <a:latin typeface="Open Sans"/>
                <a:ea typeface="Open Sans"/>
                <a:cs typeface="Open Sans"/>
                <a:sym typeface="Open Sans"/>
              </a:rPr>
              <a:t>The trends and seasonality of PM2.5 concentrations have important implications for understanding and mitigating air pollution. </a:t>
            </a:r>
          </a:p>
          <a:p>
            <a:pPr algn="l">
              <a:lnSpc>
                <a:spcPts val="3662"/>
              </a:lnSpc>
            </a:pPr>
            <a:endParaRPr lang="en-US" sz="2615">
              <a:solidFill>
                <a:srgbClr val="FFFFFF"/>
              </a:solidFill>
              <a:latin typeface="Open Sans"/>
              <a:ea typeface="Open Sans"/>
              <a:cs typeface="Open Sans"/>
              <a:sym typeface="Open Sans"/>
            </a:endParaRPr>
          </a:p>
          <a:p>
            <a:pPr algn="l">
              <a:lnSpc>
                <a:spcPts val="3662"/>
              </a:lnSpc>
            </a:pPr>
            <a:r>
              <a:rPr lang="en-US" sz="2615">
                <a:solidFill>
                  <a:srgbClr val="FFFFFF"/>
                </a:solidFill>
                <a:latin typeface="Open Sans"/>
                <a:ea typeface="Open Sans"/>
                <a:cs typeface="Open Sans"/>
                <a:sym typeface="Open Sans"/>
              </a:rPr>
              <a:t>By understanding trends and seasonality through the various time periods as well as circumstances, policymakers and researchers can develop more effective policies and interventions to improve air quality and mitigate the impacts of climate change.</a:t>
            </a:r>
          </a:p>
          <a:p>
            <a:pPr algn="l">
              <a:lnSpc>
                <a:spcPts val="3662"/>
              </a:lnSpc>
            </a:pPr>
            <a:endParaRPr lang="en-US" sz="2615">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0151" y="1873374"/>
            <a:ext cx="4952363" cy="4008010"/>
          </a:xfrm>
          <a:custGeom>
            <a:avLst/>
            <a:gdLst/>
            <a:ahLst/>
            <a:cxnLst/>
            <a:rect l="l" t="t" r="r" b="b"/>
            <a:pathLst>
              <a:path w="4952363" h="4008010">
                <a:moveTo>
                  <a:pt x="0" y="0"/>
                </a:moveTo>
                <a:lnTo>
                  <a:pt x="4952362" y="0"/>
                </a:lnTo>
                <a:lnTo>
                  <a:pt x="4952362" y="4008009"/>
                </a:lnTo>
                <a:lnTo>
                  <a:pt x="0" y="4008009"/>
                </a:lnTo>
                <a:lnTo>
                  <a:pt x="0" y="0"/>
                </a:lnTo>
                <a:close/>
              </a:path>
            </a:pathLst>
          </a:custGeom>
          <a:blipFill>
            <a:blip r:embed="rId2"/>
            <a:stretch>
              <a:fillRect/>
            </a:stretch>
          </a:blipFill>
        </p:spPr>
      </p:sp>
      <p:sp>
        <p:nvSpPr>
          <p:cNvPr id="3" name="Freeform 3"/>
          <p:cNvSpPr/>
          <p:nvPr/>
        </p:nvSpPr>
        <p:spPr>
          <a:xfrm>
            <a:off x="6179526" y="5187123"/>
            <a:ext cx="11555359" cy="4579951"/>
          </a:xfrm>
          <a:custGeom>
            <a:avLst/>
            <a:gdLst/>
            <a:ahLst/>
            <a:cxnLst/>
            <a:rect l="l" t="t" r="r" b="b"/>
            <a:pathLst>
              <a:path w="11555359" h="4579951">
                <a:moveTo>
                  <a:pt x="0" y="0"/>
                </a:moveTo>
                <a:lnTo>
                  <a:pt x="11555359" y="0"/>
                </a:lnTo>
                <a:lnTo>
                  <a:pt x="11555359" y="4579951"/>
                </a:lnTo>
                <a:lnTo>
                  <a:pt x="0" y="4579951"/>
                </a:lnTo>
                <a:lnTo>
                  <a:pt x="0" y="0"/>
                </a:lnTo>
                <a:close/>
              </a:path>
            </a:pathLst>
          </a:custGeom>
          <a:blipFill>
            <a:blip r:embed="rId3"/>
            <a:stretch>
              <a:fillRect/>
            </a:stretch>
          </a:blipFill>
        </p:spPr>
      </p:sp>
      <p:sp>
        <p:nvSpPr>
          <p:cNvPr id="4" name="TextBox 4"/>
          <p:cNvSpPr txBox="1"/>
          <p:nvPr/>
        </p:nvSpPr>
        <p:spPr>
          <a:xfrm>
            <a:off x="350151" y="414286"/>
            <a:ext cx="5413572" cy="1209778"/>
          </a:xfrm>
          <a:prstGeom prst="rect">
            <a:avLst/>
          </a:prstGeom>
        </p:spPr>
        <p:txBody>
          <a:bodyPr lIns="0" tIns="0" rIns="0" bIns="0" rtlCol="0" anchor="t">
            <a:spAutoFit/>
          </a:bodyPr>
          <a:lstStyle/>
          <a:p>
            <a:pPr algn="l">
              <a:lnSpc>
                <a:spcPts val="4627"/>
              </a:lnSpc>
            </a:pPr>
            <a:r>
              <a:rPr lang="en-US" sz="4024">
                <a:solidFill>
                  <a:srgbClr val="1A401F"/>
                </a:solidFill>
                <a:latin typeface="Hatton"/>
                <a:ea typeface="Hatton"/>
                <a:cs typeface="Hatton"/>
                <a:sym typeface="Hatton"/>
              </a:rPr>
              <a:t>01/</a:t>
            </a:r>
          </a:p>
          <a:p>
            <a:pPr algn="l">
              <a:lnSpc>
                <a:spcPts val="4627"/>
              </a:lnSpc>
            </a:pPr>
            <a:r>
              <a:rPr lang="en-US" sz="4024">
                <a:solidFill>
                  <a:srgbClr val="1A401F"/>
                </a:solidFill>
                <a:latin typeface="Hatton"/>
                <a:ea typeface="Hatton"/>
                <a:cs typeface="Hatton"/>
                <a:sym typeface="Hatton"/>
              </a:rPr>
              <a:t>Trends &amp; Seasonality</a:t>
            </a:r>
          </a:p>
        </p:txBody>
      </p:sp>
      <p:sp>
        <p:nvSpPr>
          <p:cNvPr id="5" name="TextBox 5"/>
          <p:cNvSpPr txBox="1"/>
          <p:nvPr/>
        </p:nvSpPr>
        <p:spPr>
          <a:xfrm>
            <a:off x="6480622" y="3917884"/>
            <a:ext cx="6269605" cy="844423"/>
          </a:xfrm>
          <a:prstGeom prst="rect">
            <a:avLst/>
          </a:prstGeom>
        </p:spPr>
        <p:txBody>
          <a:bodyPr lIns="0" tIns="0" rIns="0" bIns="0" rtlCol="0" anchor="t">
            <a:spAutoFit/>
          </a:bodyPr>
          <a:lstStyle/>
          <a:p>
            <a:pPr algn="l">
              <a:lnSpc>
                <a:spcPts val="2281"/>
              </a:lnSpc>
            </a:pPr>
            <a:r>
              <a:rPr lang="en-US" sz="1629">
                <a:solidFill>
                  <a:srgbClr val="1A401F"/>
                </a:solidFill>
                <a:latin typeface="Open Sans Bold"/>
                <a:ea typeface="Open Sans Bold"/>
                <a:cs typeface="Open Sans Bold"/>
                <a:sym typeface="Open Sans Bold"/>
              </a:rPr>
              <a:t>Seasonal trend</a:t>
            </a:r>
            <a:r>
              <a:rPr lang="en-US" sz="1629">
                <a:solidFill>
                  <a:srgbClr val="1A401F"/>
                </a:solidFill>
                <a:latin typeface="Open Sans"/>
                <a:ea typeface="Open Sans"/>
                <a:cs typeface="Open Sans"/>
                <a:sym typeface="Open Sans"/>
              </a:rPr>
              <a:t>, meanwhile, highlights the need for adaptive strategies that account for changing weather patterns and atmospheric conditions throughout the year.</a:t>
            </a:r>
          </a:p>
        </p:txBody>
      </p:sp>
      <p:sp>
        <p:nvSpPr>
          <p:cNvPr id="6" name="TextBox 6"/>
          <p:cNvSpPr txBox="1"/>
          <p:nvPr/>
        </p:nvSpPr>
        <p:spPr>
          <a:xfrm>
            <a:off x="618248" y="6469047"/>
            <a:ext cx="4735726" cy="1987528"/>
          </a:xfrm>
          <a:prstGeom prst="rect">
            <a:avLst/>
          </a:prstGeom>
        </p:spPr>
        <p:txBody>
          <a:bodyPr lIns="0" tIns="0" rIns="0" bIns="0" rtlCol="0" anchor="t">
            <a:spAutoFit/>
          </a:bodyPr>
          <a:lstStyle/>
          <a:p>
            <a:pPr algn="l">
              <a:lnSpc>
                <a:spcPts val="2276"/>
              </a:lnSpc>
            </a:pPr>
            <a:r>
              <a:rPr lang="en-US" sz="1625">
                <a:solidFill>
                  <a:srgbClr val="1A401F"/>
                </a:solidFill>
                <a:latin typeface="Open Sans"/>
                <a:ea typeface="Open Sans"/>
                <a:cs typeface="Open Sans"/>
                <a:sym typeface="Open Sans"/>
              </a:rPr>
              <a:t>A </a:t>
            </a:r>
            <a:r>
              <a:rPr lang="en-US" sz="1625">
                <a:solidFill>
                  <a:srgbClr val="1A401F"/>
                </a:solidFill>
                <a:latin typeface="Open Sans Bold"/>
                <a:ea typeface="Open Sans Bold"/>
                <a:cs typeface="Open Sans Bold"/>
                <a:sym typeface="Open Sans Bold"/>
              </a:rPr>
              <a:t>triple-peak structure</a:t>
            </a:r>
            <a:r>
              <a:rPr lang="en-US" sz="1625">
                <a:solidFill>
                  <a:srgbClr val="1A401F"/>
                </a:solidFill>
                <a:latin typeface="Open Sans"/>
                <a:ea typeface="Open Sans"/>
                <a:cs typeface="Open Sans"/>
                <a:sym typeface="Open Sans"/>
              </a:rPr>
              <a:t> is apparent, with PM2.5 concentrations:</a:t>
            </a:r>
          </a:p>
          <a:p>
            <a:pPr marL="351021" lvl="1" indent="-175511" algn="l">
              <a:lnSpc>
                <a:spcPts val="2276"/>
              </a:lnSpc>
              <a:buFont typeface="Arial"/>
              <a:buChar char="•"/>
            </a:pPr>
            <a:r>
              <a:rPr lang="en-US" sz="1625">
                <a:solidFill>
                  <a:srgbClr val="1A401F"/>
                </a:solidFill>
                <a:latin typeface="Open Sans Bold"/>
                <a:ea typeface="Open Sans Bold"/>
                <a:cs typeface="Open Sans Bold"/>
                <a:sym typeface="Open Sans Bold"/>
              </a:rPr>
              <a:t>Surging around 3 A.M.</a:t>
            </a:r>
            <a:r>
              <a:rPr lang="en-US" sz="1625">
                <a:solidFill>
                  <a:srgbClr val="1A401F"/>
                </a:solidFill>
                <a:latin typeface="Open Sans"/>
                <a:ea typeface="Open Sans"/>
                <a:cs typeface="Open Sans"/>
                <a:sym typeface="Open Sans"/>
              </a:rPr>
              <a:t>, forming a morning peak</a:t>
            </a:r>
          </a:p>
          <a:p>
            <a:pPr marL="351021" lvl="1" indent="-175511" algn="l">
              <a:lnSpc>
                <a:spcPts val="2276"/>
              </a:lnSpc>
              <a:buFont typeface="Arial"/>
              <a:buChar char="•"/>
            </a:pPr>
            <a:r>
              <a:rPr lang="en-US" sz="1625">
                <a:solidFill>
                  <a:srgbClr val="1A401F"/>
                </a:solidFill>
                <a:latin typeface="Open Sans Bold"/>
                <a:ea typeface="Open Sans Bold"/>
                <a:cs typeface="Open Sans Bold"/>
                <a:sym typeface="Open Sans Bold"/>
              </a:rPr>
              <a:t>Plummeting at noon</a:t>
            </a:r>
            <a:r>
              <a:rPr lang="en-US" sz="1625">
                <a:solidFill>
                  <a:srgbClr val="1A401F"/>
                </a:solidFill>
                <a:latin typeface="Open Sans"/>
                <a:ea typeface="Open Sans"/>
                <a:cs typeface="Open Sans"/>
                <a:sym typeface="Open Sans"/>
              </a:rPr>
              <a:t>, as the day wears on</a:t>
            </a:r>
          </a:p>
          <a:p>
            <a:pPr marL="351021" lvl="1" indent="-175511" algn="l">
              <a:lnSpc>
                <a:spcPts val="2276"/>
              </a:lnSpc>
              <a:buFont typeface="Arial"/>
              <a:buChar char="•"/>
            </a:pPr>
            <a:r>
              <a:rPr lang="en-US" sz="1625">
                <a:solidFill>
                  <a:srgbClr val="1A401F"/>
                </a:solidFill>
                <a:latin typeface="Open Sans Bold"/>
                <a:ea typeface="Open Sans Bold"/>
                <a:cs typeface="Open Sans Bold"/>
                <a:sym typeface="Open Sans Bold"/>
              </a:rPr>
              <a:t>Rising again till 6 P.M.</a:t>
            </a:r>
            <a:r>
              <a:rPr lang="en-US" sz="1625">
                <a:solidFill>
                  <a:srgbClr val="1A401F"/>
                </a:solidFill>
                <a:latin typeface="Open Sans"/>
                <a:ea typeface="Open Sans"/>
                <a:cs typeface="Open Sans"/>
                <a:sym typeface="Open Sans"/>
              </a:rPr>
              <a:t>, before experiencing a second drop</a:t>
            </a:r>
          </a:p>
        </p:txBody>
      </p:sp>
      <p:sp>
        <p:nvSpPr>
          <p:cNvPr id="7" name="TextBox 7"/>
          <p:cNvSpPr txBox="1"/>
          <p:nvPr/>
        </p:nvSpPr>
        <p:spPr>
          <a:xfrm>
            <a:off x="618248" y="8601255"/>
            <a:ext cx="4877377" cy="1416028"/>
          </a:xfrm>
          <a:prstGeom prst="rect">
            <a:avLst/>
          </a:prstGeom>
        </p:spPr>
        <p:txBody>
          <a:bodyPr lIns="0" tIns="0" rIns="0" bIns="0" rtlCol="0" anchor="t">
            <a:spAutoFit/>
          </a:bodyPr>
          <a:lstStyle/>
          <a:p>
            <a:pPr algn="l">
              <a:lnSpc>
                <a:spcPts val="2276"/>
              </a:lnSpc>
            </a:pPr>
            <a:r>
              <a:rPr lang="en-US" sz="1625">
                <a:solidFill>
                  <a:srgbClr val="1A401F"/>
                </a:solidFill>
                <a:latin typeface="Open Sans Bold"/>
                <a:ea typeface="Open Sans Bold"/>
                <a:cs typeface="Open Sans Bold"/>
                <a:sym typeface="Open Sans Bold"/>
              </a:rPr>
              <a:t>Diurnal pattern</a:t>
            </a:r>
            <a:r>
              <a:rPr lang="en-US" sz="1625">
                <a:solidFill>
                  <a:srgbClr val="1A401F"/>
                </a:solidFill>
                <a:latin typeface="Open Sans"/>
                <a:ea typeface="Open Sans"/>
                <a:cs typeface="Open Sans"/>
                <a:sym typeface="Open Sans"/>
              </a:rPr>
              <a:t> suggests that </a:t>
            </a:r>
            <a:r>
              <a:rPr lang="en-US" sz="1625">
                <a:solidFill>
                  <a:srgbClr val="1A401F"/>
                </a:solidFill>
                <a:latin typeface="Open Sans Bold"/>
                <a:ea typeface="Open Sans Bold"/>
                <a:cs typeface="Open Sans Bold"/>
                <a:sym typeface="Open Sans Bold"/>
              </a:rPr>
              <a:t>targeted interventions</a:t>
            </a:r>
            <a:r>
              <a:rPr lang="en-US" sz="1625">
                <a:solidFill>
                  <a:srgbClr val="1A401F"/>
                </a:solidFill>
                <a:latin typeface="Open Sans"/>
                <a:ea typeface="Open Sans"/>
                <a:cs typeface="Open Sans"/>
                <a:sym typeface="Open Sans"/>
              </a:rPr>
              <a:t>, such as </a:t>
            </a:r>
            <a:r>
              <a:rPr lang="en-US" sz="1625">
                <a:solidFill>
                  <a:srgbClr val="1A401F"/>
                </a:solidFill>
                <a:latin typeface="Open Sans Bold"/>
                <a:ea typeface="Open Sans Bold"/>
                <a:cs typeface="Open Sans Bold"/>
                <a:sym typeface="Open Sans Bold"/>
              </a:rPr>
              <a:t>traffic management and emission controls</a:t>
            </a:r>
            <a:r>
              <a:rPr lang="en-US" sz="1625">
                <a:solidFill>
                  <a:srgbClr val="1A401F"/>
                </a:solidFill>
                <a:latin typeface="Open Sans"/>
                <a:ea typeface="Open Sans"/>
                <a:cs typeface="Open Sans"/>
                <a:sym typeface="Open Sans"/>
              </a:rPr>
              <a:t>, could be implemented during peak emission periods to reduce PM2.5 concentrations.</a:t>
            </a:r>
          </a:p>
        </p:txBody>
      </p:sp>
      <p:sp>
        <p:nvSpPr>
          <p:cNvPr id="8" name="TextBox 8"/>
          <p:cNvSpPr txBox="1"/>
          <p:nvPr/>
        </p:nvSpPr>
        <p:spPr>
          <a:xfrm>
            <a:off x="6480622" y="2211728"/>
            <a:ext cx="6269605" cy="1415923"/>
          </a:xfrm>
          <a:prstGeom prst="rect">
            <a:avLst/>
          </a:prstGeom>
        </p:spPr>
        <p:txBody>
          <a:bodyPr lIns="0" tIns="0" rIns="0" bIns="0" rtlCol="0" anchor="t">
            <a:spAutoFit/>
          </a:bodyPr>
          <a:lstStyle/>
          <a:p>
            <a:pPr algn="l">
              <a:lnSpc>
                <a:spcPts val="2281"/>
              </a:lnSpc>
            </a:pPr>
            <a:r>
              <a:rPr lang="en-US" sz="1629">
                <a:solidFill>
                  <a:srgbClr val="1A401F"/>
                </a:solidFill>
                <a:latin typeface="Open Sans"/>
                <a:ea typeface="Open Sans"/>
                <a:cs typeface="Open Sans"/>
                <a:sym typeface="Open Sans"/>
              </a:rPr>
              <a:t>A striking seasonal trend emerges, with </a:t>
            </a:r>
            <a:r>
              <a:rPr lang="en-US" sz="1629">
                <a:solidFill>
                  <a:srgbClr val="1A401F"/>
                </a:solidFill>
                <a:latin typeface="Open Sans Bold"/>
                <a:ea typeface="Open Sans Bold"/>
                <a:cs typeface="Open Sans Bold"/>
                <a:sym typeface="Open Sans Bold"/>
              </a:rPr>
              <a:t>winter months (January)</a:t>
            </a:r>
            <a:r>
              <a:rPr lang="en-US" sz="1629">
                <a:solidFill>
                  <a:srgbClr val="1A401F"/>
                </a:solidFill>
                <a:latin typeface="Open Sans"/>
                <a:ea typeface="Open Sans"/>
                <a:cs typeface="Open Sans"/>
                <a:sym typeface="Open Sans"/>
              </a:rPr>
              <a:t> plagued by</a:t>
            </a:r>
            <a:r>
              <a:rPr lang="en-US" sz="1629">
                <a:solidFill>
                  <a:srgbClr val="1A401F"/>
                </a:solidFill>
                <a:latin typeface="Open Sans Bold"/>
                <a:ea typeface="Open Sans Bold"/>
                <a:cs typeface="Open Sans Bold"/>
                <a:sym typeface="Open Sans Bold"/>
              </a:rPr>
              <a:t> alarmingly high PM2.5 values</a:t>
            </a:r>
            <a:r>
              <a:rPr lang="en-US" sz="1629">
                <a:solidFill>
                  <a:srgbClr val="1A401F"/>
                </a:solidFill>
                <a:latin typeface="Open Sans"/>
                <a:ea typeface="Open Sans"/>
                <a:cs typeface="Open Sans"/>
                <a:sym typeface="Open Sans"/>
              </a:rPr>
              <a:t>, far surpassing those of summer months (May). This stark contrast highlights the </a:t>
            </a:r>
            <a:r>
              <a:rPr lang="en-US" sz="1629">
                <a:solidFill>
                  <a:srgbClr val="1A401F"/>
                </a:solidFill>
                <a:latin typeface="Open Sans Bold"/>
                <a:ea typeface="Open Sans Bold"/>
                <a:cs typeface="Open Sans Bold"/>
                <a:sym typeface="Open Sans Bold"/>
              </a:rPr>
              <a:t>critical importance of seasonal factors</a:t>
            </a:r>
            <a:r>
              <a:rPr lang="en-US" sz="1629">
                <a:solidFill>
                  <a:srgbClr val="1A401F"/>
                </a:solidFill>
                <a:latin typeface="Open Sans"/>
                <a:ea typeface="Open Sans"/>
                <a:cs typeface="Open Sans"/>
                <a:sym typeface="Open Sans"/>
              </a:rPr>
              <a:t> in shaping PM2.5 concentrations.</a:t>
            </a:r>
          </a:p>
        </p:txBody>
      </p:sp>
      <p:sp>
        <p:nvSpPr>
          <p:cNvPr id="9" name="TextBox 9"/>
          <p:cNvSpPr txBox="1"/>
          <p:nvPr/>
        </p:nvSpPr>
        <p:spPr>
          <a:xfrm>
            <a:off x="618248" y="5862333"/>
            <a:ext cx="3377358" cy="506337"/>
          </a:xfrm>
          <a:prstGeom prst="rect">
            <a:avLst/>
          </a:prstGeom>
        </p:spPr>
        <p:txBody>
          <a:bodyPr lIns="0" tIns="0" rIns="0" bIns="0" rtlCol="0" anchor="t">
            <a:spAutoFit/>
          </a:bodyPr>
          <a:lstStyle/>
          <a:p>
            <a:pPr algn="l">
              <a:lnSpc>
                <a:spcPts val="3723"/>
              </a:lnSpc>
            </a:pPr>
            <a:r>
              <a:rPr lang="en-US" sz="3238">
                <a:solidFill>
                  <a:srgbClr val="1A401F">
                    <a:alpha val="49804"/>
                  </a:srgbClr>
                </a:solidFill>
                <a:latin typeface="Hatton"/>
                <a:ea typeface="Hatton"/>
                <a:cs typeface="Hatton"/>
                <a:sym typeface="Hatton"/>
              </a:rPr>
              <a:t>Diurnal Trends</a:t>
            </a:r>
          </a:p>
        </p:txBody>
      </p:sp>
      <p:sp>
        <p:nvSpPr>
          <p:cNvPr id="10" name="TextBox 10"/>
          <p:cNvSpPr txBox="1"/>
          <p:nvPr/>
        </p:nvSpPr>
        <p:spPr>
          <a:xfrm>
            <a:off x="6480622" y="1605014"/>
            <a:ext cx="3377358" cy="506337"/>
          </a:xfrm>
          <a:prstGeom prst="rect">
            <a:avLst/>
          </a:prstGeom>
        </p:spPr>
        <p:txBody>
          <a:bodyPr lIns="0" tIns="0" rIns="0" bIns="0" rtlCol="0" anchor="t">
            <a:spAutoFit/>
          </a:bodyPr>
          <a:lstStyle/>
          <a:p>
            <a:pPr algn="l">
              <a:lnSpc>
                <a:spcPts val="3723"/>
              </a:lnSpc>
            </a:pPr>
            <a:r>
              <a:rPr lang="en-US" sz="3238">
                <a:solidFill>
                  <a:srgbClr val="1A401F">
                    <a:alpha val="49804"/>
                  </a:srgbClr>
                </a:solidFill>
                <a:latin typeface="Hatton"/>
                <a:ea typeface="Hatton"/>
                <a:cs typeface="Hatton"/>
                <a:sym typeface="Hatton"/>
              </a:rPr>
              <a:t>Seasonal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31109" y="433336"/>
            <a:ext cx="5211380" cy="4007412"/>
          </a:xfrm>
          <a:custGeom>
            <a:avLst/>
            <a:gdLst/>
            <a:ahLst/>
            <a:cxnLst/>
            <a:rect l="l" t="t" r="r" b="b"/>
            <a:pathLst>
              <a:path w="5211380" h="4007412">
                <a:moveTo>
                  <a:pt x="0" y="0"/>
                </a:moveTo>
                <a:lnTo>
                  <a:pt x="5211380" y="0"/>
                </a:lnTo>
                <a:lnTo>
                  <a:pt x="5211380" y="4007412"/>
                </a:lnTo>
                <a:lnTo>
                  <a:pt x="0" y="4007412"/>
                </a:lnTo>
                <a:lnTo>
                  <a:pt x="0" y="0"/>
                </a:lnTo>
                <a:close/>
              </a:path>
            </a:pathLst>
          </a:custGeom>
          <a:blipFill>
            <a:blip r:embed="rId2"/>
            <a:stretch>
              <a:fillRect/>
            </a:stretch>
          </a:blipFill>
        </p:spPr>
      </p:sp>
      <p:sp>
        <p:nvSpPr>
          <p:cNvPr id="3" name="TextBox 3"/>
          <p:cNvSpPr txBox="1"/>
          <p:nvPr/>
        </p:nvSpPr>
        <p:spPr>
          <a:xfrm>
            <a:off x="540441" y="414286"/>
            <a:ext cx="4765500" cy="1209778"/>
          </a:xfrm>
          <a:prstGeom prst="rect">
            <a:avLst/>
          </a:prstGeom>
        </p:spPr>
        <p:txBody>
          <a:bodyPr lIns="0" tIns="0" rIns="0" bIns="0" rtlCol="0" anchor="t">
            <a:spAutoFit/>
          </a:bodyPr>
          <a:lstStyle/>
          <a:p>
            <a:pPr algn="l">
              <a:lnSpc>
                <a:spcPts val="4627"/>
              </a:lnSpc>
            </a:pPr>
            <a:r>
              <a:rPr lang="en-US" sz="4024">
                <a:solidFill>
                  <a:srgbClr val="1A401F"/>
                </a:solidFill>
                <a:latin typeface="Hatton"/>
                <a:ea typeface="Hatton"/>
                <a:cs typeface="Hatton"/>
                <a:sym typeface="Hatton"/>
              </a:rPr>
              <a:t>02/</a:t>
            </a:r>
          </a:p>
          <a:p>
            <a:pPr algn="l">
              <a:lnSpc>
                <a:spcPts val="4627"/>
              </a:lnSpc>
            </a:pPr>
            <a:r>
              <a:rPr lang="en-US" sz="4024">
                <a:solidFill>
                  <a:srgbClr val="1A401F"/>
                </a:solidFill>
                <a:latin typeface="Hatton"/>
                <a:ea typeface="Hatton"/>
                <a:cs typeface="Hatton"/>
                <a:sym typeface="Hatton"/>
              </a:rPr>
              <a:t>COVID-19 Impact</a:t>
            </a:r>
          </a:p>
        </p:txBody>
      </p:sp>
      <p:sp>
        <p:nvSpPr>
          <p:cNvPr id="4" name="TextBox 4"/>
          <p:cNvSpPr txBox="1"/>
          <p:nvPr/>
        </p:nvSpPr>
        <p:spPr>
          <a:xfrm>
            <a:off x="11486294" y="622708"/>
            <a:ext cx="5773006" cy="2657174"/>
          </a:xfrm>
          <a:prstGeom prst="rect">
            <a:avLst/>
          </a:prstGeom>
        </p:spPr>
        <p:txBody>
          <a:bodyPr lIns="0" tIns="0" rIns="0" bIns="0" rtlCol="0" anchor="t">
            <a:spAutoFit/>
          </a:bodyPr>
          <a:lstStyle/>
          <a:p>
            <a:pPr algn="l">
              <a:lnSpc>
                <a:spcPts val="2641"/>
              </a:lnSpc>
            </a:pPr>
            <a:r>
              <a:rPr lang="en-US" sz="1886">
                <a:solidFill>
                  <a:srgbClr val="1A401F"/>
                </a:solidFill>
                <a:latin typeface="Open Sans"/>
                <a:ea typeface="Open Sans"/>
                <a:cs typeface="Open Sans"/>
                <a:sym typeface="Open Sans"/>
              </a:rPr>
              <a:t>The year </a:t>
            </a:r>
            <a:r>
              <a:rPr lang="en-US" sz="1886">
                <a:solidFill>
                  <a:srgbClr val="1A401F"/>
                </a:solidFill>
                <a:latin typeface="Open Sans Bold"/>
                <a:ea typeface="Open Sans Bold"/>
                <a:cs typeface="Open Sans Bold"/>
                <a:sym typeface="Open Sans Bold"/>
              </a:rPr>
              <a:t>2020</a:t>
            </a:r>
            <a:r>
              <a:rPr lang="en-US" sz="1886">
                <a:solidFill>
                  <a:srgbClr val="1A401F"/>
                </a:solidFill>
                <a:latin typeface="Open Sans"/>
                <a:ea typeface="Open Sans"/>
                <a:cs typeface="Open Sans"/>
                <a:sym typeface="Open Sans"/>
              </a:rPr>
              <a:t> witnessed a notable </a:t>
            </a:r>
            <a:r>
              <a:rPr lang="en-US" sz="1886">
                <a:solidFill>
                  <a:srgbClr val="1A401F"/>
                </a:solidFill>
                <a:latin typeface="Open Sans Bold"/>
                <a:ea typeface="Open Sans Bold"/>
                <a:cs typeface="Open Sans Bold"/>
                <a:sym typeface="Open Sans Bold"/>
              </a:rPr>
              <a:t>improvement in air quality and climatic conditions</a:t>
            </a:r>
            <a:r>
              <a:rPr lang="en-US" sz="1886">
                <a:solidFill>
                  <a:srgbClr val="1A401F"/>
                </a:solidFill>
                <a:latin typeface="Open Sans"/>
                <a:ea typeface="Open Sans"/>
                <a:cs typeface="Open Sans"/>
                <a:sym typeface="Open Sans"/>
              </a:rPr>
              <a:t>, with </a:t>
            </a:r>
            <a:r>
              <a:rPr lang="en-US" sz="1886">
                <a:solidFill>
                  <a:srgbClr val="1A401F"/>
                </a:solidFill>
                <a:latin typeface="Open Sans Bold"/>
                <a:ea typeface="Open Sans Bold"/>
                <a:cs typeface="Open Sans Bold"/>
                <a:sym typeface="Open Sans Bold"/>
              </a:rPr>
              <a:t>PM2.5 values plummeting to unprecedented lows</a:t>
            </a:r>
            <a:r>
              <a:rPr lang="en-US" sz="1886">
                <a:solidFill>
                  <a:srgbClr val="1A401F"/>
                </a:solidFill>
                <a:latin typeface="Open Sans"/>
                <a:ea typeface="Open Sans"/>
                <a:cs typeface="Open Sans"/>
                <a:sym typeface="Open Sans"/>
              </a:rPr>
              <a:t>.</a:t>
            </a:r>
          </a:p>
          <a:p>
            <a:pPr algn="l">
              <a:lnSpc>
                <a:spcPts val="2641"/>
              </a:lnSpc>
            </a:pPr>
            <a:endParaRPr lang="en-US" sz="1886">
              <a:solidFill>
                <a:srgbClr val="1A401F"/>
              </a:solidFill>
              <a:latin typeface="Open Sans"/>
              <a:ea typeface="Open Sans"/>
              <a:cs typeface="Open Sans"/>
              <a:sym typeface="Open Sans"/>
            </a:endParaRPr>
          </a:p>
          <a:p>
            <a:pPr algn="l">
              <a:lnSpc>
                <a:spcPts val="2641"/>
              </a:lnSpc>
            </a:pPr>
            <a:r>
              <a:rPr lang="en-US" sz="1886">
                <a:solidFill>
                  <a:srgbClr val="1A401F"/>
                </a:solidFill>
                <a:latin typeface="Open Sans"/>
                <a:ea typeface="Open Sans"/>
                <a:cs typeface="Open Sans"/>
                <a:sym typeface="Open Sans"/>
              </a:rPr>
              <a:t>However, this respite was short-lived, as the relaxation of lockdown measures in </a:t>
            </a:r>
            <a:r>
              <a:rPr lang="en-US" sz="1886">
                <a:solidFill>
                  <a:srgbClr val="1A401F"/>
                </a:solidFill>
                <a:latin typeface="Open Sans Bold"/>
                <a:ea typeface="Open Sans Bold"/>
                <a:cs typeface="Open Sans Bold"/>
                <a:sym typeface="Open Sans Bold"/>
              </a:rPr>
              <a:t>2021 led to a reversal of this trend</a:t>
            </a:r>
            <a:r>
              <a:rPr lang="en-US" sz="1886">
                <a:solidFill>
                  <a:srgbClr val="1A401F"/>
                </a:solidFill>
                <a:latin typeface="Open Sans"/>
                <a:ea typeface="Open Sans"/>
                <a:cs typeface="Open Sans"/>
                <a:sym typeface="Open Sans"/>
              </a:rPr>
              <a:t>, with </a:t>
            </a:r>
            <a:r>
              <a:rPr lang="en-US" sz="1886">
                <a:solidFill>
                  <a:srgbClr val="1A401F"/>
                </a:solidFill>
                <a:latin typeface="Open Sans Bold"/>
                <a:ea typeface="Open Sans Bold"/>
                <a:cs typeface="Open Sans Bold"/>
                <a:sym typeface="Open Sans Bold"/>
              </a:rPr>
              <a:t>PM2.5 concentrations beginning to rise once again</a:t>
            </a:r>
            <a:r>
              <a:rPr lang="en-US" sz="1886">
                <a:solidFill>
                  <a:srgbClr val="1A401F"/>
                </a:solidFill>
                <a:latin typeface="Open Sans"/>
                <a:ea typeface="Open Sans"/>
                <a:cs typeface="Open Sans"/>
                <a:sym typeface="Open Sans"/>
              </a:rPr>
              <a:t>.</a:t>
            </a:r>
          </a:p>
        </p:txBody>
      </p:sp>
      <p:sp>
        <p:nvSpPr>
          <p:cNvPr id="5" name="TextBox 5"/>
          <p:cNvSpPr txBox="1"/>
          <p:nvPr/>
        </p:nvSpPr>
        <p:spPr>
          <a:xfrm>
            <a:off x="505753" y="2165567"/>
            <a:ext cx="5525356" cy="1323674"/>
          </a:xfrm>
          <a:prstGeom prst="rect">
            <a:avLst/>
          </a:prstGeom>
        </p:spPr>
        <p:txBody>
          <a:bodyPr lIns="0" tIns="0" rIns="0" bIns="0" rtlCol="0" anchor="t">
            <a:spAutoFit/>
          </a:bodyPr>
          <a:lstStyle/>
          <a:p>
            <a:pPr algn="l">
              <a:lnSpc>
                <a:spcPts val="2641"/>
              </a:lnSpc>
            </a:pPr>
            <a:r>
              <a:rPr lang="en-US" sz="1886">
                <a:solidFill>
                  <a:srgbClr val="1A401F"/>
                </a:solidFill>
                <a:latin typeface="Open Sans"/>
                <a:ea typeface="Open Sans"/>
                <a:cs typeface="Open Sans"/>
                <a:sym typeface="Open Sans"/>
              </a:rPr>
              <a:t>The COVID-19 pandemic brought the world to a standstill, but it also had an unexpected consequence - a significant reduction in PM2.5 concentrations.</a:t>
            </a:r>
          </a:p>
        </p:txBody>
      </p:sp>
      <p:sp>
        <p:nvSpPr>
          <p:cNvPr id="6" name="Freeform 6"/>
          <p:cNvSpPr/>
          <p:nvPr/>
        </p:nvSpPr>
        <p:spPr>
          <a:xfrm>
            <a:off x="540441" y="5004552"/>
            <a:ext cx="5690349" cy="4471886"/>
          </a:xfrm>
          <a:custGeom>
            <a:avLst/>
            <a:gdLst/>
            <a:ahLst/>
            <a:cxnLst/>
            <a:rect l="l" t="t" r="r" b="b"/>
            <a:pathLst>
              <a:path w="5690349" h="4471886">
                <a:moveTo>
                  <a:pt x="0" y="0"/>
                </a:moveTo>
                <a:lnTo>
                  <a:pt x="5690349" y="0"/>
                </a:lnTo>
                <a:lnTo>
                  <a:pt x="5690349" y="4471887"/>
                </a:lnTo>
                <a:lnTo>
                  <a:pt x="0" y="4471887"/>
                </a:lnTo>
                <a:lnTo>
                  <a:pt x="0" y="0"/>
                </a:lnTo>
                <a:close/>
              </a:path>
            </a:pathLst>
          </a:custGeom>
          <a:blipFill>
            <a:blip r:embed="rId3"/>
            <a:stretch>
              <a:fillRect/>
            </a:stretch>
          </a:blipFill>
        </p:spPr>
      </p:sp>
      <p:sp>
        <p:nvSpPr>
          <p:cNvPr id="7" name="TextBox 7"/>
          <p:cNvSpPr txBox="1"/>
          <p:nvPr/>
        </p:nvSpPr>
        <p:spPr>
          <a:xfrm>
            <a:off x="11486294" y="3680878"/>
            <a:ext cx="5773006" cy="1323674"/>
          </a:xfrm>
          <a:prstGeom prst="rect">
            <a:avLst/>
          </a:prstGeom>
        </p:spPr>
        <p:txBody>
          <a:bodyPr lIns="0" tIns="0" rIns="0" bIns="0" rtlCol="0" anchor="t">
            <a:spAutoFit/>
          </a:bodyPr>
          <a:lstStyle/>
          <a:p>
            <a:pPr algn="l">
              <a:lnSpc>
                <a:spcPts val="2641"/>
              </a:lnSpc>
            </a:pPr>
            <a:r>
              <a:rPr lang="en-US" sz="1886">
                <a:solidFill>
                  <a:srgbClr val="1A401F"/>
                </a:solidFill>
                <a:latin typeface="Open Sans Bold"/>
                <a:ea typeface="Open Sans Bold"/>
                <a:cs typeface="Open Sans Bold"/>
                <a:sym typeface="Open Sans Bold"/>
              </a:rPr>
              <a:t>This stark contrast highlights the critical role that human activities play in exacerbating air pollution and underscores the need for sustained efforts to mitigate climate change.</a:t>
            </a:r>
          </a:p>
        </p:txBody>
      </p:sp>
      <p:sp>
        <p:nvSpPr>
          <p:cNvPr id="8" name="TextBox 8"/>
          <p:cNvSpPr txBox="1"/>
          <p:nvPr/>
        </p:nvSpPr>
        <p:spPr>
          <a:xfrm>
            <a:off x="6584712" y="5622741"/>
            <a:ext cx="5660340" cy="1657049"/>
          </a:xfrm>
          <a:prstGeom prst="rect">
            <a:avLst/>
          </a:prstGeom>
        </p:spPr>
        <p:txBody>
          <a:bodyPr lIns="0" tIns="0" rIns="0" bIns="0" rtlCol="0" anchor="t">
            <a:spAutoFit/>
          </a:bodyPr>
          <a:lstStyle/>
          <a:p>
            <a:pPr algn="l">
              <a:lnSpc>
                <a:spcPts val="2641"/>
              </a:lnSpc>
            </a:pPr>
            <a:r>
              <a:rPr lang="en-US" sz="1886">
                <a:solidFill>
                  <a:srgbClr val="1A401F"/>
                </a:solidFill>
                <a:latin typeface="Open Sans"/>
                <a:ea typeface="Open Sans"/>
                <a:cs typeface="Open Sans"/>
                <a:sym typeface="Open Sans"/>
              </a:rPr>
              <a:t>Analysis revealed the </a:t>
            </a:r>
            <a:r>
              <a:rPr lang="en-US" sz="1886">
                <a:solidFill>
                  <a:srgbClr val="1A401F"/>
                </a:solidFill>
                <a:latin typeface="Open Sans Bold"/>
                <a:ea typeface="Open Sans Bold"/>
                <a:cs typeface="Open Sans Bold"/>
                <a:sym typeface="Open Sans Bold"/>
              </a:rPr>
              <a:t>unexpected benefits of COVID-19 lockdowns</a:t>
            </a:r>
            <a:r>
              <a:rPr lang="en-US" sz="1886">
                <a:solidFill>
                  <a:srgbClr val="1A401F"/>
                </a:solidFill>
                <a:latin typeface="Open Sans"/>
                <a:ea typeface="Open Sans"/>
                <a:cs typeface="Open Sans"/>
                <a:sym typeface="Open Sans"/>
              </a:rPr>
              <a:t> on PM2.5 concentrations, showcasing a remarkable </a:t>
            </a:r>
            <a:r>
              <a:rPr lang="en-US" sz="1886">
                <a:solidFill>
                  <a:srgbClr val="1A401F"/>
                </a:solidFill>
                <a:latin typeface="Open Sans Bold"/>
                <a:ea typeface="Open Sans Bold"/>
                <a:cs typeface="Open Sans Bold"/>
                <a:sym typeface="Open Sans Bold"/>
              </a:rPr>
              <a:t>25% reduction</a:t>
            </a:r>
            <a:r>
              <a:rPr lang="en-US" sz="1886">
                <a:solidFill>
                  <a:srgbClr val="1A401F"/>
                </a:solidFill>
                <a:latin typeface="Open Sans"/>
                <a:ea typeface="Open Sans"/>
                <a:cs typeface="Open Sans"/>
                <a:sym typeface="Open Sans"/>
              </a:rPr>
              <a:t> in PM2.5 Concentration Values during the pandemic, across India.</a:t>
            </a:r>
          </a:p>
        </p:txBody>
      </p:sp>
      <p:sp>
        <p:nvSpPr>
          <p:cNvPr id="9" name="TextBox 9"/>
          <p:cNvSpPr txBox="1"/>
          <p:nvPr/>
        </p:nvSpPr>
        <p:spPr>
          <a:xfrm>
            <a:off x="6584712" y="7496537"/>
            <a:ext cx="5660340" cy="1979902"/>
          </a:xfrm>
          <a:prstGeom prst="rect">
            <a:avLst/>
          </a:prstGeom>
        </p:spPr>
        <p:txBody>
          <a:bodyPr lIns="0" tIns="0" rIns="0" bIns="0" rtlCol="0" anchor="t">
            <a:spAutoFit/>
          </a:bodyPr>
          <a:lstStyle/>
          <a:p>
            <a:pPr algn="l">
              <a:lnSpc>
                <a:spcPts val="2641"/>
              </a:lnSpc>
            </a:pPr>
            <a:r>
              <a:rPr lang="en-US" sz="1886">
                <a:solidFill>
                  <a:srgbClr val="1A401F"/>
                </a:solidFill>
                <a:latin typeface="Open Sans Bold"/>
                <a:ea typeface="Open Sans Bold"/>
                <a:cs typeface="Open Sans Bold"/>
                <a:sym typeface="Open Sans Bold"/>
              </a:rPr>
              <a:t>Significant positive impact of COVID-19 </a:t>
            </a:r>
            <a:r>
              <a:rPr lang="en-US" sz="1886">
                <a:solidFill>
                  <a:srgbClr val="1A401F"/>
                </a:solidFill>
                <a:latin typeface="Open Sans"/>
                <a:ea typeface="Open Sans"/>
                <a:cs typeface="Open Sans"/>
                <a:sym typeface="Open Sans"/>
              </a:rPr>
              <a:t>on PM2.5 concentrations and, thus, climate change can be attributed to the strict "self-isolation" regime and</a:t>
            </a:r>
            <a:r>
              <a:rPr lang="en-US" sz="1886">
                <a:solidFill>
                  <a:srgbClr val="1A401F"/>
                </a:solidFill>
                <a:latin typeface="Open Sans Bold"/>
                <a:ea typeface="Open Sans Bold"/>
                <a:cs typeface="Open Sans Bold"/>
                <a:sym typeface="Open Sans Bold"/>
              </a:rPr>
              <a:t> reduced mobility as well as industrial activities</a:t>
            </a:r>
            <a:r>
              <a:rPr lang="en-US" sz="1886">
                <a:solidFill>
                  <a:srgbClr val="1A401F"/>
                </a:solidFill>
                <a:latin typeface="Open Sans"/>
                <a:ea typeface="Open Sans"/>
                <a:cs typeface="Open Sans"/>
                <a:sym typeface="Open Sans"/>
              </a:rPr>
              <a:t> led to a shift towards natural patterns.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grpSp>
        <p:nvGrpSpPr>
          <p:cNvPr id="2" name="Group 2"/>
          <p:cNvGrpSpPr/>
          <p:nvPr/>
        </p:nvGrpSpPr>
        <p:grpSpPr>
          <a:xfrm>
            <a:off x="9410654" y="-125614"/>
            <a:ext cx="9843377" cy="10538229"/>
            <a:chOff x="0" y="0"/>
            <a:chExt cx="5933440" cy="6352286"/>
          </a:xfrm>
        </p:grpSpPr>
        <p:sp>
          <p:nvSpPr>
            <p:cNvPr id="3" name="Freeform 3"/>
            <p:cNvSpPr/>
            <p:nvPr/>
          </p:nvSpPr>
          <p:spPr>
            <a:xfrm>
              <a:off x="-130429" y="-589915"/>
              <a:ext cx="6274054" cy="7025767"/>
            </a:xfrm>
            <a:custGeom>
              <a:avLst/>
              <a:gdLst/>
              <a:ahLst/>
              <a:cxnLst/>
              <a:rect l="l" t="t" r="r" b="b"/>
              <a:pathLst>
                <a:path w="6274054" h="7025767">
                  <a:moveTo>
                    <a:pt x="6045073" y="6923913"/>
                  </a:moveTo>
                  <a:cubicBezTo>
                    <a:pt x="4541393" y="6946011"/>
                    <a:pt x="2941320" y="6924929"/>
                    <a:pt x="1445641" y="6933946"/>
                  </a:cubicBezTo>
                  <a:cubicBezTo>
                    <a:pt x="1132586" y="6926707"/>
                    <a:pt x="794131" y="6947408"/>
                    <a:pt x="467741" y="6934708"/>
                  </a:cubicBezTo>
                  <a:cubicBezTo>
                    <a:pt x="394335" y="6926961"/>
                    <a:pt x="0" y="7025767"/>
                    <a:pt x="252984" y="6679565"/>
                  </a:cubicBezTo>
                  <a:cubicBezTo>
                    <a:pt x="343789" y="6624066"/>
                    <a:pt x="240284" y="6527927"/>
                    <a:pt x="271145" y="6440297"/>
                  </a:cubicBezTo>
                  <a:cubicBezTo>
                    <a:pt x="385064" y="6325997"/>
                    <a:pt x="253365" y="6154420"/>
                    <a:pt x="180086" y="5980684"/>
                  </a:cubicBezTo>
                  <a:cubicBezTo>
                    <a:pt x="173990" y="5836285"/>
                    <a:pt x="293243" y="5720080"/>
                    <a:pt x="219710" y="5566283"/>
                  </a:cubicBezTo>
                  <a:cubicBezTo>
                    <a:pt x="226441" y="5493258"/>
                    <a:pt x="222504" y="5364861"/>
                    <a:pt x="154813" y="5303520"/>
                  </a:cubicBezTo>
                  <a:cubicBezTo>
                    <a:pt x="60960" y="5252847"/>
                    <a:pt x="270002" y="5097907"/>
                    <a:pt x="241554" y="4958969"/>
                  </a:cubicBezTo>
                  <a:cubicBezTo>
                    <a:pt x="249936" y="4830953"/>
                    <a:pt x="239776" y="4682617"/>
                    <a:pt x="214249" y="4531233"/>
                  </a:cubicBezTo>
                  <a:cubicBezTo>
                    <a:pt x="220726" y="4479290"/>
                    <a:pt x="249301" y="4431538"/>
                    <a:pt x="237998" y="4381627"/>
                  </a:cubicBezTo>
                  <a:cubicBezTo>
                    <a:pt x="241808" y="4308856"/>
                    <a:pt x="334137" y="4236085"/>
                    <a:pt x="266065" y="4175125"/>
                  </a:cubicBezTo>
                  <a:cubicBezTo>
                    <a:pt x="254254" y="4164838"/>
                    <a:pt x="267970" y="4147439"/>
                    <a:pt x="282829" y="4128770"/>
                  </a:cubicBezTo>
                  <a:cubicBezTo>
                    <a:pt x="272288" y="4119118"/>
                    <a:pt x="185801" y="3975735"/>
                    <a:pt x="223901" y="3916807"/>
                  </a:cubicBezTo>
                  <a:cubicBezTo>
                    <a:pt x="221742" y="3853180"/>
                    <a:pt x="297942" y="3860546"/>
                    <a:pt x="224155" y="3721735"/>
                  </a:cubicBezTo>
                  <a:cubicBezTo>
                    <a:pt x="175133" y="3708019"/>
                    <a:pt x="331470" y="3537712"/>
                    <a:pt x="398399" y="3410585"/>
                  </a:cubicBezTo>
                  <a:cubicBezTo>
                    <a:pt x="378841" y="3338195"/>
                    <a:pt x="428498" y="3276092"/>
                    <a:pt x="449453" y="3202940"/>
                  </a:cubicBezTo>
                  <a:cubicBezTo>
                    <a:pt x="471805" y="3096514"/>
                    <a:pt x="449199" y="3031236"/>
                    <a:pt x="565150" y="2936113"/>
                  </a:cubicBezTo>
                  <a:cubicBezTo>
                    <a:pt x="599186" y="2862453"/>
                    <a:pt x="512953" y="2778633"/>
                    <a:pt x="556133" y="2666238"/>
                  </a:cubicBezTo>
                  <a:cubicBezTo>
                    <a:pt x="537337" y="2651125"/>
                    <a:pt x="590296" y="2634107"/>
                    <a:pt x="556260" y="2608453"/>
                  </a:cubicBezTo>
                  <a:cubicBezTo>
                    <a:pt x="541147" y="2588133"/>
                    <a:pt x="510794" y="2592324"/>
                    <a:pt x="540258" y="2549906"/>
                  </a:cubicBezTo>
                  <a:cubicBezTo>
                    <a:pt x="529717" y="2532888"/>
                    <a:pt x="574294" y="2410587"/>
                    <a:pt x="550672" y="2322068"/>
                  </a:cubicBezTo>
                  <a:cubicBezTo>
                    <a:pt x="546608" y="2311400"/>
                    <a:pt x="613410" y="2273427"/>
                    <a:pt x="586867" y="2247265"/>
                  </a:cubicBezTo>
                  <a:cubicBezTo>
                    <a:pt x="616839" y="2186432"/>
                    <a:pt x="518795" y="2149983"/>
                    <a:pt x="601853" y="2010791"/>
                  </a:cubicBezTo>
                  <a:cubicBezTo>
                    <a:pt x="553847" y="1976120"/>
                    <a:pt x="571500" y="1934718"/>
                    <a:pt x="567309" y="1894078"/>
                  </a:cubicBezTo>
                  <a:cubicBezTo>
                    <a:pt x="623316" y="1828038"/>
                    <a:pt x="645541" y="1689481"/>
                    <a:pt x="770382" y="1441196"/>
                  </a:cubicBezTo>
                  <a:cubicBezTo>
                    <a:pt x="836422" y="1354836"/>
                    <a:pt x="828294" y="1225042"/>
                    <a:pt x="912749" y="1005078"/>
                  </a:cubicBezTo>
                  <a:cubicBezTo>
                    <a:pt x="886714" y="977011"/>
                    <a:pt x="1022477" y="986790"/>
                    <a:pt x="1114298" y="806831"/>
                  </a:cubicBezTo>
                  <a:cubicBezTo>
                    <a:pt x="1098804" y="738886"/>
                    <a:pt x="1201293" y="676021"/>
                    <a:pt x="1157986" y="599567"/>
                  </a:cubicBezTo>
                  <a:cubicBezTo>
                    <a:pt x="1570228" y="609219"/>
                    <a:pt x="2071116" y="598805"/>
                    <a:pt x="2572766" y="601599"/>
                  </a:cubicBezTo>
                  <a:cubicBezTo>
                    <a:pt x="3586988" y="605282"/>
                    <a:pt x="4528185" y="602742"/>
                    <a:pt x="5528818" y="601853"/>
                  </a:cubicBezTo>
                  <a:cubicBezTo>
                    <a:pt x="6274054" y="693420"/>
                    <a:pt x="6000750" y="0"/>
                    <a:pt x="6063869" y="2884424"/>
                  </a:cubicBezTo>
                  <a:cubicBezTo>
                    <a:pt x="6029833" y="4200398"/>
                    <a:pt x="6083554" y="5679694"/>
                    <a:pt x="6045073" y="6923913"/>
                  </a:cubicBezTo>
                  <a:close/>
                </a:path>
              </a:pathLst>
            </a:custGeom>
            <a:blipFill>
              <a:blip r:embed="rId2"/>
              <a:stretch>
                <a:fillRect l="-17008" r="-17008"/>
              </a:stretch>
            </a:blipFill>
          </p:spPr>
        </p:sp>
      </p:grpSp>
      <p:sp>
        <p:nvSpPr>
          <p:cNvPr id="4" name="TextBox 4"/>
          <p:cNvSpPr txBox="1"/>
          <p:nvPr/>
        </p:nvSpPr>
        <p:spPr>
          <a:xfrm>
            <a:off x="1028700" y="388133"/>
            <a:ext cx="7415923" cy="1654430"/>
          </a:xfrm>
          <a:prstGeom prst="rect">
            <a:avLst/>
          </a:prstGeom>
        </p:spPr>
        <p:txBody>
          <a:bodyPr lIns="0" tIns="0" rIns="0" bIns="0" rtlCol="0" anchor="t">
            <a:spAutoFit/>
          </a:bodyPr>
          <a:lstStyle/>
          <a:p>
            <a:pPr algn="l">
              <a:lnSpc>
                <a:spcPts val="6431"/>
              </a:lnSpc>
            </a:pPr>
            <a:r>
              <a:rPr lang="en-US" sz="5592">
                <a:solidFill>
                  <a:srgbClr val="FFFFFF"/>
                </a:solidFill>
                <a:latin typeface="Hatton"/>
                <a:ea typeface="Hatton"/>
                <a:cs typeface="Hatton"/>
                <a:sym typeface="Hatton"/>
              </a:rPr>
              <a:t>03/</a:t>
            </a:r>
          </a:p>
          <a:p>
            <a:pPr algn="l">
              <a:lnSpc>
                <a:spcPts val="6431"/>
              </a:lnSpc>
            </a:pPr>
            <a:r>
              <a:rPr lang="en-US" sz="5592">
                <a:solidFill>
                  <a:srgbClr val="FFFFFF"/>
                </a:solidFill>
                <a:latin typeface="Hatton"/>
                <a:ea typeface="Hatton"/>
                <a:cs typeface="Hatton"/>
                <a:sym typeface="Hatton"/>
              </a:rPr>
              <a:t>Predictive Modelling</a:t>
            </a:r>
          </a:p>
        </p:txBody>
      </p:sp>
      <p:sp>
        <p:nvSpPr>
          <p:cNvPr id="5" name="TextBox 5"/>
          <p:cNvSpPr txBox="1"/>
          <p:nvPr/>
        </p:nvSpPr>
        <p:spPr>
          <a:xfrm>
            <a:off x="1028700" y="2205043"/>
            <a:ext cx="8115300" cy="7305802"/>
          </a:xfrm>
          <a:prstGeom prst="rect">
            <a:avLst/>
          </a:prstGeom>
        </p:spPr>
        <p:txBody>
          <a:bodyPr lIns="0" tIns="0" rIns="0" bIns="0" rtlCol="0" anchor="t">
            <a:spAutoFit/>
          </a:bodyPr>
          <a:lstStyle/>
          <a:p>
            <a:pPr algn="l">
              <a:lnSpc>
                <a:spcPts val="3667"/>
              </a:lnSpc>
            </a:pPr>
            <a:r>
              <a:rPr lang="en-US" sz="2619">
                <a:solidFill>
                  <a:srgbClr val="FFFFFF"/>
                </a:solidFill>
                <a:latin typeface="Open Sans"/>
                <a:ea typeface="Open Sans"/>
                <a:cs typeface="Open Sans"/>
                <a:sym typeface="Open Sans"/>
              </a:rPr>
              <a:t>To gauge the effectiveness of our forecasting models, we generated sample predictions of </a:t>
            </a:r>
            <a:r>
              <a:rPr lang="en-US" sz="2619">
                <a:solidFill>
                  <a:srgbClr val="FFFFFF"/>
                </a:solidFill>
                <a:latin typeface="Open Sans Bold"/>
                <a:ea typeface="Open Sans Bold"/>
                <a:cs typeface="Open Sans Bold"/>
                <a:sym typeface="Open Sans Bold"/>
              </a:rPr>
              <a:t>SARIMA and Holt Winters</a:t>
            </a:r>
            <a:r>
              <a:rPr lang="en-US" sz="2619">
                <a:solidFill>
                  <a:srgbClr val="FFFFFF"/>
                </a:solidFill>
                <a:latin typeface="Open Sans"/>
                <a:ea typeface="Open Sans"/>
                <a:cs typeface="Open Sans"/>
                <a:sym typeface="Open Sans"/>
              </a:rPr>
              <a:t> on historical data, which were then compared against test values to evaluate their accuracy.</a:t>
            </a:r>
          </a:p>
          <a:p>
            <a:pPr algn="l">
              <a:lnSpc>
                <a:spcPts val="3667"/>
              </a:lnSpc>
            </a:pPr>
            <a:endParaRPr lang="en-US" sz="2619">
              <a:solidFill>
                <a:srgbClr val="FFFFFF"/>
              </a:solidFill>
              <a:latin typeface="Open Sans"/>
              <a:ea typeface="Open Sans"/>
              <a:cs typeface="Open Sans"/>
              <a:sym typeface="Open Sans"/>
            </a:endParaRPr>
          </a:p>
          <a:p>
            <a:pPr algn="l">
              <a:lnSpc>
                <a:spcPts val="3667"/>
              </a:lnSpc>
            </a:pPr>
            <a:r>
              <a:rPr lang="en-US" sz="2619">
                <a:solidFill>
                  <a:srgbClr val="FFFFFF"/>
                </a:solidFill>
                <a:latin typeface="Open Sans"/>
                <a:ea typeface="Open Sans"/>
                <a:cs typeface="Open Sans"/>
                <a:sym typeface="Open Sans"/>
              </a:rPr>
              <a:t>By doing so, we aimed to determine which model excels in capturing the underlying patterns and trends in the data, ultimately informing our decision on the most suitable approach for predicting future values. </a:t>
            </a:r>
          </a:p>
          <a:p>
            <a:pPr algn="l">
              <a:lnSpc>
                <a:spcPts val="3667"/>
              </a:lnSpc>
            </a:pPr>
            <a:endParaRPr lang="en-US" sz="2619">
              <a:solidFill>
                <a:srgbClr val="FFFFFF"/>
              </a:solidFill>
              <a:latin typeface="Open Sans"/>
              <a:ea typeface="Open Sans"/>
              <a:cs typeface="Open Sans"/>
              <a:sym typeface="Open Sans"/>
            </a:endParaRPr>
          </a:p>
          <a:p>
            <a:pPr algn="l">
              <a:lnSpc>
                <a:spcPts val="3667"/>
              </a:lnSpc>
            </a:pPr>
            <a:r>
              <a:rPr lang="en-US" sz="2619">
                <a:solidFill>
                  <a:srgbClr val="FFFFFF"/>
                </a:solidFill>
                <a:latin typeface="Open Sans"/>
                <a:ea typeface="Open Sans"/>
                <a:cs typeface="Open Sans"/>
                <a:sym typeface="Open Sans"/>
              </a:rPr>
              <a:t>However, here we see a</a:t>
            </a:r>
            <a:r>
              <a:rPr lang="en-US" sz="2619">
                <a:solidFill>
                  <a:srgbClr val="FFFFFF"/>
                </a:solidFill>
                <a:latin typeface="Open Sans Bold"/>
                <a:ea typeface="Open Sans Bold"/>
                <a:cs typeface="Open Sans Bold"/>
                <a:sym typeface="Open Sans Bold"/>
              </a:rPr>
              <a:t> large deviation from values starting March 2022. </a:t>
            </a:r>
            <a:r>
              <a:rPr lang="en-US" sz="2619">
                <a:solidFill>
                  <a:srgbClr val="FFFFFF"/>
                </a:solidFill>
                <a:latin typeface="Open Sans"/>
                <a:ea typeface="Open Sans"/>
                <a:cs typeface="Open Sans"/>
                <a:sym typeface="Open Sans"/>
              </a:rPr>
              <a:t>This can be attributed to the</a:t>
            </a:r>
            <a:r>
              <a:rPr lang="en-US" sz="2619">
                <a:solidFill>
                  <a:srgbClr val="FFFFFF"/>
                </a:solidFill>
                <a:latin typeface="Open Sans Bold"/>
                <a:ea typeface="Open Sans Bold"/>
                <a:cs typeface="Open Sans Bold"/>
                <a:sym typeface="Open Sans Bold"/>
              </a:rPr>
              <a:t> complete uplifting of the lockdowns and resuming of all normal activities.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8757" y="1808228"/>
            <a:ext cx="4243473" cy="3504192"/>
          </a:xfrm>
          <a:custGeom>
            <a:avLst/>
            <a:gdLst/>
            <a:ahLst/>
            <a:cxnLst/>
            <a:rect l="l" t="t" r="r" b="b"/>
            <a:pathLst>
              <a:path w="4243473" h="3504192">
                <a:moveTo>
                  <a:pt x="0" y="0"/>
                </a:moveTo>
                <a:lnTo>
                  <a:pt x="4243473" y="0"/>
                </a:lnTo>
                <a:lnTo>
                  <a:pt x="4243473" y="3504192"/>
                </a:lnTo>
                <a:lnTo>
                  <a:pt x="0" y="3504192"/>
                </a:lnTo>
                <a:lnTo>
                  <a:pt x="0" y="0"/>
                </a:lnTo>
                <a:close/>
              </a:path>
            </a:pathLst>
          </a:custGeom>
          <a:blipFill>
            <a:blip r:embed="rId2"/>
            <a:stretch>
              <a:fillRect/>
            </a:stretch>
          </a:blipFill>
        </p:spPr>
      </p:sp>
      <p:sp>
        <p:nvSpPr>
          <p:cNvPr id="3" name="Freeform 3"/>
          <p:cNvSpPr/>
          <p:nvPr/>
        </p:nvSpPr>
        <p:spPr>
          <a:xfrm>
            <a:off x="558757" y="5812912"/>
            <a:ext cx="4243473" cy="3445388"/>
          </a:xfrm>
          <a:custGeom>
            <a:avLst/>
            <a:gdLst/>
            <a:ahLst/>
            <a:cxnLst/>
            <a:rect l="l" t="t" r="r" b="b"/>
            <a:pathLst>
              <a:path w="4243473" h="3445388">
                <a:moveTo>
                  <a:pt x="0" y="0"/>
                </a:moveTo>
                <a:lnTo>
                  <a:pt x="4243473" y="0"/>
                </a:lnTo>
                <a:lnTo>
                  <a:pt x="4243473" y="3445388"/>
                </a:lnTo>
                <a:lnTo>
                  <a:pt x="0" y="3445388"/>
                </a:lnTo>
                <a:lnTo>
                  <a:pt x="0" y="0"/>
                </a:lnTo>
                <a:close/>
              </a:path>
            </a:pathLst>
          </a:custGeom>
          <a:blipFill>
            <a:blip r:embed="rId3"/>
            <a:stretch>
              <a:fillRect/>
            </a:stretch>
          </a:blipFill>
        </p:spPr>
      </p:sp>
      <p:sp>
        <p:nvSpPr>
          <p:cNvPr id="4" name="Freeform 4"/>
          <p:cNvSpPr/>
          <p:nvPr/>
        </p:nvSpPr>
        <p:spPr>
          <a:xfrm>
            <a:off x="8660782" y="6093570"/>
            <a:ext cx="4570654" cy="553290"/>
          </a:xfrm>
          <a:custGeom>
            <a:avLst/>
            <a:gdLst/>
            <a:ahLst/>
            <a:cxnLst/>
            <a:rect l="l" t="t" r="r" b="b"/>
            <a:pathLst>
              <a:path w="4570654" h="553290">
                <a:moveTo>
                  <a:pt x="0" y="0"/>
                </a:moveTo>
                <a:lnTo>
                  <a:pt x="4570654" y="0"/>
                </a:lnTo>
                <a:lnTo>
                  <a:pt x="4570654" y="553290"/>
                </a:lnTo>
                <a:lnTo>
                  <a:pt x="0" y="553290"/>
                </a:lnTo>
                <a:lnTo>
                  <a:pt x="0" y="0"/>
                </a:lnTo>
                <a:close/>
              </a:path>
            </a:pathLst>
          </a:custGeom>
          <a:blipFill>
            <a:blip r:embed="rId4"/>
            <a:stretch>
              <a:fillRect/>
            </a:stretch>
          </a:blipFill>
        </p:spPr>
      </p:sp>
      <p:sp>
        <p:nvSpPr>
          <p:cNvPr id="5" name="Freeform 5"/>
          <p:cNvSpPr/>
          <p:nvPr/>
        </p:nvSpPr>
        <p:spPr>
          <a:xfrm>
            <a:off x="8660782" y="2412369"/>
            <a:ext cx="5136351" cy="553920"/>
          </a:xfrm>
          <a:custGeom>
            <a:avLst/>
            <a:gdLst/>
            <a:ahLst/>
            <a:cxnLst/>
            <a:rect l="l" t="t" r="r" b="b"/>
            <a:pathLst>
              <a:path w="5136351" h="553920">
                <a:moveTo>
                  <a:pt x="0" y="0"/>
                </a:moveTo>
                <a:lnTo>
                  <a:pt x="5136351" y="0"/>
                </a:lnTo>
                <a:lnTo>
                  <a:pt x="5136351" y="553920"/>
                </a:lnTo>
                <a:lnTo>
                  <a:pt x="0" y="553920"/>
                </a:lnTo>
                <a:lnTo>
                  <a:pt x="0" y="0"/>
                </a:lnTo>
                <a:close/>
              </a:path>
            </a:pathLst>
          </a:custGeom>
          <a:blipFill>
            <a:blip r:embed="rId5"/>
            <a:stretch>
              <a:fillRect/>
            </a:stretch>
          </a:blipFill>
        </p:spPr>
      </p:sp>
      <p:sp>
        <p:nvSpPr>
          <p:cNvPr id="6" name="TextBox 6"/>
          <p:cNvSpPr txBox="1"/>
          <p:nvPr/>
        </p:nvSpPr>
        <p:spPr>
          <a:xfrm>
            <a:off x="558757" y="598450"/>
            <a:ext cx="5298807" cy="1209778"/>
          </a:xfrm>
          <a:prstGeom prst="rect">
            <a:avLst/>
          </a:prstGeom>
        </p:spPr>
        <p:txBody>
          <a:bodyPr lIns="0" tIns="0" rIns="0" bIns="0" rtlCol="0" anchor="t">
            <a:spAutoFit/>
          </a:bodyPr>
          <a:lstStyle/>
          <a:p>
            <a:pPr algn="l">
              <a:lnSpc>
                <a:spcPts val="4627"/>
              </a:lnSpc>
            </a:pPr>
            <a:r>
              <a:rPr lang="en-US" sz="4024">
                <a:solidFill>
                  <a:srgbClr val="1A401F"/>
                </a:solidFill>
                <a:latin typeface="Hatton"/>
                <a:ea typeface="Hatton"/>
                <a:cs typeface="Hatton"/>
                <a:sym typeface="Hatton"/>
              </a:rPr>
              <a:t>03/</a:t>
            </a:r>
          </a:p>
          <a:p>
            <a:pPr algn="l">
              <a:lnSpc>
                <a:spcPts val="4627"/>
              </a:lnSpc>
            </a:pPr>
            <a:r>
              <a:rPr lang="en-US" sz="4024">
                <a:solidFill>
                  <a:srgbClr val="1A401F"/>
                </a:solidFill>
                <a:latin typeface="Hatton"/>
                <a:ea typeface="Hatton"/>
                <a:cs typeface="Hatton"/>
                <a:sym typeface="Hatton"/>
              </a:rPr>
              <a:t>Predictive Modelling</a:t>
            </a:r>
          </a:p>
        </p:txBody>
      </p:sp>
      <p:sp>
        <p:nvSpPr>
          <p:cNvPr id="7" name="TextBox 7"/>
          <p:cNvSpPr txBox="1"/>
          <p:nvPr/>
        </p:nvSpPr>
        <p:spPr>
          <a:xfrm>
            <a:off x="5470216" y="2871777"/>
            <a:ext cx="11589093" cy="2110719"/>
          </a:xfrm>
          <a:prstGeom prst="rect">
            <a:avLst/>
          </a:prstGeom>
        </p:spPr>
        <p:txBody>
          <a:bodyPr lIns="0" tIns="0" rIns="0" bIns="0" rtlCol="0" anchor="t">
            <a:spAutoFit/>
          </a:bodyPr>
          <a:lstStyle/>
          <a:p>
            <a:pPr algn="l">
              <a:lnSpc>
                <a:spcPts val="2836"/>
              </a:lnSpc>
            </a:pPr>
            <a:r>
              <a:rPr lang="en-US" sz="2025">
                <a:solidFill>
                  <a:srgbClr val="1A401F"/>
                </a:solidFill>
                <a:latin typeface="Open Sans Bold"/>
                <a:ea typeface="Open Sans Bold"/>
                <a:cs typeface="Open Sans Bold"/>
                <a:sym typeface="Open Sans Bold"/>
              </a:rPr>
              <a:t>Pros:</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Accurate Predictions: </a:t>
            </a:r>
            <a:r>
              <a:rPr lang="en-US" sz="2025">
                <a:solidFill>
                  <a:srgbClr val="1A401F"/>
                </a:solidFill>
                <a:latin typeface="Open Sans"/>
                <a:ea typeface="Open Sans"/>
                <a:cs typeface="Open Sans"/>
                <a:sym typeface="Open Sans"/>
              </a:rPr>
              <a:t>The model demonstrates a strong ability to predict PM2.5 values, with a high degree of accuracy.</a:t>
            </a:r>
          </a:p>
          <a:p>
            <a:pPr algn="l">
              <a:lnSpc>
                <a:spcPts val="2836"/>
              </a:lnSpc>
            </a:pPr>
            <a:r>
              <a:rPr lang="en-US" sz="2025">
                <a:solidFill>
                  <a:srgbClr val="1A401F"/>
                </a:solidFill>
                <a:latin typeface="Open Sans Bold"/>
                <a:ea typeface="Open Sans Bold"/>
                <a:cs typeface="Open Sans Bold"/>
                <a:sym typeface="Open Sans Bold"/>
              </a:rPr>
              <a:t>Cons:</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Inadaptability To Recent Surges: </a:t>
            </a:r>
            <a:r>
              <a:rPr lang="en-US" sz="2025">
                <a:solidFill>
                  <a:srgbClr val="1A401F"/>
                </a:solidFill>
                <a:latin typeface="Open Sans"/>
                <a:ea typeface="Open Sans"/>
                <a:cs typeface="Open Sans"/>
                <a:sym typeface="Open Sans"/>
              </a:rPr>
              <a:t>The model predictions would not take into account the last few months’ unusual surge in PM2.5 values and would ignore them as residuals.</a:t>
            </a:r>
          </a:p>
        </p:txBody>
      </p:sp>
      <p:sp>
        <p:nvSpPr>
          <p:cNvPr id="8" name="TextBox 8"/>
          <p:cNvSpPr txBox="1"/>
          <p:nvPr/>
        </p:nvSpPr>
        <p:spPr>
          <a:xfrm>
            <a:off x="5470216" y="6442731"/>
            <a:ext cx="11589093" cy="2815569"/>
          </a:xfrm>
          <a:prstGeom prst="rect">
            <a:avLst/>
          </a:prstGeom>
        </p:spPr>
        <p:txBody>
          <a:bodyPr lIns="0" tIns="0" rIns="0" bIns="0" rtlCol="0" anchor="t">
            <a:spAutoFit/>
          </a:bodyPr>
          <a:lstStyle/>
          <a:p>
            <a:pPr algn="l">
              <a:lnSpc>
                <a:spcPts val="2836"/>
              </a:lnSpc>
            </a:pPr>
            <a:r>
              <a:rPr lang="en-US" sz="2025">
                <a:solidFill>
                  <a:srgbClr val="1A401F"/>
                </a:solidFill>
                <a:latin typeface="Open Sans Bold"/>
                <a:ea typeface="Open Sans Bold"/>
                <a:cs typeface="Open Sans Bold"/>
                <a:sym typeface="Open Sans Bold"/>
              </a:rPr>
              <a:t>Pros:</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Accurate Predictions: </a:t>
            </a:r>
            <a:r>
              <a:rPr lang="en-US" sz="2025">
                <a:solidFill>
                  <a:srgbClr val="1A401F"/>
                </a:solidFill>
                <a:latin typeface="Open Sans"/>
                <a:ea typeface="Open Sans"/>
                <a:cs typeface="Open Sans"/>
                <a:sym typeface="Open Sans"/>
              </a:rPr>
              <a:t>The model demonstrates a strong ability to predict PM2.5 values, with a high degree of accuracy, better than that of the SARIMA Model.</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Adaptability To Recent Surges: </a:t>
            </a:r>
            <a:r>
              <a:rPr lang="en-US" sz="2025">
                <a:solidFill>
                  <a:srgbClr val="1A401F"/>
                </a:solidFill>
                <a:latin typeface="Open Sans"/>
                <a:ea typeface="Open Sans"/>
                <a:cs typeface="Open Sans"/>
                <a:sym typeface="Open Sans"/>
              </a:rPr>
              <a:t>The model predictions would also takes into account the last few months’ surge in PM2.5 values and gives higher PM2.5 values as expected.</a:t>
            </a:r>
          </a:p>
          <a:p>
            <a:pPr algn="l">
              <a:lnSpc>
                <a:spcPts val="2836"/>
              </a:lnSpc>
            </a:pPr>
            <a:r>
              <a:rPr lang="en-US" sz="2025">
                <a:solidFill>
                  <a:srgbClr val="1A401F"/>
                </a:solidFill>
                <a:latin typeface="Open Sans Bold"/>
                <a:ea typeface="Open Sans Bold"/>
                <a:cs typeface="Open Sans Bold"/>
                <a:sym typeface="Open Sans Bold"/>
              </a:rPr>
              <a:t>Cons:</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Inability to Account for External Factors</a:t>
            </a:r>
            <a:r>
              <a:rPr lang="en-US" sz="2025">
                <a:solidFill>
                  <a:srgbClr val="1A401F"/>
                </a:solidFill>
                <a:latin typeface="Open Sans"/>
                <a:ea typeface="Open Sans"/>
                <a:cs typeface="Open Sans"/>
                <a:sym typeface="Open Sans"/>
              </a:rPr>
              <a:t>: The model's limitations highlight the importance of considering external factors and their potential impact on model performance.</a:t>
            </a:r>
          </a:p>
        </p:txBody>
      </p:sp>
      <p:sp>
        <p:nvSpPr>
          <p:cNvPr id="9" name="TextBox 9"/>
          <p:cNvSpPr txBox="1"/>
          <p:nvPr/>
        </p:nvSpPr>
        <p:spPr>
          <a:xfrm>
            <a:off x="5470216" y="5719248"/>
            <a:ext cx="3089781" cy="701019"/>
          </a:xfrm>
          <a:prstGeom prst="rect">
            <a:avLst/>
          </a:prstGeom>
        </p:spPr>
        <p:txBody>
          <a:bodyPr lIns="0" tIns="0" rIns="0" bIns="0" rtlCol="0" anchor="t">
            <a:spAutoFit/>
          </a:bodyPr>
          <a:lstStyle/>
          <a:p>
            <a:pPr algn="l">
              <a:lnSpc>
                <a:spcPts val="2836"/>
              </a:lnSpc>
            </a:pPr>
            <a:r>
              <a:rPr lang="en-US" sz="2025">
                <a:solidFill>
                  <a:srgbClr val="1A401F"/>
                </a:solidFill>
                <a:latin typeface="Open Sans Bold Italics"/>
                <a:ea typeface="Open Sans Bold Italics"/>
                <a:cs typeface="Open Sans Bold Italics"/>
                <a:sym typeface="Open Sans Bold Italics"/>
              </a:rPr>
              <a:t>Improvement:</a:t>
            </a:r>
          </a:p>
          <a:p>
            <a:pPr algn="l">
              <a:lnSpc>
                <a:spcPts val="2836"/>
              </a:lnSpc>
            </a:pPr>
            <a:r>
              <a:rPr lang="en-US" sz="2025">
                <a:solidFill>
                  <a:srgbClr val="1A401F"/>
                </a:solidFill>
                <a:latin typeface="Open Sans Bold"/>
                <a:ea typeface="Open Sans Bold"/>
                <a:cs typeface="Open Sans Bold"/>
                <a:sym typeface="Open Sans Bold"/>
              </a:rPr>
              <a:t>HOLT WINTERS MODEL</a:t>
            </a:r>
          </a:p>
        </p:txBody>
      </p:sp>
      <p:sp>
        <p:nvSpPr>
          <p:cNvPr id="10" name="TextBox 10"/>
          <p:cNvSpPr txBox="1"/>
          <p:nvPr/>
        </p:nvSpPr>
        <p:spPr>
          <a:xfrm>
            <a:off x="5470216" y="2340735"/>
            <a:ext cx="11589093" cy="348594"/>
          </a:xfrm>
          <a:prstGeom prst="rect">
            <a:avLst/>
          </a:prstGeom>
        </p:spPr>
        <p:txBody>
          <a:bodyPr lIns="0" tIns="0" rIns="0" bIns="0" rtlCol="0" anchor="t">
            <a:spAutoFit/>
          </a:bodyPr>
          <a:lstStyle/>
          <a:p>
            <a:pPr algn="l">
              <a:lnSpc>
                <a:spcPts val="2836"/>
              </a:lnSpc>
            </a:pPr>
            <a:r>
              <a:rPr lang="en-US" sz="2025">
                <a:solidFill>
                  <a:srgbClr val="1A401F"/>
                </a:solidFill>
                <a:latin typeface="Open Sans Bold"/>
                <a:ea typeface="Open Sans Bold"/>
                <a:cs typeface="Open Sans Bold"/>
                <a:sym typeface="Open Sans Bold"/>
              </a:rPr>
              <a:t>SARIMA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grpSp>
        <p:nvGrpSpPr>
          <p:cNvPr id="2" name="Group 2"/>
          <p:cNvGrpSpPr/>
          <p:nvPr/>
        </p:nvGrpSpPr>
        <p:grpSpPr>
          <a:xfrm>
            <a:off x="-99356" y="8124322"/>
            <a:ext cx="18486712" cy="6981436"/>
            <a:chOff x="0" y="0"/>
            <a:chExt cx="6347206" cy="2396998"/>
          </a:xfrm>
        </p:grpSpPr>
        <p:sp>
          <p:nvSpPr>
            <p:cNvPr id="3" name="Freeform 3"/>
            <p:cNvSpPr/>
            <p:nvPr/>
          </p:nvSpPr>
          <p:spPr>
            <a:xfrm>
              <a:off x="-102743" y="-211963"/>
              <a:ext cx="6678549" cy="2641092"/>
            </a:xfrm>
            <a:custGeom>
              <a:avLst/>
              <a:gdLst/>
              <a:ahLst/>
              <a:cxnLst/>
              <a:rect l="l" t="t" r="r" b="b"/>
              <a:pathLst>
                <a:path w="6678549" h="2641092">
                  <a:moveTo>
                    <a:pt x="6449568" y="2580767"/>
                  </a:moveTo>
                  <a:cubicBezTo>
                    <a:pt x="6379591" y="9525"/>
                    <a:pt x="6678549" y="646303"/>
                    <a:pt x="5719826" y="667893"/>
                  </a:cubicBezTo>
                  <a:cubicBezTo>
                    <a:pt x="5719826" y="668274"/>
                    <a:pt x="5719953" y="668528"/>
                    <a:pt x="5720080" y="669036"/>
                  </a:cubicBezTo>
                  <a:cubicBezTo>
                    <a:pt x="5719826" y="669417"/>
                    <a:pt x="5719699" y="668655"/>
                    <a:pt x="5719445" y="667893"/>
                  </a:cubicBezTo>
                  <a:cubicBezTo>
                    <a:pt x="5691505" y="668528"/>
                    <a:pt x="5662422" y="668655"/>
                    <a:pt x="5632069" y="668147"/>
                  </a:cubicBezTo>
                  <a:cubicBezTo>
                    <a:pt x="5353939" y="731774"/>
                    <a:pt x="5655310" y="787908"/>
                    <a:pt x="5138420" y="658876"/>
                  </a:cubicBezTo>
                  <a:cubicBezTo>
                    <a:pt x="5107686" y="701294"/>
                    <a:pt x="4847590" y="611505"/>
                    <a:pt x="4790440" y="557276"/>
                  </a:cubicBezTo>
                  <a:cubicBezTo>
                    <a:pt x="4726051" y="605155"/>
                    <a:pt x="4407408" y="596773"/>
                    <a:pt x="4229735" y="540385"/>
                  </a:cubicBezTo>
                  <a:cubicBezTo>
                    <a:pt x="4230116" y="541147"/>
                    <a:pt x="4229989" y="542417"/>
                    <a:pt x="4229100" y="544703"/>
                  </a:cubicBezTo>
                  <a:cubicBezTo>
                    <a:pt x="4227449" y="544068"/>
                    <a:pt x="4225544" y="547116"/>
                    <a:pt x="4225163" y="539877"/>
                  </a:cubicBezTo>
                  <a:cubicBezTo>
                    <a:pt x="4225671" y="540004"/>
                    <a:pt x="4226560" y="539750"/>
                    <a:pt x="4227322" y="539623"/>
                  </a:cubicBezTo>
                  <a:cubicBezTo>
                    <a:pt x="4189984" y="527558"/>
                    <a:pt x="4158869" y="513461"/>
                    <a:pt x="4138041" y="497205"/>
                  </a:cubicBezTo>
                  <a:cubicBezTo>
                    <a:pt x="3772916" y="629158"/>
                    <a:pt x="4120007" y="802767"/>
                    <a:pt x="3447415" y="591947"/>
                  </a:cubicBezTo>
                  <a:cubicBezTo>
                    <a:pt x="2977388" y="756412"/>
                    <a:pt x="2897886" y="467614"/>
                    <a:pt x="2635250" y="559943"/>
                  </a:cubicBezTo>
                  <a:cubicBezTo>
                    <a:pt x="2396998" y="433705"/>
                    <a:pt x="2152650" y="453517"/>
                    <a:pt x="1887601" y="430403"/>
                  </a:cubicBezTo>
                  <a:cubicBezTo>
                    <a:pt x="1865249" y="388239"/>
                    <a:pt x="1846326" y="363982"/>
                    <a:pt x="1827911" y="352298"/>
                  </a:cubicBezTo>
                  <a:cubicBezTo>
                    <a:pt x="1828038" y="353314"/>
                    <a:pt x="1828038" y="354203"/>
                    <a:pt x="1827530" y="352044"/>
                  </a:cubicBezTo>
                  <a:cubicBezTo>
                    <a:pt x="1769237" y="315468"/>
                    <a:pt x="1713992" y="403860"/>
                    <a:pt x="1561846" y="455930"/>
                  </a:cubicBezTo>
                  <a:cubicBezTo>
                    <a:pt x="1529461" y="436626"/>
                    <a:pt x="1503553" y="423418"/>
                    <a:pt x="1480947" y="414401"/>
                  </a:cubicBezTo>
                  <a:lnTo>
                    <a:pt x="1480820" y="414401"/>
                  </a:lnTo>
                  <a:lnTo>
                    <a:pt x="1480693" y="414274"/>
                  </a:lnTo>
                  <a:cubicBezTo>
                    <a:pt x="1393571" y="379349"/>
                    <a:pt x="1356233" y="408305"/>
                    <a:pt x="1190117" y="405638"/>
                  </a:cubicBezTo>
                  <a:cubicBezTo>
                    <a:pt x="1065530" y="360807"/>
                    <a:pt x="981456" y="508381"/>
                    <a:pt x="744601" y="355727"/>
                  </a:cubicBezTo>
                  <a:cubicBezTo>
                    <a:pt x="669036" y="352171"/>
                    <a:pt x="718185" y="292100"/>
                    <a:pt x="497332" y="289306"/>
                  </a:cubicBezTo>
                  <a:cubicBezTo>
                    <a:pt x="398018" y="252857"/>
                    <a:pt x="356108" y="231775"/>
                    <a:pt x="290703" y="226441"/>
                  </a:cubicBezTo>
                  <a:cubicBezTo>
                    <a:pt x="290703" y="226568"/>
                    <a:pt x="290703" y="226568"/>
                    <a:pt x="290703" y="226695"/>
                  </a:cubicBezTo>
                  <a:cubicBezTo>
                    <a:pt x="290576" y="226949"/>
                    <a:pt x="290576" y="226695"/>
                    <a:pt x="290449" y="226314"/>
                  </a:cubicBezTo>
                  <a:cubicBezTo>
                    <a:pt x="265938" y="224409"/>
                    <a:pt x="238379" y="224536"/>
                    <a:pt x="203073" y="226949"/>
                  </a:cubicBezTo>
                  <a:cubicBezTo>
                    <a:pt x="0" y="0"/>
                    <a:pt x="169164" y="2421509"/>
                    <a:pt x="162941" y="2601976"/>
                  </a:cubicBezTo>
                  <a:cubicBezTo>
                    <a:pt x="538099" y="2582799"/>
                    <a:pt x="6508623" y="2641092"/>
                    <a:pt x="6449568" y="2580767"/>
                  </a:cubicBezTo>
                  <a:close/>
                  <a:moveTo>
                    <a:pt x="593598" y="304546"/>
                  </a:moveTo>
                  <a:cubicBezTo>
                    <a:pt x="592836" y="304673"/>
                    <a:pt x="592963" y="298831"/>
                    <a:pt x="593598" y="304546"/>
                  </a:cubicBezTo>
                  <a:close/>
                </a:path>
              </a:pathLst>
            </a:custGeom>
            <a:blipFill>
              <a:blip r:embed="rId2"/>
              <a:stretch>
                <a:fillRect t="-38376" b="-38376"/>
              </a:stretch>
            </a:blipFill>
          </p:spPr>
        </p:sp>
      </p:grpSp>
      <p:sp>
        <p:nvSpPr>
          <p:cNvPr id="4" name="Freeform 4"/>
          <p:cNvSpPr/>
          <p:nvPr/>
        </p:nvSpPr>
        <p:spPr>
          <a:xfrm>
            <a:off x="11321766" y="2251683"/>
            <a:ext cx="6352239" cy="4829685"/>
          </a:xfrm>
          <a:custGeom>
            <a:avLst/>
            <a:gdLst/>
            <a:ahLst/>
            <a:cxnLst/>
            <a:rect l="l" t="t" r="r" b="b"/>
            <a:pathLst>
              <a:path w="6352239" h="4829685">
                <a:moveTo>
                  <a:pt x="0" y="0"/>
                </a:moveTo>
                <a:lnTo>
                  <a:pt x="6352239" y="0"/>
                </a:lnTo>
                <a:lnTo>
                  <a:pt x="6352239" y="4829684"/>
                </a:lnTo>
                <a:lnTo>
                  <a:pt x="0" y="4829684"/>
                </a:lnTo>
                <a:lnTo>
                  <a:pt x="0" y="0"/>
                </a:lnTo>
                <a:close/>
              </a:path>
            </a:pathLst>
          </a:custGeom>
          <a:blipFill>
            <a:blip r:embed="rId3"/>
            <a:stretch>
              <a:fillRect/>
            </a:stretch>
          </a:blipFill>
        </p:spPr>
      </p:sp>
      <p:sp>
        <p:nvSpPr>
          <p:cNvPr id="5" name="TextBox 5"/>
          <p:cNvSpPr txBox="1"/>
          <p:nvPr/>
        </p:nvSpPr>
        <p:spPr>
          <a:xfrm>
            <a:off x="1028700" y="597252"/>
            <a:ext cx="5181024" cy="1654430"/>
          </a:xfrm>
          <a:prstGeom prst="rect">
            <a:avLst/>
          </a:prstGeom>
        </p:spPr>
        <p:txBody>
          <a:bodyPr lIns="0" tIns="0" rIns="0" bIns="0" rtlCol="0" anchor="t">
            <a:spAutoFit/>
          </a:bodyPr>
          <a:lstStyle/>
          <a:p>
            <a:pPr algn="l">
              <a:lnSpc>
                <a:spcPts val="6431"/>
              </a:lnSpc>
            </a:pPr>
            <a:r>
              <a:rPr lang="en-US" sz="5592">
                <a:solidFill>
                  <a:srgbClr val="FFFFFF"/>
                </a:solidFill>
                <a:latin typeface="Hatton"/>
                <a:ea typeface="Hatton"/>
                <a:cs typeface="Hatton"/>
                <a:sym typeface="Hatton"/>
              </a:rPr>
              <a:t>04/</a:t>
            </a:r>
          </a:p>
          <a:p>
            <a:pPr algn="l">
              <a:lnSpc>
                <a:spcPts val="6431"/>
              </a:lnSpc>
            </a:pPr>
            <a:r>
              <a:rPr lang="en-US" sz="5592">
                <a:solidFill>
                  <a:srgbClr val="FFFFFF"/>
                </a:solidFill>
                <a:latin typeface="Hatton"/>
                <a:ea typeface="Hatton"/>
                <a:cs typeface="Hatton"/>
                <a:sym typeface="Hatton"/>
              </a:rPr>
              <a:t>Scope</a:t>
            </a:r>
          </a:p>
        </p:txBody>
      </p:sp>
      <p:sp>
        <p:nvSpPr>
          <p:cNvPr id="6" name="TextBox 6"/>
          <p:cNvSpPr txBox="1"/>
          <p:nvPr/>
        </p:nvSpPr>
        <p:spPr>
          <a:xfrm>
            <a:off x="12138299" y="878095"/>
            <a:ext cx="4719173" cy="1111795"/>
          </a:xfrm>
          <a:prstGeom prst="rect">
            <a:avLst/>
          </a:prstGeom>
        </p:spPr>
        <p:txBody>
          <a:bodyPr lIns="0" tIns="0" rIns="0" bIns="0" rtlCol="0" anchor="t">
            <a:spAutoFit/>
          </a:bodyPr>
          <a:lstStyle/>
          <a:p>
            <a:pPr algn="ctr">
              <a:lnSpc>
                <a:spcPts val="4284"/>
              </a:lnSpc>
            </a:pPr>
            <a:r>
              <a:rPr lang="en-US" sz="3725">
                <a:solidFill>
                  <a:srgbClr val="FFFFFF"/>
                </a:solidFill>
                <a:latin typeface="Hatton"/>
                <a:ea typeface="Hatton"/>
                <a:cs typeface="Hatton"/>
                <a:sym typeface="Hatton"/>
              </a:rPr>
              <a:t>1 Year Forecast using Sample Data</a:t>
            </a:r>
          </a:p>
        </p:txBody>
      </p:sp>
      <p:sp>
        <p:nvSpPr>
          <p:cNvPr id="7" name="TextBox 7"/>
          <p:cNvSpPr txBox="1"/>
          <p:nvPr/>
        </p:nvSpPr>
        <p:spPr>
          <a:xfrm>
            <a:off x="1028700" y="2427387"/>
            <a:ext cx="8788554" cy="5634969"/>
          </a:xfrm>
          <a:prstGeom prst="rect">
            <a:avLst/>
          </a:prstGeom>
        </p:spPr>
        <p:txBody>
          <a:bodyPr lIns="0" tIns="0" rIns="0" bIns="0" rtlCol="0" anchor="t">
            <a:spAutoFit/>
          </a:bodyPr>
          <a:lstStyle/>
          <a:p>
            <a:pPr algn="l">
              <a:lnSpc>
                <a:spcPts val="2836"/>
              </a:lnSpc>
            </a:pPr>
            <a:r>
              <a:rPr lang="en-US" sz="2025">
                <a:solidFill>
                  <a:srgbClr val="FFFFFF"/>
                </a:solidFill>
                <a:latin typeface="Open Sans"/>
                <a:ea typeface="Open Sans"/>
                <a:cs typeface="Open Sans"/>
                <a:sym typeface="Open Sans"/>
              </a:rPr>
              <a:t>The project aims to develop a predictive model to forecast PM2.5 values using time series analysis. The scope includes:</a:t>
            </a:r>
          </a:p>
          <a:p>
            <a:pPr marL="437379" lvl="1" indent="-218689" algn="l">
              <a:lnSpc>
                <a:spcPts val="2836"/>
              </a:lnSpc>
              <a:buFont typeface="Arial"/>
              <a:buChar char="•"/>
            </a:pPr>
            <a:r>
              <a:rPr lang="en-US" sz="2025">
                <a:solidFill>
                  <a:srgbClr val="FFFFFF"/>
                </a:solidFill>
                <a:latin typeface="Open Sans"/>
                <a:ea typeface="Open Sans"/>
                <a:cs typeface="Open Sans"/>
                <a:sym typeface="Open Sans"/>
              </a:rPr>
              <a:t>Developing a SARIMA model to predict PM2.5 values</a:t>
            </a:r>
          </a:p>
          <a:p>
            <a:pPr marL="437379" lvl="1" indent="-218689" algn="l">
              <a:lnSpc>
                <a:spcPts val="2836"/>
              </a:lnSpc>
              <a:buFont typeface="Arial"/>
              <a:buChar char="•"/>
            </a:pPr>
            <a:r>
              <a:rPr lang="en-US" sz="2025">
                <a:solidFill>
                  <a:srgbClr val="FFFFFF"/>
                </a:solidFill>
                <a:latin typeface="Open Sans"/>
                <a:ea typeface="Open Sans"/>
                <a:cs typeface="Open Sans"/>
                <a:sym typeface="Open Sans"/>
              </a:rPr>
              <a:t>Identifying limitations of the SARIMA model</a:t>
            </a:r>
          </a:p>
          <a:p>
            <a:pPr marL="437379" lvl="1" indent="-218689" algn="l">
              <a:lnSpc>
                <a:spcPts val="2836"/>
              </a:lnSpc>
              <a:buFont typeface="Arial"/>
              <a:buChar char="•"/>
            </a:pPr>
            <a:r>
              <a:rPr lang="en-US" sz="2025">
                <a:solidFill>
                  <a:srgbClr val="FFFFFF"/>
                </a:solidFill>
                <a:latin typeface="Open Sans"/>
                <a:ea typeface="Open Sans"/>
                <a:cs typeface="Open Sans"/>
                <a:sym typeface="Open Sans"/>
              </a:rPr>
              <a:t>Implementing a Holt-Winters Model (Triple Exponential Smoothing) to improve forecasting accuracy</a:t>
            </a:r>
          </a:p>
          <a:p>
            <a:pPr marL="437379" lvl="1" indent="-218689" algn="l">
              <a:lnSpc>
                <a:spcPts val="2836"/>
              </a:lnSpc>
              <a:buFont typeface="Arial"/>
              <a:buChar char="•"/>
            </a:pPr>
            <a:r>
              <a:rPr lang="en-US" sz="2025">
                <a:solidFill>
                  <a:srgbClr val="FFFFFF"/>
                </a:solidFill>
                <a:latin typeface="Open Sans"/>
                <a:ea typeface="Open Sans"/>
                <a:cs typeface="Open Sans"/>
                <a:sym typeface="Open Sans"/>
              </a:rPr>
              <a:t>Fitting a sample model for test data set predictions</a:t>
            </a:r>
          </a:p>
          <a:p>
            <a:pPr algn="l">
              <a:lnSpc>
                <a:spcPts val="2836"/>
              </a:lnSpc>
            </a:pPr>
            <a:r>
              <a:rPr lang="en-US" sz="2025">
                <a:solidFill>
                  <a:srgbClr val="FFFFFF"/>
                </a:solidFill>
                <a:latin typeface="Open Sans"/>
                <a:ea typeface="Open Sans"/>
                <a:cs typeface="Open Sans"/>
                <a:sym typeface="Open Sans"/>
              </a:rPr>
              <a:t>The goal is to create a reliable and accurate model that can forecast PM2.5 values, taking into account unexpected changes in external factors to the best of our capabilities.</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a:ea typeface="Open Sans"/>
                <a:cs typeface="Open Sans"/>
                <a:sym typeface="Open Sans"/>
              </a:rPr>
              <a:t>However, it remains impossible to predict unexpected factors, like the COVID-19 pandemic affect. But we endeavor to come up with the most reliable solutions possible to be able to formulate policies and mitigate a large section of disasters and phenomenon like global warming, air pollution, respiratory diseases, etc.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1198</Words>
  <Application>Microsoft Office PowerPoint</Application>
  <PresentationFormat>Custom</PresentationFormat>
  <Paragraphs>100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Open Sans Bold</vt:lpstr>
      <vt:lpstr>Open Sans Bold Italics</vt:lpstr>
      <vt:lpstr>Open Sans</vt:lpstr>
      <vt:lpstr>Hatton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and environment</dc:title>
  <dc:creator>Naysah Sheikh</dc:creator>
  <cp:lastModifiedBy>Naysah Sheikh</cp:lastModifiedBy>
  <cp:revision>2</cp:revision>
  <dcterms:created xsi:type="dcterms:W3CDTF">2006-08-16T00:00:00Z</dcterms:created>
  <dcterms:modified xsi:type="dcterms:W3CDTF">2024-07-13T19:41:30Z</dcterms:modified>
  <dc:identifier>DAGK08baTfs</dc:identifier>
</cp:coreProperties>
</file>