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4778" r:id="rId2"/>
    <p:sldId id="1010" r:id="rId3"/>
    <p:sldId id="4780" r:id="rId4"/>
    <p:sldId id="4779" r:id="rId5"/>
    <p:sldId id="4781" r:id="rId6"/>
    <p:sldId id="4782" r:id="rId7"/>
    <p:sldId id="4783" r:id="rId8"/>
    <p:sldId id="4788" r:id="rId9"/>
    <p:sldId id="4784" r:id="rId10"/>
    <p:sldId id="4785" r:id="rId11"/>
    <p:sldId id="4786" r:id="rId12"/>
    <p:sldId id="4787" r:id="rId13"/>
    <p:sldId id="275" r:id="rId14"/>
  </p:sldIdLst>
  <p:sldSz cx="12192000" cy="6858000"/>
  <p:notesSz cx="6858000" cy="9144000"/>
  <p:embeddedFontLst>
    <p:embeddedFont>
      <p:font typeface="Roboto" panose="02000000000000000000" pitchFamily="2" charset="0"/>
      <p:regular r:id="rId16"/>
      <p:bold r:id="rId17"/>
      <p:italic r:id="rId18"/>
      <p:boldItalic r:id="rId19"/>
    </p:embeddedFont>
    <p:embeddedFont>
      <p:font typeface="Roboto Light" panose="02000000000000000000" pitchFamily="2" charset="0"/>
      <p:regular r:id="rId20"/>
      <p:italic r:id="rId21"/>
    </p:embeddedFont>
    <p:embeddedFont>
      <p:font typeface="Roboto Medium" panose="02000000000000000000" pitchFamily="2" charset="0"/>
      <p:regular r:id="rId22"/>
      <p: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8"/>
            <p14:sldId id="4784"/>
            <p14:sldId id="4785"/>
            <p14:sldId id="4786"/>
            <p14:sldId id="4787"/>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66" d="100"/>
          <a:sy n="66" d="100"/>
        </p:scale>
        <p:origin x="912" y="4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14/06/2024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13</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b="1" dirty="0"/>
              <a:t>Stores 233, 155 and 91 were chosen as control stores for the test stores 77, 86 and 88, respectively.</a:t>
            </a:r>
            <a:endParaRPr lang="en-AU" dirty="0"/>
          </a:p>
          <a:p>
            <a:pPr marL="342900" indent="-342900">
              <a:buFont typeface="Arial" panose="020B0604020202020204" pitchFamily="34" charset="0"/>
              <a:buChar char="•"/>
            </a:pPr>
            <a:r>
              <a:rPr lang="en-AU" dirty="0"/>
              <a:t>Control stores are chosen based on several performance metrics like:</a:t>
            </a:r>
          </a:p>
          <a:p>
            <a:pPr marL="800100" lvl="1" indent="-342900">
              <a:buFont typeface="Arial" panose="020B0604020202020204" pitchFamily="34" charset="0"/>
              <a:buChar char="•"/>
            </a:pPr>
            <a:r>
              <a:rPr lang="en-US" dirty="0"/>
              <a:t>Monthly overall sales revenue</a:t>
            </a:r>
          </a:p>
          <a:p>
            <a:pPr marL="800100" lvl="1" indent="-342900">
              <a:buFont typeface="Arial" panose="020B0604020202020204" pitchFamily="34" charset="0"/>
              <a:buChar char="•"/>
            </a:pPr>
            <a:r>
              <a:rPr lang="en-US" dirty="0"/>
              <a:t>Monthly number of customers</a:t>
            </a:r>
          </a:p>
          <a:p>
            <a:pPr marL="800100" lvl="1" indent="-342900">
              <a:buFont typeface="Arial" panose="020B0604020202020204" pitchFamily="34" charset="0"/>
              <a:buChar char="•"/>
            </a:pPr>
            <a:r>
              <a:rPr lang="en-US" dirty="0"/>
              <a:t>Monthly number of transactions per customer</a:t>
            </a:r>
          </a:p>
          <a:p>
            <a:pPr marL="342900" indent="-342900">
              <a:buFont typeface="Arial" panose="020B0604020202020204" pitchFamily="34" charset="0"/>
              <a:buChar char="•"/>
            </a:pPr>
            <a:r>
              <a:rPr lang="en-US" dirty="0"/>
              <a:t>These control stores are chosen such that their performance based on these metrics are similar to that of the trial stores before the trial period starts. </a:t>
            </a:r>
          </a:p>
          <a:p>
            <a:pPr marL="342900" indent="-342900">
              <a:buFont typeface="Arial" panose="020B0604020202020204" pitchFamily="34" charset="0"/>
              <a:buChar char="•"/>
            </a:pPr>
            <a:r>
              <a:rPr lang="en-AU" dirty="0"/>
              <a:t>Then, during the trial period, they are used to compare the expected as well as observed performance of the test stores to determine if the changes made had a significant impact or not.</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b="1" dirty="0"/>
              <a:t>The new trial layouts seemed to be a success!</a:t>
            </a:r>
          </a:p>
          <a:p>
            <a:endParaRPr lang="en-US" b="1" dirty="0"/>
          </a:p>
          <a:p>
            <a:pPr marL="342900" indent="-342900">
              <a:buFont typeface="Arial" panose="020B0604020202020204" pitchFamily="34" charset="0"/>
              <a:buChar char="•"/>
            </a:pPr>
            <a:r>
              <a:rPr lang="en-US" dirty="0"/>
              <a:t>The new trial layouts seemed to have led to a significant increase in sales and number of customers, making it a successful venture.</a:t>
            </a:r>
          </a:p>
          <a:p>
            <a:pPr marL="342900" indent="-342900">
              <a:buFont typeface="Arial" panose="020B0604020202020204" pitchFamily="34" charset="0"/>
              <a:buChar char="•"/>
            </a:pPr>
            <a:r>
              <a:rPr lang="en-US" dirty="0"/>
              <a:t>A remarkable increase in sales as well as the number of customers can be seen during the month of March, 2019 in Store 86. Any special offers or changes in the store have resulted in a great success and should be investigated to see if they can be of further benefit.</a:t>
            </a:r>
          </a:p>
          <a:p>
            <a:pPr marL="342900" indent="-342900">
              <a:buFont typeface="Arial" panose="020B0604020202020204" pitchFamily="34" charset="0"/>
              <a:buChar char="•"/>
            </a:pPr>
            <a:r>
              <a:rPr lang="en-US" dirty="0"/>
              <a:t>On the contrary, a significant drop can be noticed in the sales and number of customers in Store 88, during the month of May, 2019. The reasons should be investigated in detail and suitable actions must be taken.</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178479"/>
            <a:ext cx="4252918" cy="764797"/>
          </a:xfrm>
        </p:spPr>
        <p:txBody>
          <a:bodyPr/>
          <a:lstStyle/>
          <a:p>
            <a:r>
              <a:rPr lang="en-US" b="1" dirty="0"/>
              <a:t>Trial Store Performance </a:t>
            </a:r>
            <a:r>
              <a:rPr lang="en-US" dirty="0"/>
              <a:t>(indicated in red)</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CDB49FB5-AB91-7002-8F35-9A736EDE53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1190" y="4167369"/>
            <a:ext cx="6338558" cy="2072553"/>
          </a:xfrm>
          <a:prstGeom prst="rect">
            <a:avLst/>
          </a:prstGeom>
        </p:spPr>
      </p:pic>
      <p:pic>
        <p:nvPicPr>
          <p:cNvPr id="7" name="Picture 6">
            <a:extLst>
              <a:ext uri="{FF2B5EF4-FFF2-40B4-BE49-F238E27FC236}">
                <a16:creationId xmlns:a16="http://schemas.microsoft.com/office/drawing/2014/main" id="{0DB6F80C-4F35-F73D-D309-639545B37C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1190" y="2229570"/>
            <a:ext cx="6338558" cy="2072553"/>
          </a:xfrm>
          <a:prstGeom prst="rect">
            <a:avLst/>
          </a:prstGeom>
        </p:spPr>
      </p:pic>
      <p:pic>
        <p:nvPicPr>
          <p:cNvPr id="9" name="Picture 8">
            <a:extLst>
              <a:ext uri="{FF2B5EF4-FFF2-40B4-BE49-F238E27FC236}">
                <a16:creationId xmlns:a16="http://schemas.microsoft.com/office/drawing/2014/main" id="{B6D09449-F7C1-9CA6-78E1-B99C67A0E5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1190" y="132797"/>
            <a:ext cx="6541153" cy="2138797"/>
          </a:xfrm>
          <a:prstGeom prst="rect">
            <a:avLst/>
          </a:prstGeom>
        </p:spPr>
      </p:pic>
      <p:sp>
        <p:nvSpPr>
          <p:cNvPr id="10" name="Text Placeholder 3">
            <a:extLst>
              <a:ext uri="{FF2B5EF4-FFF2-40B4-BE49-F238E27FC236}">
                <a16:creationId xmlns:a16="http://schemas.microsoft.com/office/drawing/2014/main" id="{8F47C1AF-F141-04F5-9036-9E7992532C4E}"/>
              </a:ext>
            </a:extLst>
          </p:cNvPr>
          <p:cNvSpPr txBox="1">
            <a:spLocks/>
          </p:cNvSpPr>
          <p:nvPr/>
        </p:nvSpPr>
        <p:spPr>
          <a:xfrm>
            <a:off x="2989268" y="1213672"/>
            <a:ext cx="2460625" cy="764797"/>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Store 77:</a:t>
            </a:r>
            <a:endParaRPr lang="en-US" dirty="0"/>
          </a:p>
        </p:txBody>
      </p:sp>
      <p:sp>
        <p:nvSpPr>
          <p:cNvPr id="11" name="Text Placeholder 3">
            <a:extLst>
              <a:ext uri="{FF2B5EF4-FFF2-40B4-BE49-F238E27FC236}">
                <a16:creationId xmlns:a16="http://schemas.microsoft.com/office/drawing/2014/main" id="{624062C8-1E7F-3530-CAE0-15836ADE370E}"/>
              </a:ext>
            </a:extLst>
          </p:cNvPr>
          <p:cNvSpPr txBox="1">
            <a:spLocks/>
          </p:cNvSpPr>
          <p:nvPr/>
        </p:nvSpPr>
        <p:spPr>
          <a:xfrm>
            <a:off x="2989267" y="3265846"/>
            <a:ext cx="2460625" cy="764797"/>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Store 86:</a:t>
            </a:r>
            <a:endParaRPr lang="en-US" dirty="0"/>
          </a:p>
        </p:txBody>
      </p:sp>
      <p:sp>
        <p:nvSpPr>
          <p:cNvPr id="12" name="Text Placeholder 3">
            <a:extLst>
              <a:ext uri="{FF2B5EF4-FFF2-40B4-BE49-F238E27FC236}">
                <a16:creationId xmlns:a16="http://schemas.microsoft.com/office/drawing/2014/main" id="{FCDCEDBB-FC1F-B25C-0AF3-6B5EF46F3440}"/>
              </a:ext>
            </a:extLst>
          </p:cNvPr>
          <p:cNvSpPr txBox="1">
            <a:spLocks/>
          </p:cNvSpPr>
          <p:nvPr/>
        </p:nvSpPr>
        <p:spPr>
          <a:xfrm>
            <a:off x="2989266" y="5203645"/>
            <a:ext cx="2460625" cy="764797"/>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Store 88:</a:t>
            </a:r>
            <a:endParaRPr lang="en-US" dirty="0"/>
          </a:p>
        </p:txBody>
      </p:sp>
    </p:spTree>
    <p:extLst>
      <p:ext uri="{BB962C8B-B14F-4D97-AF65-F5344CB8AC3E}">
        <p14:creationId xmlns:p14="http://schemas.microsoft.com/office/powerpoint/2010/main" val="7674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171450" indent="-171450" algn="l">
              <a:spcAft>
                <a:spcPts val="400"/>
              </a:spcAft>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Budget Older and Young Families, as well as Mainstream Retirees and Young Singles/Couples, are the most frequent buyers of the Chips products. </a:t>
            </a:r>
          </a:p>
          <a:p>
            <a:pPr marL="171450" indent="-171450" algn="l">
              <a:spcAft>
                <a:spcPts val="400"/>
              </a:spcAft>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average rate per packet chips bought ranges from about 3.69 to 4.07, with Mainstream Young and Mid-age Singles/Couples being the ones more likely to pay a higher price.</a:t>
            </a:r>
          </a:p>
          <a:p>
            <a:pPr marL="171450" indent="-171450" algn="l">
              <a:spcAft>
                <a:spcPts val="400"/>
              </a:spcAft>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Kettle, Doritos, Smiths and Pringles are the top, most in-demand brands making up almost 50% of the total products bought and more than 60% of the total sales revenue.</a:t>
            </a:r>
          </a:p>
          <a:p>
            <a:pPr marL="171450" indent="-171450" algn="l">
              <a:spcAft>
                <a:spcPts val="400"/>
              </a:spcAft>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175g, 150g and 134g packet sizes are the most popular packet sizes, forming about 53% of the total products bought as well as the total sales revenue. </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spcAft>
                <a:spcPts val="400"/>
              </a:spcAft>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We found Stores 233, 155 and 91 to be the most suitable control stores for Stores 77, 86 and 88 respectively.</a:t>
            </a:r>
          </a:p>
          <a:p>
            <a:pPr marL="171450" indent="-171450">
              <a:spcAft>
                <a:spcPts val="400"/>
              </a:spcAft>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new trial layouts seemed to a success as it led to a significant increase in sales and number of customers.</a:t>
            </a:r>
          </a:p>
          <a:p>
            <a:pPr marL="171450" indent="-171450">
              <a:spcAft>
                <a:spcPts val="400"/>
              </a:spcAft>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A remarkable increase in sales as well as the number of customers can be seen during the month of March, 2019 in Store 86. Any special offers or changes in the store have resulted in a great success and should be investigated to see if they can be of further benefit.</a:t>
            </a:r>
          </a:p>
          <a:p>
            <a:pPr marL="171450" indent="-171450">
              <a:spcAft>
                <a:spcPts val="400"/>
              </a:spcAft>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On the contrary, a significant drop can be noticed in the sales and number of customers in Store 88, during the month of May, 2019. The reasons should be investigated in detail and suitable actions must be taken.</a:t>
            </a:r>
          </a:p>
          <a:p>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1186595"/>
          </a:xfrm>
        </p:spPr>
        <p:txBody>
          <a:bodyPr/>
          <a:lstStyle/>
          <a:p>
            <a:r>
              <a:rPr lang="en-US" b="1" dirty="0"/>
              <a:t>Older Singles/Couples, Retirees and Older Families are the highest purchasers of Chips products.</a:t>
            </a:r>
          </a:p>
          <a:p>
            <a:endParaRPr lang="en-US" dirty="0"/>
          </a:p>
          <a:p>
            <a:pPr marL="342900" indent="-342900">
              <a:buFont typeface="Arial" panose="020B0604020202020204" pitchFamily="34" charset="0"/>
              <a:buChar char="•"/>
            </a:pPr>
            <a:r>
              <a:rPr lang="en-US" dirty="0"/>
              <a:t>Older Singles/Couples contribute to about 21% of the total sales revenue as well as the chips quantity purchased.</a:t>
            </a:r>
          </a:p>
          <a:p>
            <a:pPr marL="342900" indent="-342900">
              <a:buFont typeface="Arial" panose="020B0604020202020204" pitchFamily="34" charset="0"/>
              <a:buChar char="•"/>
            </a:pPr>
            <a:r>
              <a:rPr lang="en-US" dirty="0"/>
              <a:t>Retirees are a close second with their 19% contribution to both areas.</a:t>
            </a:r>
          </a:p>
          <a:p>
            <a:pPr marL="342900" indent="-342900">
              <a:buFont typeface="Arial" panose="020B0604020202020204" pitchFamily="34" charset="0"/>
              <a:buChar char="•"/>
            </a:pPr>
            <a:r>
              <a:rPr lang="en-US" dirty="0"/>
              <a:t>Finally, Older Families make up about 18% of the total sales and the amount of chips purchased.</a:t>
            </a:r>
          </a:p>
          <a:p>
            <a:pPr marL="342900" indent="-342900">
              <a:buFont typeface="Arial" panose="020B0604020202020204" pitchFamily="34" charset="0"/>
              <a:buChar char="•"/>
            </a:pPr>
            <a:r>
              <a:rPr lang="en-US" dirty="0"/>
              <a:t>Together, they alone form approximately 58% of the total customer demographic, and therefore, areas with more Older People, Families and Retirees should be our focus.</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b="1" dirty="0"/>
              <a:t>Factoring in the affluence of the customers, Budget Older and Young Families, as well as Mainstream Retirees and Young Singles/Couples, are the most frequent buyers of the Chips products. </a:t>
            </a:r>
          </a:p>
          <a:p>
            <a:pPr marL="342900" indent="-342900">
              <a:buFont typeface="Arial" panose="020B0604020202020204" pitchFamily="34" charset="0"/>
              <a:buChar char="•"/>
            </a:pPr>
            <a:r>
              <a:rPr lang="en-US" dirty="0"/>
              <a:t>The number of Premium, Mainstream, as well as Budget customers seems almost equally distributed.</a:t>
            </a:r>
          </a:p>
          <a:p>
            <a:pPr marL="342900" indent="-342900">
              <a:buFont typeface="Arial" panose="020B0604020202020204" pitchFamily="34" charset="0"/>
              <a:buChar char="•"/>
            </a:pPr>
            <a:r>
              <a:rPr lang="en-US" dirty="0"/>
              <a:t>However, the majority fall into the Mainstream category with about 39% contribution to sales, followed by Budget customers (35% sales contribution) and lastly, the Premium customers with only about 26% contribution.</a:t>
            </a:r>
          </a:p>
          <a:p>
            <a:pPr marL="342900" indent="-342900">
              <a:buFont typeface="Arial" panose="020B0604020202020204" pitchFamily="34" charset="0"/>
              <a:buChar char="•"/>
            </a:pPr>
            <a:r>
              <a:rPr lang="en-US" dirty="0"/>
              <a:t>Therefore, brand and price generally play a higher role in the customer’s choice than the quality.</a:t>
            </a:r>
            <a:r>
              <a:rPr lang="en-AU" dirty="0"/>
              <a:t> Hence, it is recommended to keep more quantity of mid-priced and smaller packet sizes (130g – 175g) from well-known companies, like Kettle, Smiths, Doritos and Pringles.</a:t>
            </a:r>
            <a:endParaRPr lang="en-US"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7FEBBCF7-11B5-2888-03DA-AC1DDCF5B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96" y="763203"/>
            <a:ext cx="4941893" cy="4941893"/>
          </a:xfrm>
          <a:prstGeom prst="rect">
            <a:avLst/>
          </a:prstGeom>
        </p:spPr>
      </p:pic>
      <p:sp>
        <p:nvSpPr>
          <p:cNvPr id="5" name="TextBox 4">
            <a:extLst>
              <a:ext uri="{FF2B5EF4-FFF2-40B4-BE49-F238E27FC236}">
                <a16:creationId xmlns:a16="http://schemas.microsoft.com/office/drawing/2014/main" id="{B5400429-B63D-37A2-0E0D-6E4F8140763B}"/>
              </a:ext>
            </a:extLst>
          </p:cNvPr>
          <p:cNvSpPr txBox="1"/>
          <p:nvPr/>
        </p:nvSpPr>
        <p:spPr>
          <a:xfrm>
            <a:off x="1204175" y="268705"/>
            <a:ext cx="7339262" cy="369332"/>
          </a:xfrm>
          <a:prstGeom prst="rect">
            <a:avLst/>
          </a:prstGeom>
          <a:noFill/>
        </p:spPr>
        <p:txBody>
          <a:bodyPr wrap="square">
            <a:spAutoFit/>
          </a:bodyPr>
          <a:lstStyle/>
          <a:p>
            <a:r>
              <a:rPr lang="en-US" b="1" dirty="0"/>
              <a:t>Customer Demographic</a:t>
            </a:r>
          </a:p>
        </p:txBody>
      </p:sp>
      <p:pic>
        <p:nvPicPr>
          <p:cNvPr id="13" name="Picture 12">
            <a:extLst>
              <a:ext uri="{FF2B5EF4-FFF2-40B4-BE49-F238E27FC236}">
                <a16:creationId xmlns:a16="http://schemas.microsoft.com/office/drawing/2014/main" id="{E93A2B43-7AC9-1174-8AF6-458B9CE42A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2498" y="763203"/>
            <a:ext cx="6099502" cy="3049751"/>
          </a:xfrm>
          <a:prstGeom prst="rect">
            <a:avLst/>
          </a:prstGeom>
        </p:spPr>
      </p:pic>
      <p:pic>
        <p:nvPicPr>
          <p:cNvPr id="16" name="Picture 15">
            <a:extLst>
              <a:ext uri="{FF2B5EF4-FFF2-40B4-BE49-F238E27FC236}">
                <a16:creationId xmlns:a16="http://schemas.microsoft.com/office/drawing/2014/main" id="{5607ECCD-88F1-062F-60B7-E957536946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7045" y="3020929"/>
            <a:ext cx="5530408" cy="2765204"/>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sp>
        <p:nvSpPr>
          <p:cNvPr id="5" name="TextBox 4">
            <a:extLst>
              <a:ext uri="{FF2B5EF4-FFF2-40B4-BE49-F238E27FC236}">
                <a16:creationId xmlns:a16="http://schemas.microsoft.com/office/drawing/2014/main" id="{B5400429-B63D-37A2-0E0D-6E4F8140763B}"/>
              </a:ext>
            </a:extLst>
          </p:cNvPr>
          <p:cNvSpPr txBox="1"/>
          <p:nvPr/>
        </p:nvSpPr>
        <p:spPr>
          <a:xfrm>
            <a:off x="1240508" y="268705"/>
            <a:ext cx="7266596" cy="369332"/>
          </a:xfrm>
          <a:prstGeom prst="rect">
            <a:avLst/>
          </a:prstGeom>
          <a:noFill/>
        </p:spPr>
        <p:txBody>
          <a:bodyPr wrap="square">
            <a:spAutoFit/>
          </a:bodyPr>
          <a:lstStyle/>
          <a:p>
            <a:r>
              <a:rPr lang="en-US" b="1" dirty="0"/>
              <a:t>Influence of Packet Sizes and Brands</a:t>
            </a:r>
          </a:p>
        </p:txBody>
      </p:sp>
      <p:pic>
        <p:nvPicPr>
          <p:cNvPr id="11" name="Picture 10">
            <a:extLst>
              <a:ext uri="{FF2B5EF4-FFF2-40B4-BE49-F238E27FC236}">
                <a16:creationId xmlns:a16="http://schemas.microsoft.com/office/drawing/2014/main" id="{D201DDD5-1A48-69D1-4601-9C4EAB3958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527" y="750769"/>
            <a:ext cx="4807819" cy="4807819"/>
          </a:xfrm>
          <a:prstGeom prst="rect">
            <a:avLst/>
          </a:prstGeom>
        </p:spPr>
      </p:pic>
      <p:pic>
        <p:nvPicPr>
          <p:cNvPr id="15" name="Picture 14">
            <a:extLst>
              <a:ext uri="{FF2B5EF4-FFF2-40B4-BE49-F238E27FC236}">
                <a16:creationId xmlns:a16="http://schemas.microsoft.com/office/drawing/2014/main" id="{D41D32A7-4BD4-7C7E-976A-55E5C90C3F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3107" y="638037"/>
            <a:ext cx="5237045" cy="5237045"/>
          </a:xfrm>
          <a:prstGeom prst="rect">
            <a:avLst/>
          </a:prstGeom>
        </p:spPr>
      </p:pic>
    </p:spTree>
    <p:extLst>
      <p:ext uri="{BB962C8B-B14F-4D97-AF65-F5344CB8AC3E}">
        <p14:creationId xmlns:p14="http://schemas.microsoft.com/office/powerpoint/2010/main" val="7370359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6433</TotalTime>
  <Words>1064</Words>
  <Application>Microsoft Office PowerPoint</Application>
  <PresentationFormat>Widescreen</PresentationFormat>
  <Paragraphs>66</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 Light</vt:lpstr>
      <vt:lpstr>Roboto</vt:lpstr>
      <vt:lpstr>Roboto Medium</vt:lpstr>
      <vt:lpstr>Calibri</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Naysah Sheikh</cp:lastModifiedBy>
  <cp:revision>466</cp:revision>
  <dcterms:created xsi:type="dcterms:W3CDTF">2018-02-07T23:23:24Z</dcterms:created>
  <dcterms:modified xsi:type="dcterms:W3CDTF">2024-06-13T18:52:42Z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