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8a4bf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8a4bf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8a4bfd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38a4bfd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8a4bfd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38a4bfd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8a4bfd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8a4bfd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8a4bf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8a4bf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8a4bfd9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8a4bfd9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en/resources/learn/assessing_the_stone_stability_of_norman_sicilys_monuments/Prior_Knowledge_Assessment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sicily.org/pdfs/cultural_stone_stability_index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en/resources/learn/assessing_the_stone_stability_of_norman_sicilys_monuments/Summative_Assessment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Stone Stability in Norman Sicily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45100" y="2887325"/>
            <a:ext cx="56538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Please click the link below to fill out a Prior Knowledge Assessment.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Click </a:t>
            </a:r>
            <a:r>
              <a:rPr lang="en" dirty="0">
                <a:solidFill>
                  <a:schemeClr val="dk1"/>
                </a:solidFill>
                <a:hlinkClick r:id="rId3"/>
              </a:rPr>
              <a:t>here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Norman Sicily Architecture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Sicily’s geographical location impacts its culture.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Sitting in the middle of the Mediterranean Sea, the island holds people of many different backgrounds, with the most popular ones being Muslims and Byzantines.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impacts the architecture of the Norman Sicilians by being diverse to include all the cultures within the island.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850" y="2685775"/>
            <a:ext cx="85206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This diversity is best seen in the Cappella Palatina 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located in Palermo. </a:t>
            </a:r>
            <a:endParaRPr sz="180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The building contains elements of Roman style as</a:t>
            </a:r>
            <a:endParaRPr sz="18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 well as Muslim and Byzantine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75" y="2685775"/>
            <a:ext cx="3029626" cy="20197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Cultural Stone Stability Index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index is used to measure natural and cultural stone.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CSSI can be used to measure bridges, statues, arches, and buildings.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 will use the index to assess the rock decay and give it a final score.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score will be used to determine the structure’s stability.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739625"/>
            <a:ext cx="8520600" cy="1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 dirty="0">
                <a:solidFill>
                  <a:srgbClr val="B7B7B7"/>
                </a:solidFill>
              </a:rPr>
              <a:t>Assessing these structures matters in order to preserve the heritage of the cultures to which the structures belong to. </a:t>
            </a:r>
            <a:endParaRPr sz="1800"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 dirty="0">
                <a:solidFill>
                  <a:srgbClr val="B7B7B7"/>
                </a:solidFill>
              </a:rPr>
              <a:t>Using the CSSI can also determine the danger risks of the stone structure. If left unchecked, the structure could collapse.</a:t>
            </a:r>
            <a:endParaRPr sz="18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CSSI Activity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of the buildings of the Norman Sicilians are still around today.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Activity: Assess the image on the next slide. Use the scoring sheet through the provided link to complete the assessment.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Scoring sheet: </a:t>
            </a:r>
            <a:r>
              <a:rPr lang="en" sz="15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http://normansicily.org/pdfs/cultural_stone_stability_index.pdf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5825"/>
            <a:ext cx="9144000" cy="32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D920EB0D-2BBF-FBAC-4404-20F9956687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4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Santa Maria di </a:t>
            </a:r>
            <a:r>
              <a:rPr lang="en" dirty="0" err="1">
                <a:solidFill>
                  <a:schemeClr val="tx1"/>
                </a:solidFill>
              </a:rPr>
              <a:t>Campogrosso</a:t>
            </a:r>
            <a:r>
              <a:rPr lang="en" dirty="0">
                <a:solidFill>
                  <a:schemeClr val="tx1"/>
                </a:solidFill>
              </a:rPr>
              <a:t> – Brick Ruins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on CSSI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physical observations can you make about the structure?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What overall score did you give it? Why?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End of lesson question: (Make a copy and share it)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Click </a:t>
            </a:r>
            <a:r>
              <a:rPr lang="en" dirty="0">
                <a:hlinkClick r:id="rId3"/>
              </a:rPr>
              <a:t>here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</a:rPr>
              <a:t>CSSI information source:</a:t>
            </a:r>
            <a:endParaRPr dirty="0">
              <a:solidFill>
                <a:srgbClr val="999999"/>
              </a:solidFill>
            </a:endParaRPr>
          </a:p>
          <a:p>
            <a:pPr marL="355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</a:rPr>
              <a:t>SHR Alliance. “CSSI: Stone Heritage Research Alliance LLC.” </a:t>
            </a:r>
            <a:r>
              <a:rPr lang="en" i="1" dirty="0" err="1">
                <a:solidFill>
                  <a:srgbClr val="999999"/>
                </a:solidFill>
              </a:rPr>
              <a:t>StoneHeritage</a:t>
            </a:r>
            <a:r>
              <a:rPr lang="en" dirty="0">
                <a:solidFill>
                  <a:srgbClr val="999999"/>
                </a:solidFill>
              </a:rPr>
              <a:t>, 2019, https://</a:t>
            </a:r>
            <a:r>
              <a:rPr lang="en" dirty="0" err="1">
                <a:solidFill>
                  <a:srgbClr val="999999"/>
                </a:solidFill>
              </a:rPr>
              <a:t>www.shralliance.com</a:t>
            </a:r>
            <a:r>
              <a:rPr lang="en" dirty="0">
                <a:solidFill>
                  <a:srgbClr val="999999"/>
                </a:solidFill>
              </a:rPr>
              <a:t>/</a:t>
            </a:r>
            <a:r>
              <a:rPr lang="en" dirty="0" err="1">
                <a:solidFill>
                  <a:srgbClr val="999999"/>
                </a:solidFill>
              </a:rPr>
              <a:t>cssi</a:t>
            </a:r>
            <a:r>
              <a:rPr lang="en" dirty="0">
                <a:solidFill>
                  <a:srgbClr val="999999"/>
                </a:solidFill>
              </a:rPr>
              <a:t>. </a:t>
            </a:r>
            <a:endParaRPr dirty="0">
              <a:solidFill>
                <a:srgbClr val="99999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</a:rPr>
              <a:t>Norman Sicily architecture and Cappella Palatine image source: </a:t>
            </a:r>
            <a:endParaRPr dirty="0">
              <a:solidFill>
                <a:srgbClr val="999999"/>
              </a:solidFill>
            </a:endParaRPr>
          </a:p>
          <a:p>
            <a:pPr marL="355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999999"/>
                </a:solidFill>
              </a:rPr>
              <a:t>Cotugno</a:t>
            </a:r>
            <a:r>
              <a:rPr lang="en" dirty="0">
                <a:solidFill>
                  <a:srgbClr val="999999"/>
                </a:solidFill>
              </a:rPr>
              <a:t>, Emily. “The World the Normans Made · VI. Art and Architecture.” </a:t>
            </a:r>
            <a:r>
              <a:rPr lang="en" i="1" dirty="0">
                <a:solidFill>
                  <a:srgbClr val="999999"/>
                </a:solidFill>
              </a:rPr>
              <a:t>The Norman Sicily Project</a:t>
            </a:r>
            <a:r>
              <a:rPr lang="en" dirty="0">
                <a:solidFill>
                  <a:srgbClr val="999999"/>
                </a:solidFill>
              </a:rPr>
              <a:t>, 1 Sept. 2021, http://</a:t>
            </a:r>
            <a:r>
              <a:rPr lang="en" dirty="0" err="1">
                <a:solidFill>
                  <a:srgbClr val="999999"/>
                </a:solidFill>
              </a:rPr>
              <a:t>normansicily.org</a:t>
            </a:r>
            <a:r>
              <a:rPr lang="en" dirty="0">
                <a:solidFill>
                  <a:srgbClr val="999999"/>
                </a:solidFill>
              </a:rPr>
              <a:t>/</a:t>
            </a:r>
            <a:r>
              <a:rPr lang="en" dirty="0" err="1">
                <a:solidFill>
                  <a:srgbClr val="999999"/>
                </a:solidFill>
              </a:rPr>
              <a:t>en</a:t>
            </a:r>
            <a:r>
              <a:rPr lang="en" dirty="0">
                <a:solidFill>
                  <a:srgbClr val="999999"/>
                </a:solidFill>
              </a:rPr>
              <a:t>/resources/learn/</a:t>
            </a:r>
            <a:r>
              <a:rPr lang="en" dirty="0" err="1">
                <a:solidFill>
                  <a:srgbClr val="999999"/>
                </a:solidFill>
              </a:rPr>
              <a:t>group_four</a:t>
            </a:r>
            <a:r>
              <a:rPr lang="en" dirty="0">
                <a:solidFill>
                  <a:srgbClr val="999999"/>
                </a:solidFill>
              </a:rPr>
              <a:t>/.  </a:t>
            </a: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398</Words>
  <Application>Microsoft Macintosh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Simple Dark</vt:lpstr>
      <vt:lpstr>Architecture and Stone Stability in Norman Sicily</vt:lpstr>
      <vt:lpstr>Norman Sicily Architecture</vt:lpstr>
      <vt:lpstr>The Cultural Stone Stability Index </vt:lpstr>
      <vt:lpstr>CSSI Activity</vt:lpstr>
      <vt:lpstr>Santa Maria di Campogrosso – Brick Ruins</vt:lpstr>
      <vt:lpstr>Discussion on CSSI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Stone Stability in Norman Sicily</dc:title>
  <cp:lastModifiedBy>Joe Hayes</cp:lastModifiedBy>
  <cp:revision>8</cp:revision>
  <dcterms:modified xsi:type="dcterms:W3CDTF">2022-07-23T00:49:36Z</dcterms:modified>
</cp:coreProperties>
</file>