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 Rochin" userId="f7815d13-a923-497c-904e-40da9a966954" providerId="ADAL" clId="{F4D33FDD-2D21-4581-9607-15848234022A}"/>
    <pc:docChg chg="modSld">
      <pc:chgData name="Laura  Rochin" userId="f7815d13-a923-497c-904e-40da9a966954" providerId="ADAL" clId="{F4D33FDD-2D21-4581-9607-15848234022A}" dt="2022-03-19T19:00:01.387" v="1" actId="1076"/>
      <pc:docMkLst>
        <pc:docMk/>
      </pc:docMkLst>
      <pc:sldChg chg="modSp mod">
        <pc:chgData name="Laura  Rochin" userId="f7815d13-a923-497c-904e-40da9a966954" providerId="ADAL" clId="{F4D33FDD-2D21-4581-9607-15848234022A}" dt="2022-03-19T19:00:01.387" v="1" actId="1076"/>
        <pc:sldMkLst>
          <pc:docMk/>
          <pc:sldMk cId="2321527977" sldId="271"/>
        </pc:sldMkLst>
        <pc:spChg chg="mod">
          <ac:chgData name="Laura  Rochin" userId="f7815d13-a923-497c-904e-40da9a966954" providerId="ADAL" clId="{F4D33FDD-2D21-4581-9607-15848234022A}" dt="2022-03-19T19:00:01.387" v="1" actId="1076"/>
          <ac:spMkLst>
            <pc:docMk/>
            <pc:sldMk cId="2321527977" sldId="271"/>
            <ac:spMk id="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25FA48-0B0F-4183-9772-EE5A0C198028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2AB4FE3F-800D-47C3-8BB8-DB4FC3403894}">
      <dgm:prSet phldrT="[Texto]"/>
      <dgm:spPr/>
      <dgm:t>
        <a:bodyPr/>
        <a:lstStyle/>
        <a:p>
          <a:r>
            <a:rPr lang="es-MX" dirty="0"/>
            <a:t>Económica-Ética</a:t>
          </a:r>
        </a:p>
      </dgm:t>
    </dgm:pt>
    <dgm:pt modelId="{2D9AB209-408F-49BD-B1AF-53E2221F34C5}" type="parTrans" cxnId="{8CC8EFF2-99E0-432C-B2B0-2A491270E7B3}">
      <dgm:prSet/>
      <dgm:spPr/>
      <dgm:t>
        <a:bodyPr/>
        <a:lstStyle/>
        <a:p>
          <a:endParaRPr lang="es-MX"/>
        </a:p>
      </dgm:t>
    </dgm:pt>
    <dgm:pt modelId="{AE8646F8-E440-4408-9824-D6373C485266}" type="sibTrans" cxnId="{8CC8EFF2-99E0-432C-B2B0-2A491270E7B3}">
      <dgm:prSet/>
      <dgm:spPr/>
      <dgm:t>
        <a:bodyPr/>
        <a:lstStyle/>
        <a:p>
          <a:endParaRPr lang="es-MX"/>
        </a:p>
      </dgm:t>
    </dgm:pt>
    <dgm:pt modelId="{75C71236-CB69-4BF6-8D12-84F543ACC395}">
      <dgm:prSet phldrT="[Texto]"/>
      <dgm:spPr/>
      <dgm:t>
        <a:bodyPr/>
        <a:lstStyle/>
        <a:p>
          <a:r>
            <a:rPr lang="es-MX" dirty="0"/>
            <a:t>Social</a:t>
          </a:r>
        </a:p>
      </dgm:t>
    </dgm:pt>
    <dgm:pt modelId="{E56A815F-0812-4F9B-9AAA-F3DD4574A3E9}" type="parTrans" cxnId="{8F8FB891-E158-4895-8539-E4FB665F7D1F}">
      <dgm:prSet/>
      <dgm:spPr/>
      <dgm:t>
        <a:bodyPr/>
        <a:lstStyle/>
        <a:p>
          <a:endParaRPr lang="es-MX"/>
        </a:p>
      </dgm:t>
    </dgm:pt>
    <dgm:pt modelId="{167D4559-9BC4-4E01-9E7D-C25B16BDB89B}" type="sibTrans" cxnId="{8F8FB891-E158-4895-8539-E4FB665F7D1F}">
      <dgm:prSet/>
      <dgm:spPr/>
      <dgm:t>
        <a:bodyPr/>
        <a:lstStyle/>
        <a:p>
          <a:endParaRPr lang="es-MX"/>
        </a:p>
      </dgm:t>
    </dgm:pt>
    <dgm:pt modelId="{FAFB011E-1393-4F03-9543-A663E80A7477}">
      <dgm:prSet phldrT="[Texto]"/>
      <dgm:spPr/>
      <dgm:t>
        <a:bodyPr/>
        <a:lstStyle/>
        <a:p>
          <a:r>
            <a:rPr lang="es-MX" dirty="0"/>
            <a:t>Medioambiental</a:t>
          </a:r>
        </a:p>
      </dgm:t>
    </dgm:pt>
    <dgm:pt modelId="{B660E4FA-B627-4D12-B7F8-A44FA9891883}" type="parTrans" cxnId="{FF9A0F0D-34A9-4CF8-A08A-5612EC75A609}">
      <dgm:prSet/>
      <dgm:spPr/>
      <dgm:t>
        <a:bodyPr/>
        <a:lstStyle/>
        <a:p>
          <a:endParaRPr lang="es-MX"/>
        </a:p>
      </dgm:t>
    </dgm:pt>
    <dgm:pt modelId="{CDFC7F60-E31F-4E0C-9823-43005DC6337A}" type="sibTrans" cxnId="{FF9A0F0D-34A9-4CF8-A08A-5612EC75A609}">
      <dgm:prSet/>
      <dgm:spPr/>
      <dgm:t>
        <a:bodyPr/>
        <a:lstStyle/>
        <a:p>
          <a:endParaRPr lang="es-MX"/>
        </a:p>
      </dgm:t>
    </dgm:pt>
    <dgm:pt modelId="{2B538B2C-52A3-422C-AA3A-B669EE3F3CD2}" type="pres">
      <dgm:prSet presAssocID="{AB25FA48-0B0F-4183-9772-EE5A0C198028}" presName="Name0" presStyleCnt="0">
        <dgm:presLayoutVars>
          <dgm:chMax val="21"/>
          <dgm:chPref val="21"/>
        </dgm:presLayoutVars>
      </dgm:prSet>
      <dgm:spPr/>
    </dgm:pt>
    <dgm:pt modelId="{FBB76806-D461-4924-A15D-B291636BF2C8}" type="pres">
      <dgm:prSet presAssocID="{2AB4FE3F-800D-47C3-8BB8-DB4FC3403894}" presName="text1" presStyleCnt="0"/>
      <dgm:spPr/>
    </dgm:pt>
    <dgm:pt modelId="{BE832FEA-954F-4C3A-9CDF-F07F72F036BB}" type="pres">
      <dgm:prSet presAssocID="{2AB4FE3F-800D-47C3-8BB8-DB4FC3403894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1914FCF-6BE6-4A42-A449-A1F20CD65CBE}" type="pres">
      <dgm:prSet presAssocID="{2AB4FE3F-800D-47C3-8BB8-DB4FC3403894}" presName="textaccent1" presStyleCnt="0"/>
      <dgm:spPr/>
    </dgm:pt>
    <dgm:pt modelId="{F5C3DC47-58F6-47CE-971D-65780A316DF9}" type="pres">
      <dgm:prSet presAssocID="{2AB4FE3F-800D-47C3-8BB8-DB4FC3403894}" presName="accentRepeatNode" presStyleLbl="solidAlignAcc1" presStyleIdx="0" presStyleCnt="6"/>
      <dgm:spPr/>
    </dgm:pt>
    <dgm:pt modelId="{C7A10346-22D3-4B47-809B-BA06D9950522}" type="pres">
      <dgm:prSet presAssocID="{AE8646F8-E440-4408-9824-D6373C485266}" presName="image1" presStyleCnt="0"/>
      <dgm:spPr/>
    </dgm:pt>
    <dgm:pt modelId="{CBEF5268-F3FD-43DD-BAB2-738CEC5FDADA}" type="pres">
      <dgm:prSet presAssocID="{AE8646F8-E440-4408-9824-D6373C485266}" presName="imageRepeatNode" presStyleLbl="alignAcc1" presStyleIdx="0" presStyleCnt="3" custScaleX="99086"/>
      <dgm:spPr/>
    </dgm:pt>
    <dgm:pt modelId="{E7B233A7-575C-4779-84D6-B535EFE58234}" type="pres">
      <dgm:prSet presAssocID="{AE8646F8-E440-4408-9824-D6373C485266}" presName="imageaccent1" presStyleCnt="0"/>
      <dgm:spPr/>
    </dgm:pt>
    <dgm:pt modelId="{79D5528E-29DB-4FD2-B661-D9AD2A53F9EE}" type="pres">
      <dgm:prSet presAssocID="{AE8646F8-E440-4408-9824-D6373C485266}" presName="accentRepeatNode" presStyleLbl="solidAlignAcc1" presStyleIdx="1" presStyleCnt="6"/>
      <dgm:spPr/>
    </dgm:pt>
    <dgm:pt modelId="{6B40B672-F294-40C7-BD4F-BC84C60D9138}" type="pres">
      <dgm:prSet presAssocID="{75C71236-CB69-4BF6-8D12-84F543ACC395}" presName="text2" presStyleCnt="0"/>
      <dgm:spPr/>
    </dgm:pt>
    <dgm:pt modelId="{08DDBC58-BE97-4874-92FA-2569970868A5}" type="pres">
      <dgm:prSet presAssocID="{75C71236-CB69-4BF6-8D12-84F543ACC395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0E2A06B-3167-4703-9526-C16F6C8F5458}" type="pres">
      <dgm:prSet presAssocID="{75C71236-CB69-4BF6-8D12-84F543ACC395}" presName="textaccent2" presStyleCnt="0"/>
      <dgm:spPr/>
    </dgm:pt>
    <dgm:pt modelId="{39949C0F-B4D5-44C2-B73E-8AF321660516}" type="pres">
      <dgm:prSet presAssocID="{75C71236-CB69-4BF6-8D12-84F543ACC395}" presName="accentRepeatNode" presStyleLbl="solidAlignAcc1" presStyleIdx="2" presStyleCnt="6"/>
      <dgm:spPr/>
    </dgm:pt>
    <dgm:pt modelId="{E8EC4DD2-7F1B-41F0-AB63-B950506A3819}" type="pres">
      <dgm:prSet presAssocID="{167D4559-9BC4-4E01-9E7D-C25B16BDB89B}" presName="image2" presStyleCnt="0"/>
      <dgm:spPr/>
    </dgm:pt>
    <dgm:pt modelId="{A1B39528-2A66-4DF1-85DA-A33A84BA3F49}" type="pres">
      <dgm:prSet presAssocID="{167D4559-9BC4-4E01-9E7D-C25B16BDB89B}" presName="imageRepeatNode" presStyleLbl="alignAcc1" presStyleIdx="1" presStyleCnt="3"/>
      <dgm:spPr/>
    </dgm:pt>
    <dgm:pt modelId="{0667D7F5-697C-4308-89CB-BEC0C47F5A2F}" type="pres">
      <dgm:prSet presAssocID="{167D4559-9BC4-4E01-9E7D-C25B16BDB89B}" presName="imageaccent2" presStyleCnt="0"/>
      <dgm:spPr/>
    </dgm:pt>
    <dgm:pt modelId="{0432EB80-BC9E-4C57-A68A-B304788D7EB2}" type="pres">
      <dgm:prSet presAssocID="{167D4559-9BC4-4E01-9E7D-C25B16BDB89B}" presName="accentRepeatNode" presStyleLbl="solidAlignAcc1" presStyleIdx="3" presStyleCnt="6"/>
      <dgm:spPr/>
    </dgm:pt>
    <dgm:pt modelId="{C90DBED1-1FE1-4E71-BB58-4A9A9BA139AE}" type="pres">
      <dgm:prSet presAssocID="{FAFB011E-1393-4F03-9543-A663E80A7477}" presName="text3" presStyleCnt="0"/>
      <dgm:spPr/>
    </dgm:pt>
    <dgm:pt modelId="{BB021A15-B1BE-4307-A1DA-C75436CC6F73}" type="pres">
      <dgm:prSet presAssocID="{FAFB011E-1393-4F03-9543-A663E80A7477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EB21399-001E-4530-A272-1BF57E397C8F}" type="pres">
      <dgm:prSet presAssocID="{FAFB011E-1393-4F03-9543-A663E80A7477}" presName="textaccent3" presStyleCnt="0"/>
      <dgm:spPr/>
    </dgm:pt>
    <dgm:pt modelId="{236BF58C-DE45-46FE-824B-B91C2831C559}" type="pres">
      <dgm:prSet presAssocID="{FAFB011E-1393-4F03-9543-A663E80A7477}" presName="accentRepeatNode" presStyleLbl="solidAlignAcc1" presStyleIdx="4" presStyleCnt="6"/>
      <dgm:spPr/>
    </dgm:pt>
    <dgm:pt modelId="{BFAFA2A3-390A-4E54-90ED-C8330F0A62E0}" type="pres">
      <dgm:prSet presAssocID="{CDFC7F60-E31F-4E0C-9823-43005DC6337A}" presName="image3" presStyleCnt="0"/>
      <dgm:spPr/>
    </dgm:pt>
    <dgm:pt modelId="{9FBF9430-D992-49B0-ADF1-8EDBD63D5807}" type="pres">
      <dgm:prSet presAssocID="{CDFC7F60-E31F-4E0C-9823-43005DC6337A}" presName="imageRepeatNode" presStyleLbl="alignAcc1" presStyleIdx="2" presStyleCnt="3" custLinFactNeighborX="1692" custLinFactNeighborY="-1308"/>
      <dgm:spPr/>
    </dgm:pt>
    <dgm:pt modelId="{C3BE69C2-3BA2-4A37-8974-EA16D61BF6F6}" type="pres">
      <dgm:prSet presAssocID="{CDFC7F60-E31F-4E0C-9823-43005DC6337A}" presName="imageaccent3" presStyleCnt="0"/>
      <dgm:spPr/>
    </dgm:pt>
    <dgm:pt modelId="{8310B508-AB73-47B4-91E2-05B3724D702F}" type="pres">
      <dgm:prSet presAssocID="{CDFC7F60-E31F-4E0C-9823-43005DC6337A}" presName="accentRepeatNode" presStyleLbl="solidAlignAcc1" presStyleIdx="5" presStyleCnt="6"/>
      <dgm:spPr/>
    </dgm:pt>
  </dgm:ptLst>
  <dgm:cxnLst>
    <dgm:cxn modelId="{74CDE300-A116-4B50-B371-3794B1D8AAF4}" type="presOf" srcId="{AE8646F8-E440-4408-9824-D6373C485266}" destId="{CBEF5268-F3FD-43DD-BAB2-738CEC5FDADA}" srcOrd="0" destOrd="0" presId="urn:microsoft.com/office/officeart/2008/layout/HexagonCluster"/>
    <dgm:cxn modelId="{FF9A0F0D-34A9-4CF8-A08A-5612EC75A609}" srcId="{AB25FA48-0B0F-4183-9772-EE5A0C198028}" destId="{FAFB011E-1393-4F03-9543-A663E80A7477}" srcOrd="2" destOrd="0" parTransId="{B660E4FA-B627-4D12-B7F8-A44FA9891883}" sibTransId="{CDFC7F60-E31F-4E0C-9823-43005DC6337A}"/>
    <dgm:cxn modelId="{7F6CA91C-18F0-4ACC-A803-FE019EDFD6C2}" type="presOf" srcId="{167D4559-9BC4-4E01-9E7D-C25B16BDB89B}" destId="{A1B39528-2A66-4DF1-85DA-A33A84BA3F49}" srcOrd="0" destOrd="0" presId="urn:microsoft.com/office/officeart/2008/layout/HexagonCluster"/>
    <dgm:cxn modelId="{D210294A-540C-4F88-8695-670C29EA4546}" type="presOf" srcId="{FAFB011E-1393-4F03-9543-A663E80A7477}" destId="{BB021A15-B1BE-4307-A1DA-C75436CC6F73}" srcOrd="0" destOrd="0" presId="urn:microsoft.com/office/officeart/2008/layout/HexagonCluster"/>
    <dgm:cxn modelId="{B2411F5A-846C-4ACA-AE99-DD9CAEC1F4B3}" type="presOf" srcId="{75C71236-CB69-4BF6-8D12-84F543ACC395}" destId="{08DDBC58-BE97-4874-92FA-2569970868A5}" srcOrd="0" destOrd="0" presId="urn:microsoft.com/office/officeart/2008/layout/HexagonCluster"/>
    <dgm:cxn modelId="{8F8FB891-E158-4895-8539-E4FB665F7D1F}" srcId="{AB25FA48-0B0F-4183-9772-EE5A0C198028}" destId="{75C71236-CB69-4BF6-8D12-84F543ACC395}" srcOrd="1" destOrd="0" parTransId="{E56A815F-0812-4F9B-9AAA-F3DD4574A3E9}" sibTransId="{167D4559-9BC4-4E01-9E7D-C25B16BDB89B}"/>
    <dgm:cxn modelId="{2528C9A4-53F2-4BA6-9341-364112EB8BE3}" type="presOf" srcId="{2AB4FE3F-800D-47C3-8BB8-DB4FC3403894}" destId="{BE832FEA-954F-4C3A-9CDF-F07F72F036BB}" srcOrd="0" destOrd="0" presId="urn:microsoft.com/office/officeart/2008/layout/HexagonCluster"/>
    <dgm:cxn modelId="{3EF87CD6-EE2B-4BED-9EA0-4F1CB4A261B3}" type="presOf" srcId="{AB25FA48-0B0F-4183-9772-EE5A0C198028}" destId="{2B538B2C-52A3-422C-AA3A-B669EE3F3CD2}" srcOrd="0" destOrd="0" presId="urn:microsoft.com/office/officeart/2008/layout/HexagonCluster"/>
    <dgm:cxn modelId="{8CC8EFF2-99E0-432C-B2B0-2A491270E7B3}" srcId="{AB25FA48-0B0F-4183-9772-EE5A0C198028}" destId="{2AB4FE3F-800D-47C3-8BB8-DB4FC3403894}" srcOrd="0" destOrd="0" parTransId="{2D9AB209-408F-49BD-B1AF-53E2221F34C5}" sibTransId="{AE8646F8-E440-4408-9824-D6373C485266}"/>
    <dgm:cxn modelId="{D196EFFF-E80B-4B88-BE56-F028680389FD}" type="presOf" srcId="{CDFC7F60-E31F-4E0C-9823-43005DC6337A}" destId="{9FBF9430-D992-49B0-ADF1-8EDBD63D5807}" srcOrd="0" destOrd="0" presId="urn:microsoft.com/office/officeart/2008/layout/HexagonCluster"/>
    <dgm:cxn modelId="{1B43BBC5-2F65-4892-A4EC-21E25B005153}" type="presParOf" srcId="{2B538B2C-52A3-422C-AA3A-B669EE3F3CD2}" destId="{FBB76806-D461-4924-A15D-B291636BF2C8}" srcOrd="0" destOrd="0" presId="urn:microsoft.com/office/officeart/2008/layout/HexagonCluster"/>
    <dgm:cxn modelId="{99B7C40B-3A6B-491E-8E92-1919ECB44B0A}" type="presParOf" srcId="{FBB76806-D461-4924-A15D-B291636BF2C8}" destId="{BE832FEA-954F-4C3A-9CDF-F07F72F036BB}" srcOrd="0" destOrd="0" presId="urn:microsoft.com/office/officeart/2008/layout/HexagonCluster"/>
    <dgm:cxn modelId="{F4DBD740-A145-4292-920A-4A0CBB1DA87A}" type="presParOf" srcId="{2B538B2C-52A3-422C-AA3A-B669EE3F3CD2}" destId="{71914FCF-6BE6-4A42-A449-A1F20CD65CBE}" srcOrd="1" destOrd="0" presId="urn:microsoft.com/office/officeart/2008/layout/HexagonCluster"/>
    <dgm:cxn modelId="{0B9001CB-1F50-485C-AF9D-2E951E007199}" type="presParOf" srcId="{71914FCF-6BE6-4A42-A449-A1F20CD65CBE}" destId="{F5C3DC47-58F6-47CE-971D-65780A316DF9}" srcOrd="0" destOrd="0" presId="urn:microsoft.com/office/officeart/2008/layout/HexagonCluster"/>
    <dgm:cxn modelId="{6B0E3790-CF08-48CE-BDC3-82E145B25B1B}" type="presParOf" srcId="{2B538B2C-52A3-422C-AA3A-B669EE3F3CD2}" destId="{C7A10346-22D3-4B47-809B-BA06D9950522}" srcOrd="2" destOrd="0" presId="urn:microsoft.com/office/officeart/2008/layout/HexagonCluster"/>
    <dgm:cxn modelId="{453DC02D-DFF7-4A6E-BF36-566063F60BE2}" type="presParOf" srcId="{C7A10346-22D3-4B47-809B-BA06D9950522}" destId="{CBEF5268-F3FD-43DD-BAB2-738CEC5FDADA}" srcOrd="0" destOrd="0" presId="urn:microsoft.com/office/officeart/2008/layout/HexagonCluster"/>
    <dgm:cxn modelId="{74C59113-DCCD-4C4F-AAF6-149B7EB9B516}" type="presParOf" srcId="{2B538B2C-52A3-422C-AA3A-B669EE3F3CD2}" destId="{E7B233A7-575C-4779-84D6-B535EFE58234}" srcOrd="3" destOrd="0" presId="urn:microsoft.com/office/officeart/2008/layout/HexagonCluster"/>
    <dgm:cxn modelId="{AAA95399-D669-4381-AA07-77B74BB1C084}" type="presParOf" srcId="{E7B233A7-575C-4779-84D6-B535EFE58234}" destId="{79D5528E-29DB-4FD2-B661-D9AD2A53F9EE}" srcOrd="0" destOrd="0" presId="urn:microsoft.com/office/officeart/2008/layout/HexagonCluster"/>
    <dgm:cxn modelId="{091780EA-3F7A-4BE9-9445-6E28D3AD3C87}" type="presParOf" srcId="{2B538B2C-52A3-422C-AA3A-B669EE3F3CD2}" destId="{6B40B672-F294-40C7-BD4F-BC84C60D9138}" srcOrd="4" destOrd="0" presId="urn:microsoft.com/office/officeart/2008/layout/HexagonCluster"/>
    <dgm:cxn modelId="{A51401AD-F571-471D-A2FB-9106C3ACA566}" type="presParOf" srcId="{6B40B672-F294-40C7-BD4F-BC84C60D9138}" destId="{08DDBC58-BE97-4874-92FA-2569970868A5}" srcOrd="0" destOrd="0" presId="urn:microsoft.com/office/officeart/2008/layout/HexagonCluster"/>
    <dgm:cxn modelId="{D2A9AF1B-5B45-4617-A068-06932051138E}" type="presParOf" srcId="{2B538B2C-52A3-422C-AA3A-B669EE3F3CD2}" destId="{20E2A06B-3167-4703-9526-C16F6C8F5458}" srcOrd="5" destOrd="0" presId="urn:microsoft.com/office/officeart/2008/layout/HexagonCluster"/>
    <dgm:cxn modelId="{872CFF34-97F0-4097-9763-24404791F718}" type="presParOf" srcId="{20E2A06B-3167-4703-9526-C16F6C8F5458}" destId="{39949C0F-B4D5-44C2-B73E-8AF321660516}" srcOrd="0" destOrd="0" presId="urn:microsoft.com/office/officeart/2008/layout/HexagonCluster"/>
    <dgm:cxn modelId="{E9F7B9CA-EBC3-43F1-AA27-CCF9CDC242C5}" type="presParOf" srcId="{2B538B2C-52A3-422C-AA3A-B669EE3F3CD2}" destId="{E8EC4DD2-7F1B-41F0-AB63-B950506A3819}" srcOrd="6" destOrd="0" presId="urn:microsoft.com/office/officeart/2008/layout/HexagonCluster"/>
    <dgm:cxn modelId="{A288E81E-3101-4C9A-A5A3-22635AB236F2}" type="presParOf" srcId="{E8EC4DD2-7F1B-41F0-AB63-B950506A3819}" destId="{A1B39528-2A66-4DF1-85DA-A33A84BA3F49}" srcOrd="0" destOrd="0" presId="urn:microsoft.com/office/officeart/2008/layout/HexagonCluster"/>
    <dgm:cxn modelId="{4B0751D1-7A25-415D-B229-D45032FF4752}" type="presParOf" srcId="{2B538B2C-52A3-422C-AA3A-B669EE3F3CD2}" destId="{0667D7F5-697C-4308-89CB-BEC0C47F5A2F}" srcOrd="7" destOrd="0" presId="urn:microsoft.com/office/officeart/2008/layout/HexagonCluster"/>
    <dgm:cxn modelId="{CB2C9228-1F8D-4E0E-88B4-D7B6379DA30F}" type="presParOf" srcId="{0667D7F5-697C-4308-89CB-BEC0C47F5A2F}" destId="{0432EB80-BC9E-4C57-A68A-B304788D7EB2}" srcOrd="0" destOrd="0" presId="urn:microsoft.com/office/officeart/2008/layout/HexagonCluster"/>
    <dgm:cxn modelId="{E6F2CD80-F72F-427F-9A38-0E0C33AA64E6}" type="presParOf" srcId="{2B538B2C-52A3-422C-AA3A-B669EE3F3CD2}" destId="{C90DBED1-1FE1-4E71-BB58-4A9A9BA139AE}" srcOrd="8" destOrd="0" presId="urn:microsoft.com/office/officeart/2008/layout/HexagonCluster"/>
    <dgm:cxn modelId="{3C947833-93B9-464C-989F-C713406F0895}" type="presParOf" srcId="{C90DBED1-1FE1-4E71-BB58-4A9A9BA139AE}" destId="{BB021A15-B1BE-4307-A1DA-C75436CC6F73}" srcOrd="0" destOrd="0" presId="urn:microsoft.com/office/officeart/2008/layout/HexagonCluster"/>
    <dgm:cxn modelId="{6D5744FC-29BA-427B-AB8D-024DDC18F0B3}" type="presParOf" srcId="{2B538B2C-52A3-422C-AA3A-B669EE3F3CD2}" destId="{FEB21399-001E-4530-A272-1BF57E397C8F}" srcOrd="9" destOrd="0" presId="urn:microsoft.com/office/officeart/2008/layout/HexagonCluster"/>
    <dgm:cxn modelId="{D6DCC872-6281-4BD9-A7AD-851155E38FE2}" type="presParOf" srcId="{FEB21399-001E-4530-A272-1BF57E397C8F}" destId="{236BF58C-DE45-46FE-824B-B91C2831C559}" srcOrd="0" destOrd="0" presId="urn:microsoft.com/office/officeart/2008/layout/HexagonCluster"/>
    <dgm:cxn modelId="{CCBFA6F1-7F45-4395-8F09-5BF63A452B7F}" type="presParOf" srcId="{2B538B2C-52A3-422C-AA3A-B669EE3F3CD2}" destId="{BFAFA2A3-390A-4E54-90ED-C8330F0A62E0}" srcOrd="10" destOrd="0" presId="urn:microsoft.com/office/officeart/2008/layout/HexagonCluster"/>
    <dgm:cxn modelId="{0F45A388-215C-497B-8DAE-ADF184B60D50}" type="presParOf" srcId="{BFAFA2A3-390A-4E54-90ED-C8330F0A62E0}" destId="{9FBF9430-D992-49B0-ADF1-8EDBD63D5807}" srcOrd="0" destOrd="0" presId="urn:microsoft.com/office/officeart/2008/layout/HexagonCluster"/>
    <dgm:cxn modelId="{9EFD6E3C-4CF5-436B-9F57-4CEB74F53152}" type="presParOf" srcId="{2B538B2C-52A3-422C-AA3A-B669EE3F3CD2}" destId="{C3BE69C2-3BA2-4A37-8974-EA16D61BF6F6}" srcOrd="11" destOrd="0" presId="urn:microsoft.com/office/officeart/2008/layout/HexagonCluster"/>
    <dgm:cxn modelId="{D30B8F09-6C46-4FDE-9FDE-A088621DA182}" type="presParOf" srcId="{C3BE69C2-3BA2-4A37-8974-EA16D61BF6F6}" destId="{8310B508-AB73-47B4-91E2-05B3724D702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32FEA-954F-4C3A-9CDF-F07F72F036BB}">
      <dsp:nvSpPr>
        <dsp:cNvPr id="0" name=""/>
        <dsp:cNvSpPr/>
      </dsp:nvSpPr>
      <dsp:spPr>
        <a:xfrm>
          <a:off x="1947126" y="3341447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Económica-Ética</a:t>
          </a:r>
        </a:p>
      </dsp:txBody>
      <dsp:txXfrm>
        <a:off x="2301555" y="3647026"/>
        <a:ext cx="1575110" cy="1358020"/>
      </dsp:txXfrm>
    </dsp:sp>
    <dsp:sp modelId="{F5C3DC47-58F6-47CE-971D-65780A316DF9}">
      <dsp:nvSpPr>
        <dsp:cNvPr id="0" name=""/>
        <dsp:cNvSpPr/>
      </dsp:nvSpPr>
      <dsp:spPr>
        <a:xfrm>
          <a:off x="2006461" y="4210799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F5268-F3FD-43DD-BAB2-738CEC5FDADA}">
      <dsp:nvSpPr>
        <dsp:cNvPr id="0" name=""/>
        <dsp:cNvSpPr/>
      </dsp:nvSpPr>
      <dsp:spPr>
        <a:xfrm>
          <a:off x="5218" y="2283761"/>
          <a:ext cx="2263092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5528E-29DB-4FD2-B661-D9AD2A53F9EE}">
      <dsp:nvSpPr>
        <dsp:cNvPr id="0" name=""/>
        <dsp:cNvSpPr/>
      </dsp:nvSpPr>
      <dsp:spPr>
        <a:xfrm>
          <a:off x="1549667" y="3992811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DBC58-BE97-4874-92FA-2569970868A5}">
      <dsp:nvSpPr>
        <dsp:cNvPr id="0" name=""/>
        <dsp:cNvSpPr/>
      </dsp:nvSpPr>
      <dsp:spPr>
        <a:xfrm>
          <a:off x="3892969" y="2260350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Social</a:t>
          </a:r>
        </a:p>
      </dsp:txBody>
      <dsp:txXfrm>
        <a:off x="4247398" y="2565929"/>
        <a:ext cx="1575110" cy="1358020"/>
      </dsp:txXfrm>
    </dsp:sp>
    <dsp:sp modelId="{39949C0F-B4D5-44C2-B73E-8AF321660516}">
      <dsp:nvSpPr>
        <dsp:cNvPr id="0" name=""/>
        <dsp:cNvSpPr/>
      </dsp:nvSpPr>
      <dsp:spPr>
        <a:xfrm>
          <a:off x="5454358" y="3967318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39528-2A66-4DF1-85DA-A33A84BA3F49}">
      <dsp:nvSpPr>
        <dsp:cNvPr id="0" name=""/>
        <dsp:cNvSpPr/>
      </dsp:nvSpPr>
      <dsp:spPr>
        <a:xfrm>
          <a:off x="5838813" y="3341447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2EB80-BC9E-4C57-A68A-B304788D7EB2}">
      <dsp:nvSpPr>
        <dsp:cNvPr id="0" name=""/>
        <dsp:cNvSpPr/>
      </dsp:nvSpPr>
      <dsp:spPr>
        <a:xfrm>
          <a:off x="5898147" y="4210799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21A15-B1BE-4307-A1DA-C75436CC6F73}">
      <dsp:nvSpPr>
        <dsp:cNvPr id="0" name=""/>
        <dsp:cNvSpPr/>
      </dsp:nvSpPr>
      <dsp:spPr>
        <a:xfrm>
          <a:off x="1947126" y="1183935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Medioambiental</a:t>
          </a:r>
        </a:p>
      </dsp:txBody>
      <dsp:txXfrm>
        <a:off x="2301555" y="1489514"/>
        <a:ext cx="1575110" cy="1358020"/>
      </dsp:txXfrm>
    </dsp:sp>
    <dsp:sp modelId="{236BF58C-DE45-46FE-824B-B91C2831C559}">
      <dsp:nvSpPr>
        <dsp:cNvPr id="0" name=""/>
        <dsp:cNvSpPr/>
      </dsp:nvSpPr>
      <dsp:spPr>
        <a:xfrm>
          <a:off x="3495510" y="1226596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F9430-D992-49B0-ADF1-8EDBD63D5807}">
      <dsp:nvSpPr>
        <dsp:cNvPr id="0" name=""/>
        <dsp:cNvSpPr/>
      </dsp:nvSpPr>
      <dsp:spPr>
        <a:xfrm>
          <a:off x="3931614" y="82283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0B508-AB73-47B4-91E2-05B3724D702F}">
      <dsp:nvSpPr>
        <dsp:cNvPr id="0" name=""/>
        <dsp:cNvSpPr/>
      </dsp:nvSpPr>
      <dsp:spPr>
        <a:xfrm>
          <a:off x="3960432" y="972710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E02C-6EC6-4E09-BC2C-9FDED4DE236E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4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284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371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7807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491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38884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256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6614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167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650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1A55-63BC-4BA2-9538-7DDEADA10621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6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7308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646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D1B9-F39E-471E-80A9-595CAA5664AD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7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EABC-E2B9-4606-A74F-CB06AF596887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1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959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1CCA-BB49-46C7-A0E2-F42339750F9A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7205CAA-4E5A-4223-BD55-C5D2841AC9EF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93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s.wikipedia.org/wiki/An%C3%A1lisis_de_ciclo_de_vid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s.wikipedia.org/wiki/An%C3%A1lisis_de_ciclo_de_vid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c_65-yf6zU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oknews.com/5-avances-de-sustentabilidad-de-la-industria-joyera/" TargetMode="External"/><Relationship Id="rId2" Type="http://schemas.openxmlformats.org/officeDocument/2006/relationships/hyperlink" Target="https://coolhuntermx.com/proyectos-sustentables-mexicano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kfp1WvVqAY&amp;vl=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s.wikipedia.org/wiki/An%C3%A1lisis_de_ciclo_de_vid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2275" y="1890337"/>
            <a:ext cx="9843237" cy="2262781"/>
          </a:xfrm>
        </p:spPr>
        <p:txBody>
          <a:bodyPr>
            <a:noAutofit/>
          </a:bodyPr>
          <a:lstStyle/>
          <a:p>
            <a:pPr algn="ctr"/>
            <a:r>
              <a:rPr lang="es-MX" sz="4400" dirty="0"/>
              <a:t>PROYECTOS SOCIALMENTE </a:t>
            </a:r>
            <a:br>
              <a:rPr lang="es-MX" sz="4400" dirty="0"/>
            </a:br>
            <a:r>
              <a:rPr lang="es-MX" sz="4400" dirty="0"/>
              <a:t>RESPONSABLES</a:t>
            </a:r>
            <a:br>
              <a:rPr lang="es-MX" sz="4400" dirty="0"/>
            </a:br>
            <a:r>
              <a:rPr lang="es-MX" sz="4400" i="1" dirty="0"/>
              <a:t>dimensión medioambiental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9715" y="4558963"/>
            <a:ext cx="5804640" cy="1126283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MDOH y MDS Laura Rochin Mozqueda</a:t>
            </a:r>
          </a:p>
          <a:p>
            <a:r>
              <a:rPr lang="es-MX" dirty="0">
                <a:solidFill>
                  <a:schemeClr val="tx1"/>
                </a:solidFill>
              </a:rPr>
              <a:t>Septiembre 2022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073" y="4520818"/>
            <a:ext cx="2665927" cy="232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>
                <a:solidFill>
                  <a:srgbClr val="92D050"/>
                </a:solidFill>
                <a:hlinkClick r:id="rId2" tooltip="enlace a wikipedia sobre analisis del ciclo de vida acv"/>
              </a:rPr>
              <a:t>Ciclo de Vida</a:t>
            </a:r>
            <a:r>
              <a:rPr lang="es-ES" b="1" u="sng" dirty="0">
                <a:solidFill>
                  <a:srgbClr val="92D050"/>
                </a:solidFill>
              </a:rPr>
              <a:t> del producto</a:t>
            </a:r>
            <a:endParaRPr lang="es-MX" u="sng" dirty="0">
              <a:solidFill>
                <a:srgbClr val="92D05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 fontAlgn="base"/>
            <a:r>
              <a:rPr lang="es-ES" sz="2800" i="1" dirty="0"/>
              <a:t>Adquisición de materias primas.</a:t>
            </a:r>
            <a:r>
              <a:rPr lang="es-ES" sz="2800" dirty="0"/>
              <a:t> Todas las actividades necesarias para la extracción de las materias primas y las aportaciones de energía del medio ambiente, incluyendo el transporte previo a la producción.</a:t>
            </a:r>
          </a:p>
          <a:p>
            <a:pPr algn="just" fontAlgn="base"/>
            <a:r>
              <a:rPr lang="es-ES" sz="2800" i="1" dirty="0"/>
              <a:t>Proceso y fabricación.</a:t>
            </a:r>
            <a:r>
              <a:rPr lang="es-ES" sz="2800" dirty="0"/>
              <a:t> Actividades necesarias para convertir las materias primas y energía en el producto deseado.</a:t>
            </a:r>
          </a:p>
          <a:p>
            <a:pPr algn="just" fontAlgn="base"/>
            <a:r>
              <a:rPr lang="es-ES" sz="2800" i="1" dirty="0"/>
              <a:t>Distribución y transporte.</a:t>
            </a:r>
            <a:r>
              <a:rPr lang="es-ES" sz="2800" dirty="0"/>
              <a:t> Traslado del producto final al cliente.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273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>
                <a:solidFill>
                  <a:srgbClr val="92D050"/>
                </a:solidFill>
                <a:hlinkClick r:id="rId2" tooltip="enlace a wikipedia sobre analisis del ciclo de vida acv"/>
              </a:rPr>
              <a:t>Ciclo de Vida</a:t>
            </a:r>
            <a:r>
              <a:rPr lang="es-ES" b="1" u="sng" dirty="0">
                <a:solidFill>
                  <a:srgbClr val="92D050"/>
                </a:solidFill>
              </a:rPr>
              <a:t> del producto</a:t>
            </a:r>
            <a:endParaRPr lang="es-MX" u="sng" dirty="0">
              <a:solidFill>
                <a:srgbClr val="92D05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s-ES" sz="2800" i="1" dirty="0"/>
              <a:t>Uso, reutilización y mantenimiento.</a:t>
            </a:r>
            <a:r>
              <a:rPr lang="es-ES" sz="2800" dirty="0"/>
              <a:t> Utilización del producto acabado a lo largo de su vida en servicio.</a:t>
            </a:r>
          </a:p>
          <a:p>
            <a:pPr fontAlgn="base"/>
            <a:r>
              <a:rPr lang="es-ES" sz="2800" i="1" dirty="0"/>
              <a:t>Reciclaje.</a:t>
            </a:r>
            <a:r>
              <a:rPr lang="es-ES" sz="2800" dirty="0"/>
              <a:t> Comienza una vez que el producto ha servido para su función inicial y consecuentemente se recicla a través del mismo sistema de producto (ciclo cerrado de reciclaje) o entra en un nuevo sistema de producto (ciclo de reciclaje abierto).</a:t>
            </a:r>
          </a:p>
          <a:p>
            <a:pPr fontAlgn="base"/>
            <a:r>
              <a:rPr lang="es-ES" sz="2800" i="1" dirty="0"/>
              <a:t>Gestión de los residuos.</a:t>
            </a:r>
            <a:r>
              <a:rPr lang="es-ES" sz="2800" dirty="0"/>
              <a:t> Comienza una vez que el producto ha servido a su función y se devuelve al medio ambiente como residuo.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504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1" y="0"/>
            <a:ext cx="9136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5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2605" t="23273" r="23415" b="9088"/>
          <a:stretch/>
        </p:blipFill>
        <p:spPr>
          <a:xfrm>
            <a:off x="1120461" y="74444"/>
            <a:ext cx="9628881" cy="67835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2430" t="49201" r="42430" b="38399"/>
          <a:stretch/>
        </p:blipFill>
        <p:spPr>
          <a:xfrm>
            <a:off x="1120462" y="5602148"/>
            <a:ext cx="2533918" cy="702683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1030309" y="5214957"/>
            <a:ext cx="10333291" cy="6997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/>
              <a:buNone/>
            </a:pPr>
            <a:r>
              <a:rPr lang="es-MX" sz="2000"/>
              <a:t>AUTORES: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3571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422" t="17637" r="15282" b="12282"/>
          <a:stretch/>
        </p:blipFill>
        <p:spPr>
          <a:xfrm>
            <a:off x="65372" y="0"/>
            <a:ext cx="12061256" cy="6858000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244699" y="5612148"/>
            <a:ext cx="1970467" cy="699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anose="020B0604020202020204" pitchFamily="34" charset="0"/>
              <a:buNone/>
            </a:pPr>
            <a:r>
              <a:rPr lang="es-MX" sz="2000" dirty="0"/>
              <a:t>AUTORES: </a:t>
            </a:r>
          </a:p>
          <a:p>
            <a:pPr marL="45720" indent="0">
              <a:buFont typeface="Arial" panose="020B0604020202020204" pitchFamily="34" charset="0"/>
              <a:buNone/>
            </a:pPr>
            <a:r>
              <a:rPr lang="es-MX" sz="2000" dirty="0"/>
              <a:t>De la Rocha y equipo</a:t>
            </a:r>
          </a:p>
        </p:txBody>
      </p:sp>
    </p:spTree>
    <p:extLst>
      <p:ext uri="{BB962C8B-B14F-4D97-AF65-F5344CB8AC3E}">
        <p14:creationId xmlns:p14="http://schemas.microsoft.com/office/powerpoint/2010/main" val="874270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930" y="5159685"/>
            <a:ext cx="8534400" cy="1507067"/>
          </a:xfrm>
        </p:spPr>
        <p:txBody>
          <a:bodyPr/>
          <a:lstStyle/>
          <a:p>
            <a:r>
              <a:rPr lang="es-MX" dirty="0"/>
              <a:t>Economía circular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066800" y="2600654"/>
            <a:ext cx="10515600" cy="9996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MX" sz="12800" dirty="0"/>
              <a:t>Qué es:</a:t>
            </a:r>
          </a:p>
          <a:p>
            <a:pPr marL="0" indent="0">
              <a:buFont typeface="Arial"/>
              <a:buNone/>
            </a:pPr>
            <a:r>
              <a:rPr lang="es-MX" sz="12800" dirty="0">
                <a:hlinkClick r:id="rId2"/>
              </a:rPr>
              <a:t>https://www.youtube.com/watch?v=wc_65-yf6zU</a:t>
            </a:r>
            <a:endParaRPr lang="es-MX" sz="12800" dirty="0"/>
          </a:p>
          <a:p>
            <a:pPr marL="0" indent="0">
              <a:buFont typeface="Arial"/>
              <a:buNone/>
            </a:pPr>
            <a:endParaRPr lang="es-MX" sz="12800" dirty="0"/>
          </a:p>
          <a:p>
            <a:pPr marL="0" indent="0">
              <a:buFont typeface="Arial"/>
              <a:buNone/>
            </a:pPr>
            <a:r>
              <a:rPr lang="es-MX" sz="12800" dirty="0"/>
              <a:t>Ejemplo: </a:t>
            </a:r>
          </a:p>
          <a:p>
            <a:pPr marL="0" indent="0">
              <a:buFont typeface="Arial"/>
              <a:buNone/>
            </a:pPr>
            <a:r>
              <a:rPr lang="es-MX" sz="12800" dirty="0"/>
              <a:t>https://www.youtube.com/watch?v=ol-2PVhwCLU</a:t>
            </a:r>
          </a:p>
          <a:p>
            <a:pPr marL="0" indent="0">
              <a:buFont typeface="Arial"/>
              <a:buNone/>
            </a:pPr>
            <a:endParaRPr lang="es-MX" sz="12800" dirty="0"/>
          </a:p>
        </p:txBody>
      </p:sp>
    </p:spTree>
    <p:extLst>
      <p:ext uri="{BB962C8B-B14F-4D97-AF65-F5344CB8AC3E}">
        <p14:creationId xmlns:p14="http://schemas.microsoft.com/office/powerpoint/2010/main" val="232152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Actividad en equipo (por proyecto)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Construyendo el Ciclo de vida del producto.</a:t>
            </a:r>
          </a:p>
          <a:p>
            <a:pPr marL="0" indent="0">
              <a:buNone/>
            </a:pPr>
            <a:r>
              <a:rPr lang="es-MX" dirty="0"/>
              <a:t>Incluir economía circular</a:t>
            </a:r>
          </a:p>
          <a:p>
            <a:pPr marL="0" indent="0">
              <a:buNone/>
            </a:pPr>
            <a:r>
              <a:rPr lang="es-MX" dirty="0"/>
              <a:t>Incluirlo en el apartado </a:t>
            </a:r>
            <a:r>
              <a:rPr lang="es-MX" b="1" dirty="0"/>
              <a:t>2.5 </a:t>
            </a:r>
          </a:p>
        </p:txBody>
      </p:sp>
    </p:spTree>
    <p:extLst>
      <p:ext uri="{BB962C8B-B14F-4D97-AF65-F5344CB8AC3E}">
        <p14:creationId xmlns:p14="http://schemas.microsoft.com/office/powerpoint/2010/main" val="225492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/>
              <a:t>Dimensiones</a:t>
            </a:r>
          </a:p>
        </p:txBody>
      </p:sp>
      <p:graphicFrame>
        <p:nvGraphicFramePr>
          <p:cNvPr id="4" name="Diagrama 3"/>
          <p:cNvGraphicFramePr/>
          <p:nvPr/>
        </p:nvGraphicFramePr>
        <p:xfrm>
          <a:off x="2936494" y="84298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3" r="15327"/>
          <a:stretch/>
        </p:blipFill>
        <p:spPr>
          <a:xfrm>
            <a:off x="2748268" y="3123751"/>
            <a:ext cx="2584174" cy="2018347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286" y="596721"/>
            <a:ext cx="2187629" cy="240195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570" y="4171377"/>
            <a:ext cx="2032924" cy="194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2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5216795"/>
            <a:ext cx="8534400" cy="1507067"/>
          </a:xfrm>
        </p:spPr>
        <p:txBody>
          <a:bodyPr/>
          <a:lstStyle/>
          <a:p>
            <a:r>
              <a:rPr lang="es-MX" dirty="0"/>
              <a:t>Dimensión medioambiental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545465"/>
            <a:ext cx="10178322" cy="4334127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Ciclo de vida del producto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Operaciones y políticas ambientales.</a:t>
            </a:r>
          </a:p>
          <a:p>
            <a:pPr>
              <a:spcBef>
                <a:spcPts val="0"/>
              </a:spcBef>
            </a:pP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Instalaciones inteligentes</a:t>
            </a:r>
          </a:p>
          <a:p>
            <a:pPr>
              <a:spcBef>
                <a:spcPts val="0"/>
              </a:spcBef>
            </a:pP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Capacitación y programas ambientales.</a:t>
            </a:r>
          </a:p>
          <a:p>
            <a:pPr>
              <a:spcBef>
                <a:spcPts val="0"/>
              </a:spcBef>
            </a:pP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Transporte limpio.</a:t>
            </a:r>
          </a:p>
          <a:p>
            <a:pPr>
              <a:spcBef>
                <a:spcPts val="0"/>
              </a:spcBef>
            </a:pP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Ahorro de recursos naturales.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Instalación de 3 </a:t>
            </a:r>
            <a:r>
              <a:rPr lang="es-MX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R´s</a:t>
            </a:r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Huella de carbono</a:t>
            </a:r>
          </a:p>
          <a:p>
            <a:pPr>
              <a:spcBef>
                <a:spcPts val="0"/>
              </a:spcBef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Huella hídrica. </a:t>
            </a:r>
          </a:p>
          <a:p>
            <a:pPr>
              <a:spcBef>
                <a:spcPts val="0"/>
              </a:spcBef>
            </a:pP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Mitigación de impactos ambientales.</a:t>
            </a:r>
          </a:p>
          <a:p>
            <a:pPr marL="45720" indent="0">
              <a:spcBef>
                <a:spcPts val="0"/>
              </a:spcBef>
              <a:buNone/>
            </a:pPr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474" y="2820474"/>
            <a:ext cx="2620872" cy="28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0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Dimensión medioambiental, buenas prácticas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/>
              <a:t>Proyectos sustentables en México: </a:t>
            </a:r>
            <a:r>
              <a:rPr lang="es-MX" sz="2400" dirty="0">
                <a:solidFill>
                  <a:srgbClr val="00B050"/>
                </a:solidFill>
                <a:hlinkClick r:id="rId2"/>
              </a:rPr>
              <a:t>https://coolhuntermx.com/proyectos-sustentables-mexicanos/</a:t>
            </a:r>
            <a:endParaRPr lang="es-MX" sz="2400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Joyería sustentable: </a:t>
            </a:r>
            <a:r>
              <a:rPr lang="es-MX" sz="2400" dirty="0">
                <a:hlinkClick r:id="rId3"/>
              </a:rPr>
              <a:t>https://www.expoknews.com/5-avances-de-sustentabilidad-de-la-industria-joyera/</a:t>
            </a:r>
            <a:endParaRPr lang="es-MX" sz="2400" dirty="0"/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Granjas Carroll, Mejor Práctica RSE </a:t>
            </a:r>
            <a:r>
              <a:rPr lang="es-MX" sz="2400" dirty="0">
                <a:solidFill>
                  <a:srgbClr val="00B050"/>
                </a:solidFill>
              </a:rPr>
              <a:t>(</a:t>
            </a:r>
            <a:r>
              <a:rPr lang="es-MX" sz="2400" dirty="0" err="1">
                <a:solidFill>
                  <a:srgbClr val="00B050"/>
                </a:solidFill>
              </a:rPr>
              <a:t>moodle</a:t>
            </a:r>
            <a:r>
              <a:rPr lang="es-MX" sz="2400" dirty="0">
                <a:solidFill>
                  <a:srgbClr val="00B05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Cervecerías Peruanas Backus, Mejor Práctica RSE </a:t>
            </a:r>
            <a:r>
              <a:rPr lang="es-MX" sz="2400" dirty="0">
                <a:solidFill>
                  <a:srgbClr val="00B050"/>
                </a:solidFill>
              </a:rPr>
              <a:t>(</a:t>
            </a:r>
            <a:r>
              <a:rPr lang="es-MX" sz="2400" dirty="0" err="1">
                <a:solidFill>
                  <a:srgbClr val="00B050"/>
                </a:solidFill>
              </a:rPr>
              <a:t>moodle</a:t>
            </a:r>
            <a:r>
              <a:rPr lang="es-MX" sz="2400" dirty="0">
                <a:solidFill>
                  <a:srgbClr val="00B05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Proyectos Kimberly Clark </a:t>
            </a:r>
            <a:r>
              <a:rPr lang="es-MX" sz="2400" dirty="0">
                <a:solidFill>
                  <a:srgbClr val="00B050"/>
                </a:solidFill>
              </a:rPr>
              <a:t>(</a:t>
            </a:r>
            <a:r>
              <a:rPr lang="es-MX" sz="2400" dirty="0" err="1">
                <a:solidFill>
                  <a:srgbClr val="00B050"/>
                </a:solidFill>
              </a:rPr>
              <a:t>googlearlo</a:t>
            </a:r>
            <a:r>
              <a:rPr lang="es-MX" sz="2400" dirty="0">
                <a:solidFill>
                  <a:srgbClr val="00B050"/>
                </a:solidFill>
              </a:rPr>
              <a:t>)</a:t>
            </a:r>
          </a:p>
          <a:p>
            <a:endParaRPr lang="es-MX" sz="2400" dirty="0"/>
          </a:p>
          <a:p>
            <a:pPr marL="0" indent="0">
              <a:buNone/>
            </a:pPr>
            <a:r>
              <a:rPr lang="es-ES" sz="2400" dirty="0"/>
              <a:t>Cada alumno lee un caso para introducirse en el tema. Plenaria.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148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Actividad individual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1.- Qué es la Economía de los materiales?</a:t>
            </a:r>
          </a:p>
          <a:p>
            <a:pPr marL="0" indent="0">
              <a:buNone/>
            </a:pPr>
            <a:r>
              <a:rPr lang="es-MX" dirty="0"/>
              <a:t>2.- Explica el concepto de la flecha dorada</a:t>
            </a:r>
          </a:p>
          <a:p>
            <a:pPr marL="0" indent="0">
              <a:buNone/>
            </a:pPr>
            <a:r>
              <a:rPr lang="es-MX" dirty="0"/>
              <a:t>3.- Qué es Obsolescencia programada? Ejemplo</a:t>
            </a:r>
          </a:p>
          <a:p>
            <a:pPr marL="0" indent="0">
              <a:buNone/>
            </a:pPr>
            <a:r>
              <a:rPr lang="es-MX" dirty="0"/>
              <a:t>4.- Qué es Obsolescencia percibida? Ejemplo</a:t>
            </a:r>
          </a:p>
          <a:p>
            <a:pPr marL="0" indent="0">
              <a:buNone/>
            </a:pPr>
            <a:r>
              <a:rPr lang="es-MX" dirty="0"/>
              <a:t>5.- Qué propones para salir de este modelo?</a:t>
            </a:r>
          </a:p>
          <a:p>
            <a:pPr marL="0" indent="0">
              <a:buNone/>
            </a:pPr>
            <a:r>
              <a:rPr lang="es-MX" dirty="0"/>
              <a:t>6.- Qué es Ciclo de vida del producto? Explica con tus palabras.</a:t>
            </a:r>
          </a:p>
          <a:p>
            <a:pPr marL="0" indent="0">
              <a:buNone/>
            </a:pPr>
            <a:r>
              <a:rPr lang="es-MX" dirty="0"/>
              <a:t>7.-Qué es Economía circular?</a:t>
            </a:r>
          </a:p>
          <a:p>
            <a:pPr marL="0" indent="0">
              <a:buNone/>
            </a:pPr>
            <a:r>
              <a:rPr lang="es-ES" u="sng" dirty="0"/>
              <a:t>Contestar y subir al Moodle al terminar la clase.</a:t>
            </a:r>
            <a:endParaRPr lang="es-MX" u="sng" dirty="0"/>
          </a:p>
        </p:txBody>
      </p:sp>
    </p:spTree>
    <p:extLst>
      <p:ext uri="{BB962C8B-B14F-4D97-AF65-F5344CB8AC3E}">
        <p14:creationId xmlns:p14="http://schemas.microsoft.com/office/powerpoint/2010/main" val="232683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historia de las cosas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https://www.youtube.com/watch?v=ykfp1WvVqAY&amp;vl=es</a:t>
            </a:r>
            <a:r>
              <a:rPr lang="es-MX" dirty="0"/>
              <a:t> 14:00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658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hlinkClick r:id="rId2" tooltip="enlace a wikipedia sobre analisis del ciclo de vida acv"/>
              </a:rPr>
              <a:t>Análisis del Ciclo de Vida</a:t>
            </a:r>
            <a:r>
              <a:rPr lang="es-ES" dirty="0"/>
              <a:t> (ACV)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s-ES" dirty="0"/>
              <a:t>Marco </a:t>
            </a:r>
            <a:r>
              <a:rPr lang="es-ES" b="1" dirty="0"/>
              <a:t>metodológico</a:t>
            </a:r>
            <a:r>
              <a:rPr lang="es-ES" dirty="0"/>
              <a:t> para estimar y </a:t>
            </a:r>
            <a:r>
              <a:rPr lang="es-ES" b="1" dirty="0"/>
              <a:t>evaluar los impactos </a:t>
            </a:r>
            <a:r>
              <a:rPr lang="es-ES" dirty="0"/>
              <a:t>medioambientales atribuibles a un producto o servicio durante todas las etapas de su vida.</a:t>
            </a:r>
          </a:p>
          <a:p>
            <a:pPr fontAlgn="base"/>
            <a:r>
              <a:rPr lang="es-ES" b="1" dirty="0"/>
              <a:t>Todas las actividades </a:t>
            </a:r>
            <a:r>
              <a:rPr lang="es-ES" dirty="0"/>
              <a:t>o procesos provocan </a:t>
            </a:r>
            <a:r>
              <a:rPr lang="es-ES" b="1" dirty="0"/>
              <a:t>impactos medioambientales</a:t>
            </a:r>
            <a:r>
              <a:rPr lang="es-ES" dirty="0"/>
              <a:t>, consumen recursos, emiten sustancias al medio ambiente y generan otras modificaciones ambientales durante su vida. </a:t>
            </a:r>
          </a:p>
          <a:p>
            <a:pPr fontAlgn="base"/>
            <a:r>
              <a:rPr lang="es-ES" b="1" dirty="0"/>
              <a:t>Valorar los impactos</a:t>
            </a:r>
            <a:r>
              <a:rPr lang="es-ES" dirty="0"/>
              <a:t> en Medio Ambiente que influyen en el cambio climático, la reducción de la capa de ozono, la generación de ozono, eutrofización, acidificación y otras muchas.</a:t>
            </a:r>
          </a:p>
          <a:p>
            <a:pPr fontAlgn="base"/>
            <a:r>
              <a:rPr lang="es-ES" dirty="0"/>
              <a:t>ACV fue desarrollada en los años sesenta y es utilizada para la </a:t>
            </a:r>
            <a:r>
              <a:rPr lang="es-ES" b="1" dirty="0"/>
              <a:t>prevención</a:t>
            </a:r>
            <a:r>
              <a:rPr lang="es-ES" dirty="0"/>
              <a:t> de la polución desde los setenta. </a:t>
            </a:r>
          </a:p>
          <a:p>
            <a:pPr fontAlgn="base"/>
            <a:r>
              <a:rPr lang="es-ES" dirty="0"/>
              <a:t>El principio básico: </a:t>
            </a:r>
            <a:r>
              <a:rPr lang="es-ES" b="1" i="1" dirty="0"/>
              <a:t>identificación y descripción de todas las etapas</a:t>
            </a:r>
            <a:r>
              <a:rPr lang="es-ES" b="1" dirty="0"/>
              <a:t> </a:t>
            </a:r>
            <a:r>
              <a:rPr lang="es-ES" dirty="0"/>
              <a:t>del ciclo de vida de los productos. 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552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1287887"/>
            <a:ext cx="9601196" cy="4587981"/>
          </a:xfrm>
        </p:spPr>
        <p:txBody>
          <a:bodyPr/>
          <a:lstStyle/>
          <a:p>
            <a:r>
              <a:rPr lang="es-ES" sz="3200" dirty="0"/>
              <a:t>Extracción,</a:t>
            </a:r>
          </a:p>
          <a:p>
            <a:r>
              <a:rPr lang="es-ES" sz="3200" dirty="0"/>
              <a:t>retratamiento de las materias primas, </a:t>
            </a:r>
          </a:p>
          <a:p>
            <a:r>
              <a:rPr lang="es-ES" sz="3200" dirty="0"/>
              <a:t>la producción, </a:t>
            </a:r>
          </a:p>
          <a:p>
            <a:r>
              <a:rPr lang="es-ES" sz="3200" dirty="0"/>
              <a:t>la distribución, </a:t>
            </a:r>
          </a:p>
          <a:p>
            <a:r>
              <a:rPr lang="es-ES" sz="3200" dirty="0"/>
              <a:t>uso del producto final,</a:t>
            </a:r>
          </a:p>
          <a:p>
            <a:r>
              <a:rPr lang="es-ES" sz="3200" dirty="0"/>
              <a:t>deshecho del producto.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721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 descr="Esquema del Análisis de Ciclo de Vida de Produc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44" y="-50703"/>
            <a:ext cx="8607023" cy="667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244388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</TotalTime>
  <Words>616</Words>
  <Application>Microsoft Office PowerPoint</Application>
  <PresentationFormat>Panorámica</PresentationFormat>
  <Paragraphs>70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Sector</vt:lpstr>
      <vt:lpstr>PROYECTOS SOCIALMENTE  RESPONSABLES dimensión medioambiental</vt:lpstr>
      <vt:lpstr>Dimensiones</vt:lpstr>
      <vt:lpstr>Dimensión medioambiental</vt:lpstr>
      <vt:lpstr>Dimensión medioambiental, buenas prácticas</vt:lpstr>
      <vt:lpstr>Actividad individual 1</vt:lpstr>
      <vt:lpstr>La historia de las cosas</vt:lpstr>
      <vt:lpstr>Análisis del Ciclo de Vida (ACV)</vt:lpstr>
      <vt:lpstr>Presentación de PowerPoint</vt:lpstr>
      <vt:lpstr>Presentación de PowerPoint</vt:lpstr>
      <vt:lpstr>Ciclo de Vida del producto</vt:lpstr>
      <vt:lpstr>Ciclo de Vida del producto</vt:lpstr>
      <vt:lpstr>Presentación de PowerPoint</vt:lpstr>
      <vt:lpstr>Presentación de PowerPoint</vt:lpstr>
      <vt:lpstr>Presentación de PowerPoint</vt:lpstr>
      <vt:lpstr>Economía circular</vt:lpstr>
      <vt:lpstr>Actividad en equipo (por proyecto)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PROYECTOS SOCIALMENTE  RESPONSABLES dimensión medioambiental</dc:title>
  <dc:creator>Fundacion</dc:creator>
  <cp:lastModifiedBy>Lura Rochin</cp:lastModifiedBy>
  <cp:revision>3</cp:revision>
  <dcterms:created xsi:type="dcterms:W3CDTF">2021-08-25T01:34:25Z</dcterms:created>
  <dcterms:modified xsi:type="dcterms:W3CDTF">2022-09-18T00:12:04Z</dcterms:modified>
</cp:coreProperties>
</file>