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3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6A5"/>
    <a:srgbClr val="DB3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6B7D-DE9F-03DA-86C8-8E08338B4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19CCF-980C-F537-9EE5-8E979802B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15475-0E7A-D3B2-8ACD-5D1AB416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1945-3F30-380F-0B7B-3D04E10A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3C39-4E80-DAF4-74F5-021C5326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244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19D0-B6BC-50A7-F10F-9C8EABA1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9DDA4-907B-38F3-B23C-74C74160B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30EB-F87F-C2AD-FB6C-E2514201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55AF-1B96-9EF7-EC70-A62C50DC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E994-7846-6776-C920-2A6A4B77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9099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63FBA-2724-16FB-DA79-4421B8B6B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93E64-C35A-FF53-ED81-3D18A7637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C295-A0B3-9543-7F19-E8F196C2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3F20-83C3-9D01-3960-FB65F6D8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98FF-0C63-BB53-313F-F9FA70CB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07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71D-D807-501F-CF62-59FE73E5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90DB-17EF-4F02-2D3F-B03D8624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4B61-CD90-25C0-4C93-73F9EAF9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652D9-5DC8-4730-AAD6-6E8D17DA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103D-BE52-01F3-F524-16EB6159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329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7D58-B77F-A3A0-4A47-8EC83FEF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AF43F-491B-F3D2-E7F0-17BE75061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AF22-C537-6ADA-BB99-FC89BB7C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73D3-9344-A171-1157-768DAF1A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0E1A-A2EB-6A98-1BEF-B0D192E4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407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B744-4CD8-C357-CE05-A442FBD5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A32F-49CA-E29E-0C02-9A7A555EA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F32B7-0768-A24F-E938-981E10BFB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70F1-E75D-C140-22BE-DEFE57B1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91CA4-B1CC-B0C0-9F20-9299926F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47904-F296-5E62-B615-9A0222D5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60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9A2A-56DE-E65F-4D73-236B8D7C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BC3E6-E113-D2F8-AB6C-D37A6D38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C6C3C-FA21-245B-B0CF-878D31561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7C3A5-66B2-E94B-AFCB-BD1D2B36E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EC82B-08C2-B551-256E-AF7283738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72AE9-CC16-366A-D2EA-708EBFEA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21274-CDFF-E302-3BC1-5AC623EE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03D5A-986C-81A8-D6EE-9D283ED4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5887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23BB-759B-E1BA-4C1E-87021DC1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0E4D0-5EDE-E035-77CD-10B575F3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FBA24-C8D5-77C8-02D1-871AE1A7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E81ED-C3C6-81BA-6E34-797C7977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828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640FF-3EC4-5F68-AB9C-ADD6FDDD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6D521-6DE6-BFA7-081F-331DE83E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72DC4-6AF0-9C3F-2A5F-B0F5F790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8598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3B87-7B7B-9F32-C068-85B1EFB0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9502-9213-9FD2-4453-B31B4F554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05089-DFF8-E4FC-27AD-286926B18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AC52-7B78-23AE-A629-BB353C3E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BD54C-5593-964E-F144-CEEFB82E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7683-A419-F9E9-A774-3266BE02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95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05AE-10C1-61F4-2F1F-CE3920BD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455DF-94A0-D35B-0A3A-BD4D0887A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9EA93-86DE-1D2F-3BF2-168F53FAF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71BDD-D1FA-EF26-B0C3-65ED65F1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E576-1E53-B712-7736-047EABE2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5AB9-CDAF-3897-C28B-07A49260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709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3B183-0CC1-F6A1-8AED-589D5F3F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F804D-3764-C539-9479-E097CCE9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9872-7261-56ED-E44E-79BF70566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F7922-E34A-4A1F-BA1D-585994EB53A8}" type="datetimeFigureOut">
              <a:rPr lang="es-419" smtClean="0"/>
              <a:t>19/10/2022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CD7D-B259-F177-2164-14B05AAA7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8065-2B7D-1A69-1DDD-042ADC8A9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33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F6FB2C-E7E1-F876-B349-2144F731BD78}"/>
              </a:ext>
            </a:extLst>
          </p:cNvPr>
          <p:cNvCxnSpPr/>
          <p:nvPr/>
        </p:nvCxnSpPr>
        <p:spPr>
          <a:xfrm flipV="1">
            <a:off x="3205212" y="1144775"/>
            <a:ext cx="0" cy="4841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E1335F-FD89-9AB0-2883-B71377954044}"/>
              </a:ext>
            </a:extLst>
          </p:cNvPr>
          <p:cNvCxnSpPr/>
          <p:nvPr/>
        </p:nvCxnSpPr>
        <p:spPr>
          <a:xfrm>
            <a:off x="2868328" y="5736026"/>
            <a:ext cx="642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BFCD8C-47F1-0FFD-E7E5-1E3CD0886700}"/>
              </a:ext>
            </a:extLst>
          </p:cNvPr>
          <p:cNvCxnSpPr/>
          <p:nvPr/>
        </p:nvCxnSpPr>
        <p:spPr>
          <a:xfrm>
            <a:off x="5120639" y="1144775"/>
            <a:ext cx="0" cy="4841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66FF1-6AAB-3AB1-C44E-72B1DC2164F6}"/>
              </a:ext>
            </a:extLst>
          </p:cNvPr>
          <p:cNvCxnSpPr/>
          <p:nvPr/>
        </p:nvCxnSpPr>
        <p:spPr>
          <a:xfrm>
            <a:off x="7140340" y="1144775"/>
            <a:ext cx="0" cy="4841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0D5B0A-11A6-D12E-0892-2708DFF28257}"/>
              </a:ext>
            </a:extLst>
          </p:cNvPr>
          <p:cNvCxnSpPr/>
          <p:nvPr/>
        </p:nvCxnSpPr>
        <p:spPr>
          <a:xfrm>
            <a:off x="2974206" y="2588565"/>
            <a:ext cx="619867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791510-54FC-6865-D1E5-D24777424516}"/>
              </a:ext>
            </a:extLst>
          </p:cNvPr>
          <p:cNvCxnSpPr/>
          <p:nvPr/>
        </p:nvCxnSpPr>
        <p:spPr>
          <a:xfrm>
            <a:off x="2974206" y="4175128"/>
            <a:ext cx="619867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586ED2-182F-A229-DFA4-1BB635486474}"/>
              </a:ext>
            </a:extLst>
          </p:cNvPr>
          <p:cNvSpPr txBox="1"/>
          <p:nvPr/>
        </p:nvSpPr>
        <p:spPr>
          <a:xfrm rot="5400000">
            <a:off x="1610364" y="3779308"/>
            <a:ext cx="187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/>
              <a:t>Poder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5D609-962D-60A8-CB22-3FE64E3E0032}"/>
              </a:ext>
            </a:extLst>
          </p:cNvPr>
          <p:cNvSpPr txBox="1"/>
          <p:nvPr/>
        </p:nvSpPr>
        <p:spPr>
          <a:xfrm>
            <a:off x="5701131" y="6151778"/>
            <a:ext cx="187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/>
              <a:t>Interés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49ABE-4B11-D00C-F28C-C3BA451BBA6F}"/>
              </a:ext>
            </a:extLst>
          </p:cNvPr>
          <p:cNvSpPr txBox="1"/>
          <p:nvPr/>
        </p:nvSpPr>
        <p:spPr>
          <a:xfrm>
            <a:off x="7411454" y="1691267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Socio fundador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0F70E-8D21-04FB-26B0-74B8BAD557F3}"/>
              </a:ext>
            </a:extLst>
          </p:cNvPr>
          <p:cNvSpPr txBox="1"/>
          <p:nvPr/>
        </p:nvSpPr>
        <p:spPr>
          <a:xfrm>
            <a:off x="7490862" y="3216525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Usuarios PRO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F85A1-C0F8-5050-0DD9-47DBF1F5C98D}"/>
              </a:ext>
            </a:extLst>
          </p:cNvPr>
          <p:cNvSpPr txBox="1"/>
          <p:nvPr/>
        </p:nvSpPr>
        <p:spPr>
          <a:xfrm>
            <a:off x="5391752" y="2629020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Usuarios FREE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2E212-9DF9-06D4-A53A-DF186652F5E3}"/>
              </a:ext>
            </a:extLst>
          </p:cNvPr>
          <p:cNvSpPr txBox="1"/>
          <p:nvPr/>
        </p:nvSpPr>
        <p:spPr>
          <a:xfrm>
            <a:off x="5419025" y="4572082"/>
            <a:ext cx="187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Comunidad de doctores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3C8D10-9EEA-26A8-7AF9-BFD72711500D}"/>
              </a:ext>
            </a:extLst>
          </p:cNvPr>
          <p:cNvSpPr txBox="1"/>
          <p:nvPr/>
        </p:nvSpPr>
        <p:spPr>
          <a:xfrm>
            <a:off x="5391753" y="1675045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Inversionistas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179C1-0C10-E565-0929-72EE9050EEBF}"/>
              </a:ext>
            </a:extLst>
          </p:cNvPr>
          <p:cNvSpPr txBox="1"/>
          <p:nvPr/>
        </p:nvSpPr>
        <p:spPr>
          <a:xfrm>
            <a:off x="7490861" y="4456900"/>
            <a:ext cx="187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Asistentes médicos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DDF874-1AF9-B8BE-5090-8BA86C9A1B1E}"/>
              </a:ext>
            </a:extLst>
          </p:cNvPr>
          <p:cNvSpPr txBox="1"/>
          <p:nvPr/>
        </p:nvSpPr>
        <p:spPr>
          <a:xfrm>
            <a:off x="3988064" y="1390463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7B281-B022-E201-B4B5-9C3918191173}"/>
              </a:ext>
            </a:extLst>
          </p:cNvPr>
          <p:cNvSpPr txBox="1"/>
          <p:nvPr/>
        </p:nvSpPr>
        <p:spPr>
          <a:xfrm>
            <a:off x="5419026" y="3408843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Diseñadores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BEE4A1-307C-D076-A544-2E753ECFBFE8}"/>
              </a:ext>
            </a:extLst>
          </p:cNvPr>
          <p:cNvSpPr txBox="1"/>
          <p:nvPr/>
        </p:nvSpPr>
        <p:spPr>
          <a:xfrm>
            <a:off x="3515224" y="4632572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Pacientes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D03707-B770-36BA-5C86-D3B30523E0EA}"/>
              </a:ext>
            </a:extLst>
          </p:cNvPr>
          <p:cNvSpPr txBox="1"/>
          <p:nvPr/>
        </p:nvSpPr>
        <p:spPr>
          <a:xfrm>
            <a:off x="7425893" y="2002213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Consulta frecuente en cada </a:t>
            </a:r>
            <a:r>
              <a:rPr lang="es-419" sz="1400" dirty="0" err="1"/>
              <a:t>feature</a:t>
            </a:r>
            <a:endParaRPr lang="es-419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082D2C-64B8-A0C3-D54B-67C74C4DBC9F}"/>
              </a:ext>
            </a:extLst>
          </p:cNvPr>
          <p:cNvSpPr txBox="1"/>
          <p:nvPr/>
        </p:nvSpPr>
        <p:spPr>
          <a:xfrm>
            <a:off x="7482842" y="3522724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Pruebas (</a:t>
            </a:r>
            <a:r>
              <a:rPr lang="es-419" sz="1400" dirty="0" err="1"/>
              <a:t>feedback</a:t>
            </a:r>
            <a:r>
              <a:rPr lang="es-419" sz="1400" dirty="0"/>
              <a:t>) cada sprint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5E7BFB-1969-3887-9D29-132488ACD4AB}"/>
              </a:ext>
            </a:extLst>
          </p:cNvPr>
          <p:cNvSpPr txBox="1"/>
          <p:nvPr/>
        </p:nvSpPr>
        <p:spPr>
          <a:xfrm>
            <a:off x="5419025" y="2896977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Pruebas (</a:t>
            </a:r>
            <a:r>
              <a:rPr lang="es-419" sz="1400" dirty="0" err="1"/>
              <a:t>feedback</a:t>
            </a:r>
            <a:r>
              <a:rPr lang="es-419" sz="1400" dirty="0"/>
              <a:t>) cada sprint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CD606-EAC1-8A94-C20E-11B84039A188}"/>
              </a:ext>
            </a:extLst>
          </p:cNvPr>
          <p:cNvSpPr txBox="1"/>
          <p:nvPr/>
        </p:nvSpPr>
        <p:spPr>
          <a:xfrm>
            <a:off x="5419025" y="3673173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Reunión cada inicio de sprint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05966-E772-29B1-1C4C-ABD0561672D8}"/>
              </a:ext>
            </a:extLst>
          </p:cNvPr>
          <p:cNvSpPr txBox="1"/>
          <p:nvPr/>
        </p:nvSpPr>
        <p:spPr>
          <a:xfrm>
            <a:off x="3586217" y="1704443"/>
            <a:ext cx="1734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 err="1"/>
              <a:t>Daily</a:t>
            </a:r>
            <a:r>
              <a:rPr lang="es-419" sz="1400" dirty="0"/>
              <a:t> scrum</a:t>
            </a:r>
          </a:p>
          <a:p>
            <a:r>
              <a:rPr lang="es-419" sz="1400" dirty="0"/>
              <a:t>Reunión con PM cada sprint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D26248-E023-71EF-B197-BBB3B2D8521A}"/>
              </a:ext>
            </a:extLst>
          </p:cNvPr>
          <p:cNvSpPr txBox="1"/>
          <p:nvPr/>
        </p:nvSpPr>
        <p:spPr>
          <a:xfrm>
            <a:off x="5363278" y="1936866"/>
            <a:ext cx="173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Reunión trimestral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012041-77D4-2F75-0121-B5AC23224651}"/>
              </a:ext>
            </a:extLst>
          </p:cNvPr>
          <p:cNvSpPr txBox="1"/>
          <p:nvPr/>
        </p:nvSpPr>
        <p:spPr>
          <a:xfrm>
            <a:off x="7445143" y="5050456"/>
            <a:ext cx="173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Mínimo esfuerzo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7FC15-F35A-A405-4628-50BD04951FF7}"/>
              </a:ext>
            </a:extLst>
          </p:cNvPr>
          <p:cNvSpPr txBox="1"/>
          <p:nvPr/>
        </p:nvSpPr>
        <p:spPr>
          <a:xfrm>
            <a:off x="5419025" y="5138298"/>
            <a:ext cx="173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Mínimo esfuerzo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F95C6D-F898-DC23-CDF1-7A0DE9064A94}"/>
              </a:ext>
            </a:extLst>
          </p:cNvPr>
          <p:cNvSpPr txBox="1"/>
          <p:nvPr/>
        </p:nvSpPr>
        <p:spPr>
          <a:xfrm>
            <a:off x="3486353" y="4876688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Requisitos mínimos (seguridad)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D55215-865A-7776-577A-450ED384EE19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Matriz de interesados: Plan de gestión de </a:t>
            </a:r>
            <a:r>
              <a:rPr lang="es-419" sz="2400" dirty="0" err="1"/>
              <a:t>stakeholders</a:t>
            </a:r>
            <a:endParaRPr lang="es-419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1476B-1EFA-2AF7-5E35-12BF7A352DBA}"/>
              </a:ext>
            </a:extLst>
          </p:cNvPr>
          <p:cNvSpPr txBox="1"/>
          <p:nvPr/>
        </p:nvSpPr>
        <p:spPr>
          <a:xfrm>
            <a:off x="3870168" y="5793429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bajo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D740F-BEEC-07F3-2B00-3B71522A71C2}"/>
              </a:ext>
            </a:extLst>
          </p:cNvPr>
          <p:cNvSpPr txBox="1"/>
          <p:nvPr/>
        </p:nvSpPr>
        <p:spPr>
          <a:xfrm>
            <a:off x="5740257" y="5793429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medio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5C5FD-3D32-AC01-EAD1-2BA3D7F72A54}"/>
              </a:ext>
            </a:extLst>
          </p:cNvPr>
          <p:cNvSpPr txBox="1"/>
          <p:nvPr/>
        </p:nvSpPr>
        <p:spPr>
          <a:xfrm>
            <a:off x="7904300" y="5775266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alto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585D3-7BAE-3E8E-16C9-C54CAB4976AF}"/>
              </a:ext>
            </a:extLst>
          </p:cNvPr>
          <p:cNvSpPr txBox="1"/>
          <p:nvPr/>
        </p:nvSpPr>
        <p:spPr>
          <a:xfrm rot="5400000">
            <a:off x="2572983" y="4875520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bajo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3713F-39F0-5B25-24FD-89D7B4750E26}"/>
              </a:ext>
            </a:extLst>
          </p:cNvPr>
          <p:cNvSpPr txBox="1"/>
          <p:nvPr/>
        </p:nvSpPr>
        <p:spPr>
          <a:xfrm rot="5400000">
            <a:off x="2600835" y="3234052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medio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64213E-7914-BDE5-9CCD-2F40FE682937}"/>
              </a:ext>
            </a:extLst>
          </p:cNvPr>
          <p:cNvSpPr txBox="1"/>
          <p:nvPr/>
        </p:nvSpPr>
        <p:spPr>
          <a:xfrm rot="5400000">
            <a:off x="2605566" y="1798574"/>
            <a:ext cx="71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alto</a:t>
            </a:r>
          </a:p>
        </p:txBody>
      </p:sp>
    </p:spTree>
    <p:extLst>
      <p:ext uri="{BB962C8B-B14F-4D97-AF65-F5344CB8AC3E}">
        <p14:creationId xmlns:p14="http://schemas.microsoft.com/office/powerpoint/2010/main" val="294487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778B956-CCD9-B935-7BCF-00AD0B189D4A}"/>
              </a:ext>
            </a:extLst>
          </p:cNvPr>
          <p:cNvSpPr/>
          <p:nvPr/>
        </p:nvSpPr>
        <p:spPr>
          <a:xfrm>
            <a:off x="745951" y="242251"/>
            <a:ext cx="10545632" cy="6536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CDAEFF-C3C4-3B29-0575-E9663EA6ED7E}"/>
              </a:ext>
            </a:extLst>
          </p:cNvPr>
          <p:cNvGrpSpPr/>
          <p:nvPr/>
        </p:nvGrpSpPr>
        <p:grpSpPr>
          <a:xfrm>
            <a:off x="2348772" y="1144775"/>
            <a:ext cx="7019015" cy="5407113"/>
            <a:chOff x="2348772" y="1144775"/>
            <a:chExt cx="7019015" cy="5407113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C700AB91-F404-49FF-6039-BDA0F068019C}"/>
                </a:ext>
              </a:extLst>
            </p:cNvPr>
            <p:cNvCxnSpPr/>
            <p:nvPr/>
          </p:nvCxnSpPr>
          <p:spPr>
            <a:xfrm flipV="1">
              <a:off x="3205212" y="1144775"/>
              <a:ext cx="0" cy="484150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D118BAA-276F-DEBC-2CE9-93CC2947714B}"/>
                </a:ext>
              </a:extLst>
            </p:cNvPr>
            <p:cNvCxnSpPr/>
            <p:nvPr/>
          </p:nvCxnSpPr>
          <p:spPr>
            <a:xfrm>
              <a:off x="2868328" y="5736026"/>
              <a:ext cx="6420051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5B112E9-D4CC-23B1-7D1C-3D08CEB8C256}"/>
                </a:ext>
              </a:extLst>
            </p:cNvPr>
            <p:cNvCxnSpPr/>
            <p:nvPr/>
          </p:nvCxnSpPr>
          <p:spPr>
            <a:xfrm>
              <a:off x="5120639" y="1144775"/>
              <a:ext cx="0" cy="4841508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005F5C2-5202-44BF-1FD0-391D1A01B098}"/>
                </a:ext>
              </a:extLst>
            </p:cNvPr>
            <p:cNvCxnSpPr/>
            <p:nvPr/>
          </p:nvCxnSpPr>
          <p:spPr>
            <a:xfrm>
              <a:off x="7140340" y="1144775"/>
              <a:ext cx="0" cy="4841508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CCDD54-2014-2BEA-1F1B-E4312374D887}"/>
                </a:ext>
              </a:extLst>
            </p:cNvPr>
            <p:cNvCxnSpPr/>
            <p:nvPr/>
          </p:nvCxnSpPr>
          <p:spPr>
            <a:xfrm>
              <a:off x="2974206" y="2588565"/>
              <a:ext cx="6198670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3BA9CCF-7CC5-091C-8CC1-3D22AE795066}"/>
                </a:ext>
              </a:extLst>
            </p:cNvPr>
            <p:cNvCxnSpPr/>
            <p:nvPr/>
          </p:nvCxnSpPr>
          <p:spPr>
            <a:xfrm>
              <a:off x="2974206" y="4175128"/>
              <a:ext cx="6198670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2FCB63-940F-11FE-2981-1CDC031BAD0D}"/>
                </a:ext>
              </a:extLst>
            </p:cNvPr>
            <p:cNvSpPr txBox="1"/>
            <p:nvPr/>
          </p:nvSpPr>
          <p:spPr>
            <a:xfrm rot="5400000">
              <a:off x="1610364" y="3779308"/>
              <a:ext cx="1876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000" dirty="0">
                  <a:solidFill>
                    <a:schemeClr val="bg1"/>
                  </a:solidFill>
                </a:rPr>
                <a:t>Poder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E924D7-1490-C16B-651A-282B4631DB74}"/>
                </a:ext>
              </a:extLst>
            </p:cNvPr>
            <p:cNvSpPr txBox="1"/>
            <p:nvPr/>
          </p:nvSpPr>
          <p:spPr>
            <a:xfrm>
              <a:off x="5701131" y="6151778"/>
              <a:ext cx="1876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000" dirty="0">
                  <a:solidFill>
                    <a:schemeClr val="bg1"/>
                  </a:solidFill>
                </a:rPr>
                <a:t>Interés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80242F-E126-5DEE-F6D1-C49B7AB39317}"/>
                </a:ext>
              </a:extLst>
            </p:cNvPr>
            <p:cNvSpPr txBox="1"/>
            <p:nvPr/>
          </p:nvSpPr>
          <p:spPr>
            <a:xfrm>
              <a:off x="7411454" y="1691267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Socio fundador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B06295-5646-0847-230D-32AA3F30DA75}"/>
                </a:ext>
              </a:extLst>
            </p:cNvPr>
            <p:cNvSpPr txBox="1"/>
            <p:nvPr/>
          </p:nvSpPr>
          <p:spPr>
            <a:xfrm>
              <a:off x="7490862" y="3216525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Usuarios PRO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2F6793-C063-A0B7-4499-2346DBDF6BA4}"/>
                </a:ext>
              </a:extLst>
            </p:cNvPr>
            <p:cNvSpPr txBox="1"/>
            <p:nvPr/>
          </p:nvSpPr>
          <p:spPr>
            <a:xfrm>
              <a:off x="5391752" y="2629020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Usuarios FREE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6B8C42-EE3F-36D1-1588-0B11554B20DF}"/>
                </a:ext>
              </a:extLst>
            </p:cNvPr>
            <p:cNvSpPr txBox="1"/>
            <p:nvPr/>
          </p:nvSpPr>
          <p:spPr>
            <a:xfrm>
              <a:off x="5419025" y="4572082"/>
              <a:ext cx="1876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Comunidad de doctores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0D6A2C-251B-229F-CBEB-0136E9803790}"/>
                </a:ext>
              </a:extLst>
            </p:cNvPr>
            <p:cNvSpPr txBox="1"/>
            <p:nvPr/>
          </p:nvSpPr>
          <p:spPr>
            <a:xfrm>
              <a:off x="5391753" y="1675045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Inversionistas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76AF37-6ECC-6E4E-F563-30787DD132F2}"/>
                </a:ext>
              </a:extLst>
            </p:cNvPr>
            <p:cNvSpPr txBox="1"/>
            <p:nvPr/>
          </p:nvSpPr>
          <p:spPr>
            <a:xfrm>
              <a:off x="7490861" y="4456900"/>
              <a:ext cx="1876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Asistentes médicos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DBF0AE-12F1-05E9-2FB8-3F5A60449254}"/>
                </a:ext>
              </a:extLst>
            </p:cNvPr>
            <p:cNvSpPr txBox="1"/>
            <p:nvPr/>
          </p:nvSpPr>
          <p:spPr>
            <a:xfrm>
              <a:off x="3988064" y="1390463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IT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5A3E36-F346-709C-5F50-87CCB4E6DEFD}"/>
                </a:ext>
              </a:extLst>
            </p:cNvPr>
            <p:cNvSpPr txBox="1"/>
            <p:nvPr/>
          </p:nvSpPr>
          <p:spPr>
            <a:xfrm>
              <a:off x="5419026" y="3408843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Diseñadores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74C0B6-7841-DEC4-F0B8-66323D4371B8}"/>
                </a:ext>
              </a:extLst>
            </p:cNvPr>
            <p:cNvSpPr txBox="1"/>
            <p:nvPr/>
          </p:nvSpPr>
          <p:spPr>
            <a:xfrm>
              <a:off x="3515224" y="4632572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Pacientes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92E338-0BD0-F51F-A475-00586A24C7F8}"/>
                </a:ext>
              </a:extLst>
            </p:cNvPr>
            <p:cNvSpPr txBox="1"/>
            <p:nvPr/>
          </p:nvSpPr>
          <p:spPr>
            <a:xfrm>
              <a:off x="7425893" y="2002213"/>
              <a:ext cx="1734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Consulta frecuente en cada </a:t>
              </a:r>
              <a:r>
                <a:rPr lang="es-419" sz="1400" dirty="0" err="1">
                  <a:solidFill>
                    <a:schemeClr val="bg1"/>
                  </a:solidFill>
                </a:rPr>
                <a:t>feature</a:t>
              </a:r>
              <a:endParaRPr lang="es-419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387AC6-380D-7CE9-2BF4-C2F33BD2D740}"/>
                </a:ext>
              </a:extLst>
            </p:cNvPr>
            <p:cNvSpPr txBox="1"/>
            <p:nvPr/>
          </p:nvSpPr>
          <p:spPr>
            <a:xfrm>
              <a:off x="7482842" y="3522724"/>
              <a:ext cx="1734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Pruebas (</a:t>
              </a:r>
              <a:r>
                <a:rPr lang="es-419" sz="1400" dirty="0" err="1">
                  <a:solidFill>
                    <a:schemeClr val="bg1"/>
                  </a:solidFill>
                </a:rPr>
                <a:t>feedback</a:t>
              </a:r>
              <a:r>
                <a:rPr lang="es-419" sz="1400" dirty="0">
                  <a:solidFill>
                    <a:schemeClr val="bg1"/>
                  </a:solidFill>
                </a:rPr>
                <a:t>) cada sprint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78B4E1-200E-D313-130E-D4A9C351C4AE}"/>
                </a:ext>
              </a:extLst>
            </p:cNvPr>
            <p:cNvSpPr txBox="1"/>
            <p:nvPr/>
          </p:nvSpPr>
          <p:spPr>
            <a:xfrm>
              <a:off x="5419025" y="2896977"/>
              <a:ext cx="1734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Pruebas (</a:t>
              </a:r>
              <a:r>
                <a:rPr lang="es-419" sz="1400" dirty="0" err="1">
                  <a:solidFill>
                    <a:schemeClr val="bg1"/>
                  </a:solidFill>
                </a:rPr>
                <a:t>feedback</a:t>
              </a:r>
              <a:r>
                <a:rPr lang="es-419" sz="1400" dirty="0">
                  <a:solidFill>
                    <a:schemeClr val="bg1"/>
                  </a:solidFill>
                </a:rPr>
                <a:t>) cada sprint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544E0B-ED2D-0ACE-D28E-B435CCE08F9E}"/>
                </a:ext>
              </a:extLst>
            </p:cNvPr>
            <p:cNvSpPr txBox="1"/>
            <p:nvPr/>
          </p:nvSpPr>
          <p:spPr>
            <a:xfrm>
              <a:off x="5419025" y="3673173"/>
              <a:ext cx="1734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Reunión cada inicio de sprint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C294C0-2E63-A0D5-33AE-1BC273AD725C}"/>
                </a:ext>
              </a:extLst>
            </p:cNvPr>
            <p:cNvSpPr txBox="1"/>
            <p:nvPr/>
          </p:nvSpPr>
          <p:spPr>
            <a:xfrm>
              <a:off x="3586217" y="1704443"/>
              <a:ext cx="17341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 err="1">
                  <a:solidFill>
                    <a:schemeClr val="bg1"/>
                  </a:solidFill>
                </a:rPr>
                <a:t>Daily</a:t>
              </a:r>
              <a:r>
                <a:rPr lang="es-419" sz="1400" dirty="0">
                  <a:solidFill>
                    <a:schemeClr val="bg1"/>
                  </a:solidFill>
                </a:rPr>
                <a:t> scrum</a:t>
              </a:r>
            </a:p>
            <a:p>
              <a:r>
                <a:rPr lang="es-419" sz="1400" dirty="0">
                  <a:solidFill>
                    <a:schemeClr val="bg1"/>
                  </a:solidFill>
                </a:rPr>
                <a:t>Reunión con PM cada sprint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0A74D4-A37A-E64F-5503-87AA03FA9E12}"/>
                </a:ext>
              </a:extLst>
            </p:cNvPr>
            <p:cNvSpPr txBox="1"/>
            <p:nvPr/>
          </p:nvSpPr>
          <p:spPr>
            <a:xfrm>
              <a:off x="5363278" y="1936866"/>
              <a:ext cx="1734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Reunión trimestral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6CE86C-E2C9-978D-144C-3F3B3D1F24E7}"/>
                </a:ext>
              </a:extLst>
            </p:cNvPr>
            <p:cNvSpPr txBox="1"/>
            <p:nvPr/>
          </p:nvSpPr>
          <p:spPr>
            <a:xfrm>
              <a:off x="7445143" y="5050456"/>
              <a:ext cx="1734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Mínimo esfuerzo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A9D7DA-23E8-0CF0-8835-49AEFDB546D9}"/>
                </a:ext>
              </a:extLst>
            </p:cNvPr>
            <p:cNvSpPr txBox="1"/>
            <p:nvPr/>
          </p:nvSpPr>
          <p:spPr>
            <a:xfrm>
              <a:off x="5419025" y="5138298"/>
              <a:ext cx="1734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Mínimo esfuerzo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CEE705-8D82-7F1A-45CC-D71D387C13E9}"/>
                </a:ext>
              </a:extLst>
            </p:cNvPr>
            <p:cNvSpPr txBox="1"/>
            <p:nvPr/>
          </p:nvSpPr>
          <p:spPr>
            <a:xfrm>
              <a:off x="3486353" y="4876688"/>
              <a:ext cx="1734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dirty="0">
                  <a:solidFill>
                    <a:schemeClr val="bg1"/>
                  </a:solidFill>
                </a:rPr>
                <a:t>Requisitos mínimos (seguridad)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2C8F5E-D278-EE62-50FC-5893935C57DC}"/>
                </a:ext>
              </a:extLst>
            </p:cNvPr>
            <p:cNvSpPr txBox="1"/>
            <p:nvPr/>
          </p:nvSpPr>
          <p:spPr>
            <a:xfrm>
              <a:off x="3870168" y="5793429"/>
              <a:ext cx="710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bajo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3A049B-4033-A291-35AD-88658AF587DB}"/>
                </a:ext>
              </a:extLst>
            </p:cNvPr>
            <p:cNvSpPr txBox="1"/>
            <p:nvPr/>
          </p:nvSpPr>
          <p:spPr>
            <a:xfrm>
              <a:off x="5740256" y="5793429"/>
              <a:ext cx="859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medio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9F7D18-0F88-89F8-FABC-A37B58401DB0}"/>
                </a:ext>
              </a:extLst>
            </p:cNvPr>
            <p:cNvSpPr txBox="1"/>
            <p:nvPr/>
          </p:nvSpPr>
          <p:spPr>
            <a:xfrm>
              <a:off x="7904300" y="5775266"/>
              <a:ext cx="710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alto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87933C-60CC-8601-9208-8A0B3D42C3A5}"/>
                </a:ext>
              </a:extLst>
            </p:cNvPr>
            <p:cNvSpPr txBox="1"/>
            <p:nvPr/>
          </p:nvSpPr>
          <p:spPr>
            <a:xfrm rot="5400000">
              <a:off x="2572983" y="4875520"/>
              <a:ext cx="710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bajo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E90B15-B936-D3A7-3378-D24E2E5FDA28}"/>
                </a:ext>
              </a:extLst>
            </p:cNvPr>
            <p:cNvSpPr txBox="1"/>
            <p:nvPr/>
          </p:nvSpPr>
          <p:spPr>
            <a:xfrm rot="5400000">
              <a:off x="2546393" y="3288493"/>
              <a:ext cx="81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medio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BF6B7D-4F86-3DDC-2A1E-24E95C2AF206}"/>
                </a:ext>
              </a:extLst>
            </p:cNvPr>
            <p:cNvSpPr txBox="1"/>
            <p:nvPr/>
          </p:nvSpPr>
          <p:spPr>
            <a:xfrm rot="5400000">
              <a:off x="2605566" y="1798574"/>
              <a:ext cx="710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>
                  <a:solidFill>
                    <a:schemeClr val="bg1"/>
                  </a:solidFill>
                </a:rPr>
                <a:t>alto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820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10EB0B9-BC1D-6FEE-A9AE-C13CA37E8AC1}"/>
              </a:ext>
            </a:extLst>
          </p:cNvPr>
          <p:cNvSpPr/>
          <p:nvPr/>
        </p:nvSpPr>
        <p:spPr>
          <a:xfrm>
            <a:off x="494614" y="-40366"/>
            <a:ext cx="10545632" cy="6536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7BBAA2-E37F-2D01-65B6-908E30098B51}"/>
              </a:ext>
            </a:extLst>
          </p:cNvPr>
          <p:cNvGrpSpPr/>
          <p:nvPr/>
        </p:nvGrpSpPr>
        <p:grpSpPr>
          <a:xfrm>
            <a:off x="991297" y="469784"/>
            <a:ext cx="9475367" cy="3512888"/>
            <a:chOff x="991297" y="469784"/>
            <a:chExt cx="9475367" cy="35128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B743EB-D0D2-F84C-ECE0-11E0102FD341}"/>
                </a:ext>
              </a:extLst>
            </p:cNvPr>
            <p:cNvSpPr/>
            <p:nvPr/>
          </p:nvSpPr>
          <p:spPr>
            <a:xfrm>
              <a:off x="4681056" y="469784"/>
              <a:ext cx="2172749" cy="75500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400" dirty="0">
                  <a:latin typeface="Leelawadee UI" panose="020B0502040204020203" pitchFamily="34" charset="-34"/>
                  <a:cs typeface="Leelawadee UI" panose="020B0502040204020203" pitchFamily="34" charset="-34"/>
                </a:rPr>
                <a:t>Página Web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82CF3A-2514-FD0D-8E1D-48D0E31FAB9B}"/>
                </a:ext>
              </a:extLst>
            </p:cNvPr>
            <p:cNvSpPr/>
            <p:nvPr/>
          </p:nvSpPr>
          <p:spPr>
            <a:xfrm>
              <a:off x="991297" y="1905699"/>
              <a:ext cx="2172749" cy="755009"/>
            </a:xfrm>
            <a:prstGeom prst="rect">
              <a:avLst/>
            </a:prstGeom>
            <a:solidFill>
              <a:srgbClr val="E466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80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Diseño</a:t>
              </a:r>
              <a:endParaRPr lang="es-419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039EB3-78C6-B09E-DC4D-D09D3393528F}"/>
                </a:ext>
              </a:extLst>
            </p:cNvPr>
            <p:cNvSpPr/>
            <p:nvPr/>
          </p:nvSpPr>
          <p:spPr>
            <a:xfrm>
              <a:off x="3425503" y="1905698"/>
              <a:ext cx="2172749" cy="75500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40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Programación</a:t>
              </a:r>
              <a:endParaRPr lang="es-419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39E327-922B-C5AD-1F88-79DF69F1D4C6}"/>
                </a:ext>
              </a:extLst>
            </p:cNvPr>
            <p:cNvSpPr/>
            <p:nvPr/>
          </p:nvSpPr>
          <p:spPr>
            <a:xfrm>
              <a:off x="5859709" y="1905697"/>
              <a:ext cx="2172749" cy="75500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80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Hosting</a:t>
              </a:r>
              <a:endParaRPr lang="es-419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E12489-75DB-ADA1-B6C1-9246A7FA90A9}"/>
                </a:ext>
              </a:extLst>
            </p:cNvPr>
            <p:cNvSpPr/>
            <p:nvPr/>
          </p:nvSpPr>
          <p:spPr>
            <a:xfrm>
              <a:off x="8293915" y="1905697"/>
              <a:ext cx="2172749" cy="75500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280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Logística</a:t>
              </a:r>
              <a:endParaRPr lang="es-419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53589C-893D-F81A-865A-69C7CF818C83}"/>
                </a:ext>
              </a:extLst>
            </p:cNvPr>
            <p:cNvSpPr/>
            <p:nvPr/>
          </p:nvSpPr>
          <p:spPr>
            <a:xfrm>
              <a:off x="991297" y="3227663"/>
              <a:ext cx="996893" cy="755009"/>
            </a:xfrm>
            <a:prstGeom prst="rect">
              <a:avLst/>
            </a:prstGeom>
            <a:solidFill>
              <a:srgbClr val="E466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Diseño gráfico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7DEA62-D552-CDEE-0682-3E733FC36E60}"/>
                </a:ext>
              </a:extLst>
            </p:cNvPr>
            <p:cNvSpPr/>
            <p:nvPr/>
          </p:nvSpPr>
          <p:spPr>
            <a:xfrm>
              <a:off x="2167153" y="3227661"/>
              <a:ext cx="996893" cy="755009"/>
            </a:xfrm>
            <a:prstGeom prst="rect">
              <a:avLst/>
            </a:prstGeom>
            <a:solidFill>
              <a:srgbClr val="E466A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Interfaz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20BCE9-0219-9976-FD5C-C79F36EAE437}"/>
                </a:ext>
              </a:extLst>
            </p:cNvPr>
            <p:cNvSpPr/>
            <p:nvPr/>
          </p:nvSpPr>
          <p:spPr>
            <a:xfrm>
              <a:off x="3425503" y="3227662"/>
              <a:ext cx="996893" cy="75500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Back-</a:t>
              </a:r>
              <a:r>
                <a:rPr lang="es-419" dirty="0" err="1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end</a:t>
              </a:r>
              <a:endParaRPr lang="es-419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A91C63-B102-055D-E9D9-E2FADD754A5D}"/>
                </a:ext>
              </a:extLst>
            </p:cNvPr>
            <p:cNvSpPr/>
            <p:nvPr/>
          </p:nvSpPr>
          <p:spPr>
            <a:xfrm>
              <a:off x="4601359" y="3227661"/>
              <a:ext cx="996893" cy="75500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Front-</a:t>
              </a:r>
              <a:r>
                <a:rPr lang="es-419" dirty="0" err="1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end</a:t>
              </a:r>
              <a:endParaRPr lang="es-419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EE56B4-AB85-7C30-9097-0D5662E188A5}"/>
                </a:ext>
              </a:extLst>
            </p:cNvPr>
            <p:cNvSpPr/>
            <p:nvPr/>
          </p:nvSpPr>
          <p:spPr>
            <a:xfrm>
              <a:off x="5859709" y="3205287"/>
              <a:ext cx="996893" cy="75500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Host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CD08C0-9936-792C-6B05-E7965368986F}"/>
                </a:ext>
              </a:extLst>
            </p:cNvPr>
            <p:cNvSpPr/>
            <p:nvPr/>
          </p:nvSpPr>
          <p:spPr>
            <a:xfrm>
              <a:off x="7035565" y="3205287"/>
              <a:ext cx="996893" cy="75500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160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Clúster de datos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0B0B76-2D5D-03BD-E30D-4D8C3009C128}"/>
                </a:ext>
              </a:extLst>
            </p:cNvPr>
            <p:cNvSpPr/>
            <p:nvPr/>
          </p:nvSpPr>
          <p:spPr>
            <a:xfrm>
              <a:off x="8293915" y="3205286"/>
              <a:ext cx="996893" cy="75500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Administración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E76312-429A-8048-0D86-29E79063964C}"/>
                </a:ext>
              </a:extLst>
            </p:cNvPr>
            <p:cNvSpPr/>
            <p:nvPr/>
          </p:nvSpPr>
          <p:spPr>
            <a:xfrm>
              <a:off x="9469771" y="3205286"/>
              <a:ext cx="996893" cy="75500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Análisis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C9E0FC7-D392-64E9-EAC4-364DFF6FAC0E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 rot="5400000">
              <a:off x="1500231" y="2650221"/>
              <a:ext cx="566955" cy="587928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668B198-E645-4164-B68E-2AF16FDAC375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 rot="16200000" flipH="1">
              <a:off x="2088160" y="2650220"/>
              <a:ext cx="566953" cy="587928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D94602C-A869-7E06-9675-250CD40D2729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 rot="5400000">
              <a:off x="3934437" y="2650220"/>
              <a:ext cx="566955" cy="587928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533E3C03-1F46-894E-564F-52101BFCFD6A}"/>
                </a:ext>
              </a:extLst>
            </p:cNvPr>
            <p:cNvCxnSpPr>
              <a:stCxn id="6" idx="2"/>
              <a:endCxn id="12" idx="0"/>
            </p:cNvCxnSpPr>
            <p:nvPr/>
          </p:nvCxnSpPr>
          <p:spPr>
            <a:xfrm rot="16200000" flipH="1">
              <a:off x="4522365" y="2650220"/>
              <a:ext cx="566954" cy="587928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228D25E5-F3D6-2C52-798E-74E87DCD65C7}"/>
                </a:ext>
              </a:extLst>
            </p:cNvPr>
            <p:cNvCxnSpPr>
              <a:stCxn id="7" idx="2"/>
              <a:endCxn id="13" idx="0"/>
            </p:cNvCxnSpPr>
            <p:nvPr/>
          </p:nvCxnSpPr>
          <p:spPr>
            <a:xfrm rot="5400000">
              <a:off x="6379830" y="2639032"/>
              <a:ext cx="544581" cy="587928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8199070-7AAC-8173-24FA-3EB65B880800}"/>
                </a:ext>
              </a:extLst>
            </p:cNvPr>
            <p:cNvCxnSpPr>
              <a:stCxn id="7" idx="2"/>
              <a:endCxn id="14" idx="0"/>
            </p:cNvCxnSpPr>
            <p:nvPr/>
          </p:nvCxnSpPr>
          <p:spPr>
            <a:xfrm rot="16200000" flipH="1">
              <a:off x="6967758" y="2639032"/>
              <a:ext cx="544581" cy="587928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11E6A7B2-4D4F-0D15-72CF-0F8879AEBD7D}"/>
                </a:ext>
              </a:extLst>
            </p:cNvPr>
            <p:cNvCxnSpPr>
              <a:stCxn id="8" idx="2"/>
              <a:endCxn id="15" idx="0"/>
            </p:cNvCxnSpPr>
            <p:nvPr/>
          </p:nvCxnSpPr>
          <p:spPr>
            <a:xfrm rot="5400000">
              <a:off x="8814036" y="2639032"/>
              <a:ext cx="544580" cy="587928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AB44A858-F9A6-C7F7-F150-074088306580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>
            <a:xfrm rot="16200000" flipH="1">
              <a:off x="9401964" y="2639032"/>
              <a:ext cx="544580" cy="587928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DD4D5E8-FF10-BE77-7964-80432C26B6FA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3582099" y="-279633"/>
              <a:ext cx="680906" cy="3689759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239782C4-D621-11D4-BCAA-1AFD8C2D43C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rot="5400000">
              <a:off x="4799203" y="937469"/>
              <a:ext cx="680905" cy="1255553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7F9E4A44-252C-26F0-56DC-652A9A71FC39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rot="16200000" flipH="1">
              <a:off x="6016305" y="975918"/>
              <a:ext cx="680904" cy="1178653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78F4D240-EF93-1FF7-D140-19C0612DF3FC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 rot="16200000" flipH="1">
              <a:off x="7233408" y="-241185"/>
              <a:ext cx="680904" cy="3612859"/>
            </a:xfrm>
            <a:prstGeom prst="bentConnector3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316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30CE6-6588-77A2-811F-105BE2341B72}"/>
              </a:ext>
            </a:extLst>
          </p:cNvPr>
          <p:cNvSpPr txBox="1"/>
          <p:nvPr/>
        </p:nvSpPr>
        <p:spPr>
          <a:xfrm>
            <a:off x="3907857" y="1867301"/>
            <a:ext cx="587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Calidad = Evitar BPOM (Big Pile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Mud</a:t>
            </a:r>
            <a:r>
              <a:rPr lang="es-419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4779F-BCFD-ED0A-44E8-522BFF531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31" y="2730903"/>
            <a:ext cx="5099538" cy="18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1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755C8-4740-5EBC-0DA9-8E343B1C052B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dispersión: métrica MMI (</a:t>
            </a:r>
            <a:r>
              <a:rPr lang="es-419" sz="2400" dirty="0" err="1"/>
              <a:t>Modularity</a:t>
            </a:r>
            <a:r>
              <a:rPr lang="es-419" sz="2400" dirty="0"/>
              <a:t> </a:t>
            </a:r>
            <a:r>
              <a:rPr lang="es-419" sz="2400" dirty="0" err="1"/>
              <a:t>Maturity</a:t>
            </a:r>
            <a:r>
              <a:rPr lang="es-419" sz="2400" dirty="0"/>
              <a:t>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E339EA-3E6D-46CE-27CC-86E3EE54FEAC}"/>
              </a:ext>
            </a:extLst>
          </p:cNvPr>
          <p:cNvCxnSpPr>
            <a:cxnSpLocks/>
          </p:cNvCxnSpPr>
          <p:nvPr/>
        </p:nvCxnSpPr>
        <p:spPr>
          <a:xfrm flipV="1">
            <a:off x="4187870" y="1179200"/>
            <a:ext cx="0" cy="2733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9FA0C9-6CAC-8FAA-E6B1-A4E4FB767BA4}"/>
              </a:ext>
            </a:extLst>
          </p:cNvPr>
          <p:cNvCxnSpPr>
            <a:cxnSpLocks/>
          </p:cNvCxnSpPr>
          <p:nvPr/>
        </p:nvCxnSpPr>
        <p:spPr>
          <a:xfrm>
            <a:off x="4011395" y="3758772"/>
            <a:ext cx="3562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7D883379-67B5-26DD-9DBB-CA6044C16ADC}"/>
              </a:ext>
            </a:extLst>
          </p:cNvPr>
          <p:cNvSpPr/>
          <p:nvPr/>
        </p:nvSpPr>
        <p:spPr>
          <a:xfrm>
            <a:off x="7744387" y="3546476"/>
            <a:ext cx="153992" cy="44275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9DF5104-3964-783F-3621-123CBEF8EC01}"/>
              </a:ext>
            </a:extLst>
          </p:cNvPr>
          <p:cNvSpPr/>
          <p:nvPr/>
        </p:nvSpPr>
        <p:spPr>
          <a:xfrm>
            <a:off x="3533354" y="1179200"/>
            <a:ext cx="154015" cy="27335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DD2CA-9B8E-AC4F-A622-BAA921E6E299}"/>
              </a:ext>
            </a:extLst>
          </p:cNvPr>
          <p:cNvSpPr txBox="1"/>
          <p:nvPr/>
        </p:nvSpPr>
        <p:spPr>
          <a:xfrm>
            <a:off x="7898379" y="3451271"/>
            <a:ext cx="223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Eje x: tiempo de desarrollo (t)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88811-55FE-DA90-954A-C56BEEDA4E22}"/>
              </a:ext>
            </a:extLst>
          </p:cNvPr>
          <p:cNvSpPr txBox="1"/>
          <p:nvPr/>
        </p:nvSpPr>
        <p:spPr>
          <a:xfrm>
            <a:off x="1830559" y="2361321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Eje y: valor MMI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AD47A8-A83E-11F1-7427-3CCE8A189A6D}"/>
              </a:ext>
            </a:extLst>
          </p:cNvPr>
          <p:cNvSpPr/>
          <p:nvPr/>
        </p:nvSpPr>
        <p:spPr>
          <a:xfrm>
            <a:off x="5418276" y="1706804"/>
            <a:ext cx="1106900" cy="11069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E96B0A-77AF-8C67-E045-FEFF4FA20817}"/>
              </a:ext>
            </a:extLst>
          </p:cNvPr>
          <p:cNvCxnSpPr/>
          <p:nvPr/>
        </p:nvCxnSpPr>
        <p:spPr>
          <a:xfrm>
            <a:off x="5549816" y="2260254"/>
            <a:ext cx="8373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9A48A4-A4CC-BD57-D79A-0825DAD1A281}"/>
              </a:ext>
            </a:extLst>
          </p:cNvPr>
          <p:cNvSpPr txBox="1"/>
          <p:nvPr/>
        </p:nvSpPr>
        <p:spPr>
          <a:xfrm>
            <a:off x="6656716" y="2052797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Diámetro: </a:t>
            </a:r>
            <a:r>
              <a:rPr lang="es-419" dirty="0" err="1"/>
              <a:t>LoC</a:t>
            </a:r>
            <a:r>
              <a:rPr lang="es-419" dirty="0"/>
              <a:t> (</a:t>
            </a:r>
            <a:r>
              <a:rPr lang="es-419" dirty="0" err="1"/>
              <a:t>Lines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Code</a:t>
            </a:r>
            <a:r>
              <a:rPr lang="es-419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B9A961-C675-CBC8-CEC2-28D10E14F5A7}"/>
              </a:ext>
            </a:extLst>
          </p:cNvPr>
          <p:cNvSpPr/>
          <p:nvPr/>
        </p:nvSpPr>
        <p:spPr>
          <a:xfrm>
            <a:off x="4496642" y="3056739"/>
            <a:ext cx="447589" cy="4475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76B1C5-8E84-E28F-0C5F-651A6AC7E0BB}"/>
              </a:ext>
            </a:extLst>
          </p:cNvPr>
          <p:cNvSpPr/>
          <p:nvPr/>
        </p:nvSpPr>
        <p:spPr>
          <a:xfrm>
            <a:off x="6656716" y="2677971"/>
            <a:ext cx="791782" cy="811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3CBC00-5CA5-17E9-22B7-3522C013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00" y="4400620"/>
            <a:ext cx="8735478" cy="19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0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755C8-4740-5EBC-0DA9-8E343B1C052B}"/>
              </a:ext>
            </a:extLst>
          </p:cNvPr>
          <p:cNvSpPr txBox="1"/>
          <p:nvPr/>
        </p:nvSpPr>
        <p:spPr>
          <a:xfrm>
            <a:off x="127188" y="-80775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dispersión: métrica MMI (</a:t>
            </a:r>
            <a:r>
              <a:rPr lang="es-419" sz="2400" dirty="0" err="1"/>
              <a:t>Modularity</a:t>
            </a:r>
            <a:r>
              <a:rPr lang="es-419" sz="2400" dirty="0"/>
              <a:t> </a:t>
            </a:r>
            <a:r>
              <a:rPr lang="es-419" sz="2400" dirty="0" err="1"/>
              <a:t>Maturity</a:t>
            </a:r>
            <a:r>
              <a:rPr lang="es-419" sz="2400" dirty="0"/>
              <a:t>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CCD9AE-DA9E-4E0F-B1C4-B5872BBF7C00}"/>
              </a:ext>
            </a:extLst>
          </p:cNvPr>
          <p:cNvGrpSpPr/>
          <p:nvPr/>
        </p:nvGrpSpPr>
        <p:grpSpPr>
          <a:xfrm>
            <a:off x="1830559" y="1179200"/>
            <a:ext cx="8305712" cy="2918402"/>
            <a:chOff x="1830559" y="1179200"/>
            <a:chExt cx="8305712" cy="291840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8E339EA-3E6D-46CE-27CC-86E3EE54F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7870" y="1179200"/>
              <a:ext cx="0" cy="273357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69FA0C9-6CAC-8FAA-E6B1-A4E4FB767BA4}"/>
                </a:ext>
              </a:extLst>
            </p:cNvPr>
            <p:cNvCxnSpPr>
              <a:cxnSpLocks/>
            </p:cNvCxnSpPr>
            <p:nvPr/>
          </p:nvCxnSpPr>
          <p:spPr>
            <a:xfrm>
              <a:off x="4011395" y="3758772"/>
              <a:ext cx="3562958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D883379-67B5-26DD-9DBB-CA6044C16ADC}"/>
                </a:ext>
              </a:extLst>
            </p:cNvPr>
            <p:cNvSpPr/>
            <p:nvPr/>
          </p:nvSpPr>
          <p:spPr>
            <a:xfrm>
              <a:off x="7744387" y="3546476"/>
              <a:ext cx="153992" cy="442756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bg1"/>
                </a:solidFill>
              </a:endParaRP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29DF5104-3964-783F-3621-123CBEF8EC01}"/>
                </a:ext>
              </a:extLst>
            </p:cNvPr>
            <p:cNvSpPr/>
            <p:nvPr/>
          </p:nvSpPr>
          <p:spPr>
            <a:xfrm>
              <a:off x="3533354" y="1179200"/>
              <a:ext cx="154015" cy="2733575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6DD2CA-9B8E-AC4F-A622-BAA921E6E299}"/>
                </a:ext>
              </a:extLst>
            </p:cNvPr>
            <p:cNvSpPr txBox="1"/>
            <p:nvPr/>
          </p:nvSpPr>
          <p:spPr>
            <a:xfrm>
              <a:off x="7898379" y="3451271"/>
              <a:ext cx="2237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Eje x: tiempo de desarrollo (t)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F88811-55FE-DA90-954A-C56BEEDA4E22}"/>
                </a:ext>
              </a:extLst>
            </p:cNvPr>
            <p:cNvSpPr txBox="1"/>
            <p:nvPr/>
          </p:nvSpPr>
          <p:spPr>
            <a:xfrm>
              <a:off x="1830559" y="2361321"/>
              <a:ext cx="313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Eje y: valor MMI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AD47A8-A83E-11F1-7427-3CCE8A189A6D}"/>
                </a:ext>
              </a:extLst>
            </p:cNvPr>
            <p:cNvSpPr/>
            <p:nvPr/>
          </p:nvSpPr>
          <p:spPr>
            <a:xfrm>
              <a:off x="5418276" y="1706804"/>
              <a:ext cx="1106900" cy="1106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E96B0A-77AF-8C67-E045-FEFF4FA20817}"/>
                </a:ext>
              </a:extLst>
            </p:cNvPr>
            <p:cNvCxnSpPr/>
            <p:nvPr/>
          </p:nvCxnSpPr>
          <p:spPr>
            <a:xfrm>
              <a:off x="5549816" y="2260254"/>
              <a:ext cx="83739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9A48A4-A4CC-BD57-D79A-0825DAD1A281}"/>
                </a:ext>
              </a:extLst>
            </p:cNvPr>
            <p:cNvSpPr txBox="1"/>
            <p:nvPr/>
          </p:nvSpPr>
          <p:spPr>
            <a:xfrm>
              <a:off x="6656716" y="2052797"/>
              <a:ext cx="313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Diámetro: </a:t>
              </a:r>
              <a:r>
                <a:rPr lang="es-419" dirty="0" err="1">
                  <a:solidFill>
                    <a:schemeClr val="bg1"/>
                  </a:solidFill>
                </a:rPr>
                <a:t>LoC</a:t>
              </a:r>
              <a:r>
                <a:rPr lang="es-419" dirty="0">
                  <a:solidFill>
                    <a:schemeClr val="bg1"/>
                  </a:solidFill>
                </a:rPr>
                <a:t> (</a:t>
              </a:r>
              <a:r>
                <a:rPr lang="es-419" dirty="0" err="1">
                  <a:solidFill>
                    <a:schemeClr val="bg1"/>
                  </a:solidFill>
                </a:rPr>
                <a:t>Lines</a:t>
              </a:r>
              <a:r>
                <a:rPr lang="es-419" dirty="0">
                  <a:solidFill>
                    <a:schemeClr val="bg1"/>
                  </a:solidFill>
                </a:rPr>
                <a:t> </a:t>
              </a:r>
              <a:r>
                <a:rPr lang="es-419" dirty="0" err="1">
                  <a:solidFill>
                    <a:schemeClr val="bg1"/>
                  </a:solidFill>
                </a:rPr>
                <a:t>of</a:t>
              </a:r>
              <a:r>
                <a:rPr lang="es-419" dirty="0">
                  <a:solidFill>
                    <a:schemeClr val="bg1"/>
                  </a:solidFill>
                </a:rPr>
                <a:t> </a:t>
              </a:r>
              <a:r>
                <a:rPr lang="es-419" dirty="0" err="1">
                  <a:solidFill>
                    <a:schemeClr val="bg1"/>
                  </a:solidFill>
                </a:rPr>
                <a:t>Code</a:t>
              </a:r>
              <a:r>
                <a:rPr lang="es-419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AB9A961-C675-CBC8-CEC2-28D10E14F5A7}"/>
                </a:ext>
              </a:extLst>
            </p:cNvPr>
            <p:cNvSpPr/>
            <p:nvPr/>
          </p:nvSpPr>
          <p:spPr>
            <a:xfrm>
              <a:off x="4496642" y="3056739"/>
              <a:ext cx="447589" cy="4475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76B1C5-8E84-E28F-0C5F-651A6AC7E0BB}"/>
                </a:ext>
              </a:extLst>
            </p:cNvPr>
            <p:cNvSpPr/>
            <p:nvPr/>
          </p:nvSpPr>
          <p:spPr>
            <a:xfrm>
              <a:off x="6656716" y="2677971"/>
              <a:ext cx="791782" cy="8113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E3CBC00-5CA5-17E9-22B7-3522C013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00" y="4400620"/>
            <a:ext cx="8735478" cy="19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8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CCA014-3B24-67B4-8D8A-1361F95E6FAD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control: BMI (Backlog Management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F4F0E-6BD3-5A95-2D28-120C9A55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00" y="1197492"/>
            <a:ext cx="7137759" cy="7412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2631B2-BF7A-1F7C-9F4E-A1698F742F5C}"/>
              </a:ext>
            </a:extLst>
          </p:cNvPr>
          <p:cNvCxnSpPr>
            <a:cxnSpLocks/>
          </p:cNvCxnSpPr>
          <p:nvPr/>
        </p:nvCxnSpPr>
        <p:spPr>
          <a:xfrm flipV="1">
            <a:off x="2728136" y="2675633"/>
            <a:ext cx="0" cy="2243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6D5FCC-B269-6910-8212-7F9626CA439D}"/>
              </a:ext>
            </a:extLst>
          </p:cNvPr>
          <p:cNvCxnSpPr/>
          <p:nvPr/>
        </p:nvCxnSpPr>
        <p:spPr>
          <a:xfrm>
            <a:off x="2506755" y="2918671"/>
            <a:ext cx="660836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F79EDC-3DE1-5C18-CE17-2501784D7BCB}"/>
              </a:ext>
            </a:extLst>
          </p:cNvPr>
          <p:cNvCxnSpPr/>
          <p:nvPr/>
        </p:nvCxnSpPr>
        <p:spPr>
          <a:xfrm>
            <a:off x="2506755" y="4734636"/>
            <a:ext cx="660836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A357CD-E46D-2AD6-5EC7-48D474A211DB}"/>
              </a:ext>
            </a:extLst>
          </p:cNvPr>
          <p:cNvCxnSpPr/>
          <p:nvPr/>
        </p:nvCxnSpPr>
        <p:spPr>
          <a:xfrm>
            <a:off x="2506755" y="3552333"/>
            <a:ext cx="660836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EF9B1F1-E030-235D-F638-67821C2A8F33}"/>
              </a:ext>
            </a:extLst>
          </p:cNvPr>
          <p:cNvSpPr/>
          <p:nvPr/>
        </p:nvSpPr>
        <p:spPr>
          <a:xfrm>
            <a:off x="9221003" y="2918671"/>
            <a:ext cx="115501" cy="6336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AAA36A-5D0B-417B-6BCB-D0D76561DF06}"/>
              </a:ext>
            </a:extLst>
          </p:cNvPr>
          <p:cNvSpPr txBox="1"/>
          <p:nvPr/>
        </p:nvSpPr>
        <p:spPr>
          <a:xfrm>
            <a:off x="9394249" y="3027763"/>
            <a:ext cx="43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1</a:t>
            </a:r>
            <a:r>
              <a:rPr lang="el-GR" dirty="0"/>
              <a:t>σ</a:t>
            </a:r>
            <a:endParaRPr lang="es-419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9623C-6482-5B2E-5FCD-74C29038609A}"/>
              </a:ext>
            </a:extLst>
          </p:cNvPr>
          <p:cNvSpPr txBox="1"/>
          <p:nvPr/>
        </p:nvSpPr>
        <p:spPr>
          <a:xfrm>
            <a:off x="1971575" y="3375689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+2</a:t>
            </a:r>
            <a:r>
              <a:rPr lang="el-GR" dirty="0"/>
              <a:t>σ</a:t>
            </a:r>
            <a:endParaRPr lang="es-419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7DD579-53F8-65A4-02C6-C62FE63B4575}"/>
              </a:ext>
            </a:extLst>
          </p:cNvPr>
          <p:cNvSpPr txBox="1"/>
          <p:nvPr/>
        </p:nvSpPr>
        <p:spPr>
          <a:xfrm>
            <a:off x="1971575" y="2733369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+3</a:t>
            </a:r>
            <a:r>
              <a:rPr lang="el-GR" dirty="0"/>
              <a:t>σ</a:t>
            </a:r>
            <a:endParaRPr lang="es-41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356D2D-432B-A622-DF9F-E76A1753B9E1}"/>
              </a:ext>
            </a:extLst>
          </p:cNvPr>
          <p:cNvSpPr txBox="1"/>
          <p:nvPr/>
        </p:nvSpPr>
        <p:spPr>
          <a:xfrm>
            <a:off x="9255669" y="4549970"/>
            <a:ext cx="42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</a:t>
            </a:r>
            <a:endParaRPr lang="es-419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BC826-F5CD-DBF1-7E3D-D044A718E9F2}"/>
              </a:ext>
            </a:extLst>
          </p:cNvPr>
          <p:cNvSpPr/>
          <p:nvPr/>
        </p:nvSpPr>
        <p:spPr>
          <a:xfrm flipV="1">
            <a:off x="3205213" y="3865967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D87AC6-55BE-1756-E533-7176AA66033F}"/>
              </a:ext>
            </a:extLst>
          </p:cNvPr>
          <p:cNvSpPr/>
          <p:nvPr/>
        </p:nvSpPr>
        <p:spPr>
          <a:xfrm flipV="1">
            <a:off x="4181075" y="3281006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6EE5B9-DC76-684F-6D32-04F5710F11A5}"/>
              </a:ext>
            </a:extLst>
          </p:cNvPr>
          <p:cNvSpPr/>
          <p:nvPr/>
        </p:nvSpPr>
        <p:spPr>
          <a:xfrm flipV="1">
            <a:off x="5157546" y="2679653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A00C41-77A3-749A-313A-1081E930113A}"/>
              </a:ext>
            </a:extLst>
          </p:cNvPr>
          <p:cNvSpPr/>
          <p:nvPr/>
        </p:nvSpPr>
        <p:spPr>
          <a:xfrm flipV="1">
            <a:off x="7198095" y="3272588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F617AF-AFC0-5141-CD4B-09CB1A592F0C}"/>
              </a:ext>
            </a:extLst>
          </p:cNvPr>
          <p:cNvSpPr/>
          <p:nvPr/>
        </p:nvSpPr>
        <p:spPr>
          <a:xfrm flipV="1">
            <a:off x="6153752" y="3103565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7A02E1-CDF4-ED50-E0AF-C5DE0C9035B9}"/>
              </a:ext>
            </a:extLst>
          </p:cNvPr>
          <p:cNvSpPr/>
          <p:nvPr/>
        </p:nvSpPr>
        <p:spPr>
          <a:xfrm flipV="1">
            <a:off x="8382010" y="3613303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E823B4-858F-BB66-0C27-94A9D79EAE55}"/>
              </a:ext>
            </a:extLst>
          </p:cNvPr>
          <p:cNvCxnSpPr>
            <a:endCxn id="25" idx="1"/>
          </p:cNvCxnSpPr>
          <p:nvPr/>
        </p:nvCxnSpPr>
        <p:spPr>
          <a:xfrm flipV="1">
            <a:off x="2728136" y="4026167"/>
            <a:ext cx="502448" cy="708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31C5AA-44D3-33D1-7E29-EF09A14621C8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 flipV="1">
            <a:off x="3353088" y="3441206"/>
            <a:ext cx="853358" cy="452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A71D89-B8E8-2C1A-AFA9-D3A6D63E0FE6}"/>
              </a:ext>
            </a:extLst>
          </p:cNvPr>
          <p:cNvCxnSpPr>
            <a:cxnSpLocks/>
            <a:stCxn id="26" idx="6"/>
            <a:endCxn id="27" idx="1"/>
          </p:cNvCxnSpPr>
          <p:nvPr/>
        </p:nvCxnSpPr>
        <p:spPr>
          <a:xfrm flipV="1">
            <a:off x="4354321" y="2839853"/>
            <a:ext cx="828596" cy="534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C5395E-DFCD-187C-41CF-4C1BF3927896}"/>
              </a:ext>
            </a:extLst>
          </p:cNvPr>
          <p:cNvCxnSpPr>
            <a:stCxn id="27" idx="6"/>
            <a:endCxn id="29" idx="3"/>
          </p:cNvCxnSpPr>
          <p:nvPr/>
        </p:nvCxnSpPr>
        <p:spPr>
          <a:xfrm>
            <a:off x="5330792" y="2773496"/>
            <a:ext cx="848331" cy="3575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B7A501-B75D-CBF4-BA31-AD01F6A331EC}"/>
              </a:ext>
            </a:extLst>
          </p:cNvPr>
          <p:cNvCxnSpPr>
            <a:stCxn id="29" idx="6"/>
            <a:endCxn id="28" idx="2"/>
          </p:cNvCxnSpPr>
          <p:nvPr/>
        </p:nvCxnSpPr>
        <p:spPr>
          <a:xfrm>
            <a:off x="6326998" y="3197408"/>
            <a:ext cx="871097" cy="169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A33493-2655-B5F7-7059-7321CA3DBFA8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7371341" y="3366431"/>
            <a:ext cx="1010669" cy="3407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7323E4B-E29F-020E-C402-9EE64DFC7DDC}"/>
              </a:ext>
            </a:extLst>
          </p:cNvPr>
          <p:cNvSpPr txBox="1"/>
          <p:nvPr/>
        </p:nvSpPr>
        <p:spPr>
          <a:xfrm>
            <a:off x="5244169" y="3904862"/>
            <a:ext cx="1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aceptado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E72EBD-910C-1329-EAA4-27AF21EAF302}"/>
              </a:ext>
            </a:extLst>
          </p:cNvPr>
          <p:cNvSpPr txBox="1"/>
          <p:nvPr/>
        </p:nvSpPr>
        <p:spPr>
          <a:xfrm>
            <a:off x="5390637" y="3074953"/>
            <a:ext cx="1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alerta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166E15-2CC9-AD9A-EE0B-B3F740836C41}"/>
              </a:ext>
            </a:extLst>
          </p:cNvPr>
          <p:cNvSpPr txBox="1"/>
          <p:nvPr/>
        </p:nvSpPr>
        <p:spPr>
          <a:xfrm>
            <a:off x="5330792" y="2458457"/>
            <a:ext cx="1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>
                    <a:lumMod val="65000"/>
                  </a:schemeClr>
                </a:solidFill>
              </a:rPr>
              <a:t>rechazo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AFC653-E2D4-919E-CEEE-90E41E5261B4}"/>
              </a:ext>
            </a:extLst>
          </p:cNvPr>
          <p:cNvSpPr txBox="1"/>
          <p:nvPr/>
        </p:nvSpPr>
        <p:spPr>
          <a:xfrm>
            <a:off x="1971575" y="2268193"/>
            <a:ext cx="115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BMI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AC9DA9-43F5-A7E3-4424-96E40E3AD0B0}"/>
              </a:ext>
            </a:extLst>
          </p:cNvPr>
          <p:cNvSpPr txBox="1"/>
          <p:nvPr/>
        </p:nvSpPr>
        <p:spPr>
          <a:xfrm>
            <a:off x="5244169" y="4894477"/>
            <a:ext cx="115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Semanas</a:t>
            </a:r>
          </a:p>
        </p:txBody>
      </p:sp>
    </p:spTree>
    <p:extLst>
      <p:ext uri="{BB962C8B-B14F-4D97-AF65-F5344CB8AC3E}">
        <p14:creationId xmlns:p14="http://schemas.microsoft.com/office/powerpoint/2010/main" val="52298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CCA014-3B24-67B4-8D8A-1361F95E6FAD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control: BMI (Backlog Management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F4F0E-6BD3-5A95-2D28-120C9A55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00" y="1197492"/>
            <a:ext cx="7137759" cy="74120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C29791A-1C5E-F54C-DEC9-4FE66CD12D3D}"/>
              </a:ext>
            </a:extLst>
          </p:cNvPr>
          <p:cNvGrpSpPr/>
          <p:nvPr/>
        </p:nvGrpSpPr>
        <p:grpSpPr>
          <a:xfrm>
            <a:off x="1971575" y="2268193"/>
            <a:ext cx="7855819" cy="2995616"/>
            <a:chOff x="1971575" y="2268193"/>
            <a:chExt cx="7855819" cy="299561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92631B2-BF7A-1F7C-9F4E-A1698F742F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8136" y="2675633"/>
              <a:ext cx="0" cy="224366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6D5FCC-B269-6910-8212-7F9626CA439D}"/>
                </a:ext>
              </a:extLst>
            </p:cNvPr>
            <p:cNvCxnSpPr/>
            <p:nvPr/>
          </p:nvCxnSpPr>
          <p:spPr>
            <a:xfrm>
              <a:off x="2506755" y="2918671"/>
              <a:ext cx="6608369" cy="0"/>
            </a:xfrm>
            <a:prstGeom prst="line">
              <a:avLst/>
            </a:prstGeom>
            <a:ln w="381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F79EDC-3DE1-5C18-CE17-2501784D7BCB}"/>
                </a:ext>
              </a:extLst>
            </p:cNvPr>
            <p:cNvCxnSpPr/>
            <p:nvPr/>
          </p:nvCxnSpPr>
          <p:spPr>
            <a:xfrm>
              <a:off x="2506755" y="4734636"/>
              <a:ext cx="660836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A357CD-E46D-2AD6-5EC7-48D474A211DB}"/>
                </a:ext>
              </a:extLst>
            </p:cNvPr>
            <p:cNvCxnSpPr/>
            <p:nvPr/>
          </p:nvCxnSpPr>
          <p:spPr>
            <a:xfrm>
              <a:off x="2506755" y="3552333"/>
              <a:ext cx="6608369" cy="0"/>
            </a:xfrm>
            <a:prstGeom prst="line">
              <a:avLst/>
            </a:prstGeom>
            <a:ln w="381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EEF9B1F1-E030-235D-F638-67821C2A8F33}"/>
                </a:ext>
              </a:extLst>
            </p:cNvPr>
            <p:cNvSpPr/>
            <p:nvPr/>
          </p:nvSpPr>
          <p:spPr>
            <a:xfrm>
              <a:off x="9221003" y="2918671"/>
              <a:ext cx="115501" cy="633650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AAA36A-5D0B-417B-6BCB-D0D76561DF06}"/>
                </a:ext>
              </a:extLst>
            </p:cNvPr>
            <p:cNvSpPr txBox="1"/>
            <p:nvPr/>
          </p:nvSpPr>
          <p:spPr>
            <a:xfrm>
              <a:off x="9394249" y="3027763"/>
              <a:ext cx="433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1</a:t>
              </a:r>
              <a:r>
                <a:rPr lang="el-GR" dirty="0">
                  <a:solidFill>
                    <a:schemeClr val="bg1"/>
                  </a:solidFill>
                </a:rPr>
                <a:t>σ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E9623C-6482-5B2E-5FCD-74C29038609A}"/>
                </a:ext>
              </a:extLst>
            </p:cNvPr>
            <p:cNvSpPr txBox="1"/>
            <p:nvPr/>
          </p:nvSpPr>
          <p:spPr>
            <a:xfrm>
              <a:off x="1971575" y="3375689"/>
              <a:ext cx="313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+2</a:t>
              </a:r>
              <a:r>
                <a:rPr lang="el-GR" dirty="0">
                  <a:solidFill>
                    <a:schemeClr val="bg1"/>
                  </a:solidFill>
                </a:rPr>
                <a:t>σ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7DD579-53F8-65A4-02C6-C62FE63B4575}"/>
                </a:ext>
              </a:extLst>
            </p:cNvPr>
            <p:cNvSpPr txBox="1"/>
            <p:nvPr/>
          </p:nvSpPr>
          <p:spPr>
            <a:xfrm>
              <a:off x="1971575" y="2733369"/>
              <a:ext cx="313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+3</a:t>
              </a:r>
              <a:r>
                <a:rPr lang="el-GR" dirty="0">
                  <a:solidFill>
                    <a:schemeClr val="bg1"/>
                  </a:solidFill>
                </a:rPr>
                <a:t>σ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356D2D-432B-A622-DF9F-E76A1753B9E1}"/>
                </a:ext>
              </a:extLst>
            </p:cNvPr>
            <p:cNvSpPr txBox="1"/>
            <p:nvPr/>
          </p:nvSpPr>
          <p:spPr>
            <a:xfrm>
              <a:off x="9255669" y="4549970"/>
              <a:ext cx="429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chemeClr val="bg1"/>
                  </a:solidFill>
                </a:rPr>
                <a:t>μ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BC826-F5CD-DBF1-7E3D-D044A718E9F2}"/>
                </a:ext>
              </a:extLst>
            </p:cNvPr>
            <p:cNvSpPr/>
            <p:nvPr/>
          </p:nvSpPr>
          <p:spPr>
            <a:xfrm flipV="1">
              <a:off x="3205213" y="3865967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D87AC6-55BE-1756-E533-7176AA66033F}"/>
                </a:ext>
              </a:extLst>
            </p:cNvPr>
            <p:cNvSpPr/>
            <p:nvPr/>
          </p:nvSpPr>
          <p:spPr>
            <a:xfrm flipV="1">
              <a:off x="4181075" y="3281006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6EE5B9-DC76-684F-6D32-04F5710F11A5}"/>
                </a:ext>
              </a:extLst>
            </p:cNvPr>
            <p:cNvSpPr/>
            <p:nvPr/>
          </p:nvSpPr>
          <p:spPr>
            <a:xfrm flipV="1">
              <a:off x="5157546" y="2679653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DA00C41-77A3-749A-313A-1081E930113A}"/>
                </a:ext>
              </a:extLst>
            </p:cNvPr>
            <p:cNvSpPr/>
            <p:nvPr/>
          </p:nvSpPr>
          <p:spPr>
            <a:xfrm flipV="1">
              <a:off x="7198095" y="3272588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F617AF-AFC0-5141-CD4B-09CB1A592F0C}"/>
                </a:ext>
              </a:extLst>
            </p:cNvPr>
            <p:cNvSpPr/>
            <p:nvPr/>
          </p:nvSpPr>
          <p:spPr>
            <a:xfrm flipV="1">
              <a:off x="6153752" y="3103565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7A02E1-CDF4-ED50-E0AF-C5DE0C9035B9}"/>
                </a:ext>
              </a:extLst>
            </p:cNvPr>
            <p:cNvSpPr/>
            <p:nvPr/>
          </p:nvSpPr>
          <p:spPr>
            <a:xfrm flipV="1">
              <a:off x="8382010" y="3613303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823B4-858F-BB66-0C27-94A9D79EAE55}"/>
                </a:ext>
              </a:extLst>
            </p:cNvPr>
            <p:cNvCxnSpPr>
              <a:endCxn id="25" idx="1"/>
            </p:cNvCxnSpPr>
            <p:nvPr/>
          </p:nvCxnSpPr>
          <p:spPr>
            <a:xfrm flipV="1">
              <a:off x="2728136" y="4026167"/>
              <a:ext cx="502448" cy="7084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31C5AA-44D3-33D1-7E29-EF09A14621C8}"/>
                </a:ext>
              </a:extLst>
            </p:cNvPr>
            <p:cNvCxnSpPr>
              <a:stCxn id="25" idx="5"/>
              <a:endCxn id="26" idx="1"/>
            </p:cNvCxnSpPr>
            <p:nvPr/>
          </p:nvCxnSpPr>
          <p:spPr>
            <a:xfrm flipV="1">
              <a:off x="3353088" y="3441206"/>
              <a:ext cx="853358" cy="4522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A71D89-B8E8-2C1A-AFA9-D3A6D63E0FE6}"/>
                </a:ext>
              </a:extLst>
            </p:cNvPr>
            <p:cNvCxnSpPr>
              <a:cxnSpLocks/>
              <a:stCxn id="26" idx="6"/>
              <a:endCxn id="27" idx="1"/>
            </p:cNvCxnSpPr>
            <p:nvPr/>
          </p:nvCxnSpPr>
          <p:spPr>
            <a:xfrm flipV="1">
              <a:off x="4354321" y="2839853"/>
              <a:ext cx="828596" cy="5349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BC5395E-DFCD-187C-41CF-4C1BF3927896}"/>
                </a:ext>
              </a:extLst>
            </p:cNvPr>
            <p:cNvCxnSpPr>
              <a:stCxn id="27" idx="6"/>
              <a:endCxn id="29" idx="3"/>
            </p:cNvCxnSpPr>
            <p:nvPr/>
          </p:nvCxnSpPr>
          <p:spPr>
            <a:xfrm>
              <a:off x="5330792" y="2773496"/>
              <a:ext cx="848331" cy="3575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B7A501-B75D-CBF4-BA31-AD01F6A331EC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326998" y="3197408"/>
              <a:ext cx="871097" cy="1690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A33493-2655-B5F7-7059-7321CA3DBFA8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>
              <a:off x="7371341" y="3366431"/>
              <a:ext cx="1010669" cy="3407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7323E4B-E29F-020E-C402-9EE64DFC7DDC}"/>
                </a:ext>
              </a:extLst>
            </p:cNvPr>
            <p:cNvSpPr txBox="1"/>
            <p:nvPr/>
          </p:nvSpPr>
          <p:spPr>
            <a:xfrm>
              <a:off x="5244169" y="3904862"/>
              <a:ext cx="1526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rgbClr val="92D050"/>
                  </a:solidFill>
                </a:rPr>
                <a:t>aceptado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E72EBD-910C-1329-EAA4-27AF21EAF302}"/>
                </a:ext>
              </a:extLst>
            </p:cNvPr>
            <p:cNvSpPr txBox="1"/>
            <p:nvPr/>
          </p:nvSpPr>
          <p:spPr>
            <a:xfrm>
              <a:off x="5390637" y="3074953"/>
              <a:ext cx="1526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alerta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166E15-2CC9-AD9A-EE0B-B3F740836C41}"/>
                </a:ext>
              </a:extLst>
            </p:cNvPr>
            <p:cNvSpPr txBox="1"/>
            <p:nvPr/>
          </p:nvSpPr>
          <p:spPr>
            <a:xfrm>
              <a:off x="5330792" y="2458457"/>
              <a:ext cx="1526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>
                      <a:lumMod val="85000"/>
                    </a:schemeClr>
                  </a:solidFill>
                </a:rPr>
                <a:t>rechazo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1AFC653-E2D4-919E-CEEE-90E41E5261B4}"/>
                </a:ext>
              </a:extLst>
            </p:cNvPr>
            <p:cNvSpPr txBox="1"/>
            <p:nvPr/>
          </p:nvSpPr>
          <p:spPr>
            <a:xfrm>
              <a:off x="1971575" y="2268193"/>
              <a:ext cx="1158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BMI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AC9DA9-43F5-A7E3-4424-96E40E3AD0B0}"/>
                </a:ext>
              </a:extLst>
            </p:cNvPr>
            <p:cNvSpPr txBox="1"/>
            <p:nvPr/>
          </p:nvSpPr>
          <p:spPr>
            <a:xfrm>
              <a:off x="5244169" y="4894477"/>
              <a:ext cx="1158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Semanas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06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657D1-4F30-9B12-3912-C7083B16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08" y="0"/>
            <a:ext cx="526290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E2D303-3208-72C5-9FF2-0677D62B67C8}"/>
              </a:ext>
            </a:extLst>
          </p:cNvPr>
          <p:cNvSpPr txBox="1"/>
          <p:nvPr/>
        </p:nvSpPr>
        <p:spPr>
          <a:xfrm>
            <a:off x="417094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Pruebas de Usuario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8592E-5050-145F-9DD8-7757DC5F364D}"/>
              </a:ext>
            </a:extLst>
          </p:cNvPr>
          <p:cNvSpPr txBox="1"/>
          <p:nvPr/>
        </p:nvSpPr>
        <p:spPr>
          <a:xfrm>
            <a:off x="883925" y="1290699"/>
            <a:ext cx="433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Cada fin de sprint, se realizará una prueba de usuario donde se registren las fallas usando la hoja de verificación: </a:t>
            </a:r>
          </a:p>
        </p:txBody>
      </p:sp>
    </p:spTree>
    <p:extLst>
      <p:ext uri="{BB962C8B-B14F-4D97-AF65-F5344CB8AC3E}">
        <p14:creationId xmlns:p14="http://schemas.microsoft.com/office/powerpoint/2010/main" val="131576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2BFFF-439F-41A7-28C6-E71FC77D884F}"/>
              </a:ext>
            </a:extLst>
          </p:cNvPr>
          <p:cNvSpPr txBox="1"/>
          <p:nvPr/>
        </p:nvSpPr>
        <p:spPr>
          <a:xfrm>
            <a:off x="488533" y="285561"/>
            <a:ext cx="690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Herramientas para Control de Calidad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D77F1-9466-2FDF-3BCC-2489957EF2FB}"/>
              </a:ext>
            </a:extLst>
          </p:cNvPr>
          <p:cNvSpPr txBox="1"/>
          <p:nvPr/>
        </p:nvSpPr>
        <p:spPr>
          <a:xfrm>
            <a:off x="1415371" y="1183094"/>
            <a:ext cx="690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419" dirty="0"/>
              <a:t>Gráfico de dispersión de métricas de modularidad del código fuente</a:t>
            </a:r>
          </a:p>
          <a:p>
            <a:pPr marL="742950" lvl="1" indent="-285750">
              <a:buFontTx/>
              <a:buChar char="-"/>
            </a:pPr>
            <a:r>
              <a:rPr lang="es-419" dirty="0"/>
              <a:t>Periodicidad: cada sprint o reléase oficial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6C110-F44A-1FCA-8EFC-6C52F0C2FFA8}"/>
              </a:ext>
            </a:extLst>
          </p:cNvPr>
          <p:cNvSpPr txBox="1"/>
          <p:nvPr/>
        </p:nvSpPr>
        <p:spPr>
          <a:xfrm>
            <a:off x="1395746" y="2962361"/>
            <a:ext cx="690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2.    Gráfico de control de métricas de mantenimiento del backlog</a:t>
            </a:r>
          </a:p>
          <a:p>
            <a:pPr marL="742950" lvl="1" indent="-285750">
              <a:buFontTx/>
              <a:buChar char="-"/>
            </a:pPr>
            <a:r>
              <a:rPr lang="es-419" dirty="0"/>
              <a:t>Periodicidad: cada semana de desarrollo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EB59F-4C17-1818-03B4-8D44E5334E7E}"/>
              </a:ext>
            </a:extLst>
          </p:cNvPr>
          <p:cNvSpPr txBox="1"/>
          <p:nvPr/>
        </p:nvSpPr>
        <p:spPr>
          <a:xfrm>
            <a:off x="1415371" y="5213241"/>
            <a:ext cx="850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3.    Hoja de verificación para fallas del sistema durante pruebas de usuario</a:t>
            </a:r>
          </a:p>
          <a:p>
            <a:pPr marL="742950" lvl="1" indent="-285750">
              <a:buFontTx/>
              <a:buChar char="-"/>
            </a:pPr>
            <a:r>
              <a:rPr lang="es-419" dirty="0"/>
              <a:t>Periodicidad: cada sprint, en prueba de usuario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0FEA94-820B-1A5D-BA72-D65FE528C93E}"/>
              </a:ext>
            </a:extLst>
          </p:cNvPr>
          <p:cNvGrpSpPr/>
          <p:nvPr/>
        </p:nvGrpSpPr>
        <p:grpSpPr>
          <a:xfrm>
            <a:off x="8716102" y="1051960"/>
            <a:ext cx="3263377" cy="4115906"/>
            <a:chOff x="8716102" y="1051960"/>
            <a:chExt cx="3263377" cy="411590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498410E-4CCA-E565-5918-B54A7D184F92}"/>
                </a:ext>
              </a:extLst>
            </p:cNvPr>
            <p:cNvSpPr/>
            <p:nvPr/>
          </p:nvSpPr>
          <p:spPr>
            <a:xfrm>
              <a:off x="9082354" y="3788664"/>
              <a:ext cx="2684759" cy="4124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97765DA-CF36-4C04-1144-11D30C11C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2354" y="1051960"/>
              <a:ext cx="0" cy="18661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89110A3-902E-2217-C53C-93F0CE4F9CDC}"/>
                </a:ext>
              </a:extLst>
            </p:cNvPr>
            <p:cNvCxnSpPr>
              <a:cxnSpLocks/>
            </p:cNvCxnSpPr>
            <p:nvPr/>
          </p:nvCxnSpPr>
          <p:spPr>
            <a:xfrm>
              <a:off x="8949198" y="2775855"/>
              <a:ext cx="2381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4C40D2-354D-A306-79E0-36A7D3854D0C}"/>
                </a:ext>
              </a:extLst>
            </p:cNvPr>
            <p:cNvSpPr/>
            <p:nvPr/>
          </p:nvSpPr>
          <p:spPr>
            <a:xfrm>
              <a:off x="9896162" y="1414706"/>
              <a:ext cx="592924" cy="5703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DC6DEF-D65C-A9BF-6BC2-5A8187E54CEA}"/>
                </a:ext>
              </a:extLst>
            </p:cNvPr>
            <p:cNvSpPr/>
            <p:nvPr/>
          </p:nvSpPr>
          <p:spPr>
            <a:xfrm>
              <a:off x="9361238" y="2257192"/>
              <a:ext cx="256040" cy="2464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1F47FE-B584-A351-0052-14054249F9A0}"/>
                </a:ext>
              </a:extLst>
            </p:cNvPr>
            <p:cNvSpPr/>
            <p:nvPr/>
          </p:nvSpPr>
          <p:spPr>
            <a:xfrm>
              <a:off x="10641968" y="2136337"/>
              <a:ext cx="411498" cy="3673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E87C660-4C6A-8F4E-606F-AC1E6CD08075}"/>
                </a:ext>
              </a:extLst>
            </p:cNvPr>
            <p:cNvCxnSpPr>
              <a:cxnSpLocks/>
            </p:cNvCxnSpPr>
            <p:nvPr/>
          </p:nvCxnSpPr>
          <p:spPr>
            <a:xfrm>
              <a:off x="9915787" y="1723358"/>
              <a:ext cx="5558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83FAFD-31F3-4128-BCCA-1E43AE2887B3}"/>
                </a:ext>
              </a:extLst>
            </p:cNvPr>
            <p:cNvSpPr txBox="1"/>
            <p:nvPr/>
          </p:nvSpPr>
          <p:spPr>
            <a:xfrm>
              <a:off x="9222282" y="2762171"/>
              <a:ext cx="21084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Tiempo de desarrollo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62D2EA-EA43-46BB-74E7-8E02D06765CA}"/>
                </a:ext>
              </a:extLst>
            </p:cNvPr>
            <p:cNvSpPr txBox="1"/>
            <p:nvPr/>
          </p:nvSpPr>
          <p:spPr>
            <a:xfrm rot="5400000">
              <a:off x="8275248" y="1754027"/>
              <a:ext cx="1275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Modularidad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68330C-7F8E-EAB8-9E72-6A5A32ED762A}"/>
                </a:ext>
              </a:extLst>
            </p:cNvPr>
            <p:cNvSpPr txBox="1"/>
            <p:nvPr/>
          </p:nvSpPr>
          <p:spPr>
            <a:xfrm>
              <a:off x="10541189" y="1395286"/>
              <a:ext cx="1438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Diámetro: </a:t>
              </a:r>
              <a:r>
                <a:rPr lang="es-419" sz="1600" dirty="0" err="1"/>
                <a:t>LoC</a:t>
              </a:r>
              <a:r>
                <a:rPr lang="es-419" sz="1600" dirty="0"/>
                <a:t> (</a:t>
              </a:r>
              <a:r>
                <a:rPr lang="es-419" sz="1600" dirty="0" err="1"/>
                <a:t>Lines</a:t>
              </a:r>
              <a:r>
                <a:rPr lang="es-419" sz="1600" dirty="0"/>
                <a:t> </a:t>
              </a:r>
              <a:r>
                <a:rPr lang="es-419" sz="1600" dirty="0" err="1"/>
                <a:t>of</a:t>
              </a:r>
              <a:r>
                <a:rPr lang="es-419" sz="1600" dirty="0"/>
                <a:t> </a:t>
              </a:r>
              <a:r>
                <a:rPr lang="es-419" sz="1600" dirty="0" err="1"/>
                <a:t>Code</a:t>
              </a:r>
              <a:r>
                <a:rPr lang="es-419" sz="1600" dirty="0"/>
                <a:t>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E71E29A-ADDF-F358-74B6-A01042EF59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2772" y="3443903"/>
              <a:ext cx="0" cy="15435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D3D3F5F-137B-572D-D0F7-C982F0F88242}"/>
                </a:ext>
              </a:extLst>
            </p:cNvPr>
            <p:cNvCxnSpPr>
              <a:cxnSpLocks/>
            </p:cNvCxnSpPr>
            <p:nvPr/>
          </p:nvCxnSpPr>
          <p:spPr>
            <a:xfrm>
              <a:off x="8893914" y="4856283"/>
              <a:ext cx="29293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7A4C958-95FE-0852-9943-2764431BDD76}"/>
                </a:ext>
              </a:extLst>
            </p:cNvPr>
            <p:cNvSpPr/>
            <p:nvPr/>
          </p:nvSpPr>
          <p:spPr>
            <a:xfrm flipV="1">
              <a:off x="9297870" y="4301146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0B4E4-0868-7460-BECB-588FA730EF65}"/>
                </a:ext>
              </a:extLst>
            </p:cNvPr>
            <p:cNvSpPr/>
            <p:nvPr/>
          </p:nvSpPr>
          <p:spPr>
            <a:xfrm flipV="1">
              <a:off x="10200424" y="3930664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21F4B1-B297-C351-94FA-5615236BFE8E}"/>
                </a:ext>
              </a:extLst>
            </p:cNvPr>
            <p:cNvSpPr/>
            <p:nvPr/>
          </p:nvSpPr>
          <p:spPr>
            <a:xfrm flipV="1">
              <a:off x="11091907" y="3552601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ECBDBE-CC78-F7B4-2520-4B26646D4B0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9082354" y="4461346"/>
              <a:ext cx="240887" cy="3307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6B6A8C-D60C-6768-ACFC-94A8AAA37F93}"/>
                </a:ext>
              </a:extLst>
            </p:cNvPr>
            <p:cNvCxnSpPr>
              <a:stCxn id="23" idx="5"/>
              <a:endCxn id="24" idx="1"/>
            </p:cNvCxnSpPr>
            <p:nvPr/>
          </p:nvCxnSpPr>
          <p:spPr>
            <a:xfrm flipV="1">
              <a:off x="9445745" y="4090864"/>
              <a:ext cx="780050" cy="2377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8B05B90-043A-C492-F8CC-C42DA508BE83}"/>
                </a:ext>
              </a:extLst>
            </p:cNvPr>
            <p:cNvCxnSpPr>
              <a:cxnSpLocks/>
              <a:stCxn id="24" idx="6"/>
              <a:endCxn id="25" idx="1"/>
            </p:cNvCxnSpPr>
            <p:nvPr/>
          </p:nvCxnSpPr>
          <p:spPr>
            <a:xfrm flipV="1">
              <a:off x="10373670" y="3712801"/>
              <a:ext cx="743608" cy="3117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2CBC59-3ED7-7670-6EBA-2208F61C9C93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>
              <a:off x="11265153" y="3646444"/>
              <a:ext cx="501960" cy="3381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23EFC8B-1F3C-4F4C-60B7-817C57A5C35E}"/>
                </a:ext>
              </a:extLst>
            </p:cNvPr>
            <p:cNvSpPr txBox="1"/>
            <p:nvPr/>
          </p:nvSpPr>
          <p:spPr>
            <a:xfrm>
              <a:off x="10019857" y="4829312"/>
              <a:ext cx="11586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Semanas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5ABF94-C447-0B07-677A-F0B3ECED66D0}"/>
                </a:ext>
              </a:extLst>
            </p:cNvPr>
            <p:cNvSpPr txBox="1"/>
            <p:nvPr/>
          </p:nvSpPr>
          <p:spPr>
            <a:xfrm rot="5400000">
              <a:off x="8127806" y="4014776"/>
              <a:ext cx="1515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Mantenibilidad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F61B7145-D8F9-364A-2559-B844954B3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898" y="5350203"/>
            <a:ext cx="1063819" cy="138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9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564849E-29F4-7628-CF6D-605C7A13122D}"/>
              </a:ext>
            </a:extLst>
          </p:cNvPr>
          <p:cNvSpPr/>
          <p:nvPr/>
        </p:nvSpPr>
        <p:spPr>
          <a:xfrm>
            <a:off x="140466" y="464461"/>
            <a:ext cx="8001815" cy="4976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8A5813-FB54-2C30-1858-E60E38C27E42}"/>
              </a:ext>
            </a:extLst>
          </p:cNvPr>
          <p:cNvGrpSpPr/>
          <p:nvPr/>
        </p:nvGrpSpPr>
        <p:grpSpPr>
          <a:xfrm>
            <a:off x="2983922" y="1120412"/>
            <a:ext cx="3771488" cy="4115906"/>
            <a:chOff x="2964872" y="1202962"/>
            <a:chExt cx="3771488" cy="411590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22ED82-CA7C-3599-D60F-245EF636BBD4}"/>
                </a:ext>
              </a:extLst>
            </p:cNvPr>
            <p:cNvSpPr/>
            <p:nvPr/>
          </p:nvSpPr>
          <p:spPr>
            <a:xfrm>
              <a:off x="3848817" y="3722399"/>
              <a:ext cx="2675178" cy="2175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5256D2-48CB-338F-7BC6-C98835DBF019}"/>
                </a:ext>
              </a:extLst>
            </p:cNvPr>
            <p:cNvSpPr/>
            <p:nvPr/>
          </p:nvSpPr>
          <p:spPr>
            <a:xfrm>
              <a:off x="3839235" y="4352154"/>
              <a:ext cx="2684759" cy="64694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F325B1B-7E8B-02D8-3A51-F6987F77D33A}"/>
                </a:ext>
              </a:extLst>
            </p:cNvPr>
            <p:cNvGrpSpPr/>
            <p:nvPr/>
          </p:nvGrpSpPr>
          <p:grpSpPr>
            <a:xfrm>
              <a:off x="2964872" y="1202962"/>
              <a:ext cx="3771488" cy="4115906"/>
              <a:chOff x="8207991" y="1051960"/>
              <a:chExt cx="3771488" cy="411590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CE8F39D-115A-1522-06E4-07E98BF608D6}"/>
                  </a:ext>
                </a:extLst>
              </p:cNvPr>
              <p:cNvSpPr/>
              <p:nvPr/>
            </p:nvSpPr>
            <p:spPr>
              <a:xfrm>
                <a:off x="9082354" y="3788664"/>
                <a:ext cx="2684759" cy="4124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6BB2BECE-3645-9A51-0F2B-D89984D8BA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82354" y="1051960"/>
                <a:ext cx="0" cy="186611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C91BB28-6C10-6B9E-F64C-BC2801C2C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198" y="2775855"/>
                <a:ext cx="2817915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5D06DDE-EE31-0941-2398-72859A157CC6}"/>
                  </a:ext>
                </a:extLst>
              </p:cNvPr>
              <p:cNvSpPr/>
              <p:nvPr/>
            </p:nvSpPr>
            <p:spPr>
              <a:xfrm>
                <a:off x="9896162" y="1414706"/>
                <a:ext cx="592924" cy="57031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5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5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F627231-9D56-103D-513C-655D6F4B632B}"/>
                  </a:ext>
                </a:extLst>
              </p:cNvPr>
              <p:cNvSpPr/>
              <p:nvPr/>
            </p:nvSpPr>
            <p:spPr>
              <a:xfrm>
                <a:off x="9361238" y="2257192"/>
                <a:ext cx="256040" cy="2464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5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5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06A356-0012-AFA9-2975-DA845947CD82}"/>
                  </a:ext>
                </a:extLst>
              </p:cNvPr>
              <p:cNvSpPr/>
              <p:nvPr/>
            </p:nvSpPr>
            <p:spPr>
              <a:xfrm>
                <a:off x="10641968" y="2136337"/>
                <a:ext cx="411498" cy="3673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5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5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7DB3650-7157-1F1E-34C3-EA5D6A0305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15787" y="1723358"/>
                <a:ext cx="5558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33D084-D82E-6DC0-59FA-082E2128E4E0}"/>
                  </a:ext>
                </a:extLst>
              </p:cNvPr>
              <p:cNvSpPr txBox="1"/>
              <p:nvPr/>
            </p:nvSpPr>
            <p:spPr>
              <a:xfrm>
                <a:off x="9222282" y="2762171"/>
                <a:ext cx="21084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600" dirty="0">
                    <a:solidFill>
                      <a:schemeClr val="bg1"/>
                    </a:solidFill>
                  </a:rPr>
                  <a:t>Tiempo de desarrollo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30A5C4-8373-CD9F-A46A-89BAE9AF0786}"/>
                  </a:ext>
                </a:extLst>
              </p:cNvPr>
              <p:cNvSpPr txBox="1"/>
              <p:nvPr/>
            </p:nvSpPr>
            <p:spPr>
              <a:xfrm rot="5400000">
                <a:off x="8174729" y="1854546"/>
                <a:ext cx="14766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600" dirty="0">
                    <a:solidFill>
                      <a:schemeClr val="bg1"/>
                    </a:solidFill>
                  </a:rPr>
                  <a:t>Modularidad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25D7AB-3F41-4943-4C96-593E901F1128}"/>
                  </a:ext>
                </a:extLst>
              </p:cNvPr>
              <p:cNvSpPr txBox="1"/>
              <p:nvPr/>
            </p:nvSpPr>
            <p:spPr>
              <a:xfrm>
                <a:off x="10541189" y="1395286"/>
                <a:ext cx="14382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600" dirty="0">
                    <a:solidFill>
                      <a:schemeClr val="bg1"/>
                    </a:solidFill>
                  </a:rPr>
                  <a:t>Diámetro: </a:t>
                </a:r>
                <a:r>
                  <a:rPr lang="es-419" sz="1600" dirty="0" err="1">
                    <a:solidFill>
                      <a:schemeClr val="bg1"/>
                    </a:solidFill>
                  </a:rPr>
                  <a:t>LoC</a:t>
                </a:r>
                <a:r>
                  <a:rPr lang="es-419" sz="1600" dirty="0">
                    <a:solidFill>
                      <a:schemeClr val="bg1"/>
                    </a:solidFill>
                  </a:rPr>
                  <a:t> (</a:t>
                </a:r>
                <a:r>
                  <a:rPr lang="es-419" sz="1600" dirty="0" err="1">
                    <a:solidFill>
                      <a:schemeClr val="bg1"/>
                    </a:solidFill>
                  </a:rPr>
                  <a:t>Lines</a:t>
                </a:r>
                <a:r>
                  <a:rPr lang="es-419" sz="1600" dirty="0">
                    <a:solidFill>
                      <a:schemeClr val="bg1"/>
                    </a:solidFill>
                  </a:rPr>
                  <a:t> </a:t>
                </a:r>
                <a:r>
                  <a:rPr lang="es-419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es-419" sz="1600" dirty="0">
                    <a:solidFill>
                      <a:schemeClr val="bg1"/>
                    </a:solidFill>
                  </a:rPr>
                  <a:t> </a:t>
                </a:r>
                <a:r>
                  <a:rPr lang="es-419" sz="1600" dirty="0" err="1">
                    <a:solidFill>
                      <a:schemeClr val="bg1"/>
                    </a:solidFill>
                  </a:rPr>
                  <a:t>Code</a:t>
                </a:r>
                <a:r>
                  <a:rPr lang="es-419" sz="16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18E05BD-DF72-A6C3-361F-0F6C3E1ED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914" y="4856283"/>
                <a:ext cx="2929311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C11BAE9-BEB5-7517-1AC3-99CFCCD02DC0}"/>
                  </a:ext>
                </a:extLst>
              </p:cNvPr>
              <p:cNvSpPr/>
              <p:nvPr/>
            </p:nvSpPr>
            <p:spPr>
              <a:xfrm flipV="1">
                <a:off x="9297870" y="4301146"/>
                <a:ext cx="173246" cy="1876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889FD6C-A9C9-34C8-9576-B47DB823545F}"/>
                  </a:ext>
                </a:extLst>
              </p:cNvPr>
              <p:cNvSpPr/>
              <p:nvPr/>
            </p:nvSpPr>
            <p:spPr>
              <a:xfrm flipV="1">
                <a:off x="10200424" y="3930664"/>
                <a:ext cx="173246" cy="1876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D9BE92A-AEC5-DA38-0CBB-FBEA6FED5A18}"/>
                  </a:ext>
                </a:extLst>
              </p:cNvPr>
              <p:cNvSpPr/>
              <p:nvPr/>
            </p:nvSpPr>
            <p:spPr>
              <a:xfrm flipV="1">
                <a:off x="11091907" y="3552601"/>
                <a:ext cx="173246" cy="1876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A55383C-4113-CA43-96E6-B74C7CB8D61F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 flipV="1">
                <a:off x="9082354" y="4461346"/>
                <a:ext cx="240887" cy="3307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35E57DD-4CFC-AB22-7ABB-907ECA9A0018}"/>
                  </a:ext>
                </a:extLst>
              </p:cNvPr>
              <p:cNvCxnSpPr>
                <a:stCxn id="15" idx="5"/>
                <a:endCxn id="16" idx="1"/>
              </p:cNvCxnSpPr>
              <p:nvPr/>
            </p:nvCxnSpPr>
            <p:spPr>
              <a:xfrm flipV="1">
                <a:off x="9445745" y="4090864"/>
                <a:ext cx="780050" cy="23776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4CBD97A-F972-8A92-2A0D-E52B4E6101E6}"/>
                  </a:ext>
                </a:extLst>
              </p:cNvPr>
              <p:cNvCxnSpPr>
                <a:cxnSpLocks/>
                <a:stCxn id="16" idx="6"/>
                <a:endCxn id="17" idx="1"/>
              </p:cNvCxnSpPr>
              <p:nvPr/>
            </p:nvCxnSpPr>
            <p:spPr>
              <a:xfrm flipV="1">
                <a:off x="10373670" y="3712801"/>
                <a:ext cx="743608" cy="3117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5D419E0-E80F-8BCF-E7F3-ADC76A7E784A}"/>
                  </a:ext>
                </a:extLst>
              </p:cNvPr>
              <p:cNvCxnSpPr>
                <a:cxnSpLocks/>
                <a:stCxn id="17" idx="6"/>
              </p:cNvCxnSpPr>
              <p:nvPr/>
            </p:nvCxnSpPr>
            <p:spPr>
              <a:xfrm>
                <a:off x="11265153" y="3646444"/>
                <a:ext cx="501960" cy="3381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0075A4-81BE-C910-3351-A453ED224566}"/>
                  </a:ext>
                </a:extLst>
              </p:cNvPr>
              <p:cNvSpPr txBox="1"/>
              <p:nvPr/>
            </p:nvSpPr>
            <p:spPr>
              <a:xfrm>
                <a:off x="10019857" y="4829312"/>
                <a:ext cx="11586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600" dirty="0">
                    <a:solidFill>
                      <a:schemeClr val="bg1"/>
                    </a:solidFill>
                  </a:rPr>
                  <a:t>Semanas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C4EF75-2540-8B41-DBB2-AA4DB4D673DE}"/>
                  </a:ext>
                </a:extLst>
              </p:cNvPr>
              <p:cNvSpPr txBox="1"/>
              <p:nvPr/>
            </p:nvSpPr>
            <p:spPr>
              <a:xfrm rot="5400000">
                <a:off x="7876057" y="3884535"/>
                <a:ext cx="14948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600" dirty="0">
                    <a:solidFill>
                      <a:schemeClr val="bg1"/>
                    </a:solidFill>
                  </a:rPr>
                  <a:t>Índice de manejo de backlog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B097965-7D0B-9052-AC22-5FF0596361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2772" y="3443903"/>
                <a:ext cx="0" cy="154357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218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394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Leelawadee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Ávalos Arce</dc:creator>
  <cp:lastModifiedBy>Mariana Ávalos Arce</cp:lastModifiedBy>
  <cp:revision>8</cp:revision>
  <dcterms:created xsi:type="dcterms:W3CDTF">2022-10-12T22:15:04Z</dcterms:created>
  <dcterms:modified xsi:type="dcterms:W3CDTF">2022-10-19T21:24:54Z</dcterms:modified>
</cp:coreProperties>
</file>