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6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5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7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03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214C-7864-3945-89BC-709B9AB7D230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7CC8-054F-0C46-990E-AFBF70D32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5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ebiste.com/chat_messaging/getAdmi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Horizontal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Load Balancing required</a:t>
            </a:r>
          </a:p>
          <a:p>
            <a:r>
              <a:rPr lang="en-US" b="1" dirty="0" smtClean="0"/>
              <a:t>RESILIENT</a:t>
            </a:r>
          </a:p>
          <a:p>
            <a:r>
              <a:rPr lang="en-US" dirty="0" smtClean="0"/>
              <a:t>Network calls (RPC)</a:t>
            </a:r>
          </a:p>
          <a:p>
            <a:r>
              <a:rPr lang="en-US" dirty="0" smtClean="0"/>
              <a:t>Data inconsistency</a:t>
            </a:r>
          </a:p>
          <a:p>
            <a:r>
              <a:rPr lang="en-US" b="1" dirty="0" smtClean="0"/>
              <a:t>Scales well as users increase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78146" y="42013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accent2"/>
                </a:solidFill>
              </a:rPr>
              <a:t>Vertical Scaling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N/A</a:t>
            </a:r>
          </a:p>
          <a:p>
            <a:r>
              <a:rPr lang="en-US" dirty="0" smtClean="0"/>
              <a:t>Single point of failure</a:t>
            </a:r>
          </a:p>
          <a:p>
            <a:r>
              <a:rPr lang="en-US" b="1" dirty="0" smtClean="0"/>
              <a:t>Inter- process communications</a:t>
            </a:r>
          </a:p>
          <a:p>
            <a:r>
              <a:rPr lang="en-US" b="1" dirty="0" smtClean="0"/>
              <a:t>Consistent Data</a:t>
            </a:r>
          </a:p>
          <a:p>
            <a:r>
              <a:rPr lang="en-US" dirty="0" smtClean="0"/>
              <a:t>Hardware limit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00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Design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Items of importance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Naming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Parameters deficiency</a:t>
            </a:r>
          </a:p>
          <a:p>
            <a:pPr marL="800100" lvl="1" indent="-342900">
              <a:buAutoNum type="arabicParenR"/>
            </a:pPr>
            <a:r>
              <a:rPr lang="en-US" sz="1600" dirty="0" smtClean="0"/>
              <a:t>More </a:t>
            </a:r>
            <a:r>
              <a:rPr lang="en-US" sz="1600" dirty="0" err="1" smtClean="0"/>
              <a:t>params</a:t>
            </a:r>
            <a:r>
              <a:rPr lang="en-US" sz="1600" dirty="0" smtClean="0"/>
              <a:t> for efficiency only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Response object simplicity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Return specific errors messages, for expected errors</a:t>
            </a:r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865129" y="773814"/>
            <a:ext cx="5093043" cy="5506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Design API request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>
                <a:hlinkClick r:id="rId2"/>
              </a:rPr>
              <a:t>www.webiste.com/chat_messaging/getAdmins</a:t>
            </a:r>
            <a:endParaRPr lang="en-US" sz="2000" dirty="0" smtClean="0"/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POST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Request Object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Response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No side effects. If many flags, should break down into separate functions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Doing everything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/>
              <a:t>atomicity</a:t>
            </a:r>
            <a:endParaRPr lang="en-US" sz="1600" dirty="0" smtClean="0"/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When response is huge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Pagination - Break response into multiple responses, but not stateless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600" dirty="0" smtClean="0"/>
              <a:t>Fragmentation</a:t>
            </a:r>
          </a:p>
          <a:p>
            <a:pPr marL="800100" lvl="1" indent="-342900">
              <a:buFont typeface="Arial"/>
              <a:buAutoNum type="arabicParenR"/>
            </a:pPr>
            <a:endParaRPr lang="en-US" sz="1600" dirty="0" smtClean="0"/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Do you want perfect consistency?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2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NoSQL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 smtClean="0"/>
              <a:t>SQL </a:t>
            </a:r>
          </a:p>
          <a:p>
            <a:pPr marL="800100" lvl="1" indent="-342900">
              <a:buAutoNum type="arabicParenR"/>
            </a:pPr>
            <a:r>
              <a:rPr lang="en-US" sz="1200" dirty="0"/>
              <a:t>requires joins which are expensive, no way to efficiently normalize</a:t>
            </a:r>
            <a:endParaRPr lang="en-US" sz="1200" dirty="0" smtClean="0"/>
          </a:p>
          <a:p>
            <a:pPr marL="342900" indent="-342900">
              <a:buAutoNum type="arabicParenR"/>
            </a:pPr>
            <a:r>
              <a:rPr lang="en-US" sz="2000" dirty="0" err="1" smtClean="0"/>
              <a:t>NoSQL</a:t>
            </a:r>
            <a:r>
              <a:rPr lang="en-US" sz="2000" dirty="0" smtClean="0"/>
              <a:t> 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Flexible schema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/>
              <a:t>insertions and retrievals require the whole </a:t>
            </a:r>
            <a:r>
              <a:rPr lang="en-US" sz="1200" dirty="0" smtClean="0"/>
              <a:t>blob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Horizontal partitioning built in, build for scale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Build for aggregation, finding metrics</a:t>
            </a:r>
          </a:p>
          <a:p>
            <a:pPr marL="342900" indent="-342900">
              <a:buFont typeface="Arial"/>
              <a:buAutoNum type="arabicParenR"/>
            </a:pPr>
            <a:r>
              <a:rPr lang="en-US" sz="1600" dirty="0" err="1" smtClean="0"/>
              <a:t>NoSQL</a:t>
            </a:r>
            <a:r>
              <a:rPr lang="en-US" sz="1600" dirty="0" smtClean="0"/>
              <a:t> – disadvantages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Not built for updates (delete and insert), </a:t>
            </a:r>
            <a:r>
              <a:rPr lang="en-US" sz="1200" dirty="0"/>
              <a:t>Consistency, ACID not  </a:t>
            </a:r>
            <a:r>
              <a:rPr lang="en-US" sz="1200" dirty="0" smtClean="0"/>
              <a:t>guaranteed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Not read optimized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Relations are not implicit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Joins are hard		</a:t>
            </a:r>
          </a:p>
          <a:p>
            <a:pPr marL="342900" indent="-342900">
              <a:buFont typeface="Arial"/>
              <a:buAutoNum type="arabicParenR"/>
            </a:pPr>
            <a:r>
              <a:rPr lang="en-US" sz="1600" dirty="0" smtClean="0"/>
              <a:t>Cassandra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Have n instances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Writes to m servers, where </a:t>
            </a:r>
            <a:r>
              <a:rPr lang="en-US" sz="1200" dirty="0" err="1" smtClean="0"/>
              <a:t>pos</a:t>
            </a:r>
            <a:r>
              <a:rPr lang="en-US" sz="1200" dirty="0" smtClean="0"/>
              <a:t> through </a:t>
            </a:r>
            <a:r>
              <a:rPr lang="en-US" sz="1200" dirty="0" err="1" smtClean="0"/>
              <a:t>pos</a:t>
            </a:r>
            <a:r>
              <a:rPr lang="en-US" sz="1200" dirty="0" smtClean="0"/>
              <a:t> + m - 1</a:t>
            </a:r>
          </a:p>
          <a:p>
            <a:pPr marL="800100" lvl="1" indent="-342900">
              <a:buFont typeface="Arial"/>
              <a:buAutoNum type="arabicParenR"/>
            </a:pPr>
            <a:r>
              <a:rPr lang="en-US" sz="1200" dirty="0" smtClean="0"/>
              <a:t>Quorum factor of x. For reads, x servers have to return the same value</a:t>
            </a:r>
            <a:endParaRPr lang="en-US" sz="1200" dirty="0"/>
          </a:p>
          <a:p>
            <a:pPr marL="800100" lvl="1" indent="-342900">
              <a:buAutoNum type="arabicParenR"/>
            </a:pPr>
            <a:endParaRPr lang="en-US" sz="1200" dirty="0" smtClean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14" y="920035"/>
            <a:ext cx="5090410" cy="444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760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6" y="0"/>
            <a:ext cx="38425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Consensus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9028" y="4977800"/>
            <a:ext cx="5093043" cy="2354652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Bottleneck to Master DB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Add slave node, prevent writes to it, only reads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Or make both masters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Add 2 slaves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2 Phase commit, 3 phase commit, MVCC, SAGA</a:t>
            </a:r>
          </a:p>
          <a:p>
            <a:pPr marL="342900" indent="-342900">
              <a:buAutoNum type="arabicParenR"/>
            </a:pP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28" y="687550"/>
            <a:ext cx="7692401" cy="4220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243" y="1067112"/>
            <a:ext cx="3643368" cy="361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735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6" y="0"/>
            <a:ext cx="38425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 Sub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4" y="839227"/>
            <a:ext cx="5010649" cy="3801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9028" y="4977800"/>
            <a:ext cx="5093043" cy="1673166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Use queue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Disadvantage – not enough consistency by default</a:t>
            </a:r>
            <a:endParaRPr lang="en-US" sz="1200" dirty="0" smtClean="0"/>
          </a:p>
          <a:p>
            <a:pPr marL="342900" indent="-342900">
              <a:buAutoNum type="arabicParenR"/>
            </a:pP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76" y="718810"/>
            <a:ext cx="6217838" cy="4620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057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6" y="0"/>
            <a:ext cx="384251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Driven Systems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65270" y="681845"/>
            <a:ext cx="5093043" cy="1673166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1600" dirty="0" smtClean="0"/>
              <a:t>Availability (but lower consistency)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Easy Roll- backs</a:t>
            </a:r>
          </a:p>
          <a:p>
            <a:pPr marL="342900" indent="-342900">
              <a:buAutoNum type="arabicParenR"/>
            </a:pPr>
            <a:r>
              <a:rPr lang="en-US" sz="1600" dirty="0" smtClean="0"/>
              <a:t>Replacement</a:t>
            </a:r>
            <a:endParaRPr lang="en-US" sz="1200" dirty="0" smtClean="0"/>
          </a:p>
          <a:p>
            <a:pPr marL="342900" indent="-342900">
              <a:buAutoNum type="arabicParenR"/>
            </a:pPr>
            <a:endParaRPr lang="en-US" sz="1600" dirty="0" smtClean="0"/>
          </a:p>
          <a:p>
            <a:pPr marL="342900" indent="-342900">
              <a:buAutoNum type="arabicParenR"/>
            </a:pPr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05216" y="2355011"/>
            <a:ext cx="5093043" cy="37869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Problems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Consistency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N/A to Gateways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Less control of responses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Compaction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Hidden Slow</a:t>
            </a:r>
          </a:p>
          <a:p>
            <a:pPr marL="342900" indent="-342900">
              <a:buAutoNum type="arabicParenR"/>
            </a:pPr>
            <a:r>
              <a:rPr lang="en-US" sz="1800" dirty="0" smtClean="0"/>
              <a:t>Fixing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Replay from Start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Diff based</a:t>
            </a:r>
          </a:p>
          <a:p>
            <a:pPr marL="800100" lvl="1" indent="-342900">
              <a:buAutoNum type="arabicParenR"/>
            </a:pPr>
            <a:r>
              <a:rPr lang="en-US" sz="1200" dirty="0" smtClean="0"/>
              <a:t>Undo</a:t>
            </a:r>
            <a:endParaRPr lang="en-US" sz="1200" dirty="0"/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marL="342900" indent="-342900">
              <a:buFont typeface="Arial"/>
              <a:buAutoNum type="arabicParenR"/>
            </a:pPr>
            <a:endParaRPr lang="en-US" sz="1200" dirty="0" smtClean="0"/>
          </a:p>
          <a:p>
            <a:pPr marL="342900" indent="-342900">
              <a:buFont typeface="Arial"/>
              <a:buAutoNum type="arabicParenR"/>
            </a:pPr>
            <a:endParaRPr lang="en-US" sz="1800" dirty="0" smtClean="0"/>
          </a:p>
          <a:p>
            <a:pPr marL="342900" indent="-342900">
              <a:buFont typeface="Arial"/>
              <a:buAutoNum type="arabicParenR"/>
            </a:pPr>
            <a:endParaRPr lang="en-US" sz="18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72" y="681845"/>
            <a:ext cx="6268438" cy="565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2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672" y="55901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Instagram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3575" y="523220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 </a:t>
            </a:r>
            <a:endParaRPr lang="en-US" dirty="0"/>
          </a:p>
          <a:p>
            <a:endParaRPr lang="en-US" dirty="0" smtClean="0"/>
          </a:p>
        </p:txBody>
      </p:sp>
      <p:cxnSp>
        <p:nvCxnSpPr>
          <p:cNvPr id="3" name="Straight Arrow Connector 2"/>
          <p:cNvCxnSpPr>
            <a:stCxn id="4" idx="3"/>
            <a:endCxn id="11" idx="1"/>
          </p:cNvCxnSpPr>
          <p:nvPr/>
        </p:nvCxnSpPr>
        <p:spPr>
          <a:xfrm flipV="1">
            <a:off x="1356494" y="846386"/>
            <a:ext cx="797081" cy="35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912495" y="601012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User Feed </a:t>
            </a:r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 flipV="1">
            <a:off x="3423907" y="785678"/>
            <a:ext cx="488588" cy="22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04550" y="1562773"/>
            <a:ext cx="24904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Features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Store/ Get Images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Like + Comment on Images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Follow someone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Publish a newsfeed</a:t>
            </a:r>
            <a:endParaRPr lang="en-US" sz="1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74808"/>
              </p:ext>
            </p:extLst>
          </p:nvPr>
        </p:nvGraphicFramePr>
        <p:xfrm>
          <a:off x="2915430" y="4802928"/>
          <a:ext cx="632316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866"/>
                <a:gridCol w="1041866"/>
                <a:gridCol w="1041866"/>
                <a:gridCol w="1041866"/>
                <a:gridCol w="1041866"/>
                <a:gridCol w="111383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Likes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activityId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06084"/>
              </p:ext>
            </p:extLst>
          </p:nvPr>
        </p:nvGraphicFramePr>
        <p:xfrm>
          <a:off x="5520247" y="2927078"/>
          <a:ext cx="64167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342"/>
                <a:gridCol w="1283342"/>
                <a:gridCol w="1283342"/>
                <a:gridCol w="1283342"/>
                <a:gridCol w="128334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imageUrl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userId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96448"/>
              </p:ext>
            </p:extLst>
          </p:nvPr>
        </p:nvGraphicFramePr>
        <p:xfrm>
          <a:off x="6593587" y="3815279"/>
          <a:ext cx="525176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41"/>
                <a:gridCol w="1312941"/>
                <a:gridCol w="1312941"/>
                <a:gridCol w="1312941"/>
              </a:tblGrid>
              <a:tr h="349823">
                <a:tc>
                  <a:txBody>
                    <a:bodyPr/>
                    <a:lstStyle/>
                    <a:p>
                      <a:r>
                        <a:rPr lang="en-US" dirty="0" smtClean="0"/>
                        <a:t>Comment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activityid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8830"/>
              </p:ext>
            </p:extLst>
          </p:nvPr>
        </p:nvGraphicFramePr>
        <p:xfrm>
          <a:off x="9395754" y="4837349"/>
          <a:ext cx="262588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941"/>
                <a:gridCol w="1312941"/>
              </a:tblGrid>
              <a:tr h="349823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numLikes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3065557" y="3135824"/>
            <a:ext cx="23319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 #2</a:t>
            </a:r>
          </a:p>
          <a:p>
            <a:r>
              <a:rPr lang="en-US" sz="1200" dirty="0"/>
              <a:t>Like + Comment on Images</a:t>
            </a:r>
          </a:p>
          <a:p>
            <a:endParaRPr lang="en-US" sz="1200" dirty="0"/>
          </a:p>
          <a:p>
            <a:r>
              <a:rPr lang="en-US" sz="1200" dirty="0" smtClean="0"/>
              <a:t>Can you comment on a comment?</a:t>
            </a:r>
          </a:p>
          <a:p>
            <a:r>
              <a:rPr lang="en-US" sz="1200" dirty="0" smtClean="0"/>
              <a:t>Can you like a comment?</a:t>
            </a:r>
          </a:p>
          <a:p>
            <a:r>
              <a:rPr lang="en-US" sz="1200" dirty="0" smtClean="0"/>
              <a:t>Design ER diagram and DB tables</a:t>
            </a:r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7913727" y="1612862"/>
            <a:ext cx="1981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 #1</a:t>
            </a:r>
          </a:p>
          <a:p>
            <a:pPr marL="342900" indent="-342900">
              <a:buAutoNum type="arabicParenR"/>
            </a:pPr>
            <a:r>
              <a:rPr lang="en-US" sz="1200" dirty="0"/>
              <a:t>Store/ Get Images</a:t>
            </a:r>
          </a:p>
          <a:p>
            <a:endParaRPr lang="en-US" sz="1200" dirty="0" smtClean="0"/>
          </a:p>
          <a:p>
            <a:r>
              <a:rPr lang="en-US" sz="1200" dirty="0" smtClean="0"/>
              <a:t>Already cover by Tinder slide</a:t>
            </a:r>
            <a:endParaRPr lang="en-US" sz="1200" dirty="0"/>
          </a:p>
          <a:p>
            <a:endParaRPr lang="en-US" sz="1200" dirty="0" smtClean="0"/>
          </a:p>
        </p:txBody>
      </p:sp>
      <p:sp>
        <p:nvSpPr>
          <p:cNvPr id="75" name="TextBox 74"/>
          <p:cNvSpPr txBox="1"/>
          <p:nvPr/>
        </p:nvSpPr>
        <p:spPr>
          <a:xfrm>
            <a:off x="1882255" y="1372939"/>
            <a:ext cx="16628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</a:p>
          <a:p>
            <a:r>
              <a:rPr lang="en-US" dirty="0" smtClean="0"/>
              <a:t>(snapshots)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6294095" y="563152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Posts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6294095" y="1042767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Follow </a:t>
            </a:r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37" idx="3"/>
            <a:endCxn id="76" idx="1"/>
          </p:cNvCxnSpPr>
          <p:nvPr/>
        </p:nvCxnSpPr>
        <p:spPr>
          <a:xfrm flipV="1">
            <a:off x="5805495" y="747818"/>
            <a:ext cx="488600" cy="378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77" idx="1"/>
          </p:cNvCxnSpPr>
          <p:nvPr/>
        </p:nvCxnSpPr>
        <p:spPr>
          <a:xfrm>
            <a:off x="5805495" y="936421"/>
            <a:ext cx="488600" cy="2910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0075121" y="99161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10075121" y="601012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Chat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10075121" y="1103986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0075121" y="1562773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Activity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0075121" y="1936028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 </a:t>
            </a:r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347018" y="2228790"/>
            <a:ext cx="2737865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 #4</a:t>
            </a:r>
          </a:p>
          <a:p>
            <a:r>
              <a:rPr lang="en-US" sz="1200" dirty="0" smtClean="0"/>
              <a:t>Publish Newsfeed</a:t>
            </a:r>
          </a:p>
          <a:p>
            <a:endParaRPr lang="en-US" sz="1200" dirty="0"/>
          </a:p>
          <a:p>
            <a:r>
              <a:rPr lang="en-US" sz="1200" dirty="0" smtClean="0"/>
              <a:t>Get followers, then posts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Expose API</a:t>
            </a:r>
          </a:p>
          <a:p>
            <a:pPr marL="685800" lvl="1" indent="-228600">
              <a:buAutoNum type="arabicParenR"/>
            </a:pPr>
            <a:r>
              <a:rPr lang="en-US" sz="1200" dirty="0" smtClean="0"/>
              <a:t>Get posts by users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Limit # of posts from post</a:t>
            </a:r>
            <a:br>
              <a:rPr lang="en-US" sz="1200" dirty="0" smtClean="0"/>
            </a:br>
            <a:r>
              <a:rPr lang="en-US" sz="1200" dirty="0" smtClean="0"/>
              <a:t>service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Pre-compute User feed</a:t>
            </a:r>
            <a:br>
              <a:rPr lang="en-US" sz="1200" dirty="0" smtClean="0"/>
            </a:br>
            <a:r>
              <a:rPr lang="en-US" sz="1200" dirty="0" smtClean="0"/>
              <a:t>post service sends event</a:t>
            </a:r>
            <a:br>
              <a:rPr lang="en-US" sz="1200" dirty="0" smtClean="0"/>
            </a:br>
            <a:r>
              <a:rPr lang="en-US" sz="1200" dirty="0" smtClean="0"/>
              <a:t>user feed service, get followers,</a:t>
            </a:r>
            <a:br>
              <a:rPr lang="en-US" sz="1200" dirty="0" smtClean="0"/>
            </a:br>
            <a:r>
              <a:rPr lang="en-US" sz="1200" dirty="0" smtClean="0"/>
              <a:t>add to each one’s queue</a:t>
            </a:r>
          </a:p>
          <a:p>
            <a:pPr marL="685800" lvl="1" indent="-228600">
              <a:buAutoNum type="arabicParenR"/>
            </a:pPr>
            <a:r>
              <a:rPr lang="en-US" sz="1200" dirty="0" smtClean="0"/>
              <a:t>Store in cache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Celebrity posts</a:t>
            </a:r>
          </a:p>
          <a:p>
            <a:pPr marL="685800" lvl="1" indent="-228600">
              <a:buAutoNum type="arabicParenR"/>
            </a:pPr>
            <a:r>
              <a:rPr lang="en-US" sz="1200" dirty="0" smtClean="0"/>
              <a:t>Push Batch processing, </a:t>
            </a:r>
            <a:br>
              <a:rPr lang="en-US" sz="1200" dirty="0" smtClean="0"/>
            </a:br>
            <a:r>
              <a:rPr lang="en-US" sz="1200" dirty="0" smtClean="0"/>
              <a:t>send 1000</a:t>
            </a:r>
            <a:br>
              <a:rPr lang="en-US" sz="1200" dirty="0" smtClean="0"/>
            </a:br>
            <a:r>
              <a:rPr lang="en-US" sz="1200" dirty="0" smtClean="0"/>
              <a:t>posts every 10 sec (push)</a:t>
            </a:r>
          </a:p>
          <a:p>
            <a:pPr marL="685800" lvl="1" indent="-228600">
              <a:buAutoNum type="arabicParenR"/>
            </a:pPr>
            <a:r>
              <a:rPr lang="en-US" sz="1200" dirty="0" smtClean="0"/>
              <a:t>Wait for followers to poll</a:t>
            </a:r>
            <a:br>
              <a:rPr lang="en-US" sz="1200" dirty="0" smtClean="0"/>
            </a:br>
            <a:r>
              <a:rPr lang="en-US" sz="1200" dirty="0" smtClean="0"/>
              <a:t>server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Hybrid model – push for normal user,</a:t>
            </a:r>
            <a:br>
              <a:rPr lang="en-US" sz="1200" dirty="0" smtClean="0"/>
            </a:br>
            <a:r>
              <a:rPr lang="en-US" sz="1200" dirty="0" smtClean="0"/>
              <a:t>poll for celebrity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545"/>
              </p:ext>
            </p:extLst>
          </p:nvPr>
        </p:nvGraphicFramePr>
        <p:xfrm>
          <a:off x="7662041" y="5982614"/>
          <a:ext cx="4246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416"/>
                <a:gridCol w="1415416"/>
                <a:gridCol w="141541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followerID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FolloweeID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5" name="TextBox 84"/>
          <p:cNvSpPr txBox="1"/>
          <p:nvPr/>
        </p:nvSpPr>
        <p:spPr>
          <a:xfrm>
            <a:off x="6387902" y="6078839"/>
            <a:ext cx="121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 #3</a:t>
            </a:r>
            <a:endParaRPr lang="en-US" sz="1200" dirty="0"/>
          </a:p>
          <a:p>
            <a:r>
              <a:rPr lang="en-US" sz="1200" dirty="0" smtClean="0"/>
              <a:t>Follow someone</a:t>
            </a:r>
          </a:p>
        </p:txBody>
      </p:sp>
    </p:spTree>
    <p:extLst>
      <p:ext uri="{BB962C8B-B14F-4D97-AF65-F5344CB8AC3E}">
        <p14:creationId xmlns:p14="http://schemas.microsoft.com/office/powerpoint/2010/main" val="37702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Consistent Hashing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1050324" y="1173892"/>
            <a:ext cx="4077730" cy="37317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82578" y="1694935"/>
            <a:ext cx="2813222" cy="26896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9519" y="527561"/>
            <a:ext cx="20206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Request Id -&gt;  h(r1)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60308" y="989226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60308" y="1787268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60308" y="274457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60308" y="370187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60308" y="4628633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62041" y="970578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h1(0) % 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270421" y="1310276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50987" y="2694628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29681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30743" y="4199923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48566" y="2596630"/>
            <a:ext cx="5340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30743" y="1477435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23037" y="1701231"/>
            <a:ext cx="45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2041" y="1633381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H1(1) % 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62041" y="2670430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H1(2) % M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62041" y="3701874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H1(3) % 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62041" y="4548652"/>
            <a:ext cx="13485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H1(M) % M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425789" y="881161"/>
            <a:ext cx="254790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Assign server to positions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Hash request ID, and find closest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hash table, taking into account virtual servers, to load balance equally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Each servers maps to multiple points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Works well only when many servers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59311" y="689466"/>
            <a:ext cx="7733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 / 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47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6044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Message/ Task 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Queues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42918" y="847039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42918" y="1645081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42918" y="2602384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Server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42918" y="3559687"/>
            <a:ext cx="11368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Server 3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419092"/>
              </p:ext>
            </p:extLst>
          </p:nvPr>
        </p:nvGraphicFramePr>
        <p:xfrm>
          <a:off x="7962085" y="847039"/>
          <a:ext cx="3381417" cy="23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139"/>
                <a:gridCol w="1127139"/>
                <a:gridCol w="1127139"/>
              </a:tblGrid>
              <a:tr h="4728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Contents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Done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/>
                </a:tc>
              </a:tr>
              <a:tr h="47281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1149178" y="1000897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62706" y="1835156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262706" y="279168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282528" y="3744353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282528" y="4113685"/>
            <a:ext cx="1260390" cy="7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93130" y="814270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20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93130" y="1632298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8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62706" y="253365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3130" y="3550591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9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273308" y="3975185"/>
            <a:ext cx="619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11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058245" y="1466509"/>
            <a:ext cx="174719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Notifier</a:t>
            </a:r>
            <a:r>
              <a:rPr lang="en-US" dirty="0" smtClean="0"/>
              <a:t> / Load Balancing</a:t>
            </a:r>
          </a:p>
          <a:p>
            <a:endParaRPr lang="en-US" dirty="0"/>
          </a:p>
        </p:txBody>
      </p:sp>
      <p:cxnSp>
        <p:nvCxnSpPr>
          <p:cNvPr id="24" name="Straight Arrow Connector 23"/>
          <p:cNvCxnSpPr>
            <a:stCxn id="3" idx="3"/>
            <a:endCxn id="22" idx="1"/>
          </p:cNvCxnSpPr>
          <p:nvPr/>
        </p:nvCxnSpPr>
        <p:spPr>
          <a:xfrm>
            <a:off x="3679740" y="1031705"/>
            <a:ext cx="1378505" cy="8964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22" idx="1"/>
          </p:cNvCxnSpPr>
          <p:nvPr/>
        </p:nvCxnSpPr>
        <p:spPr>
          <a:xfrm>
            <a:off x="3679740" y="1829747"/>
            <a:ext cx="1378505" cy="98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3"/>
            <a:endCxn id="22" idx="1"/>
          </p:cNvCxnSpPr>
          <p:nvPr/>
        </p:nvCxnSpPr>
        <p:spPr>
          <a:xfrm flipV="1">
            <a:off x="3679740" y="1928174"/>
            <a:ext cx="1378505" cy="858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3679740" y="1909297"/>
            <a:ext cx="1378506" cy="1835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000120" y="1031705"/>
            <a:ext cx="816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Heartbeat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786138" y="2631140"/>
            <a:ext cx="254790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If server doesn’t respond, </a:t>
            </a:r>
            <a:r>
              <a:rPr lang="en-US" dirty="0" err="1" smtClean="0"/>
              <a:t>notifier</a:t>
            </a:r>
            <a:r>
              <a:rPr lang="en-US" dirty="0" smtClean="0"/>
              <a:t> finds ids to dead server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Redistributes orders to other servers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Load balancing/ consistent hashing deals with duplicates, not sent to multiple servers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69131" y="5313405"/>
            <a:ext cx="19904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Assignment / notification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Load balancing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Heartbeat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persistence</a:t>
            </a:r>
          </a:p>
        </p:txBody>
      </p:sp>
    </p:spTree>
    <p:extLst>
      <p:ext uri="{BB962C8B-B14F-4D97-AF65-F5344CB8AC3E}">
        <p14:creationId xmlns:p14="http://schemas.microsoft.com/office/powerpoint/2010/main" val="6011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Monolithic </a:t>
            </a:r>
            <a:r>
              <a:rPr lang="en-US" sz="280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MicroServices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Monolithic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Can have many machines</a:t>
            </a:r>
          </a:p>
          <a:p>
            <a:r>
              <a:rPr lang="en-US" sz="2000" dirty="0" smtClean="0"/>
              <a:t>Simpler to maintain</a:t>
            </a:r>
          </a:p>
          <a:p>
            <a:r>
              <a:rPr lang="en-US" sz="2000" dirty="0" smtClean="0"/>
              <a:t>Less Complex</a:t>
            </a:r>
          </a:p>
          <a:p>
            <a:r>
              <a:rPr lang="en-US" sz="2000" dirty="0" smtClean="0"/>
              <a:t>Don’t need to duplicate for setting up tests, connections</a:t>
            </a:r>
          </a:p>
          <a:p>
            <a:r>
              <a:rPr lang="en-US" sz="2000" dirty="0" smtClean="0"/>
              <a:t>Procedure calls faster, not RPC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Deployments are complicated, have to be monitored every time</a:t>
            </a:r>
          </a:p>
          <a:p>
            <a:r>
              <a:rPr lang="en-US" sz="2000" dirty="0" smtClean="0"/>
              <a:t>Single point of failure, have to restart everything instead of at few points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09581" y="567090"/>
            <a:ext cx="5093043" cy="5756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 smtClean="0">
                <a:solidFill>
                  <a:schemeClr val="accent2"/>
                </a:solidFill>
              </a:rPr>
              <a:t>MicroService</a:t>
            </a:r>
            <a:r>
              <a:rPr lang="en-US" sz="2000" b="1" dirty="0" smtClean="0">
                <a:solidFill>
                  <a:schemeClr val="accent2"/>
                </a:solidFill>
              </a:rPr>
              <a:t/>
            </a:r>
            <a:br>
              <a:rPr lang="en-US" sz="2000" b="1" dirty="0" smtClean="0">
                <a:solidFill>
                  <a:schemeClr val="accent2"/>
                </a:solidFill>
              </a:rPr>
            </a:br>
            <a:endParaRPr lang="en-US" sz="2000" b="1" dirty="0" smtClean="0">
              <a:solidFill>
                <a:schemeClr val="accent2"/>
              </a:solidFill>
            </a:endParaRPr>
          </a:p>
          <a:p>
            <a:r>
              <a:rPr lang="en-US" sz="2000" dirty="0" smtClean="0"/>
              <a:t>Can have little machines</a:t>
            </a:r>
          </a:p>
          <a:p>
            <a:r>
              <a:rPr lang="en-US" sz="2000" dirty="0" smtClean="0"/>
              <a:t>Easier to scale</a:t>
            </a:r>
          </a:p>
          <a:p>
            <a:r>
              <a:rPr lang="en-US" sz="2000" dirty="0" smtClean="0"/>
              <a:t>Easier for new team members</a:t>
            </a:r>
          </a:p>
          <a:p>
            <a:r>
              <a:rPr lang="en-US" sz="2000" dirty="0" smtClean="0"/>
              <a:t>Parallel development is easier</a:t>
            </a:r>
          </a:p>
          <a:p>
            <a:r>
              <a:rPr lang="en-US" sz="2000" dirty="0" smtClean="0"/>
              <a:t>Fewer parts are hidden when deploying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Not easy to design, needs smart architects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8268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 </a:t>
            </a:r>
            <a:r>
              <a:rPr lang="en-US" sz="2800" b="0" cap="none" spc="0" dirty="0" err="1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Sharding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420130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Consistency</a:t>
            </a:r>
          </a:p>
          <a:p>
            <a:r>
              <a:rPr lang="en-US" sz="2000" dirty="0" smtClean="0"/>
              <a:t>Availability</a:t>
            </a:r>
          </a:p>
          <a:p>
            <a:r>
              <a:rPr lang="en-US" sz="2000" dirty="0" smtClean="0"/>
              <a:t>Can shard by </a:t>
            </a:r>
            <a:r>
              <a:rPr lang="en-US" sz="2000" dirty="0" err="1" smtClean="0"/>
              <a:t>userId</a:t>
            </a:r>
            <a:r>
              <a:rPr lang="en-US" sz="2000" dirty="0" smtClean="0"/>
              <a:t>, location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r>
              <a:rPr lang="en-US" sz="2000" dirty="0" smtClean="0"/>
              <a:t>Problems</a:t>
            </a:r>
          </a:p>
          <a:p>
            <a:r>
              <a:rPr lang="en-US" sz="2000" dirty="0" smtClean="0"/>
              <a:t>Joins across shards, expensive</a:t>
            </a:r>
          </a:p>
          <a:p>
            <a:r>
              <a:rPr lang="en-US" sz="2000" dirty="0" smtClean="0"/>
              <a:t>Shards are inflexible in number, can use consistent hashing (</a:t>
            </a:r>
            <a:r>
              <a:rPr lang="en-US" sz="2000" dirty="0" err="1" smtClean="0"/>
              <a:t>Memcached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Create index on shards</a:t>
            </a:r>
          </a:p>
          <a:p>
            <a:r>
              <a:rPr lang="en-US" sz="2000" dirty="0" smtClean="0"/>
              <a:t>Master -&gt; Slave Arch</a:t>
            </a:r>
          </a:p>
          <a:p>
            <a:r>
              <a:rPr lang="en-US" sz="2000" dirty="0" smtClean="0"/>
              <a:t>Writes to master, reads to slaves, slave becomes master if needed</a:t>
            </a:r>
          </a:p>
        </p:txBody>
      </p:sp>
    </p:spTree>
    <p:extLst>
      <p:ext uri="{BB962C8B-B14F-4D97-AF65-F5344CB8AC3E}">
        <p14:creationId xmlns:p14="http://schemas.microsoft.com/office/powerpoint/2010/main" val="332902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4163" y="0"/>
            <a:ext cx="490193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point of failure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72086" y="773813"/>
            <a:ext cx="5093043" cy="575683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More Nodes</a:t>
            </a:r>
          </a:p>
          <a:p>
            <a:r>
              <a:rPr lang="en-US" sz="2000" dirty="0" smtClean="0"/>
              <a:t>Master – Slave</a:t>
            </a:r>
          </a:p>
          <a:p>
            <a:r>
              <a:rPr lang="en-US" sz="2000" dirty="0" smtClean="0"/>
              <a:t>Regions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Multiple Load Balancers (Gateway)</a:t>
            </a:r>
          </a:p>
          <a:p>
            <a:r>
              <a:rPr lang="en-US" sz="2000" dirty="0" smtClean="0"/>
              <a:t>Client -&gt; DNS -&gt; LBs -&gt; Nodes -&gt; DBs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033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Tinder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3105" y="2939111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69131" y="5313405"/>
            <a:ext cx="4138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FontTx/>
              <a:buAutoNum type="arabicParenR"/>
            </a:pPr>
            <a:r>
              <a:rPr lang="en-US" sz="1200" dirty="0" smtClean="0"/>
              <a:t>Store Profiles (Images – 5 per </a:t>
            </a:r>
            <a:r>
              <a:rPr lang="en-US" sz="1200" dirty="0"/>
              <a:t>User)</a:t>
            </a:r>
            <a:br>
              <a:rPr lang="en-US" sz="1200" dirty="0"/>
            </a:br>
            <a:r>
              <a:rPr lang="en-US" sz="1200" dirty="0"/>
              <a:t>	Store Images as file or </a:t>
            </a:r>
            <a:r>
              <a:rPr lang="en-US" sz="1200" dirty="0" smtClean="0"/>
              <a:t>Blob </a:t>
            </a:r>
            <a:r>
              <a:rPr lang="en-US" sz="1200" dirty="0"/>
              <a:t>(Binary Large Object</a:t>
            </a:r>
            <a:r>
              <a:rPr lang="en-US" sz="1200" dirty="0" smtClean="0"/>
              <a:t>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Recommend matches (# of active users)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Note matches (0.1%  match)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Direct messaging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3214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Images as file or Blog (Binary Large Object)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5098520" y="5313405"/>
            <a:ext cx="15846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DBs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Mutability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Transaction – ACID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Indexes (search)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Access Control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7010709" y="5405737"/>
            <a:ext cx="1761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Store as file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Cheaper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Faster</a:t>
            </a:r>
          </a:p>
          <a:p>
            <a:r>
              <a:rPr lang="en-US" sz="1200" dirty="0" err="1" smtClean="0"/>
              <a:t>profileId</a:t>
            </a:r>
            <a:r>
              <a:rPr lang="en-US" sz="1200" dirty="0" smtClean="0"/>
              <a:t>, </a:t>
            </a:r>
            <a:r>
              <a:rPr lang="en-US" sz="1200" dirty="0" err="1" smtClean="0"/>
              <a:t>imageId</a:t>
            </a:r>
            <a:r>
              <a:rPr lang="en-US" sz="1200" dirty="0" smtClean="0"/>
              <a:t>, </a:t>
            </a:r>
            <a:r>
              <a:rPr lang="en-US" sz="1200" dirty="0" err="1" smtClean="0"/>
              <a:t>FileUrl</a:t>
            </a:r>
            <a:endParaRPr lang="en-US" sz="1200" dirty="0" smtClean="0"/>
          </a:p>
          <a:p>
            <a:r>
              <a:rPr lang="en-US" sz="1200" dirty="0" smtClean="0"/>
              <a:t>To Distributed File Sys</a:t>
            </a:r>
            <a:endParaRPr lang="en-US" sz="1200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1605953" y="1196235"/>
            <a:ext cx="1864605" cy="908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9589" y="1655258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User / token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168600" y="1293926"/>
            <a:ext cx="987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</a:t>
            </a:r>
            <a:r>
              <a:rPr lang="en-US" sz="1200" dirty="0" smtClean="0"/>
              <a:t>pdate(user)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70558" y="1853212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23" name="Straight Arrow Connector 22"/>
          <p:cNvCxnSpPr>
            <a:stCxn id="63" idx="3"/>
            <a:endCxn id="9" idx="1"/>
          </p:cNvCxnSpPr>
          <p:nvPr/>
        </p:nvCxnSpPr>
        <p:spPr>
          <a:xfrm>
            <a:off x="4607380" y="2314877"/>
            <a:ext cx="2335725" cy="10858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22473" y="3077610"/>
            <a:ext cx="909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Auth</a:t>
            </a:r>
            <a:endParaRPr lang="en-US" sz="1200" dirty="0" smtClean="0"/>
          </a:p>
          <a:p>
            <a:r>
              <a:rPr lang="en-US" sz="1200" dirty="0" smtClean="0"/>
              <a:t>Web socket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927832" y="3979875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29" name="Straight Arrow Connector 28"/>
          <p:cNvCxnSpPr>
            <a:endCxn id="68" idx="1"/>
          </p:cNvCxnSpPr>
          <p:nvPr/>
        </p:nvCxnSpPr>
        <p:spPr>
          <a:xfrm>
            <a:off x="4607380" y="2584387"/>
            <a:ext cx="2320452" cy="185715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874977" y="2662112"/>
            <a:ext cx="121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</a:t>
            </a:r>
            <a:r>
              <a:rPr lang="en-US" sz="1200" dirty="0" smtClean="0"/>
              <a:t>essage(u1, u2)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69131" y="275444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cxnSp>
        <p:nvCxnSpPr>
          <p:cNvPr id="31" name="Straight Arrow Connector 30"/>
          <p:cNvCxnSpPr>
            <a:endCxn id="63" idx="1"/>
          </p:cNvCxnSpPr>
          <p:nvPr/>
        </p:nvCxnSpPr>
        <p:spPr>
          <a:xfrm flipV="1">
            <a:off x="1605953" y="2314877"/>
            <a:ext cx="1864605" cy="4973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972456" y="3656709"/>
            <a:ext cx="194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Peer 2 Peer Protocol (</a:t>
            </a:r>
            <a:r>
              <a:rPr lang="en-US" sz="1200" dirty="0" err="1" smtClean="0"/>
              <a:t>xmpp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Instead of</a:t>
            </a:r>
          </a:p>
          <a:p>
            <a:r>
              <a:rPr lang="en-US" sz="1200" dirty="0" smtClean="0"/>
              <a:t>Client Server Protocol (http)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11516" y="411404"/>
            <a:ext cx="113682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  <p:cxnSp>
        <p:nvCxnSpPr>
          <p:cNvPr id="35" name="Straight Arrow Connector 34"/>
          <p:cNvCxnSpPr>
            <a:endCxn id="77" idx="1"/>
          </p:cNvCxnSpPr>
          <p:nvPr/>
        </p:nvCxnSpPr>
        <p:spPr>
          <a:xfrm flipV="1">
            <a:off x="4431504" y="873069"/>
            <a:ext cx="3080012" cy="98014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367057" y="1781679"/>
            <a:ext cx="11520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Matcher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83" name="Straight Arrow Connector 82"/>
          <p:cNvCxnSpPr>
            <a:endCxn id="81" idx="1"/>
          </p:cNvCxnSpPr>
          <p:nvPr/>
        </p:nvCxnSpPr>
        <p:spPr>
          <a:xfrm>
            <a:off x="4607380" y="2104844"/>
            <a:ext cx="1759677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332453" y="1373541"/>
            <a:ext cx="457200" cy="4081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9544000" y="2055712"/>
            <a:ext cx="24377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Can only sort by 1 Index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Age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Gender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Location</a:t>
            </a:r>
          </a:p>
          <a:p>
            <a:endParaRPr lang="en-US" sz="1200" dirty="0"/>
          </a:p>
          <a:p>
            <a:r>
              <a:rPr lang="en-US" sz="1200" dirty="0" smtClean="0"/>
              <a:t>Use</a:t>
            </a:r>
          </a:p>
          <a:p>
            <a:pPr marL="228600" indent="-228600">
              <a:buAutoNum type="arabicParenR"/>
            </a:pPr>
            <a:r>
              <a:rPr lang="en-US" sz="1200" dirty="0" smtClean="0"/>
              <a:t>Cassandra/ Dynamo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Sharding</a:t>
            </a:r>
            <a:r>
              <a:rPr lang="en-US" sz="1200" dirty="0" smtClean="0"/>
              <a:t>, Horizontal Partitioning</a:t>
            </a:r>
            <a:br>
              <a:rPr lang="en-US" sz="1200" dirty="0" smtClean="0"/>
            </a:br>
            <a:r>
              <a:rPr lang="en-US" sz="1200" dirty="0" smtClean="0"/>
              <a:t>on location</a:t>
            </a:r>
            <a:br>
              <a:rPr lang="en-US" sz="1200" dirty="0" smtClean="0"/>
            </a:br>
            <a:r>
              <a:rPr lang="en-US" sz="1200" dirty="0" smtClean="0"/>
              <a:t>Use master slave arch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850049" y="3983885"/>
            <a:ext cx="204080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</a:t>
            </a:r>
          </a:p>
          <a:p>
            <a:r>
              <a:rPr lang="en-US" dirty="0" smtClean="0"/>
              <a:t>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5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9131" y="873069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1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1236" y="171915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106" y="2565233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3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106" y="3411315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4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106" y="4257397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Client 5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3034" y="1395985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Gateway 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03034" y="3211564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Gateway </a:t>
            </a:r>
            <a:r>
              <a:rPr lang="en-US" dirty="0"/>
              <a:t>2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11" idx="1"/>
          </p:cNvCxnSpPr>
          <p:nvPr/>
        </p:nvCxnSpPr>
        <p:spPr>
          <a:xfrm>
            <a:off x="1605953" y="1196235"/>
            <a:ext cx="797081" cy="522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V="1">
            <a:off x="1588058" y="1871663"/>
            <a:ext cx="814976" cy="170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585928" y="2042316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2" idx="1"/>
          </p:cNvCxnSpPr>
          <p:nvPr/>
        </p:nvCxnSpPr>
        <p:spPr>
          <a:xfrm flipV="1">
            <a:off x="1585928" y="3534730"/>
            <a:ext cx="817106" cy="1997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</p:cNvCxnSpPr>
          <p:nvPr/>
        </p:nvCxnSpPr>
        <p:spPr>
          <a:xfrm flipV="1">
            <a:off x="1585928" y="3734480"/>
            <a:ext cx="817106" cy="846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296606" y="2096025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Sessions Service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78100" y="1809566"/>
            <a:ext cx="673796" cy="4551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3673366" y="2565233"/>
            <a:ext cx="673797" cy="9694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10264" y="830033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Last Seen Service</a:t>
            </a:r>
            <a:endParaRPr lang="en-US" dirty="0"/>
          </a:p>
        </p:txBody>
      </p:sp>
      <p:cxnSp>
        <p:nvCxnSpPr>
          <p:cNvPr id="39" name="Straight Arrow Connector 38"/>
          <p:cNvCxnSpPr>
            <a:endCxn id="37" idx="1"/>
          </p:cNvCxnSpPr>
          <p:nvPr/>
        </p:nvCxnSpPr>
        <p:spPr>
          <a:xfrm flipV="1">
            <a:off x="3521676" y="1014699"/>
            <a:ext cx="488588" cy="381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69131" y="5313405"/>
            <a:ext cx="25964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Features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Group Messaging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Sent, Delivered, Read Receipts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Online/ Last Seen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Image Sharing</a:t>
            </a:r>
          </a:p>
          <a:p>
            <a:pPr marL="342900" indent="-342900">
              <a:buAutoNum type="arabicParenR"/>
            </a:pPr>
            <a:r>
              <a:rPr lang="en-US" sz="1200" dirty="0" smtClean="0"/>
              <a:t>Chats are temporary/ permanent</a:t>
            </a:r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2117264" y="4607822"/>
            <a:ext cx="16515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2928551" y="4257397"/>
            <a:ext cx="109649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271268" y="4267572"/>
            <a:ext cx="129394" cy="310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627984" y="4257397"/>
            <a:ext cx="45382" cy="320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111533" y="4361326"/>
            <a:ext cx="127033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Auth</a:t>
            </a:r>
            <a:r>
              <a:rPr lang="en-US" dirty="0" smtClean="0"/>
              <a:t> Service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673366" y="3857895"/>
            <a:ext cx="673796" cy="503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769041" y="3924944"/>
            <a:ext cx="189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Group Service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072201" y="2504853"/>
            <a:ext cx="395331" cy="1413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978256" y="3403772"/>
            <a:ext cx="2128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route(group Id)</a:t>
            </a:r>
          </a:p>
          <a:p>
            <a:r>
              <a:rPr lang="en-US" sz="1200" dirty="0" smtClean="0"/>
              <a:t>Consistent Hashing </a:t>
            </a:r>
            <a:r>
              <a:rPr lang="en-US" sz="1200" dirty="0"/>
              <a:t>t</a:t>
            </a:r>
            <a:r>
              <a:rPr lang="en-US" sz="1200" dirty="0" smtClean="0"/>
              <a:t>o right box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10511064" y="791760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Profile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0518885" y="17529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Image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0539063" y="2695281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Email</a:t>
            </a:r>
            <a:endParaRPr lang="en-US" dirty="0" smtClean="0"/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539063" y="3649386"/>
            <a:ext cx="11368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SMS</a:t>
            </a:r>
          </a:p>
          <a:p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455198" y="4362893"/>
            <a:ext cx="157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Message prioritization</a:t>
            </a:r>
          </a:p>
          <a:p>
            <a:endParaRPr lang="en-US" sz="1200" dirty="0"/>
          </a:p>
          <a:p>
            <a:r>
              <a:rPr lang="en-US" sz="1200" dirty="0" smtClean="0"/>
              <a:t>Group Id -&gt; User Id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6403101" y="2475556"/>
            <a:ext cx="154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Maps user -&gt; gateway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1216585" y="350880"/>
            <a:ext cx="23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Web sockets over http long polling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082361" y="868709"/>
            <a:ext cx="352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Logical Sockets mapping</a:t>
            </a:r>
          </a:p>
          <a:p>
            <a:r>
              <a:rPr lang="en-US" sz="1200" dirty="0" smtClean="0"/>
              <a:t>User -&gt; Connection -&gt; Box</a:t>
            </a:r>
          </a:p>
          <a:p>
            <a:endParaRPr lang="en-US" sz="1200" dirty="0"/>
          </a:p>
          <a:p>
            <a:r>
              <a:rPr lang="en-US" sz="1200" dirty="0" smtClean="0"/>
              <a:t>Limit of 200 users per chat, limit fan out, for real time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312593" y="2158969"/>
            <a:ext cx="148927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Parser Service</a:t>
            </a:r>
            <a:endParaRPr lang="en-US" dirty="0"/>
          </a:p>
        </p:txBody>
      </p:sp>
      <p:cxnSp>
        <p:nvCxnSpPr>
          <p:cNvPr id="69" name="Straight Arrow Connector 68"/>
          <p:cNvCxnSpPr>
            <a:endCxn id="22" idx="1"/>
          </p:cNvCxnSpPr>
          <p:nvPr/>
        </p:nvCxnSpPr>
        <p:spPr>
          <a:xfrm>
            <a:off x="5903264" y="2280691"/>
            <a:ext cx="393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189606" y="3033958"/>
            <a:ext cx="19473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Message Queues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8561477" y="3510886"/>
            <a:ext cx="121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Hash(request Id)</a:t>
            </a:r>
            <a:endParaRPr 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8481423" y="4355025"/>
            <a:ext cx="127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arenR"/>
            </a:pPr>
            <a:r>
              <a:rPr lang="en-US" sz="1200" dirty="0" smtClean="0"/>
              <a:t>Retrial</a:t>
            </a:r>
          </a:p>
          <a:p>
            <a:pPr marL="228600" indent="-228600">
              <a:buAutoNum type="arabicParenR"/>
            </a:pPr>
            <a:r>
              <a:rPr lang="en-US" sz="1200" dirty="0" err="1" smtClean="0"/>
              <a:t>Imdempotent</a:t>
            </a:r>
            <a:endParaRPr lang="en-US" sz="1200" dirty="0" smtClean="0"/>
          </a:p>
          <a:p>
            <a:pPr marL="228600" indent="-228600">
              <a:buAutoNum type="arabicParenR"/>
            </a:pPr>
            <a:r>
              <a:rPr lang="en-US" sz="1200" dirty="0" smtClean="0"/>
              <a:t>Ordering</a:t>
            </a:r>
            <a:endParaRPr lang="en-US" sz="1200" dirty="0"/>
          </a:p>
        </p:txBody>
      </p:sp>
      <p:sp>
        <p:nvSpPr>
          <p:cNvPr id="73" name="TextBox 72"/>
          <p:cNvSpPr txBox="1"/>
          <p:nvPr/>
        </p:nvSpPr>
        <p:spPr>
          <a:xfrm>
            <a:off x="6385473" y="5478134"/>
            <a:ext cx="4126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Deprioritize services like seen/read messages under huge loads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388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0987" y="0"/>
            <a:ext cx="311105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Distributed Caching</a:t>
            </a:r>
            <a:endParaRPr lang="en-US" sz="5400" b="0" cap="none" spc="0" dirty="0">
              <a:ln w="0"/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72086" y="773814"/>
            <a:ext cx="5093043" cy="55062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 smtClean="0"/>
              <a:t>Why</a:t>
            </a:r>
          </a:p>
          <a:p>
            <a:pPr marL="342900" indent="-342900">
              <a:buAutoNum type="arabicParenR"/>
            </a:pPr>
            <a:r>
              <a:rPr lang="en-US" sz="2000" dirty="0" smtClean="0"/>
              <a:t>Avoid </a:t>
            </a:r>
            <a:r>
              <a:rPr lang="en-US" sz="2000" dirty="0"/>
              <a:t>Network Call</a:t>
            </a:r>
          </a:p>
          <a:p>
            <a:pPr marL="342900" indent="-342900">
              <a:buAutoNum type="arabicParenR"/>
            </a:pPr>
            <a:r>
              <a:rPr lang="en-US" sz="2000" dirty="0"/>
              <a:t>Avoid computations</a:t>
            </a:r>
          </a:p>
          <a:p>
            <a:pPr marL="342900" indent="-342900">
              <a:buAutoNum type="arabicParenR"/>
            </a:pPr>
            <a:r>
              <a:rPr lang="en-US" sz="2000" dirty="0"/>
              <a:t>Reduce DB load</a:t>
            </a:r>
          </a:p>
          <a:p>
            <a:endParaRPr lang="en-US" sz="2000" dirty="0" smtClean="0"/>
          </a:p>
          <a:p>
            <a:r>
              <a:rPr lang="en-US" sz="2000" dirty="0" smtClean="0"/>
              <a:t>If cache closer to server, faster, but can be inconsistent between servers (in memory)</a:t>
            </a:r>
          </a:p>
          <a:p>
            <a:r>
              <a:rPr lang="en-US" sz="2000" dirty="0" smtClean="0"/>
              <a:t>Global cache (</a:t>
            </a:r>
            <a:r>
              <a:rPr lang="en-US" sz="2000" dirty="0" err="1" smtClean="0"/>
              <a:t>Redis</a:t>
            </a:r>
            <a:r>
              <a:rPr lang="en-US" sz="2000" dirty="0" smtClean="0"/>
              <a:t>), can recover when failing, and can scale independently</a:t>
            </a:r>
          </a:p>
          <a:p>
            <a:endParaRPr lang="en-US" sz="2000" dirty="0"/>
          </a:p>
          <a:p>
            <a:r>
              <a:rPr lang="en-US" sz="2000" dirty="0" smtClean="0"/>
              <a:t>Write-through </a:t>
            </a:r>
          </a:p>
          <a:p>
            <a:pPr lvl="1"/>
            <a:r>
              <a:rPr lang="en-US" sz="1200" dirty="0" smtClean="0"/>
              <a:t>Update cache first, then update DB</a:t>
            </a:r>
          </a:p>
          <a:p>
            <a:pPr lvl="1"/>
            <a:r>
              <a:rPr lang="en-US" sz="1600" dirty="0" smtClean="0"/>
              <a:t>Can wait and send to DB in both, for noncritical data, for saving network calls</a:t>
            </a:r>
          </a:p>
          <a:p>
            <a:pPr lvl="1"/>
            <a:r>
              <a:rPr lang="en-US" sz="1600" dirty="0" smtClean="0"/>
              <a:t>Not practical for multiple caches</a:t>
            </a:r>
          </a:p>
          <a:p>
            <a:r>
              <a:rPr lang="en-US" sz="2000" dirty="0" smtClean="0"/>
              <a:t>Write-back (performance issues)</a:t>
            </a:r>
          </a:p>
          <a:p>
            <a:pPr lvl="1"/>
            <a:r>
              <a:rPr lang="en-US" sz="1600" dirty="0"/>
              <a:t>Update DB first, then make entry in </a:t>
            </a:r>
            <a:r>
              <a:rPr lang="en-US" sz="1600" dirty="0" smtClean="0"/>
              <a:t>cache/ or invalidate</a:t>
            </a:r>
            <a:endParaRPr lang="en-US" sz="1600" dirty="0"/>
          </a:p>
          <a:p>
            <a:pPr lvl="1"/>
            <a:r>
              <a:rPr lang="en-US" sz="1600" dirty="0" smtClean="0"/>
              <a:t>When hit cache on GET, then go to </a:t>
            </a:r>
            <a:r>
              <a:rPr lang="en-US" sz="1600" dirty="0" err="1" smtClean="0"/>
              <a:t>db</a:t>
            </a:r>
            <a:r>
              <a:rPr lang="en-US" sz="1600" dirty="0" smtClean="0"/>
              <a:t>, and also update cache</a:t>
            </a:r>
          </a:p>
          <a:p>
            <a:pPr lvl="1"/>
            <a:r>
              <a:rPr lang="en-US" sz="1600" dirty="0" smtClean="0"/>
              <a:t>Hit cache, invalidate entry if it is there</a:t>
            </a:r>
            <a:endParaRPr lang="en-US" sz="1600" dirty="0"/>
          </a:p>
          <a:p>
            <a:r>
              <a:rPr lang="en-US" sz="2000" dirty="0" smtClean="0"/>
              <a:t>Hybrid</a:t>
            </a:r>
          </a:p>
          <a:p>
            <a:pPr lvl="1"/>
            <a:r>
              <a:rPr lang="en-US" sz="1600" dirty="0" smtClean="0"/>
              <a:t>If not critical info, write to cache, wait, and take entries in bulk and write to DB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62644" y="926214"/>
            <a:ext cx="5093043" cy="397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Eviction Policy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Thrashing – constantly inputting and outputting to cache without using results</a:t>
            </a:r>
          </a:p>
          <a:p>
            <a:pPr marL="342900" indent="-342900">
              <a:buFont typeface="Arial"/>
              <a:buAutoNum type="arabicParenR"/>
            </a:pPr>
            <a:r>
              <a:rPr lang="en-US" sz="2000" dirty="0" smtClean="0"/>
              <a:t>Consistency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3431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907</Words>
  <Application>Microsoft Office PowerPoint</Application>
  <PresentationFormat>Custom</PresentationFormat>
  <Paragraphs>347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peterlin741@gmail.com</cp:lastModifiedBy>
  <cp:revision>218</cp:revision>
  <dcterms:created xsi:type="dcterms:W3CDTF">2019-06-08T21:36:06Z</dcterms:created>
  <dcterms:modified xsi:type="dcterms:W3CDTF">2019-06-16T19:08:58Z</dcterms:modified>
</cp:coreProperties>
</file>