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110" d="100"/>
          <a:sy n="110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9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6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0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5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3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7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35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1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5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0214C-7864-3945-89BC-709B9AB7D23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5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0130"/>
            <a:ext cx="5093043" cy="575683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Horizontal Scaling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Load Balancing required</a:t>
            </a:r>
          </a:p>
          <a:p>
            <a:r>
              <a:rPr lang="en-US" b="1" dirty="0" smtClean="0"/>
              <a:t>RESILIENT</a:t>
            </a:r>
          </a:p>
          <a:p>
            <a:r>
              <a:rPr lang="en-US" dirty="0" smtClean="0"/>
              <a:t>Network calls (RPC)</a:t>
            </a:r>
          </a:p>
          <a:p>
            <a:r>
              <a:rPr lang="en-US" dirty="0" smtClean="0"/>
              <a:t>Data inconsistency</a:t>
            </a:r>
          </a:p>
          <a:p>
            <a:r>
              <a:rPr lang="en-US" b="1" dirty="0" smtClean="0"/>
              <a:t>Scales well as users increase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78146" y="420130"/>
            <a:ext cx="5093043" cy="5756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/>
                </a:solidFill>
              </a:rPr>
              <a:t>Vertical Scaling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N/A</a:t>
            </a:r>
          </a:p>
          <a:p>
            <a:r>
              <a:rPr lang="en-US" dirty="0" smtClean="0"/>
              <a:t>Single point of failure</a:t>
            </a:r>
          </a:p>
          <a:p>
            <a:r>
              <a:rPr lang="en-US" b="1" dirty="0" smtClean="0"/>
              <a:t>Inter- process communications</a:t>
            </a:r>
          </a:p>
          <a:p>
            <a:r>
              <a:rPr lang="en-US" b="1" dirty="0" smtClean="0"/>
              <a:t>Consistent Data</a:t>
            </a:r>
          </a:p>
          <a:p>
            <a:r>
              <a:rPr lang="en-US" dirty="0" smtClean="0"/>
              <a:t>Hardware limit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00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50987" y="0"/>
            <a:ext cx="31110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Consistent Hashing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1050324" y="1173892"/>
            <a:ext cx="4077730" cy="37317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82578" y="1694935"/>
            <a:ext cx="2813222" cy="26896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9519" y="527561"/>
            <a:ext cx="20206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Request Id -&gt;  h(r1)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60308" y="989226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Server 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60308" y="1787268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Server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60308" y="2744571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Server 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60308" y="3701874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Server 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60308" y="4628633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Server 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62041" y="970578"/>
            <a:ext cx="13485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h1(0) % 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70421" y="1310276"/>
            <a:ext cx="459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S0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50987" y="2694628"/>
            <a:ext cx="459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S1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29681" y="4199923"/>
            <a:ext cx="459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30743" y="4199923"/>
            <a:ext cx="459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S3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48566" y="2596630"/>
            <a:ext cx="5340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SM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30743" y="1477435"/>
            <a:ext cx="459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23037" y="1701231"/>
            <a:ext cx="459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662041" y="1633381"/>
            <a:ext cx="13485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H1(1) % 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62041" y="2670430"/>
            <a:ext cx="13485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H1(2) % M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662041" y="3701874"/>
            <a:ext cx="13485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H1(3) % M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662041" y="4548652"/>
            <a:ext cx="13485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H1(M) % M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425789" y="881161"/>
            <a:ext cx="2547908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Assign server to positions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Hash request ID, and find closest server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hash table, taking into account virtual servers, to load balance equally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Each servers maps to multiple points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Works well only when many servers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59311" y="689466"/>
            <a:ext cx="7733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 /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7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50987" y="0"/>
            <a:ext cx="360447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Message/ Task </a:t>
            </a:r>
            <a:r>
              <a:rPr lang="en-US" sz="28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Queues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42918" y="847039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Server 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2918" y="1645081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Server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2918" y="2602384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Server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42918" y="3559687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Server 3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419092"/>
              </p:ext>
            </p:extLst>
          </p:nvPr>
        </p:nvGraphicFramePr>
        <p:xfrm>
          <a:off x="7962085" y="847039"/>
          <a:ext cx="3381417" cy="2364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39"/>
                <a:gridCol w="1127139"/>
                <a:gridCol w="1127139"/>
              </a:tblGrid>
              <a:tr h="4728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47281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47281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Cheese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47281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472818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1149178" y="1000897"/>
            <a:ext cx="1260390" cy="7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262706" y="1835156"/>
            <a:ext cx="1260390" cy="7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262706" y="2791683"/>
            <a:ext cx="1260390" cy="7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282528" y="3744353"/>
            <a:ext cx="1260390" cy="7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282528" y="4113685"/>
            <a:ext cx="1260390" cy="7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93130" y="814270"/>
            <a:ext cx="619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20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293130" y="1632298"/>
            <a:ext cx="619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262706" y="2533655"/>
            <a:ext cx="619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293130" y="3550591"/>
            <a:ext cx="619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9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273308" y="3975185"/>
            <a:ext cx="619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11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058245" y="1466509"/>
            <a:ext cx="174719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Notifier</a:t>
            </a:r>
            <a:r>
              <a:rPr lang="en-US" dirty="0" smtClean="0"/>
              <a:t> / Load Balancing</a:t>
            </a:r>
          </a:p>
          <a:p>
            <a:endParaRPr lang="en-US" dirty="0"/>
          </a:p>
        </p:txBody>
      </p:sp>
      <p:cxnSp>
        <p:nvCxnSpPr>
          <p:cNvPr id="24" name="Straight Arrow Connector 23"/>
          <p:cNvCxnSpPr>
            <a:stCxn id="3" idx="3"/>
            <a:endCxn id="22" idx="1"/>
          </p:cNvCxnSpPr>
          <p:nvPr/>
        </p:nvCxnSpPr>
        <p:spPr>
          <a:xfrm>
            <a:off x="3679740" y="1031705"/>
            <a:ext cx="1378505" cy="8964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22" idx="1"/>
          </p:cNvCxnSpPr>
          <p:nvPr/>
        </p:nvCxnSpPr>
        <p:spPr>
          <a:xfrm>
            <a:off x="3679740" y="1829747"/>
            <a:ext cx="1378505" cy="98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22" idx="1"/>
          </p:cNvCxnSpPr>
          <p:nvPr/>
        </p:nvCxnSpPr>
        <p:spPr>
          <a:xfrm flipV="1">
            <a:off x="3679740" y="1928174"/>
            <a:ext cx="1378505" cy="8588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</p:cNvCxnSpPr>
          <p:nvPr/>
        </p:nvCxnSpPr>
        <p:spPr>
          <a:xfrm flipV="1">
            <a:off x="3679740" y="1909297"/>
            <a:ext cx="1378506" cy="18350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000120" y="1031705"/>
            <a:ext cx="816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Heartbeat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786138" y="2631140"/>
            <a:ext cx="2547908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If server doesn’t respond, </a:t>
            </a:r>
            <a:r>
              <a:rPr lang="en-US" dirty="0" err="1" smtClean="0"/>
              <a:t>notifier</a:t>
            </a:r>
            <a:r>
              <a:rPr lang="en-US" dirty="0" smtClean="0"/>
              <a:t> finds ids to dead server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Redistributes orders to other servers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Load balancing/ consistent hashing deals with duplicates, not sent to multiple servers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9131" y="5313405"/>
            <a:ext cx="19904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Features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Assignment / notification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Load balancing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Heartbeat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persistence</a:t>
            </a:r>
          </a:p>
        </p:txBody>
      </p:sp>
    </p:spTree>
    <p:extLst>
      <p:ext uri="{BB962C8B-B14F-4D97-AF65-F5344CB8AC3E}">
        <p14:creationId xmlns:p14="http://schemas.microsoft.com/office/powerpoint/2010/main" val="60110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4163" y="0"/>
            <a:ext cx="490193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Monolithic </a:t>
            </a:r>
            <a:r>
              <a:rPr lang="en-US" sz="28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r>
              <a:rPr lang="en-US" sz="28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2800" b="0" cap="none" spc="0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MicroServices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420130"/>
            <a:ext cx="5093043" cy="575683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Monolithic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Can have many machines</a:t>
            </a:r>
          </a:p>
          <a:p>
            <a:r>
              <a:rPr lang="en-US" sz="2000" dirty="0" smtClean="0"/>
              <a:t>Simpler to maintain</a:t>
            </a:r>
          </a:p>
          <a:p>
            <a:r>
              <a:rPr lang="en-US" sz="2000" dirty="0" smtClean="0"/>
              <a:t>Less Complex</a:t>
            </a:r>
          </a:p>
          <a:p>
            <a:r>
              <a:rPr lang="en-US" sz="2000" dirty="0" smtClean="0"/>
              <a:t>Don’t need to duplicate for setting up tests, connections</a:t>
            </a:r>
          </a:p>
          <a:p>
            <a:r>
              <a:rPr lang="en-US" sz="2000" dirty="0" smtClean="0"/>
              <a:t>Procedure calls faster, not RPC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Deployments are complicated, have to be monitored every time</a:t>
            </a:r>
          </a:p>
          <a:p>
            <a:r>
              <a:rPr lang="en-US" sz="2000" dirty="0" smtClean="0"/>
              <a:t>Single point of failure, have to restart everything instead of at few points</a:t>
            </a:r>
            <a:endParaRPr lang="en-US" sz="20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09581" y="567090"/>
            <a:ext cx="5093043" cy="5756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 smtClean="0">
                <a:solidFill>
                  <a:schemeClr val="accent2"/>
                </a:solidFill>
              </a:rPr>
              <a:t>MicroService</a:t>
            </a:r>
            <a:r>
              <a:rPr lang="en-US" sz="2000" b="1" dirty="0" smtClean="0">
                <a:solidFill>
                  <a:schemeClr val="accent2"/>
                </a:solidFill>
              </a:rPr>
              <a:t/>
            </a:r>
            <a:br>
              <a:rPr lang="en-US" sz="2000" b="1" dirty="0" smtClean="0">
                <a:solidFill>
                  <a:schemeClr val="accent2"/>
                </a:solidFill>
              </a:rPr>
            </a:br>
            <a:endParaRPr lang="en-US" sz="2000" b="1" dirty="0" smtClean="0">
              <a:solidFill>
                <a:schemeClr val="accent2"/>
              </a:solidFill>
            </a:endParaRPr>
          </a:p>
          <a:p>
            <a:r>
              <a:rPr lang="en-US" sz="2000" dirty="0" smtClean="0"/>
              <a:t>Can have little machines</a:t>
            </a:r>
          </a:p>
          <a:p>
            <a:r>
              <a:rPr lang="en-US" sz="2000" dirty="0" smtClean="0"/>
              <a:t>Easier to scale</a:t>
            </a:r>
          </a:p>
          <a:p>
            <a:r>
              <a:rPr lang="en-US" sz="2000" dirty="0" smtClean="0"/>
              <a:t>Easier for new team members</a:t>
            </a:r>
          </a:p>
          <a:p>
            <a:r>
              <a:rPr lang="en-US" sz="2000" dirty="0" smtClean="0"/>
              <a:t>Parallel development is easier</a:t>
            </a:r>
          </a:p>
          <a:p>
            <a:r>
              <a:rPr lang="en-US" sz="2000" dirty="0" smtClean="0"/>
              <a:t>Fewer parts are hidden when deploying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Not easy to design, needs smart architects</a:t>
            </a:r>
            <a:br>
              <a:rPr lang="en-US" sz="2000" dirty="0" smtClean="0"/>
            </a:b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8268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4163" y="0"/>
            <a:ext cx="490193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</a:t>
            </a:r>
            <a:r>
              <a:rPr lang="en-US" sz="2800" b="0" cap="none" spc="0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Sharding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420130"/>
            <a:ext cx="5093043" cy="575683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Consistency</a:t>
            </a:r>
          </a:p>
          <a:p>
            <a:r>
              <a:rPr lang="en-US" sz="2000" dirty="0" smtClean="0"/>
              <a:t>Availability</a:t>
            </a:r>
          </a:p>
          <a:p>
            <a:r>
              <a:rPr lang="en-US" sz="2000" dirty="0" smtClean="0"/>
              <a:t>Can shard by </a:t>
            </a:r>
            <a:r>
              <a:rPr lang="en-US" sz="2000" dirty="0" err="1" smtClean="0"/>
              <a:t>userId</a:t>
            </a:r>
            <a:r>
              <a:rPr lang="en-US" sz="2000" dirty="0" smtClean="0"/>
              <a:t>, location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  <a:p>
            <a:r>
              <a:rPr lang="en-US" sz="2000" dirty="0" smtClean="0"/>
              <a:t>Problems</a:t>
            </a:r>
          </a:p>
          <a:p>
            <a:r>
              <a:rPr lang="en-US" sz="2000" dirty="0" smtClean="0"/>
              <a:t>Joins across shards, expensive</a:t>
            </a:r>
          </a:p>
          <a:p>
            <a:r>
              <a:rPr lang="en-US" sz="2000" dirty="0" smtClean="0"/>
              <a:t>Shards are inflexible in number, can use consistent hashing (</a:t>
            </a:r>
            <a:r>
              <a:rPr lang="en-US" sz="2000" dirty="0" err="1" smtClean="0"/>
              <a:t>Memcached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Create index on shards</a:t>
            </a:r>
          </a:p>
          <a:p>
            <a:r>
              <a:rPr lang="en-US" sz="2000" dirty="0" smtClean="0"/>
              <a:t>Master -&gt; Slave Arch</a:t>
            </a:r>
          </a:p>
        </p:txBody>
      </p:sp>
    </p:spTree>
    <p:extLst>
      <p:ext uri="{BB962C8B-B14F-4D97-AF65-F5344CB8AC3E}">
        <p14:creationId xmlns:p14="http://schemas.microsoft.com/office/powerpoint/2010/main" val="332902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131" y="873069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1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50987" y="0"/>
            <a:ext cx="31110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WhatsApp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1236" y="1719151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2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106" y="2565233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3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9106" y="3411315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4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9106" y="4257397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5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03034" y="1395985"/>
            <a:ext cx="127033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Gateway 1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03034" y="3211564"/>
            <a:ext cx="127033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Gateway </a:t>
            </a:r>
            <a:r>
              <a:rPr lang="en-US" dirty="0"/>
              <a:t>2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3" name="Straight Arrow Connector 2"/>
          <p:cNvCxnSpPr>
            <a:stCxn id="4" idx="3"/>
            <a:endCxn id="11" idx="1"/>
          </p:cNvCxnSpPr>
          <p:nvPr/>
        </p:nvCxnSpPr>
        <p:spPr>
          <a:xfrm>
            <a:off x="1605953" y="1196235"/>
            <a:ext cx="797081" cy="5229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 flipV="1">
            <a:off x="1588058" y="1871663"/>
            <a:ext cx="814976" cy="1706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</p:cNvCxnSpPr>
          <p:nvPr/>
        </p:nvCxnSpPr>
        <p:spPr>
          <a:xfrm flipV="1">
            <a:off x="1585928" y="2042316"/>
            <a:ext cx="817106" cy="8460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2" idx="1"/>
          </p:cNvCxnSpPr>
          <p:nvPr/>
        </p:nvCxnSpPr>
        <p:spPr>
          <a:xfrm flipV="1">
            <a:off x="1585928" y="3534730"/>
            <a:ext cx="817106" cy="1997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</p:cNvCxnSpPr>
          <p:nvPr/>
        </p:nvCxnSpPr>
        <p:spPr>
          <a:xfrm flipV="1">
            <a:off x="1585928" y="3734480"/>
            <a:ext cx="817106" cy="8460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96606" y="2096025"/>
            <a:ext cx="189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Sessions Service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678100" y="1809566"/>
            <a:ext cx="673796" cy="4551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</p:cNvCxnSpPr>
          <p:nvPr/>
        </p:nvCxnSpPr>
        <p:spPr>
          <a:xfrm flipV="1">
            <a:off x="3673366" y="2565233"/>
            <a:ext cx="673797" cy="9694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010264" y="830033"/>
            <a:ext cx="189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Last Seen Service</a:t>
            </a:r>
            <a:endParaRPr lang="en-US" dirty="0"/>
          </a:p>
        </p:txBody>
      </p:sp>
      <p:cxnSp>
        <p:nvCxnSpPr>
          <p:cNvPr id="39" name="Straight Arrow Connector 38"/>
          <p:cNvCxnSpPr>
            <a:endCxn id="37" idx="1"/>
          </p:cNvCxnSpPr>
          <p:nvPr/>
        </p:nvCxnSpPr>
        <p:spPr>
          <a:xfrm flipV="1">
            <a:off x="3521676" y="1014699"/>
            <a:ext cx="488588" cy="3812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69131" y="5313405"/>
            <a:ext cx="25964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Features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Group Messaging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Sent, Delivered, Read Receipts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Online/ Last Seen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Image Sharing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Chats are temporary/ permanent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117264" y="4607822"/>
            <a:ext cx="16515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2928551" y="4257397"/>
            <a:ext cx="109649" cy="3202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271268" y="4267572"/>
            <a:ext cx="129394" cy="310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3627984" y="4257397"/>
            <a:ext cx="45382" cy="3202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11533" y="4361326"/>
            <a:ext cx="127033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Auth</a:t>
            </a:r>
            <a:r>
              <a:rPr lang="en-US" dirty="0" smtClean="0"/>
              <a:t> Service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673366" y="3857895"/>
            <a:ext cx="673796" cy="5034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769041" y="3924944"/>
            <a:ext cx="189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Group Service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072201" y="2504853"/>
            <a:ext cx="395331" cy="1413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78256" y="3403772"/>
            <a:ext cx="2128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route(group Id)</a:t>
            </a:r>
          </a:p>
          <a:p>
            <a:r>
              <a:rPr lang="en-US" sz="1200" dirty="0" smtClean="0"/>
              <a:t>Consistent Hashing </a:t>
            </a:r>
            <a:r>
              <a:rPr lang="en-US" sz="1200" dirty="0"/>
              <a:t>t</a:t>
            </a:r>
            <a:r>
              <a:rPr lang="en-US" sz="1200" dirty="0" smtClean="0"/>
              <a:t>o right box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0511064" y="791760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Profile</a:t>
            </a:r>
          </a:p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0518885" y="1752981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Image</a:t>
            </a:r>
          </a:p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0539063" y="2695281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Email</a:t>
            </a:r>
            <a:endParaRPr lang="en-US" dirty="0" smtClean="0"/>
          </a:p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0539063" y="3649386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SMS</a:t>
            </a:r>
          </a:p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455198" y="4362893"/>
            <a:ext cx="1575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Message prioritization</a:t>
            </a:r>
          </a:p>
          <a:p>
            <a:endParaRPr lang="en-US" sz="1200" dirty="0"/>
          </a:p>
          <a:p>
            <a:r>
              <a:rPr lang="en-US" sz="1200" dirty="0" smtClean="0"/>
              <a:t>Group Id -&gt; User Id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6403101" y="2475556"/>
            <a:ext cx="1547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Maps user -&gt; gateway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1216585" y="350880"/>
            <a:ext cx="2338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Web sockets over http long polling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82361" y="868709"/>
            <a:ext cx="35244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Logical Sockets mapping</a:t>
            </a:r>
          </a:p>
          <a:p>
            <a:r>
              <a:rPr lang="en-US" sz="1200" dirty="0" smtClean="0"/>
              <a:t>User -&gt; Connection -&gt; Box</a:t>
            </a:r>
          </a:p>
          <a:p>
            <a:endParaRPr lang="en-US" sz="1200" dirty="0"/>
          </a:p>
          <a:p>
            <a:r>
              <a:rPr lang="en-US" sz="1200" dirty="0" smtClean="0"/>
              <a:t>Limit of 200 users per chat, limit fan out, for real time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312593" y="2158969"/>
            <a:ext cx="148927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Parser Service</a:t>
            </a:r>
            <a:endParaRPr lang="en-US" dirty="0"/>
          </a:p>
        </p:txBody>
      </p:sp>
      <p:cxnSp>
        <p:nvCxnSpPr>
          <p:cNvPr id="69" name="Straight Arrow Connector 68"/>
          <p:cNvCxnSpPr>
            <a:endCxn id="22" idx="1"/>
          </p:cNvCxnSpPr>
          <p:nvPr/>
        </p:nvCxnSpPr>
        <p:spPr>
          <a:xfrm>
            <a:off x="5903264" y="2280691"/>
            <a:ext cx="3933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189606" y="3033958"/>
            <a:ext cx="19473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Message Queues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561477" y="3510886"/>
            <a:ext cx="1218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Hash(request Id)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8481423" y="4355025"/>
            <a:ext cx="1276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R"/>
            </a:pPr>
            <a:r>
              <a:rPr lang="en-US" sz="1200" dirty="0" smtClean="0"/>
              <a:t>Retrial</a:t>
            </a:r>
          </a:p>
          <a:p>
            <a:pPr marL="228600" indent="-228600">
              <a:buAutoNum type="arabicParenR"/>
            </a:pPr>
            <a:r>
              <a:rPr lang="en-US" sz="1200" dirty="0" err="1" smtClean="0"/>
              <a:t>Imdempotent</a:t>
            </a:r>
            <a:endParaRPr lang="en-US" sz="1200" dirty="0" smtClean="0"/>
          </a:p>
          <a:p>
            <a:pPr marL="228600" indent="-228600">
              <a:buAutoNum type="arabicParenR"/>
            </a:pPr>
            <a:r>
              <a:rPr lang="en-US" sz="1200" dirty="0" smtClean="0"/>
              <a:t>Ordering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6385473" y="5478134"/>
            <a:ext cx="4126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Deprioritize services like seen/read messages under huge loads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33889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296</Words>
  <Application>Microsoft Office PowerPoint</Application>
  <PresentationFormat>Custom</PresentationFormat>
  <Paragraphs>140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peterlin741@gmail.com</cp:lastModifiedBy>
  <cp:revision>80</cp:revision>
  <dcterms:created xsi:type="dcterms:W3CDTF">2019-06-08T21:36:06Z</dcterms:created>
  <dcterms:modified xsi:type="dcterms:W3CDTF">2019-06-09T20:03:29Z</dcterms:modified>
</cp:coreProperties>
</file>