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73" r:id="rId10"/>
    <p:sldId id="274" r:id="rId11"/>
    <p:sldId id="263" r:id="rId12"/>
    <p:sldId id="265" r:id="rId13"/>
    <p:sldId id="266" r:id="rId14"/>
    <p:sldId id="267" r:id="rId15"/>
    <p:sldId id="268" r:id="rId16"/>
    <p:sldId id="269" r:id="rId17"/>
    <p:sldId id="270" r:id="rId18"/>
    <p:sldId id="271" r:id="rId19"/>
    <p:sldId id="272" r:id="rId20"/>
    <p:sldId id="280" r:id="rId21"/>
    <p:sldId id="275" r:id="rId22"/>
    <p:sldId id="276" r:id="rId23"/>
    <p:sldId id="277" r:id="rId24"/>
    <p:sldId id="279" r:id="rId25"/>
    <p:sldId id="281" r:id="rId26"/>
    <p:sldId id="283"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660"/>
  </p:normalViewPr>
  <p:slideViewPr>
    <p:cSldViewPr snapToGrid="0">
      <p:cViewPr>
        <p:scale>
          <a:sx n="70" d="100"/>
          <a:sy n="70" d="100"/>
        </p:scale>
        <p:origin x="77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0EAF1E-7CB0-4C91-B582-3DA3CEE08D2D}" type="datetimeFigureOut">
              <a:rPr lang="en-US" smtClean="0"/>
              <a:t>11-Aug-21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2784142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0EAF1E-7CB0-4C91-B582-3DA3CEE08D2D}" type="datetimeFigureOut">
              <a:rPr lang="en-US" smtClean="0"/>
              <a:t>11-Aug-21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79001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0EAF1E-7CB0-4C91-B582-3DA3CEE08D2D}"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3409352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0EAF1E-7CB0-4C91-B582-3DA3CEE08D2D}"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2392108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0EAF1E-7CB0-4C91-B582-3DA3CEE08D2D}"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1743191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0EAF1E-7CB0-4C91-B582-3DA3CEE08D2D}"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171969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0EAF1E-7CB0-4C91-B582-3DA3CEE08D2D}"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3023566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0EAF1E-7CB0-4C91-B582-3DA3CEE08D2D}"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732658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0EAF1E-7CB0-4C91-B582-3DA3CEE08D2D}"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71442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0EAF1E-7CB0-4C91-B582-3DA3CEE08D2D}"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327329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0EAF1E-7CB0-4C91-B582-3DA3CEE08D2D}"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58264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0EAF1E-7CB0-4C91-B582-3DA3CEE08D2D}" type="datetimeFigureOut">
              <a:rPr lang="en-US" smtClean="0"/>
              <a:t>11-Aug-21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382944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0EAF1E-7CB0-4C91-B582-3DA3CEE08D2D}" type="datetimeFigureOut">
              <a:rPr lang="en-US" smtClean="0"/>
              <a:t>11-Aug-21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37241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0EAF1E-7CB0-4C91-B582-3DA3CEE08D2D}" type="datetimeFigureOut">
              <a:rPr lang="en-US" smtClean="0"/>
              <a:t>11-Aug-21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210440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EAF1E-7CB0-4C91-B582-3DA3CEE08D2D}" type="datetimeFigureOut">
              <a:rPr lang="en-US" smtClean="0"/>
              <a:t>11-Aug-21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515963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0EAF1E-7CB0-4C91-B582-3DA3CEE08D2D}" type="datetimeFigureOut">
              <a:rPr lang="en-US" smtClean="0"/>
              <a:t>11-Aug-21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382213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0EAF1E-7CB0-4C91-B582-3DA3CEE08D2D}" type="datetimeFigureOut">
              <a:rPr lang="en-US" smtClean="0"/>
              <a:t>11-Aug-21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BF474-4A26-4BBA-BE4E-9A38B5DCD4CB}" type="slidenum">
              <a:rPr lang="en-US" smtClean="0"/>
              <a:t>‹#›</a:t>
            </a:fld>
            <a:endParaRPr lang="en-US"/>
          </a:p>
        </p:txBody>
      </p:sp>
    </p:spTree>
    <p:extLst>
      <p:ext uri="{BB962C8B-B14F-4D97-AF65-F5344CB8AC3E}">
        <p14:creationId xmlns:p14="http://schemas.microsoft.com/office/powerpoint/2010/main" val="134179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0EAF1E-7CB0-4C91-B582-3DA3CEE08D2D}" type="datetimeFigureOut">
              <a:rPr lang="en-US" smtClean="0"/>
              <a:t>11-Aug-21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BBF474-4A26-4BBA-BE4E-9A38B5DCD4CB}" type="slidenum">
              <a:rPr lang="en-US" smtClean="0"/>
              <a:t>‹#›</a:t>
            </a:fld>
            <a:endParaRPr lang="en-US"/>
          </a:p>
        </p:txBody>
      </p:sp>
    </p:spTree>
    <p:extLst>
      <p:ext uri="{BB962C8B-B14F-4D97-AF65-F5344CB8AC3E}">
        <p14:creationId xmlns:p14="http://schemas.microsoft.com/office/powerpoint/2010/main" val="4243507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nymotion.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lutter.dev/docs/get-started/instal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android.com/studio"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BD90-F32F-4920-B71A-891968B86763}"/>
              </a:ext>
            </a:extLst>
          </p:cNvPr>
          <p:cNvSpPr>
            <a:spLocks noGrp="1"/>
          </p:cNvSpPr>
          <p:nvPr>
            <p:ph type="ctrTitle"/>
          </p:nvPr>
        </p:nvSpPr>
        <p:spPr/>
        <p:txBody>
          <a:bodyPr/>
          <a:lstStyle/>
          <a:p>
            <a:r>
              <a:rPr lang="en-US" dirty="0"/>
              <a:t>Flutter</a:t>
            </a:r>
          </a:p>
        </p:txBody>
      </p:sp>
      <p:sp>
        <p:nvSpPr>
          <p:cNvPr id="3" name="Subtitle 2">
            <a:extLst>
              <a:ext uri="{FF2B5EF4-FFF2-40B4-BE49-F238E27FC236}">
                <a16:creationId xmlns:a16="http://schemas.microsoft.com/office/drawing/2014/main" id="{059CF902-31B7-45CE-B7DE-5E6A466C66E9}"/>
              </a:ext>
            </a:extLst>
          </p:cNvPr>
          <p:cNvSpPr>
            <a:spLocks noGrp="1"/>
          </p:cNvSpPr>
          <p:nvPr>
            <p:ph type="subTitle" idx="1"/>
          </p:nvPr>
        </p:nvSpPr>
        <p:spPr/>
        <p:txBody>
          <a:bodyPr/>
          <a:lstStyle/>
          <a:p>
            <a:r>
              <a:rPr lang="en-US" dirty="0"/>
              <a:t>An installation guide</a:t>
            </a:r>
          </a:p>
        </p:txBody>
      </p:sp>
    </p:spTree>
    <p:extLst>
      <p:ext uri="{BB962C8B-B14F-4D97-AF65-F5344CB8AC3E}">
        <p14:creationId xmlns:p14="http://schemas.microsoft.com/office/powerpoint/2010/main" val="669499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FD3B-F03B-4F5D-8849-9FE23A3FB418}"/>
              </a:ext>
            </a:extLst>
          </p:cNvPr>
          <p:cNvSpPr>
            <a:spLocks noGrp="1"/>
          </p:cNvSpPr>
          <p:nvPr>
            <p:ph type="title"/>
          </p:nvPr>
        </p:nvSpPr>
        <p:spPr>
          <a:xfrm>
            <a:off x="1482724" y="1468641"/>
            <a:ext cx="4119586" cy="1371600"/>
          </a:xfrm>
        </p:spPr>
        <p:txBody>
          <a:bodyPr/>
          <a:lstStyle/>
          <a:p>
            <a:pPr algn="l"/>
            <a:r>
              <a:rPr lang="en-US" dirty="0"/>
              <a:t>Flutter Configuration in</a:t>
            </a:r>
            <a:br>
              <a:rPr lang="en-US" dirty="0"/>
            </a:br>
            <a:r>
              <a:rPr lang="en-US" dirty="0"/>
              <a:t>Android Studio</a:t>
            </a:r>
          </a:p>
        </p:txBody>
      </p:sp>
      <p:sp>
        <p:nvSpPr>
          <p:cNvPr id="4" name="Text Placeholder 3">
            <a:extLst>
              <a:ext uri="{FF2B5EF4-FFF2-40B4-BE49-F238E27FC236}">
                <a16:creationId xmlns:a16="http://schemas.microsoft.com/office/drawing/2014/main" id="{0EFE07D8-B25D-4B60-AD85-9B3EABE35725}"/>
              </a:ext>
            </a:extLst>
          </p:cNvPr>
          <p:cNvSpPr>
            <a:spLocks noGrp="1"/>
          </p:cNvSpPr>
          <p:nvPr>
            <p:ph type="body" sz="half" idx="2"/>
          </p:nvPr>
        </p:nvSpPr>
        <p:spPr>
          <a:xfrm>
            <a:off x="1482724" y="3124198"/>
            <a:ext cx="4119586" cy="2137895"/>
          </a:xfrm>
        </p:spPr>
        <p:txBody>
          <a:bodyPr>
            <a:normAutofit/>
          </a:bodyPr>
          <a:lstStyle/>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Search for flutter</a:t>
            </a:r>
          </a:p>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Click install</a:t>
            </a:r>
          </a:p>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Then it will prompt to install dart with it</a:t>
            </a:r>
          </a:p>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Click OK</a:t>
            </a:r>
          </a:p>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Now restart Android Studio</a:t>
            </a:r>
          </a:p>
        </p:txBody>
      </p:sp>
      <p:pic>
        <p:nvPicPr>
          <p:cNvPr id="5" name="Picture 4">
            <a:extLst>
              <a:ext uri="{FF2B5EF4-FFF2-40B4-BE49-F238E27FC236}">
                <a16:creationId xmlns:a16="http://schemas.microsoft.com/office/drawing/2014/main" id="{634DB208-C075-47C8-B309-395F9262FB56}"/>
              </a:ext>
            </a:extLst>
          </p:cNvPr>
          <p:cNvPicPr>
            <a:picLocks noChangeAspect="1"/>
          </p:cNvPicPr>
          <p:nvPr/>
        </p:nvPicPr>
        <p:blipFill>
          <a:blip r:embed="rId2"/>
          <a:stretch>
            <a:fillRect/>
          </a:stretch>
        </p:blipFill>
        <p:spPr>
          <a:xfrm>
            <a:off x="5602310" y="2397271"/>
            <a:ext cx="6253407" cy="2864822"/>
          </a:xfrm>
          <a:prstGeom prst="rect">
            <a:avLst/>
          </a:prstGeom>
        </p:spPr>
      </p:pic>
    </p:spTree>
    <p:extLst>
      <p:ext uri="{BB962C8B-B14F-4D97-AF65-F5344CB8AC3E}">
        <p14:creationId xmlns:p14="http://schemas.microsoft.com/office/powerpoint/2010/main" val="4037637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FD3B-F03B-4F5D-8849-9FE23A3FB418}"/>
              </a:ext>
            </a:extLst>
          </p:cNvPr>
          <p:cNvSpPr>
            <a:spLocks noGrp="1"/>
          </p:cNvSpPr>
          <p:nvPr>
            <p:ph type="title"/>
          </p:nvPr>
        </p:nvSpPr>
        <p:spPr>
          <a:xfrm>
            <a:off x="1482724" y="1520156"/>
            <a:ext cx="5426158" cy="1371600"/>
          </a:xfrm>
        </p:spPr>
        <p:txBody>
          <a:bodyPr/>
          <a:lstStyle/>
          <a:p>
            <a:pPr algn="l"/>
            <a:r>
              <a:rPr lang="en-US" dirty="0"/>
              <a:t>Flutter Doctor</a:t>
            </a:r>
          </a:p>
        </p:txBody>
      </p:sp>
      <p:sp>
        <p:nvSpPr>
          <p:cNvPr id="4" name="Text Placeholder 3">
            <a:extLst>
              <a:ext uri="{FF2B5EF4-FFF2-40B4-BE49-F238E27FC236}">
                <a16:creationId xmlns:a16="http://schemas.microsoft.com/office/drawing/2014/main" id="{0EFE07D8-B25D-4B60-AD85-9B3EABE35725}"/>
              </a:ext>
            </a:extLst>
          </p:cNvPr>
          <p:cNvSpPr>
            <a:spLocks noGrp="1"/>
          </p:cNvSpPr>
          <p:nvPr>
            <p:ph type="body" sz="half" idx="2"/>
          </p:nvPr>
        </p:nvSpPr>
        <p:spPr>
          <a:xfrm>
            <a:off x="1482723" y="3124198"/>
            <a:ext cx="3864285" cy="2137895"/>
          </a:xfrm>
        </p:spPr>
        <p:txBody>
          <a:bodyPr>
            <a:normAutofit/>
          </a:bodyPr>
          <a:lstStyle/>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Open </a:t>
            </a:r>
            <a:r>
              <a:rPr lang="en-US" altLang="en-US" dirty="0" err="1">
                <a:latin typeface="Arial" panose="020B0604020202020204" pitchFamily="34" charset="0"/>
              </a:rPr>
              <a:t>Cmd</a:t>
            </a:r>
            <a:endParaRPr lang="en-US" altLang="en-US" dirty="0">
              <a:latin typeface="Arial" panose="020B0604020202020204" pitchFamily="34" charset="0"/>
            </a:endParaRPr>
          </a:p>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Type Flutter doctor</a:t>
            </a:r>
          </a:p>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Press Enter</a:t>
            </a:r>
          </a:p>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You’ll see some errors they will be resolved in next few steps</a:t>
            </a:r>
          </a:p>
        </p:txBody>
      </p:sp>
      <p:pic>
        <p:nvPicPr>
          <p:cNvPr id="6" name="Picture 5">
            <a:extLst>
              <a:ext uri="{FF2B5EF4-FFF2-40B4-BE49-F238E27FC236}">
                <a16:creationId xmlns:a16="http://schemas.microsoft.com/office/drawing/2014/main" id="{85682EE5-1621-4A53-8789-FB7C04DC2184}"/>
              </a:ext>
            </a:extLst>
          </p:cNvPr>
          <p:cNvPicPr>
            <a:picLocks noChangeAspect="1"/>
          </p:cNvPicPr>
          <p:nvPr/>
        </p:nvPicPr>
        <p:blipFill>
          <a:blip r:embed="rId2"/>
          <a:stretch>
            <a:fillRect/>
          </a:stretch>
        </p:blipFill>
        <p:spPr>
          <a:xfrm>
            <a:off x="5074276" y="3635553"/>
            <a:ext cx="6863708" cy="1053383"/>
          </a:xfrm>
          <a:prstGeom prst="rect">
            <a:avLst/>
          </a:prstGeom>
        </p:spPr>
      </p:pic>
    </p:spTree>
    <p:extLst>
      <p:ext uri="{BB962C8B-B14F-4D97-AF65-F5344CB8AC3E}">
        <p14:creationId xmlns:p14="http://schemas.microsoft.com/office/powerpoint/2010/main" val="357208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685B-B7C5-4F8D-AE55-5C7A16020CB1}"/>
              </a:ext>
            </a:extLst>
          </p:cNvPr>
          <p:cNvSpPr>
            <a:spLocks noGrp="1"/>
          </p:cNvSpPr>
          <p:nvPr>
            <p:ph type="title"/>
          </p:nvPr>
        </p:nvSpPr>
        <p:spPr/>
        <p:txBody>
          <a:bodyPr/>
          <a:lstStyle/>
          <a:p>
            <a:pPr algn="l"/>
            <a:r>
              <a:rPr lang="en-US" dirty="0"/>
              <a:t>Issues with Flutter Doctor</a:t>
            </a:r>
          </a:p>
        </p:txBody>
      </p:sp>
      <p:sp>
        <p:nvSpPr>
          <p:cNvPr id="3" name="Content Placeholder 2">
            <a:extLst>
              <a:ext uri="{FF2B5EF4-FFF2-40B4-BE49-F238E27FC236}">
                <a16:creationId xmlns:a16="http://schemas.microsoft.com/office/drawing/2014/main" id="{25D7A752-8A02-4AFF-84C2-D4CA2A2F7B6A}"/>
              </a:ext>
            </a:extLst>
          </p:cNvPr>
          <p:cNvSpPr>
            <a:spLocks noGrp="1"/>
          </p:cNvSpPr>
          <p:nvPr>
            <p:ph sz="half" idx="1"/>
          </p:nvPr>
        </p:nvSpPr>
        <p:spPr>
          <a:xfrm>
            <a:off x="1484312" y="2666999"/>
            <a:ext cx="4895055" cy="3124201"/>
          </a:xfrm>
        </p:spPr>
        <p:txBody>
          <a:bodyPr/>
          <a:lstStyle/>
          <a:p>
            <a:r>
              <a:rPr lang="en-US" dirty="0"/>
              <a:t>Android licenses</a:t>
            </a:r>
          </a:p>
          <a:p>
            <a:r>
              <a:rPr lang="en-US" dirty="0"/>
              <a:t>To resolve open CMD, run</a:t>
            </a:r>
          </a:p>
          <a:p>
            <a:endParaRPr lang="en-US" dirty="0"/>
          </a:p>
          <a:p>
            <a:r>
              <a:rPr lang="en-US" dirty="0"/>
              <a:t>The issue will be resolved </a:t>
            </a:r>
          </a:p>
        </p:txBody>
      </p:sp>
      <p:pic>
        <p:nvPicPr>
          <p:cNvPr id="5" name="Content Placeholder 4">
            <a:extLst>
              <a:ext uri="{FF2B5EF4-FFF2-40B4-BE49-F238E27FC236}">
                <a16:creationId xmlns:a16="http://schemas.microsoft.com/office/drawing/2014/main" id="{60E51FC5-4CF3-4859-B8D2-20BFB66B75F4}"/>
              </a:ext>
            </a:extLst>
          </p:cNvPr>
          <p:cNvPicPr>
            <a:picLocks noGrp="1" noChangeAspect="1"/>
          </p:cNvPicPr>
          <p:nvPr>
            <p:ph sz="half" idx="2"/>
          </p:nvPr>
        </p:nvPicPr>
        <p:blipFill>
          <a:blip r:embed="rId2"/>
          <a:stretch>
            <a:fillRect/>
          </a:stretch>
        </p:blipFill>
        <p:spPr>
          <a:xfrm>
            <a:off x="4893973" y="3681593"/>
            <a:ext cx="6802236" cy="1043949"/>
          </a:xfrm>
          <a:prstGeom prst="rect">
            <a:avLst/>
          </a:prstGeom>
        </p:spPr>
      </p:pic>
      <p:sp>
        <p:nvSpPr>
          <p:cNvPr id="6" name="Rectangle 1">
            <a:extLst>
              <a:ext uri="{FF2B5EF4-FFF2-40B4-BE49-F238E27FC236}">
                <a16:creationId xmlns:a16="http://schemas.microsoft.com/office/drawing/2014/main" id="{B810FA25-AE32-404F-ABF1-CE8618527ECF}"/>
              </a:ext>
            </a:extLst>
          </p:cNvPr>
          <p:cNvSpPr>
            <a:spLocks noChangeArrowheads="1"/>
          </p:cNvSpPr>
          <p:nvPr/>
        </p:nvSpPr>
        <p:spPr bwMode="auto">
          <a:xfrm>
            <a:off x="1864511" y="4329464"/>
            <a:ext cx="2829569"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4DD17"/>
                </a:solidFill>
                <a:effectLst/>
                <a:latin typeface="Roboto Mono"/>
              </a:rPr>
              <a:t>flutter doctor </a:t>
            </a:r>
            <a:r>
              <a:rPr kumimoji="0" lang="en-US" altLang="en-US" sz="1400" b="0" i="0" u="none" strike="noStrike" cap="none" normalizeH="0" baseline="0" dirty="0">
                <a:ln>
                  <a:noFill/>
                </a:ln>
                <a:solidFill>
                  <a:srgbClr val="99BB00"/>
                </a:solidFill>
                <a:effectLst/>
                <a:latin typeface="Roboto Mono"/>
              </a:rPr>
              <a:t>--android-licenses</a:t>
            </a: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41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685B-B7C5-4F8D-AE55-5C7A16020CB1}"/>
              </a:ext>
            </a:extLst>
          </p:cNvPr>
          <p:cNvSpPr>
            <a:spLocks noGrp="1"/>
          </p:cNvSpPr>
          <p:nvPr>
            <p:ph type="title"/>
          </p:nvPr>
        </p:nvSpPr>
        <p:spPr/>
        <p:txBody>
          <a:bodyPr/>
          <a:lstStyle/>
          <a:p>
            <a:pPr algn="l"/>
            <a:r>
              <a:rPr lang="en-US" dirty="0"/>
              <a:t>Issues with Flutter Doctor</a:t>
            </a:r>
          </a:p>
        </p:txBody>
      </p:sp>
      <p:sp>
        <p:nvSpPr>
          <p:cNvPr id="3" name="Content Placeholder 2">
            <a:extLst>
              <a:ext uri="{FF2B5EF4-FFF2-40B4-BE49-F238E27FC236}">
                <a16:creationId xmlns:a16="http://schemas.microsoft.com/office/drawing/2014/main" id="{25D7A752-8A02-4AFF-84C2-D4CA2A2F7B6A}"/>
              </a:ext>
            </a:extLst>
          </p:cNvPr>
          <p:cNvSpPr>
            <a:spLocks noGrp="1"/>
          </p:cNvSpPr>
          <p:nvPr>
            <p:ph sz="half" idx="1"/>
          </p:nvPr>
        </p:nvSpPr>
        <p:spPr>
          <a:xfrm>
            <a:off x="1484312" y="2666999"/>
            <a:ext cx="4895055" cy="3124201"/>
          </a:xfrm>
        </p:spPr>
        <p:txBody>
          <a:bodyPr/>
          <a:lstStyle/>
          <a:p>
            <a:r>
              <a:rPr lang="en-US" dirty="0"/>
              <a:t>Android Studio not found</a:t>
            </a:r>
          </a:p>
          <a:p>
            <a:r>
              <a:rPr lang="en-US" dirty="0"/>
              <a:t>If Flutter cannot locate it, run </a:t>
            </a:r>
          </a:p>
          <a:p>
            <a:r>
              <a:rPr lang="en-US" dirty="0"/>
              <a:t>flutter config --android-studio-</a:t>
            </a:r>
            <a:r>
              <a:rPr lang="en-US" dirty="0" err="1"/>
              <a:t>dir</a:t>
            </a:r>
            <a:br>
              <a:rPr lang="en-US" dirty="0"/>
            </a:br>
            <a:r>
              <a:rPr lang="en-US" dirty="0"/>
              <a:t>&lt;directory&gt; </a:t>
            </a:r>
          </a:p>
          <a:p>
            <a:r>
              <a:rPr lang="en-US" dirty="0"/>
              <a:t>to set the directory that Android Studio is installed to.</a:t>
            </a:r>
          </a:p>
          <a:p>
            <a:endParaRPr lang="en-US" dirty="0"/>
          </a:p>
        </p:txBody>
      </p:sp>
      <p:pic>
        <p:nvPicPr>
          <p:cNvPr id="8194" name="Picture 2" descr="Flutter Problems: Android Studio not found at /path/to/android/studio -  Stack Overflow">
            <a:extLst>
              <a:ext uri="{FF2B5EF4-FFF2-40B4-BE49-F238E27FC236}">
                <a16:creationId xmlns:a16="http://schemas.microsoft.com/office/drawing/2014/main" id="{AC2E75CD-536F-4E33-B15D-C466EC75B7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870" r="44671" b="48502"/>
          <a:stretch/>
        </p:blipFill>
        <p:spPr bwMode="auto">
          <a:xfrm>
            <a:off x="5625504" y="3532498"/>
            <a:ext cx="6405469" cy="887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52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Virtual Device</a:t>
            </a:r>
          </a:p>
        </p:txBody>
      </p:sp>
      <p:sp>
        <p:nvSpPr>
          <p:cNvPr id="3" name="Content Placeholder 2"/>
          <p:cNvSpPr>
            <a:spLocks noGrp="1"/>
          </p:cNvSpPr>
          <p:nvPr>
            <p:ph idx="1"/>
          </p:nvPr>
        </p:nvSpPr>
        <p:spPr/>
        <p:txBody>
          <a:bodyPr/>
          <a:lstStyle/>
          <a:p>
            <a:r>
              <a:rPr lang="en-US" dirty="0"/>
              <a:t>To setup the android virtual device download Genymotion </a:t>
            </a:r>
          </a:p>
          <a:p>
            <a:r>
              <a:rPr lang="en-US" dirty="0"/>
              <a:t>Go to -&gt; </a:t>
            </a:r>
            <a:r>
              <a:rPr lang="en-US" dirty="0">
                <a:hlinkClick r:id="rId2"/>
              </a:rPr>
              <a:t>https://www.genymotion.com/</a:t>
            </a:r>
            <a:endParaRPr lang="en-US" dirty="0"/>
          </a:p>
        </p:txBody>
      </p:sp>
    </p:spTree>
    <p:extLst>
      <p:ext uri="{BB962C8B-B14F-4D97-AF65-F5344CB8AC3E}">
        <p14:creationId xmlns:p14="http://schemas.microsoft.com/office/powerpoint/2010/main" val="2773468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Genymotion</a:t>
            </a:r>
          </a:p>
        </p:txBody>
      </p:sp>
      <p:pic>
        <p:nvPicPr>
          <p:cNvPr id="5" name="Content Placeholder 4"/>
          <p:cNvPicPr>
            <a:picLocks noGrp="1" noChangeAspect="1"/>
          </p:cNvPicPr>
          <p:nvPr>
            <p:ph type="pic" idx="1"/>
          </p:nvPr>
        </p:nvPicPr>
        <p:blipFill>
          <a:blip r:embed="rId2"/>
          <a:srcRect l="18600" r="18600"/>
          <a:stretch>
            <a:fillRect/>
          </a:stretch>
        </p:blipFill>
        <p:spPr>
          <a:prstGeom prst="rect">
            <a:avLst/>
          </a:prstGeom>
        </p:spPr>
      </p:pic>
      <p:sp>
        <p:nvSpPr>
          <p:cNvPr id="3" name="Text Placeholder 2">
            <a:extLst>
              <a:ext uri="{FF2B5EF4-FFF2-40B4-BE49-F238E27FC236}">
                <a16:creationId xmlns:a16="http://schemas.microsoft.com/office/drawing/2014/main" id="{5AF2284E-9C0F-4CAE-BC0A-01E7D098020B}"/>
              </a:ext>
            </a:extLst>
          </p:cNvPr>
          <p:cNvSpPr>
            <a:spLocks noGrp="1"/>
          </p:cNvSpPr>
          <p:nvPr>
            <p:ph type="body" sz="half" idx="2"/>
          </p:nvPr>
        </p:nvSpPr>
        <p:spPr/>
        <p:txBody>
          <a:bodyPr/>
          <a:lstStyle/>
          <a:p>
            <a:pPr marL="285750" indent="-285750" algn="l">
              <a:buFont typeface="Arial" panose="020B0604020202020204" pitchFamily="34" charset="0"/>
              <a:buChar char="•"/>
            </a:pPr>
            <a:r>
              <a:rPr lang="en-US" dirty="0"/>
              <a:t>Download with virtual Box</a:t>
            </a:r>
          </a:p>
        </p:txBody>
      </p:sp>
    </p:spTree>
    <p:extLst>
      <p:ext uri="{BB962C8B-B14F-4D97-AF65-F5344CB8AC3E}">
        <p14:creationId xmlns:p14="http://schemas.microsoft.com/office/powerpoint/2010/main" val="384551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Create account</a:t>
            </a:r>
          </a:p>
        </p:txBody>
      </p:sp>
      <p:sp>
        <p:nvSpPr>
          <p:cNvPr id="6" name="Text Placeholder 5">
            <a:extLst>
              <a:ext uri="{FF2B5EF4-FFF2-40B4-BE49-F238E27FC236}">
                <a16:creationId xmlns:a16="http://schemas.microsoft.com/office/drawing/2014/main" id="{B4597667-5AE8-41C6-A275-2855A3ED185E}"/>
              </a:ext>
            </a:extLst>
          </p:cNvPr>
          <p:cNvSpPr>
            <a:spLocks noGrp="1"/>
          </p:cNvSpPr>
          <p:nvPr>
            <p:ph type="body" sz="half" idx="2"/>
          </p:nvPr>
        </p:nvSpPr>
        <p:spPr>
          <a:xfrm>
            <a:off x="1482724" y="3124199"/>
            <a:ext cx="4909490" cy="1828800"/>
          </a:xfrm>
        </p:spPr>
        <p:txBody>
          <a:bodyPr/>
          <a:lstStyle/>
          <a:p>
            <a:pPr marL="285750" indent="-285750" algn="l">
              <a:buFont typeface="Arial" panose="020B0604020202020204" pitchFamily="34" charset="0"/>
              <a:buChar char="•"/>
            </a:pPr>
            <a:r>
              <a:rPr lang="en-US" dirty="0"/>
              <a:t>After following the installation steps Create Account</a:t>
            </a:r>
          </a:p>
          <a:p>
            <a:pPr marL="285750" indent="-285750" algn="l">
              <a:buFont typeface="Arial" panose="020B0604020202020204" pitchFamily="34" charset="0"/>
              <a:buChar char="•"/>
            </a:pPr>
            <a:r>
              <a:rPr lang="en-US" dirty="0"/>
              <a:t>Login using that account</a:t>
            </a:r>
          </a:p>
        </p:txBody>
      </p:sp>
      <p:pic>
        <p:nvPicPr>
          <p:cNvPr id="8" name="Picture 2" descr="Genymotion main window">
            <a:extLst>
              <a:ext uri="{FF2B5EF4-FFF2-40B4-BE49-F238E27FC236}">
                <a16:creationId xmlns:a16="http://schemas.microsoft.com/office/drawing/2014/main" id="{E7924F88-9747-4885-88BF-C7CDC5715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214" y="1629019"/>
            <a:ext cx="5378020" cy="4209566"/>
          </a:xfrm>
          <a:prstGeom prst="rect">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19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Create device</a:t>
            </a:r>
          </a:p>
        </p:txBody>
      </p:sp>
      <p:sp>
        <p:nvSpPr>
          <p:cNvPr id="5" name="Text Placeholder 4">
            <a:extLst>
              <a:ext uri="{FF2B5EF4-FFF2-40B4-BE49-F238E27FC236}">
                <a16:creationId xmlns:a16="http://schemas.microsoft.com/office/drawing/2014/main" id="{6CA23913-6140-479E-8D5C-446F13376211}"/>
              </a:ext>
            </a:extLst>
          </p:cNvPr>
          <p:cNvSpPr>
            <a:spLocks noGrp="1"/>
          </p:cNvSpPr>
          <p:nvPr>
            <p:ph type="body" sz="half" idx="2"/>
          </p:nvPr>
        </p:nvSpPr>
        <p:spPr/>
        <p:txBody>
          <a:bodyPr/>
          <a:lstStyle/>
          <a:p>
            <a:pPr marL="285750" indent="-285750" algn="l">
              <a:buFont typeface="Arial" panose="020B0604020202020204" pitchFamily="34" charset="0"/>
              <a:buChar char="•"/>
            </a:pPr>
            <a:r>
              <a:rPr lang="en-US" dirty="0"/>
              <a:t>From the top right corner Click Add Device</a:t>
            </a:r>
          </a:p>
          <a:p>
            <a:pPr marL="285750" indent="-285750" algn="l">
              <a:buFont typeface="Arial" panose="020B0604020202020204" pitchFamily="34" charset="0"/>
              <a:buChar char="•"/>
            </a:pPr>
            <a:r>
              <a:rPr lang="en-US" dirty="0"/>
              <a:t>After that choose the desired device and select install</a:t>
            </a:r>
          </a:p>
        </p:txBody>
      </p:sp>
      <p:pic>
        <p:nvPicPr>
          <p:cNvPr id="7" name="Picture 2" descr="Install virtual device window">
            <a:extLst>
              <a:ext uri="{FF2B5EF4-FFF2-40B4-BE49-F238E27FC236}">
                <a16:creationId xmlns:a16="http://schemas.microsoft.com/office/drawing/2014/main" id="{FDC93CD5-EDF4-4935-ADFF-E853B3BA7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984" y="1755819"/>
            <a:ext cx="4634997" cy="3832428"/>
          </a:xfrm>
          <a:prstGeom prst="rect">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408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Start device</a:t>
            </a:r>
          </a:p>
        </p:txBody>
      </p:sp>
      <p:sp>
        <p:nvSpPr>
          <p:cNvPr id="5" name="Text Placeholder 4">
            <a:extLst>
              <a:ext uri="{FF2B5EF4-FFF2-40B4-BE49-F238E27FC236}">
                <a16:creationId xmlns:a16="http://schemas.microsoft.com/office/drawing/2014/main" id="{FA62ADDC-9C1A-4E8F-85F7-BF570DAD93D8}"/>
              </a:ext>
            </a:extLst>
          </p:cNvPr>
          <p:cNvSpPr>
            <a:spLocks noGrp="1"/>
          </p:cNvSpPr>
          <p:nvPr>
            <p:ph type="body" sz="half" idx="2"/>
          </p:nvPr>
        </p:nvSpPr>
        <p:spPr>
          <a:xfrm>
            <a:off x="1482724" y="3124199"/>
            <a:ext cx="3771856" cy="1828800"/>
          </a:xfrm>
        </p:spPr>
        <p:txBody>
          <a:bodyPr/>
          <a:lstStyle/>
          <a:p>
            <a:pPr marL="285750" indent="-285750" algn="l">
              <a:buFont typeface="Arial" panose="020B0604020202020204" pitchFamily="34" charset="0"/>
              <a:buChar char="•"/>
            </a:pPr>
            <a:r>
              <a:rPr lang="en-US" dirty="0"/>
              <a:t>Once the device installation is completed, you’ll see the device in the main screen</a:t>
            </a:r>
          </a:p>
          <a:p>
            <a:pPr marL="285750" indent="-285750" algn="l">
              <a:buFont typeface="Arial" panose="020B0604020202020204" pitchFamily="34" charset="0"/>
              <a:buChar char="•"/>
            </a:pPr>
            <a:r>
              <a:rPr lang="en-US" dirty="0"/>
              <a:t>Click on the 3 dots and select start</a:t>
            </a:r>
          </a:p>
        </p:txBody>
      </p:sp>
      <p:pic>
        <p:nvPicPr>
          <p:cNvPr id="7" name="Picture 2" descr="Deployment window">
            <a:extLst>
              <a:ext uri="{FF2B5EF4-FFF2-40B4-BE49-F238E27FC236}">
                <a16:creationId xmlns:a16="http://schemas.microsoft.com/office/drawing/2014/main" id="{26BE2791-FA77-4389-97FE-C39C33611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431" y="3365320"/>
            <a:ext cx="6320818" cy="1477491"/>
          </a:xfrm>
          <a:prstGeom prst="rect">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59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71433" y="2552699"/>
            <a:ext cx="3899679" cy="1371600"/>
          </a:xfrm>
        </p:spPr>
        <p:txBody>
          <a:bodyPr/>
          <a:lstStyle/>
          <a:p>
            <a:pPr algn="l"/>
            <a:r>
              <a:rPr lang="en-US" dirty="0"/>
              <a:t>Your Android Virtual Device</a:t>
            </a:r>
            <a:br>
              <a:rPr lang="en-US" dirty="0"/>
            </a:br>
            <a:r>
              <a:rPr lang="en-US" dirty="0"/>
              <a:t>is successfully created</a:t>
            </a:r>
          </a:p>
        </p:txBody>
      </p:sp>
      <p:pic>
        <p:nvPicPr>
          <p:cNvPr id="4098" name="Picture 2" descr="Virtual device main windo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20889" y="724214"/>
            <a:ext cx="3123809" cy="502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10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289A-81D0-4892-9E02-2E2196010226}"/>
              </a:ext>
            </a:extLst>
          </p:cNvPr>
          <p:cNvSpPr>
            <a:spLocks noGrp="1"/>
          </p:cNvSpPr>
          <p:nvPr>
            <p:ph type="title"/>
          </p:nvPr>
        </p:nvSpPr>
        <p:spPr/>
        <p:txBody>
          <a:bodyPr/>
          <a:lstStyle/>
          <a:p>
            <a:pPr algn="l"/>
            <a:r>
              <a:rPr lang="en-US" dirty="0"/>
              <a:t>What is Flutter</a:t>
            </a:r>
          </a:p>
        </p:txBody>
      </p:sp>
      <p:sp>
        <p:nvSpPr>
          <p:cNvPr id="3" name="Content Placeholder 2">
            <a:extLst>
              <a:ext uri="{FF2B5EF4-FFF2-40B4-BE49-F238E27FC236}">
                <a16:creationId xmlns:a16="http://schemas.microsoft.com/office/drawing/2014/main" id="{E6AB6FEC-78ED-4E7E-9182-E70ACDFA967A}"/>
              </a:ext>
            </a:extLst>
          </p:cNvPr>
          <p:cNvSpPr>
            <a:spLocks noGrp="1"/>
          </p:cNvSpPr>
          <p:nvPr>
            <p:ph idx="1"/>
          </p:nvPr>
        </p:nvSpPr>
        <p:spPr/>
        <p:txBody>
          <a:bodyPr/>
          <a:lstStyle/>
          <a:p>
            <a:pPr algn="just"/>
            <a:r>
              <a:rPr lang="en-US" dirty="0"/>
              <a:t>Flutter is an open-source UI software development kit created by Google. It is used to develop cross platform applications for Android, iOS, Linux, Mac, Windows, Google Fuchsia, and the web from a single codebase. The first version of Flutter was known as codename "Sky" and ran on the Android operating system.</a:t>
            </a:r>
          </a:p>
        </p:txBody>
      </p:sp>
    </p:spTree>
    <p:extLst>
      <p:ext uri="{BB962C8B-B14F-4D97-AF65-F5344CB8AC3E}">
        <p14:creationId xmlns:p14="http://schemas.microsoft.com/office/powerpoint/2010/main" val="136475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Device</a:t>
            </a:r>
          </a:p>
        </p:txBody>
      </p:sp>
      <p:sp>
        <p:nvSpPr>
          <p:cNvPr id="3" name="Content Placeholder 2"/>
          <p:cNvSpPr>
            <a:spLocks noGrp="1"/>
          </p:cNvSpPr>
          <p:nvPr>
            <p:ph idx="1"/>
          </p:nvPr>
        </p:nvSpPr>
        <p:spPr/>
        <p:txBody>
          <a:bodyPr/>
          <a:lstStyle/>
          <a:p>
            <a:r>
              <a:rPr lang="en-US" dirty="0"/>
              <a:t>To Connect a physical device with Android Studio</a:t>
            </a:r>
          </a:p>
          <a:p>
            <a:r>
              <a:rPr lang="en-US" dirty="0"/>
              <a:t>Connect the mobile using a cable</a:t>
            </a:r>
          </a:p>
          <a:p>
            <a:r>
              <a:rPr lang="en-US" dirty="0"/>
              <a:t>Go to About phone </a:t>
            </a:r>
          </a:p>
          <a:p>
            <a:r>
              <a:rPr lang="en-US" dirty="0"/>
              <a:t>Tap build number multiple times until you see “You are now a developer”</a:t>
            </a:r>
          </a:p>
          <a:p>
            <a:r>
              <a:rPr lang="en-US" dirty="0"/>
              <a:t>Go to developer options and enable USB debugging. </a:t>
            </a:r>
          </a:p>
          <a:p>
            <a:r>
              <a:rPr lang="en-US" dirty="0"/>
              <a:t>Your mobile is now connected</a:t>
            </a:r>
          </a:p>
        </p:txBody>
      </p:sp>
    </p:spTree>
    <p:extLst>
      <p:ext uri="{BB962C8B-B14F-4D97-AF65-F5344CB8AC3E}">
        <p14:creationId xmlns:p14="http://schemas.microsoft.com/office/powerpoint/2010/main" val="1426963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first Application</a:t>
            </a:r>
          </a:p>
        </p:txBody>
      </p:sp>
      <p:sp>
        <p:nvSpPr>
          <p:cNvPr id="3" name="Content Placeholder 2"/>
          <p:cNvSpPr>
            <a:spLocks noGrp="1"/>
          </p:cNvSpPr>
          <p:nvPr>
            <p:ph idx="1"/>
          </p:nvPr>
        </p:nvSpPr>
        <p:spPr>
          <a:xfrm>
            <a:off x="1484310" y="2666999"/>
            <a:ext cx="4723307" cy="3124201"/>
          </a:xfrm>
        </p:spPr>
        <p:txBody>
          <a:bodyPr/>
          <a:lstStyle/>
          <a:p>
            <a:r>
              <a:rPr lang="en-US" dirty="0"/>
              <a:t>Open Android </a:t>
            </a:r>
            <a:r>
              <a:rPr lang="en-US" dirty="0" err="1"/>
              <a:t>Stuidio</a:t>
            </a:r>
            <a:endParaRPr lang="en-US" dirty="0"/>
          </a:p>
          <a:p>
            <a:r>
              <a:rPr lang="en-US" dirty="0"/>
              <a:t>Click Create a new Flutter project</a:t>
            </a:r>
          </a:p>
        </p:txBody>
      </p:sp>
      <p:pic>
        <p:nvPicPr>
          <p:cNvPr id="4" name="Picture 3">
            <a:extLst>
              <a:ext uri="{FF2B5EF4-FFF2-40B4-BE49-F238E27FC236}">
                <a16:creationId xmlns:a16="http://schemas.microsoft.com/office/drawing/2014/main" id="{F5EAAB1D-F62A-44AE-90BE-969AC1F2A085}"/>
              </a:ext>
            </a:extLst>
          </p:cNvPr>
          <p:cNvPicPr>
            <a:picLocks noChangeAspect="1"/>
          </p:cNvPicPr>
          <p:nvPr/>
        </p:nvPicPr>
        <p:blipFill>
          <a:blip r:embed="rId2"/>
          <a:stretch>
            <a:fillRect/>
          </a:stretch>
        </p:blipFill>
        <p:spPr>
          <a:xfrm>
            <a:off x="6207617" y="2457122"/>
            <a:ext cx="5407712" cy="3334078"/>
          </a:xfrm>
          <a:prstGeom prst="rect">
            <a:avLst/>
          </a:prstGeom>
        </p:spPr>
      </p:pic>
    </p:spTree>
    <p:extLst>
      <p:ext uri="{BB962C8B-B14F-4D97-AF65-F5344CB8AC3E}">
        <p14:creationId xmlns:p14="http://schemas.microsoft.com/office/powerpoint/2010/main" val="1213107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SDK Path</a:t>
            </a:r>
          </a:p>
        </p:txBody>
      </p:sp>
      <p:sp>
        <p:nvSpPr>
          <p:cNvPr id="3" name="Content Placeholder 2"/>
          <p:cNvSpPr>
            <a:spLocks noGrp="1"/>
          </p:cNvSpPr>
          <p:nvPr>
            <p:ph type="body" sz="half" idx="2"/>
          </p:nvPr>
        </p:nvSpPr>
        <p:spPr/>
        <p:txBody>
          <a:bodyPr/>
          <a:lstStyle/>
          <a:p>
            <a:pPr marL="285750" indent="-285750" algn="l">
              <a:buFont typeface="Arial" panose="020B0604020202020204" pitchFamily="34" charset="0"/>
              <a:buChar char="•"/>
            </a:pPr>
            <a:r>
              <a:rPr lang="en-US" dirty="0"/>
              <a:t>Give path to Flutter SDK</a:t>
            </a:r>
          </a:p>
          <a:p>
            <a:pPr marL="285750" indent="-285750" algn="l">
              <a:buFont typeface="Arial" panose="020B0604020202020204" pitchFamily="34" charset="0"/>
              <a:buChar char="•"/>
            </a:pPr>
            <a:r>
              <a:rPr lang="en-US" dirty="0"/>
              <a:t>Click Next</a:t>
            </a:r>
          </a:p>
        </p:txBody>
      </p:sp>
      <p:pic>
        <p:nvPicPr>
          <p:cNvPr id="7" name="Picture 6">
            <a:extLst>
              <a:ext uri="{FF2B5EF4-FFF2-40B4-BE49-F238E27FC236}">
                <a16:creationId xmlns:a16="http://schemas.microsoft.com/office/drawing/2014/main" id="{7A8CD7EB-D702-45DA-AA2D-2F00DB8D4B93}"/>
              </a:ext>
            </a:extLst>
          </p:cNvPr>
          <p:cNvPicPr>
            <a:picLocks noChangeAspect="1"/>
          </p:cNvPicPr>
          <p:nvPr/>
        </p:nvPicPr>
        <p:blipFill>
          <a:blip r:embed="rId2"/>
          <a:stretch>
            <a:fillRect/>
          </a:stretch>
        </p:blipFill>
        <p:spPr>
          <a:xfrm>
            <a:off x="5215944" y="1136743"/>
            <a:ext cx="6660567" cy="4985454"/>
          </a:xfrm>
          <a:prstGeom prst="rect">
            <a:avLst/>
          </a:prstGeom>
        </p:spPr>
      </p:pic>
    </p:spTree>
    <p:extLst>
      <p:ext uri="{BB962C8B-B14F-4D97-AF65-F5344CB8AC3E}">
        <p14:creationId xmlns:p14="http://schemas.microsoft.com/office/powerpoint/2010/main" val="2745442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3900645" cy="1371600"/>
          </a:xfrm>
        </p:spPr>
        <p:txBody>
          <a:bodyPr/>
          <a:lstStyle/>
          <a:p>
            <a:pPr algn="l"/>
            <a:r>
              <a:rPr lang="en-US" dirty="0"/>
              <a:t>Project Setting</a:t>
            </a:r>
          </a:p>
        </p:txBody>
      </p:sp>
      <p:sp>
        <p:nvSpPr>
          <p:cNvPr id="3" name="Content Placeholder 2"/>
          <p:cNvSpPr>
            <a:spLocks noGrp="1"/>
          </p:cNvSpPr>
          <p:nvPr>
            <p:ph type="body" sz="half" idx="2"/>
          </p:nvPr>
        </p:nvSpPr>
        <p:spPr>
          <a:xfrm>
            <a:off x="1482724" y="3124199"/>
            <a:ext cx="3527158" cy="1828800"/>
          </a:xfrm>
        </p:spPr>
        <p:txBody>
          <a:bodyPr>
            <a:normAutofit/>
          </a:bodyPr>
          <a:lstStyle/>
          <a:p>
            <a:pPr marL="285750" indent="-285750" algn="l">
              <a:buFont typeface="Arial" panose="020B0604020202020204" pitchFamily="34" charset="0"/>
              <a:buChar char="•"/>
            </a:pPr>
            <a:r>
              <a:rPr lang="en-US" sz="2000" dirty="0"/>
              <a:t>Setup the project according to needs</a:t>
            </a:r>
          </a:p>
          <a:p>
            <a:pPr marL="285750" indent="-285750" algn="l">
              <a:buFont typeface="Arial" panose="020B0604020202020204" pitchFamily="34" charset="0"/>
              <a:buChar char="•"/>
            </a:pPr>
            <a:r>
              <a:rPr lang="en-US" sz="2000" dirty="0"/>
              <a:t>Click Finish</a:t>
            </a:r>
          </a:p>
          <a:p>
            <a:pPr marL="285750" indent="-285750" algn="l">
              <a:buFont typeface="Arial" panose="020B0604020202020204" pitchFamily="34" charset="0"/>
              <a:buChar char="•"/>
            </a:pPr>
            <a:r>
              <a:rPr lang="en-US" sz="2000" dirty="0"/>
              <a:t>And your first App is created</a:t>
            </a:r>
          </a:p>
        </p:txBody>
      </p:sp>
      <p:pic>
        <p:nvPicPr>
          <p:cNvPr id="7" name="Picture 6">
            <a:extLst>
              <a:ext uri="{FF2B5EF4-FFF2-40B4-BE49-F238E27FC236}">
                <a16:creationId xmlns:a16="http://schemas.microsoft.com/office/drawing/2014/main" id="{1366BE22-A8C7-442B-BEFF-6B69C604E4B8}"/>
              </a:ext>
            </a:extLst>
          </p:cNvPr>
          <p:cNvPicPr>
            <a:picLocks noChangeAspect="1"/>
          </p:cNvPicPr>
          <p:nvPr/>
        </p:nvPicPr>
        <p:blipFill>
          <a:blip r:embed="rId2"/>
          <a:stretch>
            <a:fillRect/>
          </a:stretch>
        </p:blipFill>
        <p:spPr>
          <a:xfrm>
            <a:off x="5502608" y="1339800"/>
            <a:ext cx="6386554" cy="4788003"/>
          </a:xfrm>
          <a:prstGeom prst="rect">
            <a:avLst/>
          </a:prstGeom>
        </p:spPr>
      </p:pic>
    </p:spTree>
    <p:extLst>
      <p:ext uri="{BB962C8B-B14F-4D97-AF65-F5344CB8AC3E}">
        <p14:creationId xmlns:p14="http://schemas.microsoft.com/office/powerpoint/2010/main" val="4063408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App</a:t>
            </a:r>
          </a:p>
        </p:txBody>
      </p:sp>
      <p:sp>
        <p:nvSpPr>
          <p:cNvPr id="3" name="Content Placeholder 2"/>
          <p:cNvSpPr>
            <a:spLocks noGrp="1"/>
          </p:cNvSpPr>
          <p:nvPr>
            <p:ph idx="1"/>
          </p:nvPr>
        </p:nvSpPr>
        <p:spPr>
          <a:xfrm>
            <a:off x="1484311" y="2190482"/>
            <a:ext cx="4723307" cy="2072426"/>
          </a:xfrm>
        </p:spPr>
        <p:txBody>
          <a:bodyPr>
            <a:normAutofit lnSpcReduction="10000"/>
          </a:bodyPr>
          <a:lstStyle/>
          <a:p>
            <a:r>
              <a:rPr lang="en-US" dirty="0"/>
              <a:t>To run the app on AVD </a:t>
            </a:r>
          </a:p>
          <a:p>
            <a:pPr lvl="1"/>
            <a:r>
              <a:rPr lang="en-US" dirty="0"/>
              <a:t>Start Genymotion</a:t>
            </a:r>
          </a:p>
          <a:p>
            <a:pPr lvl="1"/>
            <a:r>
              <a:rPr lang="en-US" dirty="0"/>
              <a:t>You will see the Device name in the Android Studio Window</a:t>
            </a:r>
          </a:p>
          <a:p>
            <a:pPr lvl="1"/>
            <a:r>
              <a:rPr lang="en-US" dirty="0"/>
              <a:t>Just hit the Start Button</a:t>
            </a:r>
          </a:p>
        </p:txBody>
      </p:sp>
      <p:pic>
        <p:nvPicPr>
          <p:cNvPr id="5" name="Picture 4">
            <a:extLst>
              <a:ext uri="{FF2B5EF4-FFF2-40B4-BE49-F238E27FC236}">
                <a16:creationId xmlns:a16="http://schemas.microsoft.com/office/drawing/2014/main" id="{367543FF-1D35-4EBC-9CF9-84C80BB8B12E}"/>
              </a:ext>
            </a:extLst>
          </p:cNvPr>
          <p:cNvPicPr>
            <a:picLocks noChangeAspect="1"/>
          </p:cNvPicPr>
          <p:nvPr/>
        </p:nvPicPr>
        <p:blipFill>
          <a:blip r:embed="rId2"/>
          <a:stretch>
            <a:fillRect/>
          </a:stretch>
        </p:blipFill>
        <p:spPr>
          <a:xfrm>
            <a:off x="3358012" y="4491062"/>
            <a:ext cx="8145012" cy="1276528"/>
          </a:xfrm>
          <a:prstGeom prst="rect">
            <a:avLst/>
          </a:prstGeom>
        </p:spPr>
      </p:pic>
    </p:spTree>
    <p:extLst>
      <p:ext uri="{BB962C8B-B14F-4D97-AF65-F5344CB8AC3E}">
        <p14:creationId xmlns:p14="http://schemas.microsoft.com/office/powerpoint/2010/main" val="921295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App</a:t>
            </a:r>
          </a:p>
        </p:txBody>
      </p:sp>
      <p:sp>
        <p:nvSpPr>
          <p:cNvPr id="3" name="Content Placeholder 2"/>
          <p:cNvSpPr>
            <a:spLocks noGrp="1"/>
          </p:cNvSpPr>
          <p:nvPr>
            <p:ph idx="1"/>
          </p:nvPr>
        </p:nvSpPr>
        <p:spPr>
          <a:xfrm>
            <a:off x="1484311" y="2190482"/>
            <a:ext cx="4723307" cy="2300580"/>
          </a:xfrm>
        </p:spPr>
        <p:txBody>
          <a:bodyPr>
            <a:normAutofit lnSpcReduction="10000"/>
          </a:bodyPr>
          <a:lstStyle/>
          <a:p>
            <a:r>
              <a:rPr lang="en-US" dirty="0"/>
              <a:t>To run the app on Physical Device</a:t>
            </a:r>
          </a:p>
          <a:p>
            <a:pPr lvl="1"/>
            <a:r>
              <a:rPr lang="en-US" dirty="0"/>
              <a:t>Connect mobile to PC and perform the above mentioned steps (if not)</a:t>
            </a:r>
          </a:p>
          <a:p>
            <a:pPr lvl="1"/>
            <a:r>
              <a:rPr lang="en-US" dirty="0"/>
              <a:t>You will see the Device name in the Android Studio Window</a:t>
            </a:r>
          </a:p>
          <a:p>
            <a:pPr lvl="1"/>
            <a:r>
              <a:rPr lang="en-US" dirty="0"/>
              <a:t>Just hit the Start Button</a:t>
            </a:r>
          </a:p>
        </p:txBody>
      </p:sp>
      <p:pic>
        <p:nvPicPr>
          <p:cNvPr id="5" name="Picture 4">
            <a:extLst>
              <a:ext uri="{FF2B5EF4-FFF2-40B4-BE49-F238E27FC236}">
                <a16:creationId xmlns:a16="http://schemas.microsoft.com/office/drawing/2014/main" id="{367543FF-1D35-4EBC-9CF9-84C80BB8B12E}"/>
              </a:ext>
            </a:extLst>
          </p:cNvPr>
          <p:cNvPicPr>
            <a:picLocks noChangeAspect="1"/>
          </p:cNvPicPr>
          <p:nvPr/>
        </p:nvPicPr>
        <p:blipFill>
          <a:blip r:embed="rId2"/>
          <a:stretch>
            <a:fillRect/>
          </a:stretch>
        </p:blipFill>
        <p:spPr>
          <a:xfrm>
            <a:off x="3358012" y="4491062"/>
            <a:ext cx="8145012" cy="1276528"/>
          </a:xfrm>
          <a:prstGeom prst="rect">
            <a:avLst/>
          </a:prstGeom>
        </p:spPr>
      </p:pic>
    </p:spTree>
    <p:extLst>
      <p:ext uri="{BB962C8B-B14F-4D97-AF65-F5344CB8AC3E}">
        <p14:creationId xmlns:p14="http://schemas.microsoft.com/office/powerpoint/2010/main" val="3881454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3900645" cy="1371600"/>
          </a:xfrm>
        </p:spPr>
        <p:txBody>
          <a:bodyPr/>
          <a:lstStyle/>
          <a:p>
            <a:pPr algn="l"/>
            <a:r>
              <a:rPr lang="en-US" dirty="0"/>
              <a:t>Your first App</a:t>
            </a:r>
          </a:p>
        </p:txBody>
      </p:sp>
      <p:sp>
        <p:nvSpPr>
          <p:cNvPr id="3" name="Content Placeholder 2"/>
          <p:cNvSpPr>
            <a:spLocks noGrp="1"/>
          </p:cNvSpPr>
          <p:nvPr>
            <p:ph type="body" sz="half" idx="2"/>
          </p:nvPr>
        </p:nvSpPr>
        <p:spPr>
          <a:xfrm>
            <a:off x="1482724" y="3124199"/>
            <a:ext cx="3527158" cy="1828800"/>
          </a:xfrm>
        </p:spPr>
        <p:txBody>
          <a:bodyPr>
            <a:normAutofit/>
          </a:bodyPr>
          <a:lstStyle/>
          <a:p>
            <a:pPr marL="285750" indent="-285750" algn="l">
              <a:buFont typeface="Arial" panose="020B0604020202020204" pitchFamily="34" charset="0"/>
              <a:buChar char="•"/>
            </a:pPr>
            <a:r>
              <a:rPr lang="en-US" sz="2000" dirty="0"/>
              <a:t>This will create an app of Counter</a:t>
            </a:r>
          </a:p>
          <a:p>
            <a:pPr marL="285750" indent="-285750" algn="l">
              <a:buFont typeface="Arial" panose="020B0604020202020204" pitchFamily="34" charset="0"/>
              <a:buChar char="•"/>
            </a:pPr>
            <a:r>
              <a:rPr lang="en-US" sz="2000" dirty="0"/>
              <a:t>You can now start coding</a:t>
            </a:r>
          </a:p>
        </p:txBody>
      </p:sp>
      <p:pic>
        <p:nvPicPr>
          <p:cNvPr id="5122" name="Picture 2" descr="Flutter: Understanding Counter App | by Souvik Biswas | Flutter Community |  Medium">
            <a:extLst>
              <a:ext uri="{FF2B5EF4-FFF2-40B4-BE49-F238E27FC236}">
                <a16:creationId xmlns:a16="http://schemas.microsoft.com/office/drawing/2014/main" id="{BDC29B24-EA23-49FA-8761-FE5AC0BE13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32" t="465" r="9634" b="8140"/>
          <a:stretch/>
        </p:blipFill>
        <p:spPr bwMode="auto">
          <a:xfrm>
            <a:off x="5164428" y="1122208"/>
            <a:ext cx="6068096" cy="522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909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470301"/>
          </a:xfrm>
        </p:spPr>
        <p:txBody>
          <a:bodyPr/>
          <a:lstStyle/>
          <a:p>
            <a:r>
              <a:rPr lang="en-US" dirty="0"/>
              <a:t>THE END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68539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51C3-88EA-4B22-83ED-E22BFEDB4045}"/>
              </a:ext>
            </a:extLst>
          </p:cNvPr>
          <p:cNvSpPr>
            <a:spLocks noGrp="1"/>
          </p:cNvSpPr>
          <p:nvPr>
            <p:ph type="title"/>
          </p:nvPr>
        </p:nvSpPr>
        <p:spPr/>
        <p:txBody>
          <a:bodyPr/>
          <a:lstStyle/>
          <a:p>
            <a:pPr algn="l"/>
            <a:r>
              <a:rPr lang="en-US" dirty="0"/>
              <a:t>Language</a:t>
            </a:r>
          </a:p>
        </p:txBody>
      </p:sp>
      <p:sp>
        <p:nvSpPr>
          <p:cNvPr id="3" name="Content Placeholder 2">
            <a:extLst>
              <a:ext uri="{FF2B5EF4-FFF2-40B4-BE49-F238E27FC236}">
                <a16:creationId xmlns:a16="http://schemas.microsoft.com/office/drawing/2014/main" id="{A727F00F-4866-4574-AC52-01A9FCE94953}"/>
              </a:ext>
            </a:extLst>
          </p:cNvPr>
          <p:cNvSpPr>
            <a:spLocks noGrp="1"/>
          </p:cNvSpPr>
          <p:nvPr>
            <p:ph idx="1"/>
          </p:nvPr>
        </p:nvSpPr>
        <p:spPr/>
        <p:txBody>
          <a:bodyPr/>
          <a:lstStyle/>
          <a:p>
            <a:r>
              <a:rPr lang="en-US" dirty="0"/>
              <a:t>Dart</a:t>
            </a:r>
          </a:p>
          <a:p>
            <a:pPr marL="457200" lvl="1" indent="0">
              <a:buNone/>
            </a:pPr>
            <a:r>
              <a:rPr lang="en-US" dirty="0"/>
              <a:t>Dart is a programming language designed for client development, such as for the web and mobile apps. It is developed by Google and can also be used to build server and desktop applications. Dart is an object-oriented, class-based, garbage-collected language with C-style syntax.</a:t>
            </a:r>
          </a:p>
        </p:txBody>
      </p:sp>
    </p:spTree>
    <p:extLst>
      <p:ext uri="{BB962C8B-B14F-4D97-AF65-F5344CB8AC3E}">
        <p14:creationId xmlns:p14="http://schemas.microsoft.com/office/powerpoint/2010/main" val="327430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852E-CFB8-416F-AE23-42BE75DA6139}"/>
              </a:ext>
            </a:extLst>
          </p:cNvPr>
          <p:cNvSpPr>
            <a:spLocks noGrp="1"/>
          </p:cNvSpPr>
          <p:nvPr>
            <p:ph type="title"/>
          </p:nvPr>
        </p:nvSpPr>
        <p:spPr/>
        <p:txBody>
          <a:bodyPr/>
          <a:lstStyle/>
          <a:p>
            <a:pPr algn="l"/>
            <a:r>
              <a:rPr lang="en-US" dirty="0"/>
              <a:t>Why Flutter</a:t>
            </a:r>
          </a:p>
        </p:txBody>
      </p:sp>
      <p:sp>
        <p:nvSpPr>
          <p:cNvPr id="3" name="Content Placeholder 2">
            <a:extLst>
              <a:ext uri="{FF2B5EF4-FFF2-40B4-BE49-F238E27FC236}">
                <a16:creationId xmlns:a16="http://schemas.microsoft.com/office/drawing/2014/main" id="{C85EAC28-C4CB-4697-8529-028A12D5EFEA}"/>
              </a:ext>
            </a:extLst>
          </p:cNvPr>
          <p:cNvSpPr>
            <a:spLocks noGrp="1"/>
          </p:cNvSpPr>
          <p:nvPr>
            <p:ph idx="1"/>
          </p:nvPr>
        </p:nvSpPr>
        <p:spPr/>
        <p:txBody>
          <a:bodyPr>
            <a:normAutofit/>
          </a:bodyPr>
          <a:lstStyle/>
          <a:p>
            <a:pPr algn="just"/>
            <a:r>
              <a:rPr lang="en-US" sz="2000" dirty="0"/>
              <a:t>Nowadays, most of the companies are enthusiastic about flutter. It is mainly because </a:t>
            </a:r>
            <a:r>
              <a:rPr lang="en-US" sz="2000" b="1" dirty="0"/>
              <a:t>one can develop applications for Android, iOS, Windows, Mac, Linux, and web from a single codebase</a:t>
            </a:r>
            <a:r>
              <a:rPr lang="en-US" sz="2000" dirty="0"/>
              <a:t>. Despite fast development and flexible UI, many developers still want to hold on to the React Native.</a:t>
            </a:r>
          </a:p>
        </p:txBody>
      </p:sp>
    </p:spTree>
    <p:extLst>
      <p:ext uri="{BB962C8B-B14F-4D97-AF65-F5344CB8AC3E}">
        <p14:creationId xmlns:p14="http://schemas.microsoft.com/office/powerpoint/2010/main" val="77921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4461-F865-47E5-A80B-8D286D9E7F09}"/>
              </a:ext>
            </a:extLst>
          </p:cNvPr>
          <p:cNvSpPr>
            <a:spLocks noGrp="1"/>
          </p:cNvSpPr>
          <p:nvPr>
            <p:ph type="title"/>
          </p:nvPr>
        </p:nvSpPr>
        <p:spPr/>
        <p:txBody>
          <a:bodyPr/>
          <a:lstStyle/>
          <a:p>
            <a:pPr algn="l"/>
            <a:r>
              <a:rPr lang="en-US" dirty="0"/>
              <a:t>Installation</a:t>
            </a:r>
          </a:p>
        </p:txBody>
      </p:sp>
      <p:sp>
        <p:nvSpPr>
          <p:cNvPr id="3" name="Content Placeholder 2">
            <a:extLst>
              <a:ext uri="{FF2B5EF4-FFF2-40B4-BE49-F238E27FC236}">
                <a16:creationId xmlns:a16="http://schemas.microsoft.com/office/drawing/2014/main" id="{7B6C69FB-B6DD-4CFA-9F59-CEDEDD3B0A68}"/>
              </a:ext>
            </a:extLst>
          </p:cNvPr>
          <p:cNvSpPr>
            <a:spLocks noGrp="1"/>
          </p:cNvSpPr>
          <p:nvPr>
            <p:ph idx="1"/>
          </p:nvPr>
        </p:nvSpPr>
        <p:spPr/>
        <p:txBody>
          <a:bodyPr/>
          <a:lstStyle/>
          <a:p>
            <a:r>
              <a:rPr lang="en-US" dirty="0"/>
              <a:t>Go to -&gt; </a:t>
            </a:r>
            <a:r>
              <a:rPr lang="en-US" dirty="0">
                <a:hlinkClick r:id="rId2"/>
              </a:rPr>
              <a:t>https://flutter.dev/docs/get-started/install</a:t>
            </a:r>
            <a:endParaRPr lang="en-US" dirty="0"/>
          </a:p>
          <a:p>
            <a:r>
              <a:rPr lang="en-US" dirty="0"/>
              <a:t>Select OS of the machine you are currently working on</a:t>
            </a:r>
          </a:p>
        </p:txBody>
      </p:sp>
    </p:spTree>
    <p:extLst>
      <p:ext uri="{BB962C8B-B14F-4D97-AF65-F5344CB8AC3E}">
        <p14:creationId xmlns:p14="http://schemas.microsoft.com/office/powerpoint/2010/main" val="281366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FD3B-F03B-4F5D-8849-9FE23A3FB418}"/>
              </a:ext>
            </a:extLst>
          </p:cNvPr>
          <p:cNvSpPr>
            <a:spLocks noGrp="1"/>
          </p:cNvSpPr>
          <p:nvPr>
            <p:ph type="title"/>
          </p:nvPr>
        </p:nvSpPr>
        <p:spPr/>
        <p:txBody>
          <a:bodyPr/>
          <a:lstStyle/>
          <a:p>
            <a:pPr algn="l"/>
            <a:r>
              <a:rPr lang="en-US" dirty="0"/>
              <a:t>Download Flutter SDK</a:t>
            </a:r>
          </a:p>
        </p:txBody>
      </p:sp>
      <p:sp>
        <p:nvSpPr>
          <p:cNvPr id="4" name="Text Placeholder 3">
            <a:extLst>
              <a:ext uri="{FF2B5EF4-FFF2-40B4-BE49-F238E27FC236}">
                <a16:creationId xmlns:a16="http://schemas.microsoft.com/office/drawing/2014/main" id="{0EFE07D8-B25D-4B60-AD85-9B3EABE35725}"/>
              </a:ext>
            </a:extLst>
          </p:cNvPr>
          <p:cNvSpPr>
            <a:spLocks noGrp="1"/>
          </p:cNvSpPr>
          <p:nvPr>
            <p:ph type="body" sz="half" idx="2"/>
          </p:nvPr>
        </p:nvSpPr>
        <p:spPr/>
        <p:txBody>
          <a:bodyPr/>
          <a:lstStyle/>
          <a:p>
            <a:pPr marL="285750" indent="-285750" algn="l">
              <a:buFont typeface="Arial" panose="020B0604020202020204" pitchFamily="34" charset="0"/>
              <a:buChar char="•"/>
            </a:pPr>
            <a:r>
              <a:rPr lang="en-US" dirty="0"/>
              <a:t>Click on the flutter_windows_stable.zip</a:t>
            </a:r>
          </a:p>
          <a:p>
            <a:pPr marL="285750" indent="-285750" algn="l">
              <a:buFont typeface="Arial" panose="020B0604020202020204" pitchFamily="34" charset="0"/>
              <a:buChar char="•"/>
            </a:pPr>
            <a:r>
              <a:rPr lang="en-US" dirty="0"/>
              <a:t>Your download will start</a:t>
            </a:r>
          </a:p>
        </p:txBody>
      </p:sp>
      <p:pic>
        <p:nvPicPr>
          <p:cNvPr id="6" name="Picture 5">
            <a:extLst>
              <a:ext uri="{FF2B5EF4-FFF2-40B4-BE49-F238E27FC236}">
                <a16:creationId xmlns:a16="http://schemas.microsoft.com/office/drawing/2014/main" id="{5AB88C5A-9E3A-4053-AEBD-EB1A1457AEAE}"/>
              </a:ext>
            </a:extLst>
          </p:cNvPr>
          <p:cNvPicPr>
            <a:picLocks noChangeAspect="1"/>
          </p:cNvPicPr>
          <p:nvPr/>
        </p:nvPicPr>
        <p:blipFill>
          <a:blip r:embed="rId2"/>
          <a:stretch>
            <a:fillRect/>
          </a:stretch>
        </p:blipFill>
        <p:spPr>
          <a:xfrm>
            <a:off x="6455859" y="2509709"/>
            <a:ext cx="4972744" cy="1838582"/>
          </a:xfrm>
          <a:prstGeom prst="rect">
            <a:avLst/>
          </a:prstGeom>
        </p:spPr>
      </p:pic>
    </p:spTree>
    <p:extLst>
      <p:ext uri="{BB962C8B-B14F-4D97-AF65-F5344CB8AC3E}">
        <p14:creationId xmlns:p14="http://schemas.microsoft.com/office/powerpoint/2010/main" val="121655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FD3B-F03B-4F5D-8849-9FE23A3FB418}"/>
              </a:ext>
            </a:extLst>
          </p:cNvPr>
          <p:cNvSpPr>
            <a:spLocks noGrp="1"/>
          </p:cNvSpPr>
          <p:nvPr>
            <p:ph type="title"/>
          </p:nvPr>
        </p:nvSpPr>
        <p:spPr/>
        <p:txBody>
          <a:bodyPr/>
          <a:lstStyle/>
          <a:p>
            <a:pPr algn="l"/>
            <a:r>
              <a:rPr lang="en-US" dirty="0"/>
              <a:t>Environment Variable</a:t>
            </a:r>
          </a:p>
        </p:txBody>
      </p:sp>
      <p:sp>
        <p:nvSpPr>
          <p:cNvPr id="4" name="Text Placeholder 3">
            <a:extLst>
              <a:ext uri="{FF2B5EF4-FFF2-40B4-BE49-F238E27FC236}">
                <a16:creationId xmlns:a16="http://schemas.microsoft.com/office/drawing/2014/main" id="{0EFE07D8-B25D-4B60-AD85-9B3EABE35725}"/>
              </a:ext>
            </a:extLst>
          </p:cNvPr>
          <p:cNvSpPr>
            <a:spLocks noGrp="1"/>
          </p:cNvSpPr>
          <p:nvPr>
            <p:ph type="body" sz="half" idx="2"/>
          </p:nvPr>
        </p:nvSpPr>
        <p:spPr>
          <a:xfrm>
            <a:off x="1482724" y="3124198"/>
            <a:ext cx="5426158" cy="2207655"/>
          </a:xfrm>
        </p:spPr>
        <p:txBody>
          <a:bodyPr>
            <a:normAutofit/>
          </a:bodyPr>
          <a:lstStyle/>
          <a:p>
            <a:pPr lvl="0" algn="l" defTabSz="914400" eaLnBrk="0" fontAlgn="base" hangingPunct="0">
              <a:spcBef>
                <a:spcPct val="0"/>
              </a:spcBef>
              <a:spcAft>
                <a:spcPct val="0"/>
              </a:spcAft>
              <a:buClrTx/>
              <a:buSzTx/>
            </a:pPr>
            <a:endParaRPr lang="en-US" altLang="en-US" dirty="0">
              <a:latin typeface="Arial" panose="020B0604020202020204" pitchFamily="34" charset="0"/>
            </a:endParaRPr>
          </a:p>
          <a:p>
            <a:pPr lvl="0" algn="l" defTabSz="914400" eaLnBrk="0" fontAlgn="base" hangingPunct="0">
              <a:spcBef>
                <a:spcPct val="0"/>
              </a:spcBef>
              <a:spcAft>
                <a:spcPct val="0"/>
              </a:spcAft>
              <a:buClrTx/>
              <a:buSzTx/>
              <a:buFontTx/>
              <a:buChar char="•"/>
            </a:pPr>
            <a:r>
              <a:rPr lang="en-US" altLang="en-US" sz="1400" dirty="0">
                <a:solidFill>
                  <a:srgbClr val="4A4A4A"/>
                </a:solidFill>
                <a:latin typeface="Roboto"/>
              </a:rPr>
              <a:t>From the Start search bar, enter ‘env’ and select </a:t>
            </a:r>
            <a:r>
              <a:rPr lang="en-US" altLang="en-US" sz="1400" b="1" dirty="0">
                <a:solidFill>
                  <a:srgbClr val="4A4A4A"/>
                </a:solidFill>
                <a:latin typeface="Roboto"/>
              </a:rPr>
              <a:t>Edit environment variables for your account</a:t>
            </a:r>
            <a:r>
              <a:rPr lang="en-US" altLang="en-US" sz="1400" dirty="0">
                <a:solidFill>
                  <a:srgbClr val="4A4A4A"/>
                </a:solidFill>
                <a:latin typeface="Roboto"/>
              </a:rPr>
              <a:t>.</a:t>
            </a:r>
          </a:p>
          <a:p>
            <a:pPr lvl="0" algn="l" defTabSz="914400" eaLnBrk="0" fontAlgn="base" hangingPunct="0">
              <a:spcBef>
                <a:spcPct val="0"/>
              </a:spcBef>
              <a:spcAft>
                <a:spcPct val="0"/>
              </a:spcAft>
              <a:buClrTx/>
              <a:buSzTx/>
              <a:buFontTx/>
              <a:buChar char="•"/>
            </a:pPr>
            <a:r>
              <a:rPr lang="en-US" altLang="en-US" sz="1400" dirty="0">
                <a:solidFill>
                  <a:srgbClr val="4A4A4A"/>
                </a:solidFill>
                <a:latin typeface="Roboto"/>
              </a:rPr>
              <a:t>Under </a:t>
            </a:r>
            <a:r>
              <a:rPr lang="en-US" altLang="en-US" sz="1400" b="1" dirty="0">
                <a:solidFill>
                  <a:srgbClr val="4A4A4A"/>
                </a:solidFill>
                <a:latin typeface="Roboto"/>
              </a:rPr>
              <a:t>User variables</a:t>
            </a:r>
            <a:r>
              <a:rPr lang="en-US" altLang="en-US" sz="1400" dirty="0">
                <a:solidFill>
                  <a:srgbClr val="4A4A4A"/>
                </a:solidFill>
                <a:latin typeface="Roboto"/>
              </a:rPr>
              <a:t> check if there is an entry called </a:t>
            </a:r>
            <a:r>
              <a:rPr lang="en-US" altLang="en-US" sz="1400" b="1" dirty="0">
                <a:solidFill>
                  <a:srgbClr val="4A4A4A"/>
                </a:solidFill>
                <a:latin typeface="Roboto"/>
              </a:rPr>
              <a:t>Path</a:t>
            </a:r>
            <a:r>
              <a:rPr lang="en-US" altLang="en-US" sz="1400" dirty="0">
                <a:solidFill>
                  <a:srgbClr val="4A4A4A"/>
                </a:solidFill>
                <a:latin typeface="Roboto"/>
              </a:rPr>
              <a:t>:</a:t>
            </a:r>
          </a:p>
          <a:p>
            <a:pPr lvl="1" defTabSz="914400" eaLnBrk="0" fontAlgn="base" hangingPunct="0">
              <a:spcBef>
                <a:spcPct val="0"/>
              </a:spcBef>
              <a:spcAft>
                <a:spcPct val="0"/>
              </a:spcAft>
              <a:buClrTx/>
              <a:buSzTx/>
              <a:buFontTx/>
              <a:buChar char="•"/>
            </a:pPr>
            <a:r>
              <a:rPr lang="en-US" altLang="en-US" sz="1400" dirty="0">
                <a:solidFill>
                  <a:srgbClr val="4A4A4A"/>
                </a:solidFill>
                <a:latin typeface="Roboto"/>
              </a:rPr>
              <a:t>If the entry exists, append the full path to </a:t>
            </a:r>
            <a:r>
              <a:rPr lang="en-US" altLang="en-US" sz="1050" dirty="0">
                <a:solidFill>
                  <a:srgbClr val="008F83"/>
                </a:solidFill>
                <a:latin typeface="Roboto Mono"/>
              </a:rPr>
              <a:t>flutter\bin</a:t>
            </a:r>
            <a:r>
              <a:rPr lang="en-US" altLang="en-US" sz="1400" dirty="0">
                <a:solidFill>
                  <a:srgbClr val="4A4A4A"/>
                </a:solidFill>
                <a:latin typeface="Roboto"/>
              </a:rPr>
              <a:t> using </a:t>
            </a:r>
            <a:r>
              <a:rPr lang="en-US" altLang="en-US" sz="1050" dirty="0">
                <a:solidFill>
                  <a:srgbClr val="008F83"/>
                </a:solidFill>
                <a:latin typeface="Roboto Mono"/>
              </a:rPr>
              <a:t>;</a:t>
            </a:r>
            <a:r>
              <a:rPr lang="en-US" altLang="en-US" sz="1400" dirty="0">
                <a:solidFill>
                  <a:srgbClr val="4A4A4A"/>
                </a:solidFill>
                <a:latin typeface="Roboto"/>
              </a:rPr>
              <a:t> as a separator from existing values.</a:t>
            </a:r>
          </a:p>
          <a:p>
            <a:pPr lvl="1" defTabSz="914400" eaLnBrk="0" fontAlgn="base" hangingPunct="0">
              <a:spcBef>
                <a:spcPct val="0"/>
              </a:spcBef>
              <a:spcAft>
                <a:spcPct val="0"/>
              </a:spcAft>
              <a:buClrTx/>
              <a:buSzTx/>
              <a:buFontTx/>
              <a:buChar char="•"/>
            </a:pPr>
            <a:r>
              <a:rPr lang="en-US" altLang="en-US" sz="1400" dirty="0">
                <a:solidFill>
                  <a:srgbClr val="4A4A4A"/>
                </a:solidFill>
                <a:latin typeface="Roboto"/>
              </a:rPr>
              <a:t>If the entry doesn’t exist, create a new user variable named </a:t>
            </a:r>
            <a:r>
              <a:rPr lang="en-US" altLang="en-US" sz="1050" dirty="0">
                <a:solidFill>
                  <a:srgbClr val="008F83"/>
                </a:solidFill>
                <a:latin typeface="Roboto Mono"/>
              </a:rPr>
              <a:t>Path</a:t>
            </a:r>
            <a:r>
              <a:rPr lang="en-US" altLang="en-US" sz="1400" dirty="0">
                <a:solidFill>
                  <a:srgbClr val="4A4A4A"/>
                </a:solidFill>
                <a:latin typeface="Roboto"/>
              </a:rPr>
              <a:t> with the full path to </a:t>
            </a:r>
            <a:r>
              <a:rPr lang="en-US" altLang="en-US" sz="1050" dirty="0">
                <a:solidFill>
                  <a:srgbClr val="008F83"/>
                </a:solidFill>
                <a:latin typeface="Roboto Mono"/>
              </a:rPr>
              <a:t>flutter\bin</a:t>
            </a:r>
            <a:r>
              <a:rPr lang="en-US" altLang="en-US" sz="1400" dirty="0">
                <a:solidFill>
                  <a:srgbClr val="4A4A4A"/>
                </a:solidFill>
                <a:latin typeface="Roboto"/>
              </a:rPr>
              <a:t> as its value.</a:t>
            </a:r>
          </a:p>
          <a:p>
            <a:pPr lvl="0" algn="l" defTabSz="914400" eaLnBrk="0" fontAlgn="base" hangingPunct="0">
              <a:spcBef>
                <a:spcPct val="0"/>
              </a:spcBef>
              <a:spcAft>
                <a:spcPct val="0"/>
              </a:spcAft>
              <a:buClrTx/>
              <a:buSzTx/>
            </a:pPr>
            <a:endParaRPr lang="en-US" altLang="en-US" dirty="0">
              <a:latin typeface="Arial" panose="020B0604020202020204" pitchFamily="34" charset="0"/>
            </a:endParaRPr>
          </a:p>
          <a:p>
            <a:pPr marL="285750" indent="-28575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1686B982-CABB-4F80-805D-008985E99508}"/>
              </a:ext>
            </a:extLst>
          </p:cNvPr>
          <p:cNvPicPr>
            <a:picLocks noChangeAspect="1"/>
          </p:cNvPicPr>
          <p:nvPr/>
        </p:nvPicPr>
        <p:blipFill rotWithShape="1">
          <a:blip r:embed="rId2"/>
          <a:srcRect l="2351" t="1401" r="2805" b="1288"/>
          <a:stretch/>
        </p:blipFill>
        <p:spPr>
          <a:xfrm>
            <a:off x="6818730" y="1526147"/>
            <a:ext cx="4945487" cy="4277449"/>
          </a:xfrm>
          <a:prstGeom prst="rect">
            <a:avLst/>
          </a:prstGeom>
        </p:spPr>
      </p:pic>
    </p:spTree>
    <p:extLst>
      <p:ext uri="{BB962C8B-B14F-4D97-AF65-F5344CB8AC3E}">
        <p14:creationId xmlns:p14="http://schemas.microsoft.com/office/powerpoint/2010/main" val="136410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FD3B-F03B-4F5D-8849-9FE23A3FB418}"/>
              </a:ext>
            </a:extLst>
          </p:cNvPr>
          <p:cNvSpPr>
            <a:spLocks noGrp="1"/>
          </p:cNvSpPr>
          <p:nvPr>
            <p:ph type="title"/>
          </p:nvPr>
        </p:nvSpPr>
        <p:spPr>
          <a:xfrm>
            <a:off x="1482724" y="1520156"/>
            <a:ext cx="5426158" cy="1371600"/>
          </a:xfrm>
        </p:spPr>
        <p:txBody>
          <a:bodyPr/>
          <a:lstStyle/>
          <a:p>
            <a:pPr algn="l"/>
            <a:r>
              <a:rPr lang="en-US" dirty="0"/>
              <a:t>Installation of Android Studio</a:t>
            </a:r>
          </a:p>
        </p:txBody>
      </p:sp>
      <p:sp>
        <p:nvSpPr>
          <p:cNvPr id="4" name="Text Placeholder 3">
            <a:extLst>
              <a:ext uri="{FF2B5EF4-FFF2-40B4-BE49-F238E27FC236}">
                <a16:creationId xmlns:a16="http://schemas.microsoft.com/office/drawing/2014/main" id="{0EFE07D8-B25D-4B60-AD85-9B3EABE35725}"/>
              </a:ext>
            </a:extLst>
          </p:cNvPr>
          <p:cNvSpPr>
            <a:spLocks noGrp="1"/>
          </p:cNvSpPr>
          <p:nvPr>
            <p:ph type="body" sz="half" idx="2"/>
          </p:nvPr>
        </p:nvSpPr>
        <p:spPr>
          <a:xfrm>
            <a:off x="1482724" y="3124198"/>
            <a:ext cx="6115812" cy="2137895"/>
          </a:xfrm>
        </p:spPr>
        <p:txBody>
          <a:bodyPr>
            <a:normAutofit/>
          </a:bodyPr>
          <a:lstStyle/>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Go to -&gt; </a:t>
            </a:r>
            <a:r>
              <a:rPr lang="en-US" altLang="en-US" dirty="0">
                <a:latin typeface="Arial" panose="020B0604020202020204" pitchFamily="34" charset="0"/>
                <a:hlinkClick r:id="rId2"/>
              </a:rPr>
              <a:t>https://developer.android.com/studio</a:t>
            </a:r>
            <a:endParaRPr lang="en-US" altLang="en-US" dirty="0">
              <a:latin typeface="Arial" panose="020B0604020202020204" pitchFamily="34" charset="0"/>
            </a:endParaRPr>
          </a:p>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Click Download Android Studio</a:t>
            </a:r>
          </a:p>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Check I have read and agree with the above terms and conditions</a:t>
            </a:r>
          </a:p>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Click Download android studio for windows</a:t>
            </a:r>
          </a:p>
        </p:txBody>
      </p:sp>
      <p:pic>
        <p:nvPicPr>
          <p:cNvPr id="8" name="Picture 7">
            <a:extLst>
              <a:ext uri="{FF2B5EF4-FFF2-40B4-BE49-F238E27FC236}">
                <a16:creationId xmlns:a16="http://schemas.microsoft.com/office/drawing/2014/main" id="{33FAE4CC-C6BF-4BB2-806E-81F325F5668A}"/>
              </a:ext>
            </a:extLst>
          </p:cNvPr>
          <p:cNvPicPr>
            <a:picLocks noChangeAspect="1"/>
          </p:cNvPicPr>
          <p:nvPr/>
        </p:nvPicPr>
        <p:blipFill>
          <a:blip r:embed="rId3"/>
          <a:stretch>
            <a:fillRect/>
          </a:stretch>
        </p:blipFill>
        <p:spPr>
          <a:xfrm>
            <a:off x="7598536" y="3429000"/>
            <a:ext cx="4020111" cy="990738"/>
          </a:xfrm>
          <a:prstGeom prst="rect">
            <a:avLst/>
          </a:prstGeom>
        </p:spPr>
      </p:pic>
    </p:spTree>
    <p:extLst>
      <p:ext uri="{BB962C8B-B14F-4D97-AF65-F5344CB8AC3E}">
        <p14:creationId xmlns:p14="http://schemas.microsoft.com/office/powerpoint/2010/main" val="366874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FD3B-F03B-4F5D-8849-9FE23A3FB418}"/>
              </a:ext>
            </a:extLst>
          </p:cNvPr>
          <p:cNvSpPr>
            <a:spLocks noGrp="1"/>
          </p:cNvSpPr>
          <p:nvPr>
            <p:ph type="title"/>
          </p:nvPr>
        </p:nvSpPr>
        <p:spPr>
          <a:xfrm>
            <a:off x="1482724" y="1468641"/>
            <a:ext cx="4119586" cy="1371600"/>
          </a:xfrm>
        </p:spPr>
        <p:txBody>
          <a:bodyPr/>
          <a:lstStyle/>
          <a:p>
            <a:pPr algn="l"/>
            <a:r>
              <a:rPr lang="en-US" dirty="0"/>
              <a:t>Flutter Configuration in</a:t>
            </a:r>
            <a:br>
              <a:rPr lang="en-US" dirty="0"/>
            </a:br>
            <a:r>
              <a:rPr lang="en-US" dirty="0"/>
              <a:t>Android Studio</a:t>
            </a:r>
          </a:p>
        </p:txBody>
      </p:sp>
      <p:sp>
        <p:nvSpPr>
          <p:cNvPr id="4" name="Text Placeholder 3">
            <a:extLst>
              <a:ext uri="{FF2B5EF4-FFF2-40B4-BE49-F238E27FC236}">
                <a16:creationId xmlns:a16="http://schemas.microsoft.com/office/drawing/2014/main" id="{0EFE07D8-B25D-4B60-AD85-9B3EABE35725}"/>
              </a:ext>
            </a:extLst>
          </p:cNvPr>
          <p:cNvSpPr>
            <a:spLocks noGrp="1"/>
          </p:cNvSpPr>
          <p:nvPr>
            <p:ph type="body" sz="half" idx="2"/>
          </p:nvPr>
        </p:nvSpPr>
        <p:spPr>
          <a:xfrm>
            <a:off x="1482724" y="3124198"/>
            <a:ext cx="4119586" cy="2137895"/>
          </a:xfrm>
        </p:spPr>
        <p:txBody>
          <a:bodyPr>
            <a:normAutofit/>
          </a:bodyPr>
          <a:lstStyle/>
          <a:p>
            <a:pPr marL="285750" lvl="0" indent="-285750" algn="l" defTabSz="914400" eaLnBrk="0" fontAlgn="base" hangingPunct="0">
              <a:spcBef>
                <a:spcPct val="0"/>
              </a:spcBef>
              <a:spcAft>
                <a:spcPct val="0"/>
              </a:spcAft>
              <a:buSzTx/>
              <a:buFont typeface="Arial" panose="020B0604020202020204" pitchFamily="34" charset="0"/>
              <a:buChar char="•"/>
            </a:pPr>
            <a:r>
              <a:rPr lang="en-US" altLang="en-US" dirty="0">
                <a:latin typeface="Arial" panose="020B0604020202020204" pitchFamily="34" charset="0"/>
              </a:rPr>
              <a:t>On the bottom right click Configure then Plugins</a:t>
            </a:r>
          </a:p>
        </p:txBody>
      </p:sp>
      <p:pic>
        <p:nvPicPr>
          <p:cNvPr id="3" name="Picture 2">
            <a:extLst>
              <a:ext uri="{FF2B5EF4-FFF2-40B4-BE49-F238E27FC236}">
                <a16:creationId xmlns:a16="http://schemas.microsoft.com/office/drawing/2014/main" id="{92D6105E-D8DE-427F-9ECB-567356DDA315}"/>
              </a:ext>
            </a:extLst>
          </p:cNvPr>
          <p:cNvPicPr>
            <a:picLocks noChangeAspect="1"/>
          </p:cNvPicPr>
          <p:nvPr/>
        </p:nvPicPr>
        <p:blipFill>
          <a:blip r:embed="rId2"/>
          <a:stretch>
            <a:fillRect/>
          </a:stretch>
        </p:blipFill>
        <p:spPr>
          <a:xfrm>
            <a:off x="5602310" y="2055498"/>
            <a:ext cx="6165252" cy="3821494"/>
          </a:xfrm>
          <a:prstGeom prst="rect">
            <a:avLst/>
          </a:prstGeom>
        </p:spPr>
      </p:pic>
    </p:spTree>
    <p:extLst>
      <p:ext uri="{BB962C8B-B14F-4D97-AF65-F5344CB8AC3E}">
        <p14:creationId xmlns:p14="http://schemas.microsoft.com/office/powerpoint/2010/main" val="2045723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67</TotalTime>
  <Words>728</Words>
  <Application>Microsoft Office PowerPoint</Application>
  <PresentationFormat>Widescreen</PresentationFormat>
  <Paragraphs>96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Corbel</vt:lpstr>
      <vt:lpstr>Roboto</vt:lpstr>
      <vt:lpstr>Roboto Mono</vt:lpstr>
      <vt:lpstr>Wingdings</vt:lpstr>
      <vt:lpstr>Parallax</vt:lpstr>
      <vt:lpstr>Flutter</vt:lpstr>
      <vt:lpstr>What is Flutter</vt:lpstr>
      <vt:lpstr>Language</vt:lpstr>
      <vt:lpstr>Why Flutter</vt:lpstr>
      <vt:lpstr>Installation</vt:lpstr>
      <vt:lpstr>Download Flutter SDK</vt:lpstr>
      <vt:lpstr>Environment Variable</vt:lpstr>
      <vt:lpstr>Installation of Android Studio</vt:lpstr>
      <vt:lpstr>Flutter Configuration in Android Studio</vt:lpstr>
      <vt:lpstr>Flutter Configuration in Android Studio</vt:lpstr>
      <vt:lpstr>Flutter Doctor</vt:lpstr>
      <vt:lpstr>Issues with Flutter Doctor</vt:lpstr>
      <vt:lpstr>Issues with Flutter Doctor</vt:lpstr>
      <vt:lpstr>Android Virtual Device</vt:lpstr>
      <vt:lpstr>Genymotion</vt:lpstr>
      <vt:lpstr>Create account</vt:lpstr>
      <vt:lpstr>Create device</vt:lpstr>
      <vt:lpstr>Start device</vt:lpstr>
      <vt:lpstr>Your Android Virtual Device is successfully created</vt:lpstr>
      <vt:lpstr>Physical Device</vt:lpstr>
      <vt:lpstr>Create first Application</vt:lpstr>
      <vt:lpstr>SDK Path</vt:lpstr>
      <vt:lpstr>Project Setting</vt:lpstr>
      <vt:lpstr>Run App</vt:lpstr>
      <vt:lpstr>Run App</vt:lpstr>
      <vt:lpstr>Your first App</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dc:title>
  <dc:creator>Abu Bakar</dc:creator>
  <cp:lastModifiedBy>Abu Bakar</cp:lastModifiedBy>
  <cp:revision>9</cp:revision>
  <dcterms:created xsi:type="dcterms:W3CDTF">2021-08-11T06:13:40Z</dcterms:created>
  <dcterms:modified xsi:type="dcterms:W3CDTF">2021-08-11T07:21:24Z</dcterms:modified>
</cp:coreProperties>
</file>