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0" r:id="rId14"/>
    <p:sldId id="271" r:id="rId15"/>
    <p:sldId id="276" r:id="rId16"/>
    <p:sldId id="272" r:id="rId17"/>
    <p:sldId id="273" r:id="rId18"/>
    <p:sldId id="275" r:id="rId19"/>
    <p:sldId id="274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6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8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57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95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80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29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24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76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6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9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8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2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8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5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4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0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2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1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dart_programming/dart_programming_substring_method.htm" TargetMode="External"/><Relationship Id="rId3" Type="http://schemas.openxmlformats.org/officeDocument/2006/relationships/hyperlink" Target="https://www.tutorialspoint.com/dart_programming/dart_programming_string_toUppercase_method.htm" TargetMode="External"/><Relationship Id="rId7" Type="http://schemas.openxmlformats.org/officeDocument/2006/relationships/hyperlink" Target="https://www.tutorialspoint.com/dart_programming/dart_programming_string_split_method.htm" TargetMode="External"/><Relationship Id="rId2" Type="http://schemas.openxmlformats.org/officeDocument/2006/relationships/hyperlink" Target="https://www.tutorialspoint.com/dart_programming/dart_programming_string_tolowercase_method.htm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tutorialspoint.com/dart_programming/dart_programming_string_replaceall_method.htm" TargetMode="External"/><Relationship Id="rId5" Type="http://schemas.openxmlformats.org/officeDocument/2006/relationships/hyperlink" Target="https://www.tutorialspoint.com/dart_programming/dart_programming_string_compareto_method.htm" TargetMode="External"/><Relationship Id="rId10" Type="http://schemas.openxmlformats.org/officeDocument/2006/relationships/hyperlink" Target="https://www.tutorialspoint.com/dart_programming/dart_programming_string_codeunitat_method.htm" TargetMode="External"/><Relationship Id="rId4" Type="http://schemas.openxmlformats.org/officeDocument/2006/relationships/hyperlink" Target="https://www.tutorialspoint.com/dart_programming/dart_programming_string_trim_method.htm" TargetMode="External"/><Relationship Id="rId9" Type="http://schemas.openxmlformats.org/officeDocument/2006/relationships/hyperlink" Target="https://www.tutorialspoint.com/dart_programming/dart_programming_tostring_method.ht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App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92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74822"/>
          </a:xfrm>
        </p:spPr>
        <p:txBody>
          <a:bodyPr/>
          <a:lstStyle/>
          <a:p>
            <a:r>
              <a:rPr lang="en-US" dirty="0" smtClean="0"/>
              <a:t>String Operations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29513160"/>
              </p:ext>
            </p:extLst>
          </p:nvPr>
        </p:nvGraphicFramePr>
        <p:xfrm>
          <a:off x="1618179" y="2060622"/>
          <a:ext cx="4626530" cy="4546241"/>
        </p:xfrm>
        <a:graphic>
          <a:graphicData uri="http://schemas.openxmlformats.org/drawingml/2006/table">
            <a:tbl>
              <a:tblPr/>
              <a:tblGrid>
                <a:gridCol w="468198">
                  <a:extLst>
                    <a:ext uri="{9D8B030D-6E8A-4147-A177-3AD203B41FA5}">
                      <a16:colId xmlns:a16="http://schemas.microsoft.com/office/drawing/2014/main" val="2543088202"/>
                    </a:ext>
                  </a:extLst>
                </a:gridCol>
                <a:gridCol w="4158332">
                  <a:extLst>
                    <a:ext uri="{9D8B030D-6E8A-4147-A177-3AD203B41FA5}">
                      <a16:colId xmlns:a16="http://schemas.microsoft.com/office/drawing/2014/main" val="229734727"/>
                    </a:ext>
                  </a:extLst>
                </a:gridCol>
              </a:tblGrid>
              <a:tr h="963442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51725" marR="51725" marT="51725" marB="51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u="none" strike="noStrike" dirty="0" err="1">
                          <a:solidFill>
                            <a:srgbClr val="313131"/>
                          </a:solidFill>
                          <a:effectLst/>
                          <a:hlinkClick r:id="rId2"/>
                        </a:rPr>
                        <a:t>toLowerCase</a:t>
                      </a:r>
                      <a:r>
                        <a:rPr lang="en-US" sz="1600" b="0" u="none" strike="noStrike" dirty="0">
                          <a:solidFill>
                            <a:srgbClr val="313131"/>
                          </a:solidFill>
                          <a:effectLst/>
                          <a:hlinkClick r:id="rId2"/>
                        </a:rPr>
                        <a:t>()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Converts all characters in this string to lower case.</a:t>
                      </a:r>
                    </a:p>
                  </a:txBody>
                  <a:tcPr marL="51725" marR="51725" marT="51725" marB="51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055104"/>
                  </a:ext>
                </a:extLst>
              </a:tr>
              <a:tr h="963442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51725" marR="51725" marT="51725" marB="51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u="none" strike="noStrike">
                          <a:solidFill>
                            <a:srgbClr val="313131"/>
                          </a:solidFill>
                          <a:effectLst/>
                          <a:hlinkClick r:id="rId3"/>
                        </a:rPr>
                        <a:t>toUpperCase()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Converts all characters in this string to upper case.</a:t>
                      </a:r>
                    </a:p>
                  </a:txBody>
                  <a:tcPr marL="51725" marR="51725" marT="51725" marB="51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057202"/>
                  </a:ext>
                </a:extLst>
              </a:tr>
              <a:tr h="963442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marL="51725" marR="51725" marT="51725" marB="51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u="none" strike="noStrike" dirty="0">
                          <a:solidFill>
                            <a:srgbClr val="313131"/>
                          </a:solidFill>
                          <a:effectLst/>
                          <a:hlinkClick r:id="rId4"/>
                        </a:rPr>
                        <a:t>trim()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Returns the string without any leading and trailing whitespace.</a:t>
                      </a:r>
                    </a:p>
                  </a:txBody>
                  <a:tcPr marL="51725" marR="51725" marT="51725" marB="51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85874"/>
                  </a:ext>
                </a:extLst>
              </a:tr>
              <a:tr h="692473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marL="51725" marR="51725" marT="51725" marB="51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u="none" strike="noStrike">
                          <a:solidFill>
                            <a:srgbClr val="313131"/>
                          </a:solidFill>
                          <a:effectLst/>
                          <a:hlinkClick r:id="rId5"/>
                        </a:rPr>
                        <a:t>compareTo()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Compares this object to another.</a:t>
                      </a:r>
                    </a:p>
                  </a:txBody>
                  <a:tcPr marL="51725" marR="51725" marT="51725" marB="51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423620"/>
                  </a:ext>
                </a:extLst>
              </a:tr>
              <a:tr h="963442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5</a:t>
                      </a:r>
                    </a:p>
                  </a:txBody>
                  <a:tcPr marL="51725" marR="51725" marT="51725" marB="51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u="none" strike="noStrike" dirty="0" err="1">
                          <a:solidFill>
                            <a:srgbClr val="313131"/>
                          </a:solidFill>
                          <a:effectLst/>
                          <a:hlinkClick r:id="rId6"/>
                        </a:rPr>
                        <a:t>replaceAll</a:t>
                      </a:r>
                      <a:r>
                        <a:rPr lang="en-US" sz="1600" b="0" u="none" strike="noStrike" dirty="0">
                          <a:solidFill>
                            <a:srgbClr val="313131"/>
                          </a:solidFill>
                          <a:effectLst/>
                          <a:hlinkClick r:id="rId6"/>
                        </a:rPr>
                        <a:t>()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Replaces all substrings that match the specified pattern with a given value.</a:t>
                      </a:r>
                    </a:p>
                  </a:txBody>
                  <a:tcPr marL="51725" marR="51725" marT="51725" marB="51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412337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74165115"/>
              </p:ext>
            </p:extLst>
          </p:nvPr>
        </p:nvGraphicFramePr>
        <p:xfrm>
          <a:off x="6607175" y="2060621"/>
          <a:ext cx="4895850" cy="4546242"/>
        </p:xfrm>
        <a:graphic>
          <a:graphicData uri="http://schemas.openxmlformats.org/drawingml/2006/table">
            <a:tbl>
              <a:tblPr/>
              <a:tblGrid>
                <a:gridCol w="553479">
                  <a:extLst>
                    <a:ext uri="{9D8B030D-6E8A-4147-A177-3AD203B41FA5}">
                      <a16:colId xmlns:a16="http://schemas.microsoft.com/office/drawing/2014/main" val="494316163"/>
                    </a:ext>
                  </a:extLst>
                </a:gridCol>
                <a:gridCol w="4342371">
                  <a:extLst>
                    <a:ext uri="{9D8B030D-6E8A-4147-A177-3AD203B41FA5}">
                      <a16:colId xmlns:a16="http://schemas.microsoft.com/office/drawing/2014/main" val="3733806825"/>
                    </a:ext>
                  </a:extLst>
                </a:gridCol>
              </a:tblGrid>
              <a:tr h="11365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6</a:t>
                      </a:r>
                    </a:p>
                  </a:txBody>
                  <a:tcPr marL="54736" marR="54736" marT="54736" marB="54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u="none" strike="noStrike" dirty="0">
                          <a:solidFill>
                            <a:srgbClr val="313131"/>
                          </a:solidFill>
                          <a:effectLst/>
                          <a:hlinkClick r:id="rId7"/>
                        </a:rPr>
                        <a:t>split()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Splits the string at matches of the specified delimiter and returns a list of substrings.</a:t>
                      </a:r>
                    </a:p>
                  </a:txBody>
                  <a:tcPr marL="54736" marR="54736" marT="54736" marB="54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090828"/>
                  </a:ext>
                </a:extLst>
              </a:tr>
              <a:tr h="145621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7</a:t>
                      </a:r>
                    </a:p>
                  </a:txBody>
                  <a:tcPr marL="54736" marR="54736" marT="54736" marB="54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u="none" strike="noStrike" dirty="0">
                          <a:solidFill>
                            <a:srgbClr val="313131"/>
                          </a:solidFill>
                          <a:effectLst/>
                          <a:hlinkClick r:id="rId8"/>
                        </a:rPr>
                        <a:t>substring()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Returns the substring of this string that extends from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startIndex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, inclusive, to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endIndex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, exclusive.</a:t>
                      </a:r>
                    </a:p>
                  </a:txBody>
                  <a:tcPr marL="54736" marR="54736" marT="54736" marB="54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5438016"/>
                  </a:ext>
                </a:extLst>
              </a:tr>
              <a:tr h="816903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8</a:t>
                      </a:r>
                    </a:p>
                  </a:txBody>
                  <a:tcPr marL="54736" marR="54736" marT="54736" marB="54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u="none" strike="noStrike">
                          <a:solidFill>
                            <a:srgbClr val="313131"/>
                          </a:solidFill>
                          <a:effectLst/>
                          <a:hlinkClick r:id="rId9"/>
                        </a:rPr>
                        <a:t>toString()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Returns a string representation of this object.</a:t>
                      </a:r>
                    </a:p>
                  </a:txBody>
                  <a:tcPr marL="54736" marR="54736" marT="54736" marB="54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7712168"/>
                  </a:ext>
                </a:extLst>
              </a:tr>
              <a:tr h="11365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9</a:t>
                      </a:r>
                    </a:p>
                  </a:txBody>
                  <a:tcPr marL="54736" marR="54736" marT="54736" marB="54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u="none" strike="noStrike" dirty="0" err="1">
                          <a:solidFill>
                            <a:srgbClr val="313131"/>
                          </a:solidFill>
                          <a:effectLst/>
                          <a:hlinkClick r:id="rId10"/>
                        </a:rPr>
                        <a:t>codeUnitAt</a:t>
                      </a:r>
                      <a:r>
                        <a:rPr lang="en-US" sz="1600" b="0" u="none" strike="noStrike" dirty="0">
                          <a:solidFill>
                            <a:srgbClr val="313131"/>
                          </a:solidFill>
                          <a:effectLst/>
                          <a:hlinkClick r:id="rId10"/>
                        </a:rPr>
                        <a:t>()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Returns the 16-bit UTF-16 code unit at the given index.</a:t>
                      </a:r>
                    </a:p>
                  </a:txBody>
                  <a:tcPr marL="54736" marR="54736" marT="54736" marB="54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9078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117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</a:p>
          <a:p>
            <a:r>
              <a:rPr lang="en-US" dirty="0" smtClean="0"/>
              <a:t>While loop</a:t>
            </a:r>
          </a:p>
          <a:p>
            <a:r>
              <a:rPr lang="en-US" dirty="0" smtClean="0"/>
              <a:t>Do-while loop</a:t>
            </a:r>
          </a:p>
          <a:p>
            <a:r>
              <a:rPr lang="en-US" dirty="0" smtClean="0"/>
              <a:t>Extended for loop</a:t>
            </a:r>
          </a:p>
        </p:txBody>
      </p:sp>
    </p:spTree>
    <p:extLst>
      <p:ext uri="{BB962C8B-B14F-4D97-AF65-F5344CB8AC3E}">
        <p14:creationId xmlns:p14="http://schemas.microsoft.com/office/powerpoint/2010/main" val="87965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4310" y="3628938"/>
            <a:ext cx="10508005" cy="120032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initial_count_value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termination-condition; step)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//statements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056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4310" y="3628938"/>
            <a:ext cx="10018714" cy="120032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&lt;10;i++)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print(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189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4310" y="3628938"/>
            <a:ext cx="10018714" cy="120032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while(termination-condition)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//statements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452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pic>
        <p:nvPicPr>
          <p:cNvPr id="16386" name="Picture 2" descr="While Loo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159" y="2292440"/>
            <a:ext cx="3325015" cy="437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090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hile loop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4310" y="3259607"/>
            <a:ext cx="10018714" cy="193899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&lt;10)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print(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77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loop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4310" y="3628937"/>
            <a:ext cx="10018714" cy="120032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//statements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while(termination-condition);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423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loop</a:t>
            </a:r>
            <a:endParaRPr lang="en-US" dirty="0"/>
          </a:p>
        </p:txBody>
      </p:sp>
      <p:pic>
        <p:nvPicPr>
          <p:cNvPr id="15362" name="Picture 2" descr="Do wh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579" y="2129307"/>
            <a:ext cx="3686175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823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o-while loop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484313" y="2504912"/>
            <a:ext cx="10018711" cy="344839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6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If-else</a:t>
            </a:r>
          </a:p>
          <a:p>
            <a:r>
              <a:rPr lang="en-US" dirty="0" smtClean="0"/>
              <a:t>Nested if-else </a:t>
            </a:r>
          </a:p>
          <a:p>
            <a:r>
              <a:rPr lang="en-US" dirty="0" smtClean="0"/>
              <a:t>String </a:t>
            </a:r>
            <a:r>
              <a:rPr lang="en-US" dirty="0"/>
              <a:t>operations </a:t>
            </a:r>
            <a:endParaRPr lang="en-US" dirty="0" smtClean="0"/>
          </a:p>
          <a:p>
            <a:r>
              <a:rPr lang="en-US" dirty="0" smtClean="0"/>
              <a:t>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62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for loop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484312" y="3321163"/>
            <a:ext cx="10018711" cy="181588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variablename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object)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statement or block to execute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971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for loop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484313" y="2935794"/>
            <a:ext cx="10018711" cy="258662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prop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77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4310" y="3259606"/>
            <a:ext cx="10033516" cy="193899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if(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boolean_expression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// statement(s) will execute if the Boolean expression is true.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else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// statement(s) will execute if the Boolean expression is false.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}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96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85423"/>
          </a:xfrm>
        </p:spPr>
        <p:txBody>
          <a:bodyPr/>
          <a:lstStyle/>
          <a:p>
            <a:r>
              <a:rPr lang="en-US" dirty="0" smtClean="0"/>
              <a:t>Working of If-else</a:t>
            </a:r>
            <a:endParaRPr lang="en-US" dirty="0"/>
          </a:p>
        </p:txBody>
      </p:sp>
      <p:pic>
        <p:nvPicPr>
          <p:cNvPr id="2050" name="Picture 2" descr="If-else Stateme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737" y="1571223"/>
            <a:ext cx="3857860" cy="439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65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Odd program using if-else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4310" y="2689573"/>
            <a:ext cx="10018714" cy="307906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"Even"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"Odd"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380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– else if – else 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484310" y="2797944"/>
            <a:ext cx="10187404" cy="286232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(boolean_expression1)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//statements if the expression1 evaluates to 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(boolean_expression2)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//statements if the expression2 evaluates to true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//statements if both expression1 and expression2 result to false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25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– else if – </a:t>
            </a:r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484310" y="2566463"/>
            <a:ext cx="10018714" cy="332528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"${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is positive"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"${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is negative"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"${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is neither positive nor negative"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305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if-else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4310" y="2567111"/>
            <a:ext cx="10018714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if ( condition1 )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if ( condition2 ){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nsolas" panose="020B0609020204030204" pitchFamily="49" charset="0"/>
              </a:rPr>
              <a:t>	</a:t>
            </a:r>
            <a:r>
              <a:rPr lang="en-US" altLang="en-US" dirty="0" smtClean="0"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Body of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else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// Body of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571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98301"/>
          </a:xfrm>
        </p:spPr>
        <p:txBody>
          <a:bodyPr/>
          <a:lstStyle/>
          <a:p>
            <a:r>
              <a:rPr lang="en-US" dirty="0"/>
              <a:t>Nested If-else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484310" y="1870887"/>
            <a:ext cx="10018714" cy="471643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600" dirty="0"/>
              <a:t>void main() </a:t>
            </a:r>
          </a:p>
          <a:p>
            <a:pPr marL="0" indent="0">
              <a:buNone/>
            </a:pPr>
            <a:r>
              <a:rPr lang="en-US" sz="1600" dirty="0"/>
              <a:t>{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gfg</a:t>
            </a:r>
            <a:r>
              <a:rPr lang="en-US" sz="1600" dirty="0"/>
              <a:t> = 10; </a:t>
            </a:r>
          </a:p>
          <a:p>
            <a:pPr marL="0" indent="0">
              <a:buNone/>
            </a:pPr>
            <a:r>
              <a:rPr lang="en-US" sz="1600" dirty="0"/>
              <a:t>	if (</a:t>
            </a:r>
            <a:r>
              <a:rPr lang="en-US" sz="1600" dirty="0" err="1"/>
              <a:t>gfg</a:t>
            </a:r>
            <a:r>
              <a:rPr lang="en-US" sz="1600" dirty="0"/>
              <a:t> &gt; 9) { 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gfg</a:t>
            </a:r>
            <a:r>
              <a:rPr lang="en-US" sz="1600" dirty="0"/>
              <a:t>++; </a:t>
            </a:r>
          </a:p>
          <a:p>
            <a:pPr marL="0" indent="0">
              <a:buNone/>
            </a:pPr>
            <a:r>
              <a:rPr lang="en-US" sz="1600" dirty="0"/>
              <a:t>		if (</a:t>
            </a:r>
            <a:r>
              <a:rPr lang="en-US" sz="1600" dirty="0" err="1"/>
              <a:t>gfg</a:t>
            </a:r>
            <a:r>
              <a:rPr lang="en-US" sz="1600" dirty="0"/>
              <a:t> &lt; 10) { </a:t>
            </a:r>
          </a:p>
          <a:p>
            <a:pPr marL="0" indent="0">
              <a:buNone/>
            </a:pPr>
            <a:r>
              <a:rPr lang="en-US" sz="1600" dirty="0"/>
              <a:t>			print("Condition 2 is true"); </a:t>
            </a:r>
          </a:p>
          <a:p>
            <a:pPr marL="0" indent="0">
              <a:buNone/>
            </a:pPr>
            <a:r>
              <a:rPr lang="en-US" sz="1600" dirty="0"/>
              <a:t>		} </a:t>
            </a:r>
          </a:p>
          <a:p>
            <a:pPr marL="0" indent="0">
              <a:buNone/>
            </a:pPr>
            <a:r>
              <a:rPr lang="en-US" sz="1600" dirty="0"/>
              <a:t>		else { </a:t>
            </a:r>
          </a:p>
          <a:p>
            <a:pPr marL="0" indent="0">
              <a:buNone/>
            </a:pPr>
            <a:r>
              <a:rPr lang="en-US" sz="1600" dirty="0"/>
              <a:t>			print("All the conditions are false"); </a:t>
            </a:r>
          </a:p>
          <a:p>
            <a:pPr marL="0" indent="0">
              <a:buNone/>
            </a:pPr>
            <a:r>
              <a:rPr lang="en-US" sz="1600" dirty="0"/>
              <a:t>		} </a:t>
            </a:r>
          </a:p>
          <a:p>
            <a:pPr marL="0" indent="0">
              <a:buNone/>
            </a:pPr>
            <a:r>
              <a:rPr lang="en-US" sz="1600" dirty="0"/>
              <a:t>	} </a:t>
            </a:r>
          </a:p>
          <a:p>
            <a:pPr marL="0" indent="0">
              <a:buNone/>
            </a:pPr>
            <a:r>
              <a:rPr lang="en-US" sz="16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96580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37</TotalTime>
  <Words>388</Words>
  <Application>Microsoft Office PowerPoint</Application>
  <PresentationFormat>Widescreen</PresentationFormat>
  <Paragraphs>142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Consolas</vt:lpstr>
      <vt:lpstr>Corbel</vt:lpstr>
      <vt:lpstr>Courier New</vt:lpstr>
      <vt:lpstr>Parallax</vt:lpstr>
      <vt:lpstr>Mobile App Development</vt:lpstr>
      <vt:lpstr>Basic fundamentals</vt:lpstr>
      <vt:lpstr>If-else</vt:lpstr>
      <vt:lpstr>Working of If-else</vt:lpstr>
      <vt:lpstr>Even Odd program using if-else</vt:lpstr>
      <vt:lpstr>If – else if – else </vt:lpstr>
      <vt:lpstr>If – else if – else</vt:lpstr>
      <vt:lpstr>Nested if-else</vt:lpstr>
      <vt:lpstr>Nested If-else</vt:lpstr>
      <vt:lpstr>String Operations</vt:lpstr>
      <vt:lpstr>Loops</vt:lpstr>
      <vt:lpstr>For loop</vt:lpstr>
      <vt:lpstr>For loop</vt:lpstr>
      <vt:lpstr>While loop</vt:lpstr>
      <vt:lpstr>While loop</vt:lpstr>
      <vt:lpstr>While loop</vt:lpstr>
      <vt:lpstr>do-while loop</vt:lpstr>
      <vt:lpstr>do-while loop</vt:lpstr>
      <vt:lpstr>do-while loop</vt:lpstr>
      <vt:lpstr>Extended for loop</vt:lpstr>
      <vt:lpstr>Extended for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 Development</dc:title>
  <dc:creator>Abu Bakar</dc:creator>
  <cp:lastModifiedBy>Abu Bakar</cp:lastModifiedBy>
  <cp:revision>27</cp:revision>
  <dcterms:created xsi:type="dcterms:W3CDTF">2021-03-14T04:41:48Z</dcterms:created>
  <dcterms:modified xsi:type="dcterms:W3CDTF">2021-03-14T05:19:58Z</dcterms:modified>
</cp:coreProperties>
</file>