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1" r:id="rId2"/>
    <p:sldId id="281" r:id="rId3"/>
    <p:sldId id="282" r:id="rId4"/>
    <p:sldId id="352" r:id="rId5"/>
    <p:sldId id="353" r:id="rId6"/>
    <p:sldId id="367" r:id="rId7"/>
    <p:sldId id="368" r:id="rId8"/>
    <p:sldId id="369" r:id="rId9"/>
    <p:sldId id="354" r:id="rId10"/>
    <p:sldId id="355" r:id="rId11"/>
    <p:sldId id="356" r:id="rId12"/>
    <p:sldId id="357" r:id="rId13"/>
    <p:sldId id="358" r:id="rId14"/>
    <p:sldId id="359" r:id="rId15"/>
    <p:sldId id="370" r:id="rId16"/>
    <p:sldId id="360" r:id="rId17"/>
    <p:sldId id="263" r:id="rId18"/>
    <p:sldId id="361" r:id="rId19"/>
    <p:sldId id="362" r:id="rId20"/>
    <p:sldId id="363" r:id="rId21"/>
    <p:sldId id="364" r:id="rId22"/>
    <p:sldId id="365" r:id="rId23"/>
    <p:sldId id="3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87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980D0-B750-E71E-FF14-F96EADD31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5E068B4-EBF8-C262-644D-81FE125AC7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E3854C-2E1A-710A-500C-2D5D89F792D3}"/>
              </a:ext>
            </a:extLst>
          </p:cNvPr>
          <p:cNvSpPr>
            <a:spLocks noGrp="1"/>
          </p:cNvSpPr>
          <p:nvPr>
            <p:ph type="dt" sz="half" idx="10"/>
          </p:nvPr>
        </p:nvSpPr>
        <p:spPr/>
        <p:txBody>
          <a:bodyPr/>
          <a:lstStyle/>
          <a:p>
            <a:fld id="{04D9DA4F-B283-46AB-B278-D5B99E6693DE}" type="datetimeFigureOut">
              <a:rPr lang="en-IN" smtClean="0"/>
              <a:t>13-01-2025</a:t>
            </a:fld>
            <a:endParaRPr lang="en-IN"/>
          </a:p>
        </p:txBody>
      </p:sp>
      <p:sp>
        <p:nvSpPr>
          <p:cNvPr id="5" name="Footer Placeholder 4">
            <a:extLst>
              <a:ext uri="{FF2B5EF4-FFF2-40B4-BE49-F238E27FC236}">
                <a16:creationId xmlns:a16="http://schemas.microsoft.com/office/drawing/2014/main" id="{DA486A6E-C4C4-0096-C506-4C37C97A29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AEB61C-5E9F-9716-31C1-59359771E7C7}"/>
              </a:ext>
            </a:extLst>
          </p:cNvPr>
          <p:cNvSpPr>
            <a:spLocks noGrp="1"/>
          </p:cNvSpPr>
          <p:nvPr>
            <p:ph type="sldNum" sz="quarter" idx="12"/>
          </p:nvPr>
        </p:nvSpPr>
        <p:spPr/>
        <p:txBody>
          <a:bodyPr/>
          <a:lstStyle/>
          <a:p>
            <a:fld id="{095B67F8-3864-425A-A4D9-E2BC08C4F04D}" type="slidenum">
              <a:rPr lang="en-IN" smtClean="0"/>
              <a:t>‹#›</a:t>
            </a:fld>
            <a:endParaRPr lang="en-IN"/>
          </a:p>
        </p:txBody>
      </p:sp>
    </p:spTree>
    <p:extLst>
      <p:ext uri="{BB962C8B-B14F-4D97-AF65-F5344CB8AC3E}">
        <p14:creationId xmlns:p14="http://schemas.microsoft.com/office/powerpoint/2010/main" val="231205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670D7-A59A-29D2-6072-CD794C7B0D6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C3B63C-98DF-1F76-53E8-1ABFED78EB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736913-C263-9D60-33DE-E4C0C5C735F9}"/>
              </a:ext>
            </a:extLst>
          </p:cNvPr>
          <p:cNvSpPr>
            <a:spLocks noGrp="1"/>
          </p:cNvSpPr>
          <p:nvPr>
            <p:ph type="dt" sz="half" idx="10"/>
          </p:nvPr>
        </p:nvSpPr>
        <p:spPr/>
        <p:txBody>
          <a:bodyPr/>
          <a:lstStyle/>
          <a:p>
            <a:fld id="{04D9DA4F-B283-46AB-B278-D5B99E6693DE}" type="datetimeFigureOut">
              <a:rPr lang="en-IN" smtClean="0"/>
              <a:t>13-01-2025</a:t>
            </a:fld>
            <a:endParaRPr lang="en-IN"/>
          </a:p>
        </p:txBody>
      </p:sp>
      <p:sp>
        <p:nvSpPr>
          <p:cNvPr id="5" name="Footer Placeholder 4">
            <a:extLst>
              <a:ext uri="{FF2B5EF4-FFF2-40B4-BE49-F238E27FC236}">
                <a16:creationId xmlns:a16="http://schemas.microsoft.com/office/drawing/2014/main" id="{E500A016-61D5-5C0E-1236-FEB14E2A9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D3DE3-80A2-1D17-47F9-337C89ABD902}"/>
              </a:ext>
            </a:extLst>
          </p:cNvPr>
          <p:cNvSpPr>
            <a:spLocks noGrp="1"/>
          </p:cNvSpPr>
          <p:nvPr>
            <p:ph type="sldNum" sz="quarter" idx="12"/>
          </p:nvPr>
        </p:nvSpPr>
        <p:spPr/>
        <p:txBody>
          <a:bodyPr/>
          <a:lstStyle/>
          <a:p>
            <a:fld id="{095B67F8-3864-425A-A4D9-E2BC08C4F04D}" type="slidenum">
              <a:rPr lang="en-IN" smtClean="0"/>
              <a:t>‹#›</a:t>
            </a:fld>
            <a:endParaRPr lang="en-IN"/>
          </a:p>
        </p:txBody>
      </p:sp>
    </p:spTree>
    <p:extLst>
      <p:ext uri="{BB962C8B-B14F-4D97-AF65-F5344CB8AC3E}">
        <p14:creationId xmlns:p14="http://schemas.microsoft.com/office/powerpoint/2010/main" val="1550505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A982F8-5C78-7910-6A40-57B15C3B56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5DFE1F-A858-1B18-84F4-EE53E1C18A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4710E3-0C1A-46E9-5E57-D94BBD519B43}"/>
              </a:ext>
            </a:extLst>
          </p:cNvPr>
          <p:cNvSpPr>
            <a:spLocks noGrp="1"/>
          </p:cNvSpPr>
          <p:nvPr>
            <p:ph type="dt" sz="half" idx="10"/>
          </p:nvPr>
        </p:nvSpPr>
        <p:spPr/>
        <p:txBody>
          <a:bodyPr/>
          <a:lstStyle/>
          <a:p>
            <a:fld id="{04D9DA4F-B283-46AB-B278-D5B99E6693DE}" type="datetimeFigureOut">
              <a:rPr lang="en-IN" smtClean="0"/>
              <a:t>13-01-2025</a:t>
            </a:fld>
            <a:endParaRPr lang="en-IN"/>
          </a:p>
        </p:txBody>
      </p:sp>
      <p:sp>
        <p:nvSpPr>
          <p:cNvPr id="5" name="Footer Placeholder 4">
            <a:extLst>
              <a:ext uri="{FF2B5EF4-FFF2-40B4-BE49-F238E27FC236}">
                <a16:creationId xmlns:a16="http://schemas.microsoft.com/office/drawing/2014/main" id="{AD5531DC-D446-C3CE-7B32-46EC8BEBAD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38CFA9-0A87-D958-B182-9BD2A4D4940F}"/>
              </a:ext>
            </a:extLst>
          </p:cNvPr>
          <p:cNvSpPr>
            <a:spLocks noGrp="1"/>
          </p:cNvSpPr>
          <p:nvPr>
            <p:ph type="sldNum" sz="quarter" idx="12"/>
          </p:nvPr>
        </p:nvSpPr>
        <p:spPr/>
        <p:txBody>
          <a:bodyPr/>
          <a:lstStyle/>
          <a:p>
            <a:fld id="{095B67F8-3864-425A-A4D9-E2BC08C4F04D}" type="slidenum">
              <a:rPr lang="en-IN" smtClean="0"/>
              <a:t>‹#›</a:t>
            </a:fld>
            <a:endParaRPr lang="en-IN"/>
          </a:p>
        </p:txBody>
      </p:sp>
    </p:spTree>
    <p:extLst>
      <p:ext uri="{BB962C8B-B14F-4D97-AF65-F5344CB8AC3E}">
        <p14:creationId xmlns:p14="http://schemas.microsoft.com/office/powerpoint/2010/main" val="645959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4814-C681-7577-C4FA-0CC35703B9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8ED096-7752-AB56-F6C8-A1AC37775C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0D8E0A-35EF-10EA-F7AD-9A76C6D260F2}"/>
              </a:ext>
            </a:extLst>
          </p:cNvPr>
          <p:cNvSpPr>
            <a:spLocks noGrp="1"/>
          </p:cNvSpPr>
          <p:nvPr>
            <p:ph type="dt" sz="half" idx="10"/>
          </p:nvPr>
        </p:nvSpPr>
        <p:spPr/>
        <p:txBody>
          <a:bodyPr/>
          <a:lstStyle/>
          <a:p>
            <a:fld id="{04D9DA4F-B283-46AB-B278-D5B99E6693DE}" type="datetimeFigureOut">
              <a:rPr lang="en-IN" smtClean="0"/>
              <a:t>13-01-2025</a:t>
            </a:fld>
            <a:endParaRPr lang="en-IN"/>
          </a:p>
        </p:txBody>
      </p:sp>
      <p:sp>
        <p:nvSpPr>
          <p:cNvPr id="5" name="Footer Placeholder 4">
            <a:extLst>
              <a:ext uri="{FF2B5EF4-FFF2-40B4-BE49-F238E27FC236}">
                <a16:creationId xmlns:a16="http://schemas.microsoft.com/office/drawing/2014/main" id="{742518CE-F654-3C46-E586-4BB7AD92B3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7FA2F7-3BCA-32CF-5933-EF0E36C9F558}"/>
              </a:ext>
            </a:extLst>
          </p:cNvPr>
          <p:cNvSpPr>
            <a:spLocks noGrp="1"/>
          </p:cNvSpPr>
          <p:nvPr>
            <p:ph type="sldNum" sz="quarter" idx="12"/>
          </p:nvPr>
        </p:nvSpPr>
        <p:spPr/>
        <p:txBody>
          <a:bodyPr/>
          <a:lstStyle/>
          <a:p>
            <a:fld id="{095B67F8-3864-425A-A4D9-E2BC08C4F04D}" type="slidenum">
              <a:rPr lang="en-IN" smtClean="0"/>
              <a:t>‹#›</a:t>
            </a:fld>
            <a:endParaRPr lang="en-IN"/>
          </a:p>
        </p:txBody>
      </p:sp>
    </p:spTree>
    <p:extLst>
      <p:ext uri="{BB962C8B-B14F-4D97-AF65-F5344CB8AC3E}">
        <p14:creationId xmlns:p14="http://schemas.microsoft.com/office/powerpoint/2010/main" val="2136201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63CD-BE59-AFE2-9285-E041B1D3C3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D4FFF73-8AA7-BACA-2269-C7F50EB300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ACFCC4-C1CB-8F8B-AC6D-7E11188983D2}"/>
              </a:ext>
            </a:extLst>
          </p:cNvPr>
          <p:cNvSpPr>
            <a:spLocks noGrp="1"/>
          </p:cNvSpPr>
          <p:nvPr>
            <p:ph type="dt" sz="half" idx="10"/>
          </p:nvPr>
        </p:nvSpPr>
        <p:spPr/>
        <p:txBody>
          <a:bodyPr/>
          <a:lstStyle/>
          <a:p>
            <a:fld id="{04D9DA4F-B283-46AB-B278-D5B99E6693DE}" type="datetimeFigureOut">
              <a:rPr lang="en-IN" smtClean="0"/>
              <a:t>13-01-2025</a:t>
            </a:fld>
            <a:endParaRPr lang="en-IN"/>
          </a:p>
        </p:txBody>
      </p:sp>
      <p:sp>
        <p:nvSpPr>
          <p:cNvPr id="5" name="Footer Placeholder 4">
            <a:extLst>
              <a:ext uri="{FF2B5EF4-FFF2-40B4-BE49-F238E27FC236}">
                <a16:creationId xmlns:a16="http://schemas.microsoft.com/office/drawing/2014/main" id="{37BA8789-C61F-481D-5DD0-C7E2161E9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7ACDF-907B-61B3-2DB0-9D485DD7B14E}"/>
              </a:ext>
            </a:extLst>
          </p:cNvPr>
          <p:cNvSpPr>
            <a:spLocks noGrp="1"/>
          </p:cNvSpPr>
          <p:nvPr>
            <p:ph type="sldNum" sz="quarter" idx="12"/>
          </p:nvPr>
        </p:nvSpPr>
        <p:spPr/>
        <p:txBody>
          <a:bodyPr/>
          <a:lstStyle/>
          <a:p>
            <a:fld id="{095B67F8-3864-425A-A4D9-E2BC08C4F04D}" type="slidenum">
              <a:rPr lang="en-IN" smtClean="0"/>
              <a:t>‹#›</a:t>
            </a:fld>
            <a:endParaRPr lang="en-IN"/>
          </a:p>
        </p:txBody>
      </p:sp>
    </p:spTree>
    <p:extLst>
      <p:ext uri="{BB962C8B-B14F-4D97-AF65-F5344CB8AC3E}">
        <p14:creationId xmlns:p14="http://schemas.microsoft.com/office/powerpoint/2010/main" val="185186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2271-E59C-8B64-F62C-26C6F3A478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3AF0C6-1BC9-C531-0A10-D7AA64F32D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D7E214E-00C5-7457-697E-F93A5D7C73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8C02A3-2148-C2DD-CBC1-A180EC884BD7}"/>
              </a:ext>
            </a:extLst>
          </p:cNvPr>
          <p:cNvSpPr>
            <a:spLocks noGrp="1"/>
          </p:cNvSpPr>
          <p:nvPr>
            <p:ph type="dt" sz="half" idx="10"/>
          </p:nvPr>
        </p:nvSpPr>
        <p:spPr/>
        <p:txBody>
          <a:bodyPr/>
          <a:lstStyle/>
          <a:p>
            <a:fld id="{04D9DA4F-B283-46AB-B278-D5B99E6693DE}" type="datetimeFigureOut">
              <a:rPr lang="en-IN" smtClean="0"/>
              <a:t>13-01-2025</a:t>
            </a:fld>
            <a:endParaRPr lang="en-IN"/>
          </a:p>
        </p:txBody>
      </p:sp>
      <p:sp>
        <p:nvSpPr>
          <p:cNvPr id="6" name="Footer Placeholder 5">
            <a:extLst>
              <a:ext uri="{FF2B5EF4-FFF2-40B4-BE49-F238E27FC236}">
                <a16:creationId xmlns:a16="http://schemas.microsoft.com/office/drawing/2014/main" id="{DC6D736D-0DB7-468F-F90B-187E05492FE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8711401-3CDD-0529-5159-696B8E8ABEC9}"/>
              </a:ext>
            </a:extLst>
          </p:cNvPr>
          <p:cNvSpPr>
            <a:spLocks noGrp="1"/>
          </p:cNvSpPr>
          <p:nvPr>
            <p:ph type="sldNum" sz="quarter" idx="12"/>
          </p:nvPr>
        </p:nvSpPr>
        <p:spPr/>
        <p:txBody>
          <a:bodyPr/>
          <a:lstStyle/>
          <a:p>
            <a:fld id="{095B67F8-3864-425A-A4D9-E2BC08C4F04D}" type="slidenum">
              <a:rPr lang="en-IN" smtClean="0"/>
              <a:t>‹#›</a:t>
            </a:fld>
            <a:endParaRPr lang="en-IN"/>
          </a:p>
        </p:txBody>
      </p:sp>
    </p:spTree>
    <p:extLst>
      <p:ext uri="{BB962C8B-B14F-4D97-AF65-F5344CB8AC3E}">
        <p14:creationId xmlns:p14="http://schemas.microsoft.com/office/powerpoint/2010/main" val="3301617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5553E-21CD-E141-1F30-CCBFC1B7AA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9FDD1F-FD75-F94F-B822-CF4F08C742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69CE9F-4B6C-6FB3-6F0B-13BD71A7C61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245D39-83E9-FA89-54EC-1CA5454637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4E7CF6-00DE-D40B-AE06-703F899BB7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FC3A1EF-A4E6-9CA7-F98A-8787F867042B}"/>
              </a:ext>
            </a:extLst>
          </p:cNvPr>
          <p:cNvSpPr>
            <a:spLocks noGrp="1"/>
          </p:cNvSpPr>
          <p:nvPr>
            <p:ph type="dt" sz="half" idx="10"/>
          </p:nvPr>
        </p:nvSpPr>
        <p:spPr/>
        <p:txBody>
          <a:bodyPr/>
          <a:lstStyle/>
          <a:p>
            <a:fld id="{04D9DA4F-B283-46AB-B278-D5B99E6693DE}" type="datetimeFigureOut">
              <a:rPr lang="en-IN" smtClean="0"/>
              <a:t>13-01-2025</a:t>
            </a:fld>
            <a:endParaRPr lang="en-IN"/>
          </a:p>
        </p:txBody>
      </p:sp>
      <p:sp>
        <p:nvSpPr>
          <p:cNvPr id="8" name="Footer Placeholder 7">
            <a:extLst>
              <a:ext uri="{FF2B5EF4-FFF2-40B4-BE49-F238E27FC236}">
                <a16:creationId xmlns:a16="http://schemas.microsoft.com/office/drawing/2014/main" id="{5E6AD08B-4E6D-E30D-CF59-A65123285F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39E5BF4-3E1C-3125-FDEF-3DA6823D3F67}"/>
              </a:ext>
            </a:extLst>
          </p:cNvPr>
          <p:cNvSpPr>
            <a:spLocks noGrp="1"/>
          </p:cNvSpPr>
          <p:nvPr>
            <p:ph type="sldNum" sz="quarter" idx="12"/>
          </p:nvPr>
        </p:nvSpPr>
        <p:spPr/>
        <p:txBody>
          <a:bodyPr/>
          <a:lstStyle/>
          <a:p>
            <a:fld id="{095B67F8-3864-425A-A4D9-E2BC08C4F04D}" type="slidenum">
              <a:rPr lang="en-IN" smtClean="0"/>
              <a:t>‹#›</a:t>
            </a:fld>
            <a:endParaRPr lang="en-IN"/>
          </a:p>
        </p:txBody>
      </p:sp>
    </p:spTree>
    <p:extLst>
      <p:ext uri="{BB962C8B-B14F-4D97-AF65-F5344CB8AC3E}">
        <p14:creationId xmlns:p14="http://schemas.microsoft.com/office/powerpoint/2010/main" val="3503426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164E8-87C9-032D-4E35-82F865628B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64A027-80EB-AE53-220D-C34D29F444B4}"/>
              </a:ext>
            </a:extLst>
          </p:cNvPr>
          <p:cNvSpPr>
            <a:spLocks noGrp="1"/>
          </p:cNvSpPr>
          <p:nvPr>
            <p:ph type="dt" sz="half" idx="10"/>
          </p:nvPr>
        </p:nvSpPr>
        <p:spPr/>
        <p:txBody>
          <a:bodyPr/>
          <a:lstStyle/>
          <a:p>
            <a:fld id="{04D9DA4F-B283-46AB-B278-D5B99E6693DE}" type="datetimeFigureOut">
              <a:rPr lang="en-IN" smtClean="0"/>
              <a:t>13-01-2025</a:t>
            </a:fld>
            <a:endParaRPr lang="en-IN"/>
          </a:p>
        </p:txBody>
      </p:sp>
      <p:sp>
        <p:nvSpPr>
          <p:cNvPr id="4" name="Footer Placeholder 3">
            <a:extLst>
              <a:ext uri="{FF2B5EF4-FFF2-40B4-BE49-F238E27FC236}">
                <a16:creationId xmlns:a16="http://schemas.microsoft.com/office/drawing/2014/main" id="{EC05402C-64C5-8D40-FF0F-1F33452A198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85B753-5FF1-1934-C334-B08ABC7DADCA}"/>
              </a:ext>
            </a:extLst>
          </p:cNvPr>
          <p:cNvSpPr>
            <a:spLocks noGrp="1"/>
          </p:cNvSpPr>
          <p:nvPr>
            <p:ph type="sldNum" sz="quarter" idx="12"/>
          </p:nvPr>
        </p:nvSpPr>
        <p:spPr/>
        <p:txBody>
          <a:bodyPr/>
          <a:lstStyle/>
          <a:p>
            <a:fld id="{095B67F8-3864-425A-A4D9-E2BC08C4F04D}" type="slidenum">
              <a:rPr lang="en-IN" smtClean="0"/>
              <a:t>‹#›</a:t>
            </a:fld>
            <a:endParaRPr lang="en-IN"/>
          </a:p>
        </p:txBody>
      </p:sp>
    </p:spTree>
    <p:extLst>
      <p:ext uri="{BB962C8B-B14F-4D97-AF65-F5344CB8AC3E}">
        <p14:creationId xmlns:p14="http://schemas.microsoft.com/office/powerpoint/2010/main" val="2403520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E0C411-1A81-B18F-F53B-1355DC7A8E71}"/>
              </a:ext>
            </a:extLst>
          </p:cNvPr>
          <p:cNvSpPr>
            <a:spLocks noGrp="1"/>
          </p:cNvSpPr>
          <p:nvPr>
            <p:ph type="dt" sz="half" idx="10"/>
          </p:nvPr>
        </p:nvSpPr>
        <p:spPr/>
        <p:txBody>
          <a:bodyPr/>
          <a:lstStyle/>
          <a:p>
            <a:fld id="{04D9DA4F-B283-46AB-B278-D5B99E6693DE}" type="datetimeFigureOut">
              <a:rPr lang="en-IN" smtClean="0"/>
              <a:t>13-01-2025</a:t>
            </a:fld>
            <a:endParaRPr lang="en-IN"/>
          </a:p>
        </p:txBody>
      </p:sp>
      <p:sp>
        <p:nvSpPr>
          <p:cNvPr id="3" name="Footer Placeholder 2">
            <a:extLst>
              <a:ext uri="{FF2B5EF4-FFF2-40B4-BE49-F238E27FC236}">
                <a16:creationId xmlns:a16="http://schemas.microsoft.com/office/drawing/2014/main" id="{75236793-6ADA-4A90-B760-DEBB95C6647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B3A544-C5AA-2254-02ED-7B9AA72D4010}"/>
              </a:ext>
            </a:extLst>
          </p:cNvPr>
          <p:cNvSpPr>
            <a:spLocks noGrp="1"/>
          </p:cNvSpPr>
          <p:nvPr>
            <p:ph type="sldNum" sz="quarter" idx="12"/>
          </p:nvPr>
        </p:nvSpPr>
        <p:spPr/>
        <p:txBody>
          <a:bodyPr/>
          <a:lstStyle/>
          <a:p>
            <a:fld id="{095B67F8-3864-425A-A4D9-E2BC08C4F04D}" type="slidenum">
              <a:rPr lang="en-IN" smtClean="0"/>
              <a:t>‹#›</a:t>
            </a:fld>
            <a:endParaRPr lang="en-IN"/>
          </a:p>
        </p:txBody>
      </p:sp>
    </p:spTree>
    <p:extLst>
      <p:ext uri="{BB962C8B-B14F-4D97-AF65-F5344CB8AC3E}">
        <p14:creationId xmlns:p14="http://schemas.microsoft.com/office/powerpoint/2010/main" val="2097613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32B44-AC23-409F-15F1-8994CC035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6E1CB1-8490-AD09-A3EA-63218BD070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F380D30-B0B3-EF6D-1EB1-4DCE68648D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9DE28B-39F0-8BC9-398B-60CF257DB433}"/>
              </a:ext>
            </a:extLst>
          </p:cNvPr>
          <p:cNvSpPr>
            <a:spLocks noGrp="1"/>
          </p:cNvSpPr>
          <p:nvPr>
            <p:ph type="dt" sz="half" idx="10"/>
          </p:nvPr>
        </p:nvSpPr>
        <p:spPr/>
        <p:txBody>
          <a:bodyPr/>
          <a:lstStyle/>
          <a:p>
            <a:fld id="{04D9DA4F-B283-46AB-B278-D5B99E6693DE}" type="datetimeFigureOut">
              <a:rPr lang="en-IN" smtClean="0"/>
              <a:t>13-01-2025</a:t>
            </a:fld>
            <a:endParaRPr lang="en-IN"/>
          </a:p>
        </p:txBody>
      </p:sp>
      <p:sp>
        <p:nvSpPr>
          <p:cNvPr id="6" name="Footer Placeholder 5">
            <a:extLst>
              <a:ext uri="{FF2B5EF4-FFF2-40B4-BE49-F238E27FC236}">
                <a16:creationId xmlns:a16="http://schemas.microsoft.com/office/drawing/2014/main" id="{4E054F6C-36A9-FEC8-5A32-496B9B1654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A6A3E4C-E9B4-2F39-27ED-1B12756D6CDC}"/>
              </a:ext>
            </a:extLst>
          </p:cNvPr>
          <p:cNvSpPr>
            <a:spLocks noGrp="1"/>
          </p:cNvSpPr>
          <p:nvPr>
            <p:ph type="sldNum" sz="quarter" idx="12"/>
          </p:nvPr>
        </p:nvSpPr>
        <p:spPr/>
        <p:txBody>
          <a:bodyPr/>
          <a:lstStyle/>
          <a:p>
            <a:fld id="{095B67F8-3864-425A-A4D9-E2BC08C4F04D}" type="slidenum">
              <a:rPr lang="en-IN" smtClean="0"/>
              <a:t>‹#›</a:t>
            </a:fld>
            <a:endParaRPr lang="en-IN"/>
          </a:p>
        </p:txBody>
      </p:sp>
    </p:spTree>
    <p:extLst>
      <p:ext uri="{BB962C8B-B14F-4D97-AF65-F5344CB8AC3E}">
        <p14:creationId xmlns:p14="http://schemas.microsoft.com/office/powerpoint/2010/main" val="3278708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E131-270B-007D-C3A3-4107D42609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3C33A9-5A7A-807C-6FB7-C16EA8B275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511C09D-DE9E-3DA3-86EA-CC3A8B36A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C9A3E8-B7B6-C985-7229-650638D3E4B1}"/>
              </a:ext>
            </a:extLst>
          </p:cNvPr>
          <p:cNvSpPr>
            <a:spLocks noGrp="1"/>
          </p:cNvSpPr>
          <p:nvPr>
            <p:ph type="dt" sz="half" idx="10"/>
          </p:nvPr>
        </p:nvSpPr>
        <p:spPr/>
        <p:txBody>
          <a:bodyPr/>
          <a:lstStyle/>
          <a:p>
            <a:fld id="{04D9DA4F-B283-46AB-B278-D5B99E6693DE}" type="datetimeFigureOut">
              <a:rPr lang="en-IN" smtClean="0"/>
              <a:t>13-01-2025</a:t>
            </a:fld>
            <a:endParaRPr lang="en-IN"/>
          </a:p>
        </p:txBody>
      </p:sp>
      <p:sp>
        <p:nvSpPr>
          <p:cNvPr id="6" name="Footer Placeholder 5">
            <a:extLst>
              <a:ext uri="{FF2B5EF4-FFF2-40B4-BE49-F238E27FC236}">
                <a16:creationId xmlns:a16="http://schemas.microsoft.com/office/drawing/2014/main" id="{63E48C78-B689-0D56-718B-2D298C3D80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289FFD-E9F6-C202-31A3-AC61CE53523E}"/>
              </a:ext>
            </a:extLst>
          </p:cNvPr>
          <p:cNvSpPr>
            <a:spLocks noGrp="1"/>
          </p:cNvSpPr>
          <p:nvPr>
            <p:ph type="sldNum" sz="quarter" idx="12"/>
          </p:nvPr>
        </p:nvSpPr>
        <p:spPr/>
        <p:txBody>
          <a:bodyPr/>
          <a:lstStyle/>
          <a:p>
            <a:fld id="{095B67F8-3864-425A-A4D9-E2BC08C4F04D}" type="slidenum">
              <a:rPr lang="en-IN" smtClean="0"/>
              <a:t>‹#›</a:t>
            </a:fld>
            <a:endParaRPr lang="en-IN"/>
          </a:p>
        </p:txBody>
      </p:sp>
    </p:spTree>
    <p:extLst>
      <p:ext uri="{BB962C8B-B14F-4D97-AF65-F5344CB8AC3E}">
        <p14:creationId xmlns:p14="http://schemas.microsoft.com/office/powerpoint/2010/main" val="4137915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5DD3B4-792E-45E7-01E9-EC19DBEFCD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2940A7-53C7-96AE-0C3F-F046A74F4C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971333-990E-9E15-13DC-8B9598AB56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D9DA4F-B283-46AB-B278-D5B99E6693DE}" type="datetimeFigureOut">
              <a:rPr lang="en-IN" smtClean="0"/>
              <a:t>13-01-2025</a:t>
            </a:fld>
            <a:endParaRPr lang="en-IN"/>
          </a:p>
        </p:txBody>
      </p:sp>
      <p:sp>
        <p:nvSpPr>
          <p:cNvPr id="5" name="Footer Placeholder 4">
            <a:extLst>
              <a:ext uri="{FF2B5EF4-FFF2-40B4-BE49-F238E27FC236}">
                <a16:creationId xmlns:a16="http://schemas.microsoft.com/office/drawing/2014/main" id="{7DADBDD9-C1EF-B4EA-9E4A-27C5B4E967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E114E93-C186-77A3-5006-F2C3F04FE2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95B67F8-3864-425A-A4D9-E2BC08C4F04D}" type="slidenum">
              <a:rPr lang="en-IN" smtClean="0"/>
              <a:t>‹#›</a:t>
            </a:fld>
            <a:endParaRPr lang="en-IN"/>
          </a:p>
        </p:txBody>
      </p:sp>
    </p:spTree>
    <p:extLst>
      <p:ext uri="{BB962C8B-B14F-4D97-AF65-F5344CB8AC3E}">
        <p14:creationId xmlns:p14="http://schemas.microsoft.com/office/powerpoint/2010/main" val="187998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5.wmf"/><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a:extLst>
              <a:ext uri="{FF2B5EF4-FFF2-40B4-BE49-F238E27FC236}">
                <a16:creationId xmlns:a16="http://schemas.microsoft.com/office/drawing/2014/main" id="{EA49BE21-618F-4B44-8EA0-732FC5093A07}"/>
              </a:ext>
            </a:extLst>
          </p:cNvPr>
          <p:cNvSpPr>
            <a:spLocks noGrp="1"/>
          </p:cNvSpPr>
          <p:nvPr>
            <p:ph type="ctrTitle"/>
          </p:nvPr>
        </p:nvSpPr>
        <p:spPr>
          <a:xfrm>
            <a:off x="1304780" y="571177"/>
            <a:ext cx="9836971" cy="2133599"/>
          </a:xfrm>
        </p:spPr>
        <p:txBody>
          <a:bodyPr rtlCol="0">
            <a:normAutofit/>
          </a:bodyPr>
          <a:lstStyle/>
          <a:p>
            <a:pPr>
              <a:defRPr/>
            </a:pPr>
            <a:r>
              <a:rPr lang="en-US" sz="5400" dirty="0">
                <a:solidFill>
                  <a:srgbClr val="C00000"/>
                </a:solidFill>
                <a:latin typeface="Times New Roman" pitchFamily="18" charset="0"/>
                <a:cs typeface="Times New Roman" pitchFamily="18" charset="0"/>
              </a:rPr>
              <a:t>CSE310</a:t>
            </a:r>
            <a:br>
              <a:rPr lang="en-US" sz="5400" dirty="0">
                <a:solidFill>
                  <a:srgbClr val="C00000"/>
                </a:solidFill>
                <a:latin typeface="Times New Roman" pitchFamily="18" charset="0"/>
                <a:cs typeface="Times New Roman" pitchFamily="18" charset="0"/>
              </a:rPr>
            </a:br>
            <a:r>
              <a:rPr lang="en-US" sz="5400" dirty="0">
                <a:solidFill>
                  <a:srgbClr val="C00000"/>
                </a:solidFill>
                <a:latin typeface="Times New Roman" pitchFamily="18" charset="0"/>
                <a:cs typeface="Times New Roman" pitchFamily="18" charset="0"/>
              </a:rPr>
              <a:t>Programming in Java</a:t>
            </a:r>
            <a:endParaRPr lang="en-IN" sz="5400" dirty="0">
              <a:solidFill>
                <a:srgbClr val="C00000"/>
              </a:solidFill>
              <a:latin typeface="Times New Roman" pitchFamily="18" charset="0"/>
              <a:cs typeface="Times New Roman" pitchFamily="18" charset="0"/>
            </a:endParaRPr>
          </a:p>
        </p:txBody>
      </p:sp>
      <p:sp>
        <p:nvSpPr>
          <p:cNvPr id="22531" name="Subtitle 6">
            <a:extLst>
              <a:ext uri="{FF2B5EF4-FFF2-40B4-BE49-F238E27FC236}">
                <a16:creationId xmlns:a16="http://schemas.microsoft.com/office/drawing/2014/main" id="{F81328A9-21AE-0106-042C-75748BBE17D5}"/>
              </a:ext>
            </a:extLst>
          </p:cNvPr>
          <p:cNvSpPr>
            <a:spLocks noGrp="1"/>
          </p:cNvSpPr>
          <p:nvPr>
            <p:ph type="subTitle" idx="1"/>
          </p:nvPr>
        </p:nvSpPr>
        <p:spPr>
          <a:xfrm>
            <a:off x="2895600" y="3038479"/>
            <a:ext cx="6400800" cy="1752600"/>
          </a:xfrm>
        </p:spPr>
        <p:txBody>
          <a:bodyPr>
            <a:normAutofit/>
          </a:bodyPr>
          <a:lstStyle/>
          <a:p>
            <a:pPr eaLnBrk="1" hangingPunct="1"/>
            <a:r>
              <a:rPr lang="en-US" altLang="en-US" sz="3200" dirty="0">
                <a:solidFill>
                  <a:srgbClr val="7030A0"/>
                </a:solidFill>
                <a:latin typeface="Times New Roman" panose="02020603050405020304" pitchFamily="18" charset="0"/>
                <a:cs typeface="Times New Roman" panose="02020603050405020304" pitchFamily="18" charset="0"/>
              </a:rPr>
              <a:t>The kick-start session</a:t>
            </a:r>
            <a:endParaRPr lang="en-IN" altLang="en-US" sz="3200" dirty="0">
              <a:solidFill>
                <a:srgbClr val="7030A0"/>
              </a:solidFill>
              <a:latin typeface="Times New Roman" panose="02020603050405020304" pitchFamily="18" charset="0"/>
              <a:cs typeface="Times New Roman" panose="02020603050405020304" pitchFamily="18" charset="0"/>
            </a:endParaRPr>
          </a:p>
        </p:txBody>
      </p:sp>
      <p:graphicFrame>
        <p:nvGraphicFramePr>
          <p:cNvPr id="22532" name="Object 86">
            <a:extLst>
              <a:ext uri="{FF2B5EF4-FFF2-40B4-BE49-F238E27FC236}">
                <a16:creationId xmlns:a16="http://schemas.microsoft.com/office/drawing/2014/main" id="{C3BCAC3B-2A31-8C15-1169-E2032552A515}"/>
              </a:ext>
            </a:extLst>
          </p:cNvPr>
          <p:cNvGraphicFramePr>
            <a:graphicFrameLocks noChangeAspect="1"/>
          </p:cNvGraphicFramePr>
          <p:nvPr>
            <p:extLst>
              <p:ext uri="{D42A27DB-BD31-4B8C-83A1-F6EECF244321}">
                <p14:modId xmlns:p14="http://schemas.microsoft.com/office/powerpoint/2010/main" val="772163812"/>
              </p:ext>
            </p:extLst>
          </p:nvPr>
        </p:nvGraphicFramePr>
        <p:xfrm>
          <a:off x="9663623" y="-1"/>
          <a:ext cx="2528377" cy="1024759"/>
        </p:xfrm>
        <a:graphic>
          <a:graphicData uri="http://schemas.openxmlformats.org/presentationml/2006/ole">
            <mc:AlternateContent xmlns:mc="http://schemas.openxmlformats.org/markup-compatibility/2006">
              <mc:Choice xmlns:v="urn:schemas-microsoft-com:vml" Requires="v">
                <p:oleObj r:id="rId2" imgW="13937020" imgH="5409524" progId="">
                  <p:embed/>
                </p:oleObj>
              </mc:Choice>
              <mc:Fallback>
                <p:oleObj r:id="rId2" imgW="13937020" imgH="5409524" progId="">
                  <p:embed/>
                  <p:pic>
                    <p:nvPicPr>
                      <p:cNvPr id="22532" name="Object 86">
                        <a:extLst>
                          <a:ext uri="{FF2B5EF4-FFF2-40B4-BE49-F238E27FC236}">
                            <a16:creationId xmlns:a16="http://schemas.microsoft.com/office/drawing/2014/main" id="{C3BCAC3B-2A31-8C15-1169-E2032552A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3623" y="-1"/>
                        <a:ext cx="2528377" cy="1024759"/>
                      </a:xfrm>
                      <a:prstGeom prst="rect">
                        <a:avLst/>
                      </a:prstGeom>
                      <a:noFill/>
                      <a:ln>
                        <a:noFill/>
                      </a:ln>
                    </p:spPr>
                  </p:pic>
                </p:oleObj>
              </mc:Fallback>
            </mc:AlternateContent>
          </a:graphicData>
        </a:graphic>
      </p:graphicFrame>
      <p:cxnSp>
        <p:nvCxnSpPr>
          <p:cNvPr id="6" name="Straight Connector 5">
            <a:extLst>
              <a:ext uri="{FF2B5EF4-FFF2-40B4-BE49-F238E27FC236}">
                <a16:creationId xmlns:a16="http://schemas.microsoft.com/office/drawing/2014/main" id="{1F944706-F03F-872A-DA32-5B3E247AB130}"/>
              </a:ext>
            </a:extLst>
          </p:cNvPr>
          <p:cNvCxnSpPr/>
          <p:nvPr/>
        </p:nvCxnSpPr>
        <p:spPr>
          <a:xfrm>
            <a:off x="2566989" y="2814148"/>
            <a:ext cx="7058025" cy="0"/>
          </a:xfrm>
          <a:prstGeom prst="line">
            <a:avLst/>
          </a:prstGeom>
        </p:spPr>
        <p:style>
          <a:lnRef idx="3">
            <a:schemeClr val="accent6"/>
          </a:lnRef>
          <a:fillRef idx="0">
            <a:schemeClr val="accent6"/>
          </a:fillRef>
          <a:effectRef idx="2">
            <a:schemeClr val="accent6"/>
          </a:effectRef>
          <a:fontRef idx="minor">
            <a:schemeClr val="tx1"/>
          </a:fontRef>
        </p:style>
      </p:cxnSp>
      <p:sp>
        <p:nvSpPr>
          <p:cNvPr id="22534" name="TextBox 4">
            <a:extLst>
              <a:ext uri="{FF2B5EF4-FFF2-40B4-BE49-F238E27FC236}">
                <a16:creationId xmlns:a16="http://schemas.microsoft.com/office/drawing/2014/main" id="{C55BFA8B-9D57-DE0D-EF3D-5E9EF2DDDBC7}"/>
              </a:ext>
            </a:extLst>
          </p:cNvPr>
          <p:cNvSpPr txBox="1">
            <a:spLocks noChangeArrowheads="1"/>
          </p:cNvSpPr>
          <p:nvPr/>
        </p:nvSpPr>
        <p:spPr bwMode="auto">
          <a:xfrm>
            <a:off x="5120412" y="3674274"/>
            <a:ext cx="200905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dirty="0">
                <a:solidFill>
                  <a:srgbClr val="002060"/>
                </a:solidFill>
                <a:latin typeface="Times New Roman" panose="02020603050405020304" pitchFamily="18" charset="0"/>
                <a:cs typeface="Times New Roman" panose="02020603050405020304" pitchFamily="18" charset="0"/>
              </a:rPr>
              <a:t>Lecture #0</a:t>
            </a:r>
            <a:endParaRPr lang="en-IN" altLang="en-US" dirty="0">
              <a:solidFill>
                <a:srgbClr val="002060"/>
              </a:solidFill>
              <a:latin typeface="Times New Roman" panose="02020603050405020304" pitchFamily="18" charset="0"/>
              <a:cs typeface="Times New Roman" panose="02020603050405020304" pitchFamily="18" charset="0"/>
            </a:endParaRPr>
          </a:p>
        </p:txBody>
      </p:sp>
      <p:pic>
        <p:nvPicPr>
          <p:cNvPr id="22535" name="Picture 8" descr="index.png">
            <a:extLst>
              <a:ext uri="{FF2B5EF4-FFF2-40B4-BE49-F238E27FC236}">
                <a16:creationId xmlns:a16="http://schemas.microsoft.com/office/drawing/2014/main" id="{25951248-6102-A8E6-C0BD-E8DD4E83F2E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189802" y="4259049"/>
            <a:ext cx="20669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931CEE-6638-D59E-8F27-7EF952879D3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43C8F55-6922-D600-490E-C2BFC0AA12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002B83-BB1F-707D-AE4A-92F666C7F54A}"/>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Academic Tasks</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880557B8-52EE-FF1C-6DE8-A398FA306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0FF8BA93-6B84-4F97-4E13-020376489D75}"/>
              </a:ext>
            </a:extLst>
          </p:cNvPr>
          <p:cNvGraphicFramePr>
            <a:graphicFrameLocks noGrp="1"/>
          </p:cNvGraphicFramePr>
          <p:nvPr>
            <p:extLst>
              <p:ext uri="{D42A27DB-BD31-4B8C-83A1-F6EECF244321}">
                <p14:modId xmlns:p14="http://schemas.microsoft.com/office/powerpoint/2010/main" val="1335050830"/>
              </p:ext>
            </p:extLst>
          </p:nvPr>
        </p:nvGraphicFramePr>
        <p:xfrm>
          <a:off x="1169277" y="1929384"/>
          <a:ext cx="10184523" cy="3630876"/>
        </p:xfrm>
        <a:graphic>
          <a:graphicData uri="http://schemas.openxmlformats.org/drawingml/2006/table">
            <a:tbl>
              <a:tblPr firstRow="1" bandRow="1">
                <a:tableStyleId>{7DF18680-E054-41AD-8BC1-D1AEF772440D}</a:tableStyleId>
              </a:tblPr>
              <a:tblGrid>
                <a:gridCol w="7292577">
                  <a:extLst>
                    <a:ext uri="{9D8B030D-6E8A-4147-A177-3AD203B41FA5}">
                      <a16:colId xmlns:a16="http://schemas.microsoft.com/office/drawing/2014/main" val="20000"/>
                    </a:ext>
                  </a:extLst>
                </a:gridCol>
                <a:gridCol w="2891946">
                  <a:extLst>
                    <a:ext uri="{9D8B030D-6E8A-4147-A177-3AD203B41FA5}">
                      <a16:colId xmlns:a16="http://schemas.microsoft.com/office/drawing/2014/main" val="20001"/>
                    </a:ext>
                  </a:extLst>
                </a:gridCol>
              </a:tblGrid>
              <a:tr h="411467">
                <a:tc>
                  <a:txBody>
                    <a:bodyPr/>
                    <a:lstStyle/>
                    <a:p>
                      <a:pPr algn="ctr"/>
                      <a:r>
                        <a:rPr lang="en-US" sz="2400" dirty="0">
                          <a:latin typeface="Times New Roman" pitchFamily="18" charset="0"/>
                          <a:cs typeface="Times New Roman" pitchFamily="18" charset="0"/>
                        </a:rPr>
                        <a:t>Academic Task</a:t>
                      </a:r>
                    </a:p>
                  </a:txBody>
                  <a:tcPr marT="45704" marB="45704"/>
                </a:tc>
                <a:tc>
                  <a:txBody>
                    <a:bodyPr/>
                    <a:lstStyle/>
                    <a:p>
                      <a:pPr algn="ctr"/>
                      <a:r>
                        <a:rPr lang="en-US" sz="2400" dirty="0">
                          <a:latin typeface="Times New Roman" pitchFamily="18" charset="0"/>
                          <a:cs typeface="Times New Roman" pitchFamily="18" charset="0"/>
                        </a:rPr>
                        <a:t>Tentative</a:t>
                      </a:r>
                      <a:r>
                        <a:rPr lang="en-US" sz="2400" baseline="0" dirty="0">
                          <a:latin typeface="Times New Roman" pitchFamily="18" charset="0"/>
                          <a:cs typeface="Times New Roman" pitchFamily="18" charset="0"/>
                        </a:rPr>
                        <a:t> Week</a:t>
                      </a:r>
                      <a:endParaRPr lang="en-US" sz="2400" dirty="0">
                        <a:latin typeface="Times New Roman" pitchFamily="18" charset="0"/>
                        <a:cs typeface="Times New Roman" pitchFamily="18" charset="0"/>
                      </a:endParaRPr>
                    </a:p>
                  </a:txBody>
                  <a:tcPr marT="45704" marB="45704"/>
                </a:tc>
                <a:extLst>
                  <a:ext uri="{0D108BD9-81ED-4DB2-BD59-A6C34878D82A}">
                    <a16:rowId xmlns:a16="http://schemas.microsoft.com/office/drawing/2014/main" val="10000"/>
                  </a:ext>
                </a:extLst>
              </a:tr>
              <a:tr h="740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CA-1:  Programming Practice </a:t>
                      </a:r>
                      <a:r>
                        <a:rPr lang="en-US" sz="2400" baseline="0" dirty="0">
                          <a:latin typeface="Times New Roman" pitchFamily="18" charset="0"/>
                          <a:cs typeface="Times New Roman" pitchFamily="18" charset="0"/>
                        </a:rPr>
                        <a:t>(MCQs + Coding)</a:t>
                      </a:r>
                      <a:endParaRPr lang="en-US" sz="2400" dirty="0">
                        <a:latin typeface="Times New Roman" pitchFamily="18" charset="0"/>
                        <a:cs typeface="Times New Roman" pitchFamily="18" charset="0"/>
                      </a:endParaRPr>
                    </a:p>
                    <a:p>
                      <a:pPr algn="l"/>
                      <a:r>
                        <a:rPr lang="en-US" sz="2400" dirty="0">
                          <a:latin typeface="Times New Roman" pitchFamily="18" charset="0"/>
                          <a:cs typeface="Times New Roman" pitchFamily="18" charset="0"/>
                        </a:rPr>
                        <a:t>(Mandatory)</a:t>
                      </a:r>
                    </a:p>
                  </a:txBody>
                  <a:tcPr marT="45704" marB="45704"/>
                </a:tc>
                <a:tc>
                  <a:txBody>
                    <a:bodyPr/>
                    <a:lstStyle/>
                    <a:p>
                      <a:pPr algn="ctr"/>
                      <a:r>
                        <a:rPr lang="en-US" sz="2400" dirty="0">
                          <a:latin typeface="Times New Roman" pitchFamily="18" charset="0"/>
                          <a:cs typeface="Times New Roman" pitchFamily="18" charset="0"/>
                        </a:rPr>
                        <a:t>Week1 – Week14</a:t>
                      </a:r>
                    </a:p>
                  </a:txBody>
                  <a:tcPr marT="45704" marB="45704"/>
                </a:tc>
                <a:extLst>
                  <a:ext uri="{0D108BD9-81ED-4DB2-BD59-A6C34878D82A}">
                    <a16:rowId xmlns:a16="http://schemas.microsoft.com/office/drawing/2014/main" val="10001"/>
                  </a:ext>
                </a:extLst>
              </a:tr>
              <a:tr h="740663">
                <a:tc>
                  <a:txBody>
                    <a:bodyPr/>
                    <a:lstStyle/>
                    <a:p>
                      <a:pPr algn="l"/>
                      <a:r>
                        <a:rPr lang="en-US" sz="2400" dirty="0">
                          <a:latin typeface="Times New Roman" pitchFamily="18" charset="0"/>
                          <a:cs typeface="Times New Roman" pitchFamily="18" charset="0"/>
                        </a:rPr>
                        <a:t>CA-2: Test - Code based 1</a:t>
                      </a:r>
                    </a:p>
                    <a:p>
                      <a:pPr algn="l"/>
                      <a:r>
                        <a:rPr lang="en-US" sz="2400" dirty="0">
                          <a:latin typeface="Times New Roman" pitchFamily="18" charset="0"/>
                          <a:cs typeface="Times New Roman" pitchFamily="18" charset="0"/>
                        </a:rPr>
                        <a:t>[MCQs(10</a:t>
                      </a:r>
                      <a:r>
                        <a:rPr lang="en-US" sz="2400" baseline="0" dirty="0">
                          <a:latin typeface="Times New Roman" pitchFamily="18" charset="0"/>
                          <a:cs typeface="Times New Roman" pitchFamily="18" charset="0"/>
                        </a:rPr>
                        <a:t> Marks</a:t>
                      </a:r>
                      <a:r>
                        <a:rPr lang="en-US" sz="2400" dirty="0">
                          <a:latin typeface="Times New Roman" pitchFamily="18" charset="0"/>
                          <a:cs typeface="Times New Roman" pitchFamily="18" charset="0"/>
                        </a:rPr>
                        <a:t>) + Coding Problems(20</a:t>
                      </a:r>
                      <a:r>
                        <a:rPr lang="en-US" sz="2400" baseline="0" dirty="0">
                          <a:latin typeface="Times New Roman" pitchFamily="18" charset="0"/>
                          <a:cs typeface="Times New Roman" pitchFamily="18" charset="0"/>
                        </a:rPr>
                        <a:t> Marks</a:t>
                      </a:r>
                      <a:r>
                        <a:rPr lang="en-US" sz="2400" dirty="0">
                          <a:latin typeface="Times New Roman" pitchFamily="18" charset="0"/>
                          <a:cs typeface="Times New Roman" pitchFamily="18" charset="0"/>
                        </a:rPr>
                        <a:t>)]</a:t>
                      </a:r>
                    </a:p>
                  </a:txBody>
                  <a:tcPr marT="45704" marB="45704"/>
                </a:tc>
                <a:tc>
                  <a:txBody>
                    <a:bodyPr/>
                    <a:lstStyle/>
                    <a:p>
                      <a:pPr algn="ctr"/>
                      <a:r>
                        <a:rPr lang="en-US" sz="2400" dirty="0">
                          <a:latin typeface="Times New Roman" pitchFamily="18" charset="0"/>
                          <a:cs typeface="Times New Roman" pitchFamily="18" charset="0"/>
                        </a:rPr>
                        <a:t> Week 5</a:t>
                      </a:r>
                    </a:p>
                  </a:txBody>
                  <a:tcPr marT="45704" marB="45704"/>
                </a:tc>
                <a:extLst>
                  <a:ext uri="{0D108BD9-81ED-4DB2-BD59-A6C34878D82A}">
                    <a16:rowId xmlns:a16="http://schemas.microsoft.com/office/drawing/2014/main" val="10002"/>
                  </a:ext>
                </a:extLst>
              </a:tr>
              <a:tr h="740663">
                <a:tc>
                  <a:txBody>
                    <a:bodyPr/>
                    <a:lstStyle/>
                    <a:p>
                      <a:pPr algn="l"/>
                      <a:r>
                        <a:rPr lang="en-US" sz="2400" dirty="0">
                          <a:latin typeface="Times New Roman" pitchFamily="18" charset="0"/>
                          <a:cs typeface="Times New Roman" pitchFamily="18" charset="0"/>
                        </a:rPr>
                        <a:t>CA-3: Test - Code based 2</a:t>
                      </a:r>
                    </a:p>
                    <a:p>
                      <a:pPr algn="l"/>
                      <a:r>
                        <a:rPr lang="en-US" sz="2400" dirty="0">
                          <a:latin typeface="Times New Roman" pitchFamily="18" charset="0"/>
                          <a:cs typeface="Times New Roman" pitchFamily="18" charset="0"/>
                        </a:rPr>
                        <a:t>[MCQs(10</a:t>
                      </a:r>
                      <a:r>
                        <a:rPr lang="en-US" sz="2400" baseline="0" dirty="0">
                          <a:latin typeface="Times New Roman" pitchFamily="18" charset="0"/>
                          <a:cs typeface="Times New Roman" pitchFamily="18" charset="0"/>
                        </a:rPr>
                        <a:t> Marks</a:t>
                      </a:r>
                      <a:r>
                        <a:rPr lang="en-US" sz="2400" dirty="0">
                          <a:latin typeface="Times New Roman" pitchFamily="18" charset="0"/>
                          <a:cs typeface="Times New Roman" pitchFamily="18" charset="0"/>
                        </a:rPr>
                        <a:t>) + Coding Problems(20</a:t>
                      </a:r>
                      <a:r>
                        <a:rPr lang="en-US" sz="2400" baseline="0" dirty="0">
                          <a:latin typeface="Times New Roman" pitchFamily="18" charset="0"/>
                          <a:cs typeface="Times New Roman" pitchFamily="18" charset="0"/>
                        </a:rPr>
                        <a:t> Marks</a:t>
                      </a:r>
                      <a:r>
                        <a:rPr lang="en-US" sz="2400" dirty="0">
                          <a:latin typeface="Times New Roman" pitchFamily="18" charset="0"/>
                          <a:cs typeface="Times New Roman" pitchFamily="18" charset="0"/>
                        </a:rPr>
                        <a:t>)]</a:t>
                      </a:r>
                    </a:p>
                  </a:txBody>
                  <a:tcPr marT="45704" marB="45704"/>
                </a:tc>
                <a:tc>
                  <a:txBody>
                    <a:bodyPr/>
                    <a:lstStyle/>
                    <a:p>
                      <a:pPr algn="ctr"/>
                      <a:r>
                        <a:rPr lang="en-US" sz="2400" dirty="0">
                          <a:latin typeface="Times New Roman" pitchFamily="18" charset="0"/>
                          <a:cs typeface="Times New Roman" pitchFamily="18" charset="0"/>
                        </a:rPr>
                        <a:t>Week 10</a:t>
                      </a:r>
                    </a:p>
                  </a:txBody>
                  <a:tcPr marT="45704" marB="45704"/>
                </a:tc>
                <a:extLst>
                  <a:ext uri="{0D108BD9-81ED-4DB2-BD59-A6C34878D82A}">
                    <a16:rowId xmlns:a16="http://schemas.microsoft.com/office/drawing/2014/main" val="10003"/>
                  </a:ext>
                </a:extLst>
              </a:tr>
              <a:tr h="70492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CA-4: Written Test (Mandatory)</a:t>
                      </a:r>
                    </a:p>
                  </a:txBody>
                  <a:tcPr marT="45704" marB="45704"/>
                </a:tc>
                <a:tc>
                  <a:txBody>
                    <a:bodyPr/>
                    <a:lstStyle/>
                    <a:p>
                      <a:pPr algn="ctr"/>
                      <a:r>
                        <a:rPr lang="en-US" sz="2400" dirty="0">
                          <a:latin typeface="Times New Roman" pitchFamily="18" charset="0"/>
                          <a:cs typeface="Times New Roman" pitchFamily="18" charset="0"/>
                        </a:rPr>
                        <a:t>Week 12</a:t>
                      </a:r>
                    </a:p>
                  </a:txBody>
                  <a:tcPr marT="45704" marB="45704"/>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468905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DF5145-E2F1-5778-B48B-E9DB95CD001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8EFE6EC-C067-609D-E96E-F9770C072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3D1F53-7FBE-A491-78E7-750EB58783CC}"/>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Programming Practice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4820CCC4-5BE2-FFCB-87F4-EA5EF9D667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F3AF291-74A2-0881-9FD7-101E3661DCF1}"/>
              </a:ext>
            </a:extLst>
          </p:cNvPr>
          <p:cNvSpPr txBox="1"/>
          <p:nvPr/>
        </p:nvSpPr>
        <p:spPr>
          <a:xfrm>
            <a:off x="838200" y="1984248"/>
            <a:ext cx="10853928" cy="4093428"/>
          </a:xfrm>
          <a:prstGeom prst="rect">
            <a:avLst/>
          </a:prstGeom>
          <a:noFill/>
        </p:spPr>
        <p:txBody>
          <a:bodyPr wrap="square">
            <a:spAutoFit/>
          </a:bodyPr>
          <a:lstStyle/>
          <a:p>
            <a:pPr marL="0" indent="0" algn="just">
              <a:buFont typeface="Arial" panose="020B0604020202020204" pitchFamily="34" charset="0"/>
              <a:buNone/>
              <a:defRPr/>
            </a:pPr>
            <a:r>
              <a:rPr lang="en-US" sz="3600" dirty="0">
                <a:solidFill>
                  <a:srgbClr val="C00000"/>
                </a:solidFill>
                <a:latin typeface="Times New Roman" pitchFamily="18" charset="0"/>
                <a:cs typeface="Times New Roman" pitchFamily="18" charset="0"/>
              </a:rPr>
              <a:t>Sequence locking</a:t>
            </a:r>
            <a:r>
              <a:rPr lang="en-US" sz="3600" dirty="0">
                <a:solidFill>
                  <a:srgbClr val="002060"/>
                </a:solidFill>
                <a:latin typeface="Times New Roman" pitchFamily="18" charset="0"/>
                <a:cs typeface="Times New Roman" pitchFamily="18" charset="0"/>
              </a:rPr>
              <a:t>: </a:t>
            </a:r>
          </a:p>
          <a:p>
            <a:pPr algn="just"/>
            <a:r>
              <a:rPr lang="en-US" sz="3200" dirty="0">
                <a:solidFill>
                  <a:srgbClr val="002060"/>
                </a:solidFill>
                <a:latin typeface="Times New Roman" pitchFamily="18" charset="0"/>
                <a:cs typeface="Times New Roman" pitchFamily="18" charset="0"/>
              </a:rPr>
              <a:t>Problems will be opened unit-wise with the previous odd unit getting locked with the next odd opening and even Units getting locked with the next even unit opening. </a:t>
            </a:r>
          </a:p>
          <a:p>
            <a:pPr algn="just"/>
            <a:endParaRPr lang="en-US" sz="3200" dirty="0">
              <a:solidFill>
                <a:srgbClr val="002060"/>
              </a:solidFill>
              <a:latin typeface="Times New Roman" pitchFamily="18" charset="0"/>
              <a:cs typeface="Times New Roman" pitchFamily="18" charset="0"/>
            </a:endParaRPr>
          </a:p>
          <a:p>
            <a:pPr algn="just"/>
            <a:r>
              <a:rPr lang="en-US" sz="3200" b="1" dirty="0">
                <a:solidFill>
                  <a:srgbClr val="002060"/>
                </a:solidFill>
                <a:latin typeface="Times New Roman" pitchFamily="18" charset="0"/>
                <a:cs typeface="Times New Roman" pitchFamily="18" charset="0"/>
              </a:rPr>
              <a:t>For example,</a:t>
            </a:r>
            <a:r>
              <a:rPr lang="en-US" sz="3200" dirty="0">
                <a:solidFill>
                  <a:srgbClr val="002060"/>
                </a:solidFill>
                <a:latin typeface="Times New Roman" pitchFamily="18" charset="0"/>
                <a:cs typeface="Times New Roman" pitchFamily="18" charset="0"/>
              </a:rPr>
              <a:t> at the time of opening of the 3</a:t>
            </a:r>
            <a:r>
              <a:rPr lang="en-US" sz="3200" baseline="30000" dirty="0">
                <a:solidFill>
                  <a:srgbClr val="002060"/>
                </a:solidFill>
                <a:latin typeface="Times New Roman" pitchFamily="18" charset="0"/>
                <a:cs typeface="Times New Roman" pitchFamily="18" charset="0"/>
              </a:rPr>
              <a:t>rd</a:t>
            </a:r>
            <a:r>
              <a:rPr lang="en-US" sz="3200" dirty="0">
                <a:solidFill>
                  <a:srgbClr val="002060"/>
                </a:solidFill>
                <a:latin typeface="Times New Roman" pitchFamily="18" charset="0"/>
                <a:cs typeface="Times New Roman" pitchFamily="18" charset="0"/>
              </a:rPr>
              <a:t> unit, the marks for the 1</a:t>
            </a:r>
            <a:r>
              <a:rPr lang="en-US" sz="3200" baseline="30000" dirty="0">
                <a:solidFill>
                  <a:srgbClr val="002060"/>
                </a:solidFill>
                <a:latin typeface="Times New Roman" pitchFamily="18" charset="0"/>
                <a:cs typeface="Times New Roman" pitchFamily="18" charset="0"/>
              </a:rPr>
              <a:t>st</a:t>
            </a:r>
            <a:r>
              <a:rPr lang="en-US" sz="3200" dirty="0">
                <a:solidFill>
                  <a:srgbClr val="002060"/>
                </a:solidFill>
                <a:latin typeface="Times New Roman" pitchFamily="18" charset="0"/>
                <a:cs typeface="Times New Roman" pitchFamily="18" charset="0"/>
              </a:rPr>
              <a:t> unit will be frozen and at the time of opening the 4</a:t>
            </a:r>
            <a:r>
              <a:rPr lang="en-US" sz="3200" baseline="30000" dirty="0">
                <a:solidFill>
                  <a:srgbClr val="002060"/>
                </a:solidFill>
                <a:latin typeface="Times New Roman" pitchFamily="18" charset="0"/>
                <a:cs typeface="Times New Roman" pitchFamily="18" charset="0"/>
              </a:rPr>
              <a:t>th</a:t>
            </a:r>
            <a:r>
              <a:rPr lang="en-US" sz="3200" dirty="0">
                <a:solidFill>
                  <a:srgbClr val="002060"/>
                </a:solidFill>
                <a:latin typeface="Times New Roman" pitchFamily="18" charset="0"/>
                <a:cs typeface="Times New Roman" pitchFamily="18" charset="0"/>
              </a:rPr>
              <a:t> unit, the marks for the 2</a:t>
            </a:r>
            <a:r>
              <a:rPr lang="en-US" sz="3200" baseline="30000" dirty="0">
                <a:solidFill>
                  <a:srgbClr val="002060"/>
                </a:solidFill>
                <a:latin typeface="Times New Roman" pitchFamily="18" charset="0"/>
                <a:cs typeface="Times New Roman" pitchFamily="18" charset="0"/>
              </a:rPr>
              <a:t>nd</a:t>
            </a:r>
            <a:r>
              <a:rPr lang="en-US" sz="3200" dirty="0">
                <a:solidFill>
                  <a:srgbClr val="002060"/>
                </a:solidFill>
                <a:latin typeface="Times New Roman" pitchFamily="18" charset="0"/>
                <a:cs typeface="Times New Roman" pitchFamily="18" charset="0"/>
              </a:rPr>
              <a:t>  unit will be frozen.</a:t>
            </a:r>
          </a:p>
        </p:txBody>
      </p:sp>
    </p:spTree>
    <p:extLst>
      <p:ext uri="{BB962C8B-B14F-4D97-AF65-F5344CB8AC3E}">
        <p14:creationId xmlns:p14="http://schemas.microsoft.com/office/powerpoint/2010/main" val="1740662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2C08BB-7C6A-012C-6999-A7C68A6DB92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C38EDE-E0AC-CD97-5AB8-861AE1F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3DFDAE-AE3C-DD87-7F7B-33B56E26A498}"/>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Marks Calculation for Programming Practice</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3A9E741-D795-9DB3-157D-22445FFDC3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CCFCD13-76E7-90C5-8060-6AC3FA50A60C}"/>
              </a:ext>
            </a:extLst>
          </p:cNvPr>
          <p:cNvSpPr txBox="1"/>
          <p:nvPr/>
        </p:nvSpPr>
        <p:spPr>
          <a:xfrm>
            <a:off x="838199" y="1947672"/>
            <a:ext cx="11001703" cy="3785652"/>
          </a:xfrm>
          <a:prstGeom prst="rect">
            <a:avLst/>
          </a:prstGeom>
          <a:noFill/>
        </p:spPr>
        <p:txBody>
          <a:bodyPr wrap="square">
            <a:spAutoFit/>
          </a:bodyPr>
          <a:lstStyle/>
          <a:p>
            <a:pPr algn="just"/>
            <a:r>
              <a:rPr lang="en-US" altLang="en-US" sz="2400" dirty="0">
                <a:solidFill>
                  <a:srgbClr val="002060"/>
                </a:solidFill>
                <a:latin typeface="Times New Roman" panose="02020603050405020304" pitchFamily="18" charset="0"/>
                <a:cs typeface="Times New Roman" panose="02020603050405020304" pitchFamily="18" charset="0"/>
              </a:rPr>
              <a:t>In order to qualify for programming practice marks, the student should solve at least </a:t>
            </a:r>
            <a:r>
              <a:rPr lang="en-US" altLang="en-US" sz="2400" b="1" dirty="0">
                <a:solidFill>
                  <a:srgbClr val="002060"/>
                </a:solidFill>
                <a:latin typeface="Times New Roman" panose="02020603050405020304" pitchFamily="18" charset="0"/>
                <a:cs typeface="Times New Roman" panose="02020603050405020304" pitchFamily="18" charset="0"/>
              </a:rPr>
              <a:t>50% of the programming and 50% of MCQ questions (</a:t>
            </a:r>
            <a:r>
              <a:rPr lang="en-US" altLang="en-US" sz="2400" dirty="0">
                <a:solidFill>
                  <a:srgbClr val="002060"/>
                </a:solidFill>
                <a:latin typeface="Times New Roman" panose="02020603050405020304" pitchFamily="18" charset="0"/>
                <a:cs typeface="Times New Roman" panose="02020603050405020304" pitchFamily="18" charset="0"/>
              </a:rPr>
              <a:t>eligibility condition).</a:t>
            </a:r>
          </a:p>
          <a:p>
            <a:pPr algn="just"/>
            <a:r>
              <a:rPr lang="en-US" altLang="en-US" sz="2400" dirty="0">
                <a:solidFill>
                  <a:srgbClr val="002060"/>
                </a:solidFill>
                <a:latin typeface="Times New Roman" panose="02020603050405020304" pitchFamily="18" charset="0"/>
                <a:cs typeface="Times New Roman" panose="02020603050405020304" pitchFamily="18" charset="0"/>
              </a:rPr>
              <a:t>The maximum marks out of </a:t>
            </a:r>
            <a:r>
              <a:rPr lang="en-US" altLang="en-US" sz="2400" b="1" dirty="0">
                <a:solidFill>
                  <a:srgbClr val="002060"/>
                </a:solidFill>
                <a:latin typeface="Times New Roman" panose="02020603050405020304" pitchFamily="18" charset="0"/>
                <a:cs typeface="Times New Roman" panose="02020603050405020304" pitchFamily="18" charset="0"/>
              </a:rPr>
              <a:t>15 marks </a:t>
            </a:r>
            <a:r>
              <a:rPr lang="en-US" altLang="en-US" sz="2400" dirty="0">
                <a:solidFill>
                  <a:srgbClr val="002060"/>
                </a:solidFill>
                <a:latin typeface="Times New Roman" panose="02020603050405020304" pitchFamily="18" charset="0"/>
                <a:cs typeface="Times New Roman" panose="02020603050405020304" pitchFamily="18" charset="0"/>
              </a:rPr>
              <a:t>for which the student would be eligible for Programming Practice would be based on the Percentage of questions solved by the student.</a:t>
            </a:r>
          </a:p>
          <a:p>
            <a:pPr algn="just"/>
            <a:r>
              <a:rPr lang="en-US" sz="2400" dirty="0">
                <a:solidFill>
                  <a:srgbClr val="002060"/>
                </a:solidFill>
                <a:latin typeface="Times New Roman" panose="02020603050405020304" pitchFamily="18" charset="0"/>
                <a:cs typeface="Times New Roman" panose="02020603050405020304" pitchFamily="18" charset="0"/>
              </a:rPr>
              <a:t>The final marks for Programming Practice would be calculated by prorating the eligible marks for which the student is eligible (as explained in the above point) with the percentage of marks the student has scored in the proctored Coding Contests conducted as CA’s along with the mandatory written test. (The final marks would be rounded up for the students).</a:t>
            </a:r>
            <a:endParaRPr lang="en-US" altLang="en-US" sz="2400"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999B0F0-B6ED-9A41-1E11-45C2B1C1BDCE}"/>
              </a:ext>
            </a:extLst>
          </p:cNvPr>
          <p:cNvSpPr txBox="1"/>
          <p:nvPr/>
        </p:nvSpPr>
        <p:spPr>
          <a:xfrm>
            <a:off x="3046476" y="5834199"/>
            <a:ext cx="6096000" cy="523220"/>
          </a:xfrm>
          <a:prstGeom prst="rect">
            <a:avLst/>
          </a:prstGeom>
          <a:noFill/>
        </p:spPr>
        <p:txBody>
          <a:bodyPr wrap="square">
            <a:spAutoFit/>
          </a:bodyPr>
          <a:lstStyle/>
          <a:p>
            <a:pPr algn="ctr"/>
            <a:r>
              <a:rPr lang="en-US" altLang="en-US" sz="2800" b="1" dirty="0">
                <a:solidFill>
                  <a:srgbClr val="C00000"/>
                </a:solidFill>
                <a:latin typeface="Times New Roman" panose="02020603050405020304" pitchFamily="18" charset="0"/>
                <a:cs typeface="Times New Roman" panose="02020603050405020304" pitchFamily="18" charset="0"/>
              </a:rPr>
              <a:t>Marks is only for Coding Problems </a:t>
            </a:r>
            <a:endParaRPr lang="en-IN" sz="2800" dirty="0"/>
          </a:p>
        </p:txBody>
      </p:sp>
    </p:spTree>
    <p:extLst>
      <p:ext uri="{BB962C8B-B14F-4D97-AF65-F5344CB8AC3E}">
        <p14:creationId xmlns:p14="http://schemas.microsoft.com/office/powerpoint/2010/main" val="21931154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9329E9-83D0-C4B2-6B28-96802DAC79B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5893055-A416-4E8A-4EF8-88C2192FC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B3751B-AC28-CFCC-6D85-34B281E87785}"/>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Marks Calculation for Programming Practice</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FEE3CAB9-13AE-7E89-5490-0E3C59F9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F0DEDA-5F1A-E5F5-06C3-B5F82ACE5956}"/>
              </a:ext>
            </a:extLst>
          </p:cNvPr>
          <p:cNvSpPr txBox="1"/>
          <p:nvPr/>
        </p:nvSpPr>
        <p:spPr>
          <a:xfrm>
            <a:off x="838200" y="1947672"/>
            <a:ext cx="10684764" cy="4524315"/>
          </a:xfrm>
          <a:prstGeom prst="rect">
            <a:avLst/>
          </a:prstGeom>
          <a:noFill/>
        </p:spPr>
        <p:txBody>
          <a:bodyPr wrap="square">
            <a:spAutoFit/>
          </a:bodyPr>
          <a:lstStyle/>
          <a:p>
            <a:pPr marL="342900" indent="-342900" algn="just">
              <a:buFont typeface="Arial" panose="020B0604020202020204" pitchFamily="34" charset="0"/>
              <a:buChar char="•"/>
            </a:pPr>
            <a:r>
              <a:rPr lang="en-US" altLang="en-US" sz="3200" b="1" dirty="0">
                <a:solidFill>
                  <a:srgbClr val="002060"/>
                </a:solidFill>
                <a:latin typeface="Times New Roman" panose="02020603050405020304" pitchFamily="18" charset="0"/>
                <a:cs typeface="Times New Roman" panose="02020603050405020304" pitchFamily="18" charset="0"/>
              </a:rPr>
              <a:t>Example</a:t>
            </a:r>
            <a:r>
              <a:rPr lang="en-US" altLang="en-US" sz="3200" dirty="0">
                <a:solidFill>
                  <a:srgbClr val="002060"/>
                </a:solidFill>
                <a:latin typeface="Times New Roman" panose="02020603050405020304" pitchFamily="18" charset="0"/>
                <a:cs typeface="Times New Roman" panose="02020603050405020304" pitchFamily="18" charset="0"/>
              </a:rPr>
              <a:t> – If a student solves 72 questions out of 90 questions (i.e. 80% of questions solved) then the student would be eligible for 80% of 15 marks which is 12 marks (round-up would be used in case of decimal values).</a:t>
            </a:r>
          </a:p>
          <a:p>
            <a:pPr marL="342900" indent="-342900" algn="just">
              <a:buFont typeface="Arial" panose="020B0604020202020204" pitchFamily="34" charset="0"/>
              <a:buChar char="•"/>
            </a:pPr>
            <a:r>
              <a:rPr lang="en-US" sz="3200" dirty="0">
                <a:solidFill>
                  <a:srgbClr val="002060"/>
                </a:solidFill>
                <a:latin typeface="Times New Roman" panose="02020603050405020304" pitchFamily="18" charset="0"/>
                <a:cs typeface="Times New Roman" panose="02020603050405020304" pitchFamily="18" charset="0"/>
              </a:rPr>
              <a:t>And if the student has scored 24 out of 30 in the other CA’s i.e. 80% marks in CA, his Programming practice final marks would be 80% of 12 marks that he was eligible for which is 9.6 rounded up to 10 marks out of 15 for Programming Practice.</a:t>
            </a:r>
            <a:endParaRPr lang="en-US" altLang="en-US"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825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4F6ED5-04F3-6262-E4E8-111B1B3F022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09F0A4-3347-EDCC-8AF2-4C1DD54088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90719E-C62C-8A2F-9623-8AECD501E681}"/>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Daily Practice Problems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B473A934-1A6A-943E-61BF-6D00AED70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4">
            <a:extLst>
              <a:ext uri="{FF2B5EF4-FFF2-40B4-BE49-F238E27FC236}">
                <a16:creationId xmlns:a16="http://schemas.microsoft.com/office/drawing/2014/main" id="{B81C5D28-A372-07A8-9C91-A7FA017FA48B}"/>
              </a:ext>
            </a:extLst>
          </p:cNvPr>
          <p:cNvGraphicFramePr>
            <a:graphicFrameLocks noGrp="1"/>
          </p:cNvGraphicFramePr>
          <p:nvPr>
            <p:ph idx="1"/>
            <p:extLst>
              <p:ext uri="{D42A27DB-BD31-4B8C-83A1-F6EECF244321}">
                <p14:modId xmlns:p14="http://schemas.microsoft.com/office/powerpoint/2010/main" val="3299333740"/>
              </p:ext>
            </p:extLst>
          </p:nvPr>
        </p:nvGraphicFramePr>
        <p:xfrm>
          <a:off x="1815152" y="1929384"/>
          <a:ext cx="8830103" cy="3711508"/>
        </p:xfrm>
        <a:graphic>
          <a:graphicData uri="http://schemas.openxmlformats.org/drawingml/2006/table">
            <a:tbl>
              <a:tblPr firstRow="1" bandRow="1">
                <a:tableStyleId>{21E4AEA4-8DFA-4A89-87EB-49C32662AFE0}</a:tableStyleId>
              </a:tblPr>
              <a:tblGrid>
                <a:gridCol w="818333">
                  <a:extLst>
                    <a:ext uri="{9D8B030D-6E8A-4147-A177-3AD203B41FA5}">
                      <a16:colId xmlns:a16="http://schemas.microsoft.com/office/drawing/2014/main" val="20000"/>
                    </a:ext>
                  </a:extLst>
                </a:gridCol>
                <a:gridCol w="1062786">
                  <a:extLst>
                    <a:ext uri="{9D8B030D-6E8A-4147-A177-3AD203B41FA5}">
                      <a16:colId xmlns:a16="http://schemas.microsoft.com/office/drawing/2014/main" val="20001"/>
                    </a:ext>
                  </a:extLst>
                </a:gridCol>
                <a:gridCol w="3024852">
                  <a:extLst>
                    <a:ext uri="{9D8B030D-6E8A-4147-A177-3AD203B41FA5}">
                      <a16:colId xmlns:a16="http://schemas.microsoft.com/office/drawing/2014/main" val="20002"/>
                    </a:ext>
                  </a:extLst>
                </a:gridCol>
                <a:gridCol w="3924132">
                  <a:extLst>
                    <a:ext uri="{9D8B030D-6E8A-4147-A177-3AD203B41FA5}">
                      <a16:colId xmlns:a16="http://schemas.microsoft.com/office/drawing/2014/main" val="20003"/>
                    </a:ext>
                  </a:extLst>
                </a:gridCol>
              </a:tblGrid>
              <a:tr h="688074">
                <a:tc>
                  <a:txBody>
                    <a:bodyPr/>
                    <a:lstStyle/>
                    <a:p>
                      <a:pPr algn="ctr"/>
                      <a:r>
                        <a:rPr lang="en-US" sz="2000" dirty="0">
                          <a:latin typeface="Times New Roman" panose="02020603050405020304" pitchFamily="18" charset="0"/>
                          <a:cs typeface="Times New Roman" panose="02020603050405020304" pitchFamily="18" charset="0"/>
                        </a:rPr>
                        <a:t>S. No</a:t>
                      </a:r>
                      <a:endParaRPr lang="en-IN" sz="2000" dirty="0">
                        <a:latin typeface="Times New Roman" pitchFamily="18" charset="0"/>
                        <a:cs typeface="Times New Roman" pitchFamily="18" charset="0"/>
                      </a:endParaRPr>
                    </a:p>
                  </a:txBody>
                  <a:tcPr marT="45718" marB="45718"/>
                </a:tc>
                <a:tc>
                  <a:txBody>
                    <a:bodyPr/>
                    <a:lstStyle/>
                    <a:p>
                      <a:pPr algn="ctr"/>
                      <a:r>
                        <a:rPr lang="en-US" sz="2000" dirty="0">
                          <a:latin typeface="Times New Roman" panose="02020603050405020304" pitchFamily="18" charset="0"/>
                          <a:cs typeface="Times New Roman" panose="02020603050405020304" pitchFamily="18" charset="0"/>
                        </a:rPr>
                        <a:t>Unit</a:t>
                      </a:r>
                      <a:endParaRPr lang="en-IN" sz="2000" dirty="0">
                        <a:latin typeface="Times New Roman" pitchFamily="18" charset="0"/>
                        <a:cs typeface="Times New Roman" pitchFamily="18" charset="0"/>
                      </a:endParaRPr>
                    </a:p>
                  </a:txBody>
                  <a:tcPr marT="45718" marB="45718"/>
                </a:tc>
                <a:tc>
                  <a:txBody>
                    <a:bodyPr/>
                    <a:lstStyle/>
                    <a:p>
                      <a:pPr algn="ctr"/>
                      <a:r>
                        <a:rPr lang="en-US" sz="2000" dirty="0">
                          <a:latin typeface="Times New Roman" panose="02020603050405020304" pitchFamily="18" charset="0"/>
                          <a:cs typeface="Times New Roman" panose="02020603050405020304" pitchFamily="18" charset="0"/>
                        </a:rPr>
                        <a:t>Question </a:t>
                      </a:r>
                      <a:endParaRPr lang="en-IN" sz="2000" dirty="0">
                        <a:latin typeface="Times New Roman" pitchFamily="18" charset="0"/>
                        <a:cs typeface="Times New Roman" pitchFamily="18" charset="0"/>
                      </a:endParaRPr>
                    </a:p>
                  </a:txBody>
                  <a:tcPr marT="45718" marB="45718"/>
                </a:tc>
                <a:tc>
                  <a:txBody>
                    <a:bodyPr/>
                    <a:lstStyle/>
                    <a:p>
                      <a:pPr algn="ctr"/>
                      <a:r>
                        <a:rPr lang="en-US" sz="2000" dirty="0">
                          <a:latin typeface="Times New Roman" panose="02020603050405020304" pitchFamily="18" charset="0"/>
                          <a:cs typeface="Times New Roman" panose="02020603050405020304" pitchFamily="18" charset="0"/>
                        </a:rPr>
                        <a:t>Tentative Dates for Completion</a:t>
                      </a:r>
                      <a:endParaRPr lang="en-IN" sz="2000" dirty="0">
                        <a:latin typeface="Times New Roman" pitchFamily="18" charset="0"/>
                        <a:cs typeface="Times New Roman" pitchFamily="18" charset="0"/>
                      </a:endParaRPr>
                    </a:p>
                  </a:txBody>
                  <a:tcPr marT="45718" marB="45718"/>
                </a:tc>
                <a:extLst>
                  <a:ext uri="{0D108BD9-81ED-4DB2-BD59-A6C34878D82A}">
                    <a16:rowId xmlns:a16="http://schemas.microsoft.com/office/drawing/2014/main" val="10000"/>
                  </a:ext>
                </a:extLst>
              </a:tr>
              <a:tr h="473550">
                <a:tc>
                  <a:txBody>
                    <a:bodyPr/>
                    <a:lstStyle/>
                    <a:p>
                      <a:pPr algn="ctr"/>
                      <a:r>
                        <a:rPr lang="en-US" sz="2000" dirty="0">
                          <a:latin typeface="Times New Roman" panose="02020603050405020304" pitchFamily="18" charset="0"/>
                          <a:cs typeface="Times New Roman" panose="02020603050405020304" pitchFamily="18" charset="0"/>
                        </a:rPr>
                        <a:t>1</a:t>
                      </a:r>
                      <a:endParaRPr lang="en-IN" sz="2000" dirty="0">
                        <a:latin typeface="Times New Roman" pitchFamily="18" charset="0"/>
                        <a:cs typeface="Times New Roman" pitchFamily="18" charset="0"/>
                      </a:endParaRPr>
                    </a:p>
                  </a:txBody>
                  <a:tcPr marT="45718" marB="45718"/>
                </a:tc>
                <a:tc>
                  <a:txBody>
                    <a:bodyPr/>
                    <a:lstStyle/>
                    <a:p>
                      <a:r>
                        <a:rPr lang="en-US" sz="2000" dirty="0">
                          <a:latin typeface="Times New Roman" panose="02020603050405020304" pitchFamily="18" charset="0"/>
                          <a:cs typeface="Times New Roman" panose="02020603050405020304" pitchFamily="18" charset="0"/>
                        </a:rPr>
                        <a:t>Unit-1</a:t>
                      </a:r>
                      <a:endParaRPr lang="en-IN" sz="2000" dirty="0">
                        <a:latin typeface="Times New Roman" pitchFamily="18" charset="0"/>
                        <a:cs typeface="Times New Roman" pitchFamily="18" charset="0"/>
                      </a:endParaRPr>
                    </a:p>
                  </a:txBody>
                  <a:tcPr marT="45718" marB="45718"/>
                </a:tc>
                <a:tc rowSpan="6">
                  <a:txBody>
                    <a:bodyPr/>
                    <a:lstStyle/>
                    <a:p>
                      <a:pPr algn="ctr"/>
                      <a:r>
                        <a:rPr lang="en-US" sz="2000" dirty="0">
                          <a:latin typeface="Times New Roman" panose="02020603050405020304" pitchFamily="18" charset="0"/>
                          <a:cs typeface="Times New Roman" panose="02020603050405020304" pitchFamily="18" charset="0"/>
                        </a:rPr>
                        <a:t>15 Multiple Choice Questions  and 15 Practical  Implementation  problems  and 5 Static Problems in each unit</a:t>
                      </a:r>
                      <a:endParaRPr lang="en-IN" sz="2000" dirty="0">
                        <a:latin typeface="Times New Roman" pitchFamily="18" charset="0"/>
                        <a:cs typeface="Times New Roman" pitchFamily="18" charset="0"/>
                      </a:endParaRPr>
                    </a:p>
                  </a:txBody>
                  <a:tcPr marT="45718" marB="45718" anchor="ctr"/>
                </a:tc>
                <a:tc>
                  <a:txBody>
                    <a:bodyPr/>
                    <a:lstStyle/>
                    <a:p>
                      <a:r>
                        <a:rPr lang="en-US" sz="2000" dirty="0">
                          <a:latin typeface="Times New Roman" panose="02020603050405020304" pitchFamily="18" charset="0"/>
                          <a:cs typeface="Times New Roman" panose="02020603050405020304" pitchFamily="18" charset="0"/>
                        </a:rPr>
                        <a:t>29</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JAN 2025</a:t>
                      </a:r>
                      <a:endParaRPr lang="en-IN" sz="2000" dirty="0">
                        <a:latin typeface="Times New Roman" pitchFamily="18" charset="0"/>
                        <a:cs typeface="Times New Roman" pitchFamily="18" charset="0"/>
                      </a:endParaRPr>
                    </a:p>
                  </a:txBody>
                  <a:tcPr marT="45718" marB="45718"/>
                </a:tc>
                <a:extLst>
                  <a:ext uri="{0D108BD9-81ED-4DB2-BD59-A6C34878D82A}">
                    <a16:rowId xmlns:a16="http://schemas.microsoft.com/office/drawing/2014/main" val="10001"/>
                  </a:ext>
                </a:extLst>
              </a:tr>
              <a:tr h="473550">
                <a:tc>
                  <a:txBody>
                    <a:bodyPr/>
                    <a:lstStyle/>
                    <a:p>
                      <a:pPr algn="ctr"/>
                      <a:r>
                        <a:rPr lang="en-US" sz="2000" dirty="0">
                          <a:latin typeface="Times New Roman" panose="02020603050405020304" pitchFamily="18" charset="0"/>
                          <a:cs typeface="Times New Roman" panose="02020603050405020304" pitchFamily="18" charset="0"/>
                        </a:rPr>
                        <a:t>2</a:t>
                      </a:r>
                      <a:endParaRPr lang="en-IN" sz="2000" dirty="0">
                        <a:latin typeface="Times New Roman" pitchFamily="18" charset="0"/>
                        <a:cs typeface="Times New Roman" pitchFamily="18" charset="0"/>
                      </a:endParaRPr>
                    </a:p>
                  </a:txBody>
                  <a:tcPr marT="45718" marB="45718"/>
                </a:tc>
                <a:tc>
                  <a:txBody>
                    <a:bodyPr/>
                    <a:lstStyle/>
                    <a:p>
                      <a:r>
                        <a:rPr lang="en-US" sz="2000" dirty="0">
                          <a:latin typeface="Times New Roman" panose="02020603050405020304" pitchFamily="18" charset="0"/>
                          <a:cs typeface="Times New Roman" panose="02020603050405020304" pitchFamily="18" charset="0"/>
                        </a:rPr>
                        <a:t>Unit-2</a:t>
                      </a:r>
                      <a:endParaRPr lang="en-IN" sz="2000" dirty="0">
                        <a:latin typeface="Times New Roman" pitchFamily="18" charset="0"/>
                        <a:cs typeface="Times New Roman" pitchFamily="18" charset="0"/>
                      </a:endParaRPr>
                    </a:p>
                  </a:txBody>
                  <a:tcPr marT="45718" marB="45718"/>
                </a:tc>
                <a:tc vMerge="1">
                  <a:txBody>
                    <a:bodyPr/>
                    <a:lstStyle/>
                    <a:p>
                      <a:endParaRPr lang="en-IN" dirty="0"/>
                    </a:p>
                  </a:txBody>
                  <a:tcPr/>
                </a:tc>
                <a:tc>
                  <a:txBody>
                    <a:bodyPr/>
                    <a:lstStyle/>
                    <a:p>
                      <a:r>
                        <a:rPr lang="en-US" sz="2000" dirty="0">
                          <a:latin typeface="Times New Roman" panose="02020603050405020304" pitchFamily="18" charset="0"/>
                          <a:cs typeface="Times New Roman" panose="02020603050405020304" pitchFamily="18" charset="0"/>
                        </a:rPr>
                        <a:t>16</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FEB 2025</a:t>
                      </a:r>
                      <a:endParaRPr lang="en-IN" sz="2000" dirty="0">
                        <a:latin typeface="Times New Roman" pitchFamily="18" charset="0"/>
                        <a:cs typeface="Times New Roman" pitchFamily="18" charset="0"/>
                      </a:endParaRPr>
                    </a:p>
                  </a:txBody>
                  <a:tcPr marT="45718" marB="45718"/>
                </a:tc>
                <a:extLst>
                  <a:ext uri="{0D108BD9-81ED-4DB2-BD59-A6C34878D82A}">
                    <a16:rowId xmlns:a16="http://schemas.microsoft.com/office/drawing/2014/main" val="10002"/>
                  </a:ext>
                </a:extLst>
              </a:tr>
              <a:tr h="473550">
                <a:tc>
                  <a:txBody>
                    <a:bodyPr/>
                    <a:lstStyle/>
                    <a:p>
                      <a:pPr algn="ctr"/>
                      <a:r>
                        <a:rPr lang="en-US" sz="2000" dirty="0">
                          <a:latin typeface="Times New Roman" panose="02020603050405020304" pitchFamily="18" charset="0"/>
                          <a:cs typeface="Times New Roman" panose="02020603050405020304" pitchFamily="18" charset="0"/>
                        </a:rPr>
                        <a:t>3</a:t>
                      </a:r>
                      <a:endParaRPr lang="en-IN" sz="2000" dirty="0">
                        <a:latin typeface="Times New Roman" pitchFamily="18" charset="0"/>
                        <a:cs typeface="Times New Roman" pitchFamily="18" charset="0"/>
                      </a:endParaRPr>
                    </a:p>
                  </a:txBody>
                  <a:tcPr marT="45718" marB="45718"/>
                </a:tc>
                <a:tc>
                  <a:txBody>
                    <a:bodyPr/>
                    <a:lstStyle/>
                    <a:p>
                      <a:r>
                        <a:rPr lang="en-US" sz="2000" dirty="0">
                          <a:latin typeface="Times New Roman" panose="02020603050405020304" pitchFamily="18" charset="0"/>
                          <a:cs typeface="Times New Roman" panose="02020603050405020304" pitchFamily="18" charset="0"/>
                        </a:rPr>
                        <a:t>Unit-3</a:t>
                      </a:r>
                      <a:endParaRPr lang="en-IN" sz="2000" dirty="0">
                        <a:latin typeface="Times New Roman" pitchFamily="18" charset="0"/>
                        <a:cs typeface="Times New Roman" pitchFamily="18" charset="0"/>
                      </a:endParaRPr>
                    </a:p>
                  </a:txBody>
                  <a:tcPr marT="45718" marB="45718"/>
                </a:tc>
                <a:tc vMerge="1">
                  <a:txBody>
                    <a:bodyPr/>
                    <a:lstStyle/>
                    <a:p>
                      <a:endParaRPr lang="en-IN" dirty="0"/>
                    </a:p>
                  </a:txBody>
                  <a:tcPr/>
                </a:tc>
                <a:tc>
                  <a:txBody>
                    <a:bodyPr/>
                    <a:lstStyle/>
                    <a:p>
                      <a:r>
                        <a:rPr lang="en-US" sz="2000" dirty="0">
                          <a:latin typeface="Times New Roman" panose="02020603050405020304" pitchFamily="18" charset="0"/>
                          <a:cs typeface="Times New Roman" panose="02020603050405020304" pitchFamily="18" charset="0"/>
                        </a:rPr>
                        <a:t>3</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MAR 2025</a:t>
                      </a:r>
                      <a:endParaRPr lang="en-IN" sz="2000" dirty="0">
                        <a:latin typeface="Times New Roman" pitchFamily="18" charset="0"/>
                        <a:cs typeface="Times New Roman" pitchFamily="18" charset="0"/>
                      </a:endParaRPr>
                    </a:p>
                  </a:txBody>
                  <a:tcPr marT="45718" marB="45718"/>
                </a:tc>
                <a:extLst>
                  <a:ext uri="{0D108BD9-81ED-4DB2-BD59-A6C34878D82A}">
                    <a16:rowId xmlns:a16="http://schemas.microsoft.com/office/drawing/2014/main" val="10003"/>
                  </a:ext>
                </a:extLst>
              </a:tr>
              <a:tr h="473550">
                <a:tc>
                  <a:txBody>
                    <a:bodyPr/>
                    <a:lstStyle/>
                    <a:p>
                      <a:pPr algn="ctr"/>
                      <a:r>
                        <a:rPr lang="en-US" sz="2000" dirty="0">
                          <a:latin typeface="Times New Roman" panose="02020603050405020304" pitchFamily="18" charset="0"/>
                          <a:cs typeface="Times New Roman" panose="02020603050405020304" pitchFamily="18" charset="0"/>
                        </a:rPr>
                        <a:t>4</a:t>
                      </a:r>
                      <a:endParaRPr lang="en-IN" sz="2000" dirty="0">
                        <a:latin typeface="Times New Roman" pitchFamily="18" charset="0"/>
                        <a:cs typeface="Times New Roman" pitchFamily="18" charset="0"/>
                      </a:endParaRPr>
                    </a:p>
                  </a:txBody>
                  <a:tcPr marT="45718" marB="45718"/>
                </a:tc>
                <a:tc>
                  <a:txBody>
                    <a:bodyPr/>
                    <a:lstStyle/>
                    <a:p>
                      <a:r>
                        <a:rPr lang="en-US" sz="2000" dirty="0">
                          <a:latin typeface="Times New Roman" panose="02020603050405020304" pitchFamily="18" charset="0"/>
                          <a:cs typeface="Times New Roman" panose="02020603050405020304" pitchFamily="18" charset="0"/>
                        </a:rPr>
                        <a:t>Unit-4</a:t>
                      </a:r>
                      <a:endParaRPr lang="en-IN" sz="2000" dirty="0">
                        <a:latin typeface="Times New Roman" pitchFamily="18" charset="0"/>
                        <a:cs typeface="Times New Roman" pitchFamily="18" charset="0"/>
                      </a:endParaRPr>
                    </a:p>
                  </a:txBody>
                  <a:tcPr marT="45718" marB="45718"/>
                </a:tc>
                <a:tc vMerge="1">
                  <a:txBody>
                    <a:bodyPr/>
                    <a:lstStyle/>
                    <a:p>
                      <a:endParaRPr lang="en-IN" dirty="0"/>
                    </a:p>
                  </a:txBody>
                  <a:tcPr/>
                </a:tc>
                <a:tc>
                  <a:txBody>
                    <a:bodyPr/>
                    <a:lstStyle/>
                    <a:p>
                      <a:r>
                        <a:rPr lang="en-US" sz="2000" dirty="0">
                          <a:latin typeface="Times New Roman" panose="02020603050405020304" pitchFamily="18" charset="0"/>
                          <a:cs typeface="Times New Roman" panose="02020603050405020304" pitchFamily="18" charset="0"/>
                        </a:rPr>
                        <a:t>30</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MAR 2025</a:t>
                      </a:r>
                      <a:endParaRPr lang="en-IN" sz="2000" dirty="0">
                        <a:latin typeface="Times New Roman" pitchFamily="18" charset="0"/>
                        <a:cs typeface="Times New Roman" pitchFamily="18" charset="0"/>
                      </a:endParaRPr>
                    </a:p>
                  </a:txBody>
                  <a:tcPr marT="45718" marB="45718"/>
                </a:tc>
                <a:extLst>
                  <a:ext uri="{0D108BD9-81ED-4DB2-BD59-A6C34878D82A}">
                    <a16:rowId xmlns:a16="http://schemas.microsoft.com/office/drawing/2014/main" val="10004"/>
                  </a:ext>
                </a:extLst>
              </a:tr>
              <a:tr h="473550">
                <a:tc>
                  <a:txBody>
                    <a:bodyPr/>
                    <a:lstStyle/>
                    <a:p>
                      <a:pPr algn="ctr"/>
                      <a:r>
                        <a:rPr lang="en-US" sz="2000" dirty="0">
                          <a:latin typeface="Times New Roman" panose="02020603050405020304" pitchFamily="18" charset="0"/>
                          <a:cs typeface="Times New Roman" panose="02020603050405020304" pitchFamily="18" charset="0"/>
                        </a:rPr>
                        <a:t>5</a:t>
                      </a:r>
                      <a:endParaRPr lang="en-IN" sz="2000" dirty="0">
                        <a:latin typeface="Times New Roman" pitchFamily="18" charset="0"/>
                        <a:cs typeface="Times New Roman" pitchFamily="18" charset="0"/>
                      </a:endParaRPr>
                    </a:p>
                  </a:txBody>
                  <a:tcPr marT="45718" marB="45718"/>
                </a:tc>
                <a:tc>
                  <a:txBody>
                    <a:bodyPr/>
                    <a:lstStyle/>
                    <a:p>
                      <a:r>
                        <a:rPr lang="en-US" sz="2000" dirty="0">
                          <a:latin typeface="Times New Roman" panose="02020603050405020304" pitchFamily="18" charset="0"/>
                          <a:cs typeface="Times New Roman" panose="02020603050405020304" pitchFamily="18" charset="0"/>
                        </a:rPr>
                        <a:t>Unit-5</a:t>
                      </a:r>
                      <a:endParaRPr lang="en-IN" sz="2000" dirty="0">
                        <a:latin typeface="Times New Roman" pitchFamily="18" charset="0"/>
                        <a:cs typeface="Times New Roman" pitchFamily="18" charset="0"/>
                      </a:endParaRPr>
                    </a:p>
                  </a:txBody>
                  <a:tcPr marT="45718" marB="45718"/>
                </a:tc>
                <a:tc vMerge="1">
                  <a:txBody>
                    <a:bodyPr/>
                    <a:lstStyle/>
                    <a:p>
                      <a:endParaRPr lang="en-IN" dirty="0"/>
                    </a:p>
                  </a:txBody>
                  <a:tcPr/>
                </a:tc>
                <a:tc>
                  <a:txBody>
                    <a:bodyPr/>
                    <a:lstStyle/>
                    <a:p>
                      <a:r>
                        <a:rPr lang="en-US" sz="2000" dirty="0">
                          <a:latin typeface="Times New Roman" panose="02020603050405020304" pitchFamily="18" charset="0"/>
                          <a:cs typeface="Times New Roman" panose="02020603050405020304" pitchFamily="18" charset="0"/>
                        </a:rPr>
                        <a:t>15</a:t>
                      </a:r>
                      <a:r>
                        <a:rPr lang="en-US" sz="2000" baseline="30000" dirty="0">
                          <a:latin typeface="Times New Roman" panose="02020603050405020304" pitchFamily="18" charset="0"/>
                          <a:cs typeface="Times New Roman" panose="02020603050405020304" pitchFamily="18" charset="0"/>
                        </a:rPr>
                        <a:t>th</a:t>
                      </a:r>
                      <a:r>
                        <a:rPr lang="en-US" sz="2000" dirty="0">
                          <a:latin typeface="Times New Roman" panose="02020603050405020304" pitchFamily="18" charset="0"/>
                          <a:cs typeface="Times New Roman" panose="02020603050405020304" pitchFamily="18" charset="0"/>
                        </a:rPr>
                        <a:t> APR 2025</a:t>
                      </a:r>
                      <a:endParaRPr lang="en-IN" sz="2000" dirty="0">
                        <a:latin typeface="Times New Roman" pitchFamily="18" charset="0"/>
                        <a:cs typeface="Times New Roman" pitchFamily="18" charset="0"/>
                      </a:endParaRPr>
                    </a:p>
                  </a:txBody>
                  <a:tcPr marT="45718" marB="45718"/>
                </a:tc>
                <a:extLst>
                  <a:ext uri="{0D108BD9-81ED-4DB2-BD59-A6C34878D82A}">
                    <a16:rowId xmlns:a16="http://schemas.microsoft.com/office/drawing/2014/main" val="10005"/>
                  </a:ext>
                </a:extLst>
              </a:tr>
              <a:tr h="655684">
                <a:tc>
                  <a:txBody>
                    <a:bodyPr/>
                    <a:lstStyle/>
                    <a:p>
                      <a:pPr algn="ctr"/>
                      <a:r>
                        <a:rPr lang="en-US" sz="2000" dirty="0">
                          <a:latin typeface="Times New Roman" panose="02020603050405020304" pitchFamily="18" charset="0"/>
                          <a:cs typeface="Times New Roman" panose="02020603050405020304" pitchFamily="18" charset="0"/>
                        </a:rPr>
                        <a:t>6</a:t>
                      </a:r>
                      <a:endParaRPr lang="en-IN" sz="2000" dirty="0">
                        <a:latin typeface="Times New Roman" pitchFamily="18" charset="0"/>
                        <a:cs typeface="Times New Roman" pitchFamily="18" charset="0"/>
                      </a:endParaRPr>
                    </a:p>
                  </a:txBody>
                  <a:tcPr marT="45718" marB="45718"/>
                </a:tc>
                <a:tc>
                  <a:txBody>
                    <a:bodyPr/>
                    <a:lstStyle/>
                    <a:p>
                      <a:r>
                        <a:rPr lang="en-US" sz="2000" dirty="0">
                          <a:latin typeface="Times New Roman" panose="02020603050405020304" pitchFamily="18" charset="0"/>
                          <a:cs typeface="Times New Roman" panose="02020603050405020304" pitchFamily="18" charset="0"/>
                        </a:rPr>
                        <a:t>Unit-6</a:t>
                      </a:r>
                      <a:endParaRPr lang="en-IN" sz="2000" dirty="0">
                        <a:latin typeface="Times New Roman" pitchFamily="18" charset="0"/>
                        <a:cs typeface="Times New Roman" pitchFamily="18" charset="0"/>
                      </a:endParaRPr>
                    </a:p>
                  </a:txBody>
                  <a:tcPr marT="45718" marB="45718"/>
                </a:tc>
                <a:tc vMerge="1">
                  <a:txBody>
                    <a:bodyPr/>
                    <a:lstStyle/>
                    <a:p>
                      <a:endParaRPr lang="en-IN" dirty="0"/>
                    </a:p>
                  </a:txBody>
                  <a:tcPr/>
                </a:tc>
                <a:tc>
                  <a:txBody>
                    <a:bodyPr/>
                    <a:lstStyle/>
                    <a:p>
                      <a:r>
                        <a:rPr lang="en-US" sz="2000" dirty="0">
                          <a:latin typeface="Times New Roman" panose="02020603050405020304" pitchFamily="18" charset="0"/>
                          <a:cs typeface="Times New Roman" panose="02020603050405020304" pitchFamily="18" charset="0"/>
                        </a:rPr>
                        <a:t>2</a:t>
                      </a:r>
                      <a:r>
                        <a:rPr lang="en-US" sz="2000" baseline="30000" dirty="0">
                          <a:latin typeface="Times New Roman" panose="02020603050405020304" pitchFamily="18" charset="0"/>
                          <a:cs typeface="Times New Roman" panose="02020603050405020304" pitchFamily="18" charset="0"/>
                        </a:rPr>
                        <a:t>rd</a:t>
                      </a:r>
                      <a:r>
                        <a:rPr lang="en-US" sz="2000" dirty="0">
                          <a:latin typeface="Times New Roman" panose="02020603050405020304" pitchFamily="18" charset="0"/>
                          <a:cs typeface="Times New Roman" panose="02020603050405020304" pitchFamily="18" charset="0"/>
                        </a:rPr>
                        <a:t> MAY 2025</a:t>
                      </a:r>
                      <a:endParaRPr lang="en-IN" sz="2000" dirty="0">
                        <a:latin typeface="Times New Roman" pitchFamily="18" charset="0"/>
                        <a:cs typeface="Times New Roman" pitchFamily="18" charset="0"/>
                      </a:endParaRPr>
                    </a:p>
                  </a:txBody>
                  <a:tcPr marT="45718" marB="45718"/>
                </a:tc>
                <a:extLst>
                  <a:ext uri="{0D108BD9-81ED-4DB2-BD59-A6C34878D82A}">
                    <a16:rowId xmlns:a16="http://schemas.microsoft.com/office/drawing/2014/main" val="10006"/>
                  </a:ext>
                </a:extLst>
              </a:tr>
            </a:tbl>
          </a:graphicData>
        </a:graphic>
      </p:graphicFrame>
      <p:sp>
        <p:nvSpPr>
          <p:cNvPr id="4" name="Title 1">
            <a:extLst>
              <a:ext uri="{FF2B5EF4-FFF2-40B4-BE49-F238E27FC236}">
                <a16:creationId xmlns:a16="http://schemas.microsoft.com/office/drawing/2014/main" id="{AD42FD43-CDF7-05F7-4A04-BA8113E6575D}"/>
              </a:ext>
            </a:extLst>
          </p:cNvPr>
          <p:cNvSpPr txBox="1">
            <a:spLocks/>
          </p:cNvSpPr>
          <p:nvPr/>
        </p:nvSpPr>
        <p:spPr bwMode="auto">
          <a:xfrm>
            <a:off x="1979676" y="5574437"/>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en-US" dirty="0">
                <a:solidFill>
                  <a:srgbClr val="C00000"/>
                </a:solidFill>
                <a:latin typeface="Times New Roman" panose="02020603050405020304" pitchFamily="18" charset="0"/>
                <a:cs typeface="Times New Roman" panose="02020603050405020304" pitchFamily="18" charset="0"/>
              </a:rPr>
              <a:t>Note:- </a:t>
            </a:r>
            <a:r>
              <a:rPr lang="en-US" altLang="en-US" sz="2400" dirty="0">
                <a:latin typeface="Times New Roman" panose="02020603050405020304" pitchFamily="18" charset="0"/>
                <a:cs typeface="Times New Roman" panose="02020603050405020304" pitchFamily="18" charset="0"/>
              </a:rPr>
              <a:t>Most Important for the improvement of Performance  	    in Course Assessments.</a:t>
            </a:r>
            <a:endParaRPr lang="en-IN" alt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9536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2B111A-3FBE-0B8E-5CC7-C83F67438A9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F9029D-6112-FAEE-8ECE-4B965A2618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AD4BBC-9C3B-7C2C-3EF8-C3B4B2DC3829}"/>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Written Test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CDB4A68C-70E6-8134-9FBC-C383282458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7A858583-185A-BAFC-1407-A6B9952814B2}"/>
              </a:ext>
            </a:extLst>
          </p:cNvPr>
          <p:cNvSpPr>
            <a:spLocks noGrp="1"/>
          </p:cNvSpPr>
          <p:nvPr>
            <p:ph idx="1"/>
          </p:nvPr>
        </p:nvSpPr>
        <p:spPr/>
        <p:txBody>
          <a:bodyPr/>
          <a:lstStyle/>
          <a:p>
            <a:pPr marL="0" indent="0" algn="l">
              <a:buNone/>
            </a:pPr>
            <a:r>
              <a:rPr lang="en-US" sz="3200" dirty="0">
                <a:solidFill>
                  <a:srgbClr val="002060"/>
                </a:solidFill>
                <a:latin typeface="Times New Roman" panose="02020603050405020304" pitchFamily="18" charset="0"/>
                <a:cs typeface="Times New Roman" panose="02020603050405020304" pitchFamily="18" charset="0"/>
              </a:rPr>
              <a:t>A written test, consisting of questions such as “filling in the missing code,” is also a mandatory component. The weightage of the written test will be 20%.</a:t>
            </a:r>
            <a:endParaRPr lang="en-IN" sz="3200" dirty="0">
              <a:solidFill>
                <a:srgbClr val="002060"/>
              </a:solidFill>
              <a:latin typeface="Times New Roman" panose="02020603050405020304" pitchFamily="18" charset="0"/>
              <a:cs typeface="Times New Roman" panose="02020603050405020304" pitchFamily="18" charset="0"/>
            </a:endParaRPr>
          </a:p>
          <a:p>
            <a:endParaRPr lang="en-IN" sz="32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2469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5FC21E-D9D2-90B6-2F20-745B6893CBA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C481AE6-23AB-5C1E-7674-547C5B6E0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7A02AE-A005-D3FE-1D19-DF60633E8DCC}"/>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End Term Practical (45 Marks)</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40121CEA-FB3F-246C-8409-5F4FFB1959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0D71980B-285E-2286-93FB-48C3F4BB8080}"/>
              </a:ext>
            </a:extLst>
          </p:cNvPr>
          <p:cNvSpPr>
            <a:spLocks noGrp="1"/>
          </p:cNvSpPr>
          <p:nvPr>
            <p:ph idx="1"/>
          </p:nvPr>
        </p:nvSpPr>
        <p:spPr>
          <a:xfrm>
            <a:off x="838200" y="1825625"/>
            <a:ext cx="10684764" cy="4351338"/>
          </a:xfrm>
        </p:spPr>
        <p:txBody>
          <a:bodyPr>
            <a:normAutofit/>
          </a:bodyPr>
          <a:lstStyle/>
          <a:p>
            <a:pPr marL="514350" indent="-514350" algn="just"/>
            <a:r>
              <a:rPr lang="en-US" altLang="en-US" sz="2800" dirty="0">
                <a:solidFill>
                  <a:srgbClr val="002060"/>
                </a:solidFill>
                <a:latin typeface="Times New Roman" panose="02020603050405020304" pitchFamily="18" charset="0"/>
                <a:cs typeface="Times New Roman" panose="02020603050405020304" pitchFamily="18" charset="0"/>
              </a:rPr>
              <a:t>Coding Problems and MCQs [</a:t>
            </a:r>
            <a:r>
              <a:rPr lang="en-US" altLang="en-US" dirty="0">
                <a:solidFill>
                  <a:srgbClr val="002060"/>
                </a:solidFill>
                <a:latin typeface="Times New Roman" panose="02020603050405020304" pitchFamily="18" charset="0"/>
                <a:cs typeface="Times New Roman" panose="02020603050405020304" pitchFamily="18" charset="0"/>
              </a:rPr>
              <a:t>30</a:t>
            </a:r>
            <a:r>
              <a:rPr lang="en-US" altLang="en-US" sz="2800" dirty="0">
                <a:solidFill>
                  <a:srgbClr val="002060"/>
                </a:solidFill>
                <a:latin typeface="Times New Roman" panose="02020603050405020304" pitchFamily="18" charset="0"/>
                <a:cs typeface="Times New Roman" panose="02020603050405020304" pitchFamily="18" charset="0"/>
              </a:rPr>
              <a:t>%]</a:t>
            </a:r>
          </a:p>
          <a:p>
            <a:pPr marL="514350" indent="-514350" algn="just"/>
            <a:r>
              <a:rPr lang="en-US" altLang="en-US" dirty="0">
                <a:solidFill>
                  <a:srgbClr val="002060"/>
                </a:solidFill>
                <a:latin typeface="Times New Roman" panose="02020603050405020304" pitchFamily="18" charset="0"/>
                <a:cs typeface="Times New Roman" panose="02020603050405020304" pitchFamily="18" charset="0"/>
              </a:rPr>
              <a:t>Written Test</a:t>
            </a:r>
            <a:r>
              <a:rPr lang="en-US" altLang="en-US" sz="2800" dirty="0">
                <a:solidFill>
                  <a:srgbClr val="002060"/>
                </a:solidFill>
                <a:latin typeface="Times New Roman" panose="02020603050405020304" pitchFamily="18" charset="0"/>
                <a:cs typeface="Times New Roman" panose="02020603050405020304" pitchFamily="18" charset="0"/>
              </a:rPr>
              <a:t> [30%]</a:t>
            </a:r>
          </a:p>
          <a:p>
            <a:pPr marL="514350" indent="-514350" algn="just"/>
            <a:r>
              <a:rPr lang="en-US" altLang="en-US" sz="2800" dirty="0">
                <a:solidFill>
                  <a:srgbClr val="002060"/>
                </a:solidFill>
                <a:latin typeface="Times New Roman" panose="02020603050405020304" pitchFamily="18" charset="0"/>
                <a:cs typeface="Times New Roman" panose="02020603050405020304" pitchFamily="18" charset="0"/>
              </a:rPr>
              <a:t>Viva [40%]</a:t>
            </a:r>
          </a:p>
          <a:p>
            <a:pPr marL="0" indent="0" algn="just">
              <a:buNone/>
            </a:pPr>
            <a:r>
              <a:rPr lang="en-US" altLang="en-US" sz="3200" dirty="0">
                <a:solidFill>
                  <a:srgbClr val="C00000"/>
                </a:solidFill>
                <a:latin typeface="Times New Roman" panose="02020603050405020304" pitchFamily="18" charset="0"/>
                <a:cs typeface="Times New Roman" panose="02020603050405020304" pitchFamily="18" charset="0"/>
              </a:rPr>
              <a:t>Note:- </a:t>
            </a:r>
            <a:r>
              <a:rPr lang="en-US" sz="2400" dirty="0">
                <a:solidFill>
                  <a:srgbClr val="002060"/>
                </a:solidFill>
                <a:latin typeface="Times New Roman" panose="02020603050405020304" pitchFamily="18" charset="0"/>
                <a:cs typeface="Times New Roman" panose="02020603050405020304" pitchFamily="18" charset="0"/>
              </a:rPr>
              <a:t>The assessment marks (Coding + MCQs) of online platforms in ETP, will be prorated as per their viva marks and written marks collectively if the student scores less than 60% in the viva and written exam.</a:t>
            </a:r>
          </a:p>
          <a:p>
            <a:pPr marL="0" indent="0" algn="just">
              <a:buNone/>
            </a:pPr>
            <a:r>
              <a:rPr lang="en-US" sz="2400" dirty="0">
                <a:solidFill>
                  <a:srgbClr val="002060"/>
                </a:solidFill>
                <a:latin typeface="Times New Roman" panose="02020603050405020304" pitchFamily="18" charset="0"/>
                <a:cs typeface="Times New Roman" panose="02020603050405020304" pitchFamily="18" charset="0"/>
              </a:rPr>
              <a:t>Example: If the student scores 20 marks out of 40 in viva and 15 out of 30 on a written test that is 50% and in an online test student scores 18 out of 30 which is 60% so the final marks awarded to the student in the online test will be 50% of 18 that is </a:t>
            </a:r>
            <a:r>
              <a:rPr lang="en-IN" sz="2400" dirty="0">
                <a:solidFill>
                  <a:srgbClr val="002060"/>
                </a:solidFill>
                <a:latin typeface="Times New Roman" panose="02020603050405020304" pitchFamily="18" charset="0"/>
                <a:cs typeface="Times New Roman" panose="02020603050405020304" pitchFamily="18" charset="0"/>
              </a:rPr>
              <a:t>9/30</a:t>
            </a:r>
            <a:endParaRPr lang="en-US" alt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722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E2F2AE-167C-CFDA-47CB-FD4202B82F23}"/>
              </a:ext>
            </a:extLst>
          </p:cNvPr>
          <p:cNvSpPr>
            <a:spLocks noGrp="1"/>
          </p:cNvSpPr>
          <p:nvPr>
            <p:ph type="title"/>
          </p:nvPr>
        </p:nvSpPr>
        <p:spPr>
          <a:xfrm>
            <a:off x="838200" y="365125"/>
            <a:ext cx="10515600" cy="1325563"/>
          </a:xfrm>
        </p:spPr>
        <p:txBody>
          <a:bodyPr>
            <a:norm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Certifications</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AF3FE18-05B3-B5BA-D930-8D204C719668}"/>
              </a:ext>
            </a:extLst>
          </p:cNvPr>
          <p:cNvSpPr>
            <a:spLocks noGrp="1"/>
          </p:cNvSpPr>
          <p:nvPr>
            <p:ph idx="1"/>
          </p:nvPr>
        </p:nvSpPr>
        <p:spPr>
          <a:xfrm>
            <a:off x="838200" y="1929384"/>
            <a:ext cx="10515600" cy="4251960"/>
          </a:xfrm>
        </p:spPr>
        <p:txBody>
          <a:bodyPr>
            <a:normAutofit/>
          </a:bodyPr>
          <a:lstStyle/>
          <a:p>
            <a:pPr lvl="1">
              <a:spcBef>
                <a:spcPct val="0"/>
              </a:spcBef>
              <a:buFont typeface="Arial" panose="020B0604020202020204" pitchFamily="34" charset="0"/>
              <a:buChar char="•"/>
            </a:pPr>
            <a:r>
              <a:rPr lang="en-US" altLang="en-US" sz="2400" dirty="0">
                <a:solidFill>
                  <a:srgbClr val="002060"/>
                </a:solidFill>
                <a:latin typeface="Times New Roman" panose="02020603050405020304" pitchFamily="18" charset="0"/>
                <a:cs typeface="Times New Roman" panose="02020603050405020304" pitchFamily="18" charset="0"/>
              </a:rPr>
              <a:t>Java SE 8 Certification (Oracle Certified Associate)</a:t>
            </a:r>
          </a:p>
          <a:p>
            <a:pPr lvl="1">
              <a:spcBef>
                <a:spcPct val="0"/>
              </a:spcBef>
              <a:buFont typeface="Arial" panose="020B0604020202020204" pitchFamily="34" charset="0"/>
              <a:buChar char="•"/>
            </a:pPr>
            <a:endParaRPr lang="en-US" altLang="en-US" sz="2400" dirty="0">
              <a:solidFill>
                <a:srgbClr val="002060"/>
              </a:solidFill>
              <a:latin typeface="Times New Roman" panose="02020603050405020304" pitchFamily="18" charset="0"/>
              <a:cs typeface="Times New Roman" panose="02020603050405020304" pitchFamily="18" charset="0"/>
            </a:endParaRPr>
          </a:p>
          <a:p>
            <a:pPr lvl="1">
              <a:spcBef>
                <a:spcPct val="0"/>
              </a:spcBef>
              <a:buFont typeface="Arial" panose="020B0604020202020204" pitchFamily="34" charset="0"/>
              <a:buChar char="•"/>
            </a:pPr>
            <a:r>
              <a:rPr lang="en-US" altLang="en-US" sz="2400" dirty="0">
                <a:solidFill>
                  <a:srgbClr val="002060"/>
                </a:solidFill>
                <a:latin typeface="Times New Roman" panose="02020603050405020304" pitchFamily="18" charset="0"/>
                <a:cs typeface="Times New Roman" panose="02020603050405020304" pitchFamily="18" charset="0"/>
              </a:rPr>
              <a:t>Exam Code: 1Z0-808</a:t>
            </a:r>
          </a:p>
          <a:p>
            <a:pPr lvl="1">
              <a:spcBef>
                <a:spcPct val="0"/>
              </a:spcBef>
              <a:buFont typeface="Arial" panose="020B0604020202020204" pitchFamily="34" charset="0"/>
              <a:buChar char="•"/>
            </a:pPr>
            <a:endParaRPr lang="en-US" altLang="en-US" sz="2400" dirty="0">
              <a:solidFill>
                <a:srgbClr val="002060"/>
              </a:solidFill>
              <a:latin typeface="Times New Roman" panose="02020603050405020304" pitchFamily="18" charset="0"/>
              <a:cs typeface="Times New Roman" panose="02020603050405020304" pitchFamily="18" charset="0"/>
            </a:endParaRPr>
          </a:p>
          <a:p>
            <a:pPr lvl="1">
              <a:spcBef>
                <a:spcPct val="0"/>
              </a:spcBef>
              <a:buFont typeface="Arial" panose="020B0604020202020204" pitchFamily="34" charset="0"/>
              <a:buChar char="•"/>
            </a:pPr>
            <a:r>
              <a:rPr lang="en-US" altLang="en-US" dirty="0">
                <a:solidFill>
                  <a:srgbClr val="002060"/>
                </a:solidFill>
                <a:latin typeface="Times New Roman" panose="02020603050405020304" pitchFamily="18" charset="0"/>
                <a:cs typeface="Times New Roman" panose="02020603050405020304" pitchFamily="18" charset="0"/>
              </a:rPr>
              <a:t>Cost: Rs 21600/- Approximately </a:t>
            </a:r>
          </a:p>
          <a:p>
            <a:pPr lvl="1">
              <a:spcBef>
                <a:spcPct val="0"/>
              </a:spcBef>
              <a:buFont typeface="Arial" panose="020B0604020202020204" pitchFamily="34" charset="0"/>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lvl="1">
              <a:spcBef>
                <a:spcPct val="0"/>
              </a:spcBef>
              <a:buFont typeface="Arial" panose="020B0604020202020204" pitchFamily="34" charset="0"/>
              <a:buChar char="•"/>
            </a:pPr>
            <a:r>
              <a:rPr lang="en-US" altLang="en-US" sz="2400" dirty="0">
                <a:solidFill>
                  <a:srgbClr val="002060"/>
                </a:solidFill>
                <a:latin typeface="Times New Roman" panose="02020603050405020304" pitchFamily="18" charset="0"/>
                <a:cs typeface="Times New Roman" panose="02020603050405020304" pitchFamily="18" charset="0"/>
              </a:rPr>
              <a:t>Link</a:t>
            </a:r>
            <a:r>
              <a:rPr lang="en-US" altLang="en-US" dirty="0">
                <a:solidFill>
                  <a:srgbClr val="002060"/>
                </a:solidFill>
                <a:latin typeface="Times New Roman" panose="02020603050405020304" pitchFamily="18" charset="0"/>
                <a:cs typeface="Times New Roman" panose="02020603050405020304" pitchFamily="18" charset="0"/>
              </a:rPr>
              <a:t>: https://mylearn.oracle.com/ou/learning-path/java-se-8-programmer-associate/40821</a:t>
            </a:r>
            <a:endParaRPr lang="en-US" altLang="en-US" sz="2400" dirty="0">
              <a:solidFill>
                <a:srgbClr val="002060"/>
              </a:solidFill>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ea typeface="Calibri" panose="020F0502020204030204" pitchFamily="34" charset="0"/>
            </a:endParaRPr>
          </a:p>
          <a:p>
            <a:pPr marL="0" indent="0" algn="ctr">
              <a:buNone/>
            </a:pPr>
            <a:r>
              <a:rPr lang="en-US" b="1" dirty="0">
                <a:solidFill>
                  <a:srgbClr val="C00000"/>
                </a:solidFill>
                <a:latin typeface="Times New Roman" panose="02020603050405020304" pitchFamily="18" charset="0"/>
                <a:ea typeface="Calibri" panose="020F0502020204030204" pitchFamily="34" charset="0"/>
              </a:rPr>
              <a:t>Complete Course Waived-off</a:t>
            </a:r>
          </a:p>
        </p:txBody>
      </p:sp>
    </p:spTree>
    <p:extLst>
      <p:ext uri="{BB962C8B-B14F-4D97-AF65-F5344CB8AC3E}">
        <p14:creationId xmlns:p14="http://schemas.microsoft.com/office/powerpoint/2010/main" val="41400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760379-3D12-B0B2-02D1-517F2EFB8D5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A689F52-E778-F69C-A92F-0A44128645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A2D9D6-5799-67AF-19C8-17AF710D138A}"/>
              </a:ext>
            </a:extLst>
          </p:cNvPr>
          <p:cNvSpPr>
            <a:spLocks noGrp="1"/>
          </p:cNvSpPr>
          <p:nvPr>
            <p:ph type="title"/>
          </p:nvPr>
        </p:nvSpPr>
        <p:spPr>
          <a:xfrm>
            <a:off x="838200" y="365125"/>
            <a:ext cx="10515600" cy="1325563"/>
          </a:xfrm>
        </p:spPr>
        <p:txBody>
          <a:bodyPr>
            <a:normAutofit/>
          </a:bodyPr>
          <a:lstStyle/>
          <a:p>
            <a:pPr algn="ctr"/>
            <a:r>
              <a:rPr lang="en-US" sz="4800" dirty="0">
                <a:latin typeface="Times New Roman" panose="02020603050405020304" pitchFamily="18" charset="0"/>
                <a:cs typeface="Times New Roman" panose="02020603050405020304" pitchFamily="18" charset="0"/>
              </a:rPr>
              <a:t> </a:t>
            </a:r>
            <a:r>
              <a:rPr lang="en-IN" sz="4000" b="1" dirty="0">
                <a:solidFill>
                  <a:srgbClr val="C00000"/>
                </a:solidFill>
                <a:latin typeface="Times New Roman" panose="02020603050405020304" pitchFamily="18" charset="0"/>
                <a:cs typeface="Times New Roman" panose="02020603050405020304" pitchFamily="18" charset="0"/>
              </a:rPr>
              <a:t>Textbooks and Reference</a:t>
            </a:r>
          </a:p>
        </p:txBody>
      </p:sp>
      <p:sp>
        <p:nvSpPr>
          <p:cNvPr id="10" name="sketch line">
            <a:extLst>
              <a:ext uri="{FF2B5EF4-FFF2-40B4-BE49-F238E27FC236}">
                <a16:creationId xmlns:a16="http://schemas.microsoft.com/office/drawing/2014/main" id="{3343B018-B8A8-3EED-A81E-5D1B44914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E6EF69EF-01CB-5414-689B-9DEB1381F00F}"/>
              </a:ext>
            </a:extLst>
          </p:cNvPr>
          <p:cNvSpPr txBox="1">
            <a:spLocks noGrp="1"/>
          </p:cNvSpPr>
          <p:nvPr>
            <p:ph idx="1"/>
          </p:nvPr>
        </p:nvSpPr>
        <p:spPr>
          <a:xfrm>
            <a:off x="838200" y="1928813"/>
            <a:ext cx="10515600" cy="2599686"/>
          </a:xfrm>
          <a:prstGeom prst="rect">
            <a:avLst/>
          </a:prstGeom>
          <a:noFill/>
        </p:spPr>
        <p:txBody>
          <a:bodyPr wrap="square">
            <a:spAutoFit/>
          </a:bodyPr>
          <a:lstStyle/>
          <a:p>
            <a:pPr>
              <a:defRPr/>
            </a:pPr>
            <a:r>
              <a:rPr lang="en-IN" sz="2400" b="1" dirty="0">
                <a:solidFill>
                  <a:srgbClr val="002060"/>
                </a:solidFill>
                <a:latin typeface="Times New Roman" panose="02020603050405020304" pitchFamily="18" charset="0"/>
                <a:cs typeface="Times New Roman" panose="02020603050405020304" pitchFamily="18" charset="0"/>
              </a:rPr>
              <a:t>Text Book: </a:t>
            </a:r>
          </a:p>
          <a:p>
            <a:pPr marL="0" indent="0">
              <a:buNone/>
              <a:defRPr/>
            </a:pPr>
            <a:r>
              <a:rPr lang="it-IT" sz="2400" dirty="0">
                <a:solidFill>
                  <a:srgbClr val="002060"/>
                </a:solidFill>
                <a:latin typeface="Times New Roman" panose="02020603050405020304" pitchFamily="18" charset="0"/>
                <a:cs typeface="Times New Roman" panose="02020603050405020304" pitchFamily="18" charset="0"/>
              </a:rPr>
              <a:t>	PROGRAMMING WITH JAVA: A PRIMER by  E. BALAGURUSAMY</a:t>
            </a:r>
            <a:r>
              <a:rPr lang="en-IN" sz="2400" dirty="0">
                <a:solidFill>
                  <a:srgbClr val="002060"/>
                </a:solidFill>
                <a:latin typeface="Times New Roman" panose="02020603050405020304" pitchFamily="18" charset="0"/>
                <a:cs typeface="Times New Roman" panose="02020603050405020304" pitchFamily="18" charset="0"/>
              </a:rPr>
              <a:t> </a:t>
            </a:r>
          </a:p>
          <a:p>
            <a:pPr>
              <a:defRPr/>
            </a:pPr>
            <a:endParaRPr lang="en-IN" sz="2400" dirty="0">
              <a:solidFill>
                <a:srgbClr val="002060"/>
              </a:solidFill>
              <a:latin typeface="Times New Roman" panose="02020603050405020304" pitchFamily="18" charset="0"/>
              <a:cs typeface="Times New Roman" panose="02020603050405020304" pitchFamily="18" charset="0"/>
            </a:endParaRPr>
          </a:p>
          <a:p>
            <a:pPr>
              <a:defRPr/>
            </a:pPr>
            <a:r>
              <a:rPr lang="en-IN" sz="2400" b="1" dirty="0">
                <a:solidFill>
                  <a:srgbClr val="002060"/>
                </a:solidFill>
                <a:latin typeface="Times New Roman" panose="02020603050405020304" pitchFamily="18" charset="0"/>
                <a:cs typeface="Times New Roman" panose="02020603050405020304" pitchFamily="18" charset="0"/>
              </a:rPr>
              <a:t>Reference Books: </a:t>
            </a:r>
          </a:p>
          <a:p>
            <a:pPr lvl="1">
              <a:defRPr/>
            </a:pPr>
            <a:r>
              <a:rPr lang="en-IN" dirty="0">
                <a:solidFill>
                  <a:srgbClr val="002060"/>
                </a:solidFill>
                <a:latin typeface="Times New Roman" panose="02020603050405020304" pitchFamily="18" charset="0"/>
                <a:cs typeface="Times New Roman" panose="02020603050405020304" pitchFamily="18" charset="0"/>
              </a:rPr>
              <a:t>INTRODUCTION TO JAVA PROGRAMMING by Y. DANIEL LIANG </a:t>
            </a:r>
          </a:p>
          <a:p>
            <a:pPr lvl="1">
              <a:defRPr/>
            </a:pPr>
            <a:r>
              <a:rPr lang="en-IN" dirty="0">
                <a:solidFill>
                  <a:srgbClr val="002060"/>
                </a:solidFill>
                <a:latin typeface="Times New Roman" panose="02020603050405020304" pitchFamily="18" charset="0"/>
                <a:cs typeface="Times New Roman" panose="02020603050405020304" pitchFamily="18" charset="0"/>
              </a:rPr>
              <a:t>JAVA THE COMPLETE REFERENCE by HERBERT SCHILDT</a:t>
            </a:r>
          </a:p>
        </p:txBody>
      </p:sp>
      <p:sp>
        <p:nvSpPr>
          <p:cNvPr id="14" name="TextBox 13">
            <a:extLst>
              <a:ext uri="{FF2B5EF4-FFF2-40B4-BE49-F238E27FC236}">
                <a16:creationId xmlns:a16="http://schemas.microsoft.com/office/drawing/2014/main" id="{906C2D83-9EA6-81F8-4466-25B72DF7547D}"/>
              </a:ext>
            </a:extLst>
          </p:cNvPr>
          <p:cNvSpPr txBox="1">
            <a:spLocks noChangeArrowheads="1"/>
          </p:cNvSpPr>
          <p:nvPr/>
        </p:nvSpPr>
        <p:spPr bwMode="auto">
          <a:xfrm>
            <a:off x="1418771" y="5170029"/>
            <a:ext cx="66300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pPr>
            <a:r>
              <a:rPr lang="en-IN" altLang="en-US" sz="2800" dirty="0">
                <a:solidFill>
                  <a:srgbClr val="002060"/>
                </a:solidFill>
                <a:latin typeface="Times New Roman" panose="02020603050405020304" pitchFamily="18" charset="0"/>
                <a:cs typeface="Times New Roman" panose="02020603050405020304" pitchFamily="18" charset="0"/>
              </a:rPr>
              <a:t>Reference material by </a:t>
            </a:r>
            <a:r>
              <a:rPr lang="en-IN" altLang="en-US" sz="2800" dirty="0" err="1">
                <a:solidFill>
                  <a:srgbClr val="C00000"/>
                </a:solidFill>
                <a:latin typeface="Times New Roman" panose="02020603050405020304" pitchFamily="18" charset="0"/>
                <a:cs typeface="Times New Roman" panose="02020603050405020304" pitchFamily="18" charset="0"/>
              </a:rPr>
              <a:t>IamNeo</a:t>
            </a:r>
            <a:r>
              <a:rPr lang="en-IN" altLang="en-US" sz="2800" dirty="0">
                <a:solidFill>
                  <a:srgbClr val="C00000"/>
                </a:solidFill>
                <a:latin typeface="Times New Roman" panose="02020603050405020304" pitchFamily="18" charset="0"/>
                <a:cs typeface="Times New Roman" panose="02020603050405020304" pitchFamily="18" charset="0"/>
              </a:rPr>
              <a:t> Platform</a:t>
            </a:r>
          </a:p>
        </p:txBody>
      </p:sp>
    </p:spTree>
    <p:extLst>
      <p:ext uri="{BB962C8B-B14F-4D97-AF65-F5344CB8AC3E}">
        <p14:creationId xmlns:p14="http://schemas.microsoft.com/office/powerpoint/2010/main" val="1082303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7B61C1-F841-C768-ADC1-0398110C2F9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238AE58-8153-47DB-4336-508EDE23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4B47A4-0299-1C6B-38F3-AB345087A31F}"/>
              </a:ext>
            </a:extLst>
          </p:cNvPr>
          <p:cNvSpPr>
            <a:spLocks noGrp="1"/>
          </p:cNvSpPr>
          <p:nvPr>
            <p:ph type="title"/>
          </p:nvPr>
        </p:nvSpPr>
        <p:spPr>
          <a:xfrm>
            <a:off x="838200" y="365125"/>
            <a:ext cx="10515600" cy="1325563"/>
          </a:xfrm>
        </p:spPr>
        <p:txBody>
          <a:bodyPr>
            <a:normAutofit/>
          </a:bodyPr>
          <a:lstStyle/>
          <a:p>
            <a:pPr algn="ctr"/>
            <a:r>
              <a:rPr lang="en-IN" sz="4000" b="1" dirty="0">
                <a:solidFill>
                  <a:srgbClr val="C00000"/>
                </a:solidFill>
                <a:latin typeface="Times New Roman" panose="02020603050405020304" pitchFamily="18" charset="0"/>
                <a:cs typeface="Times New Roman" panose="02020603050405020304" pitchFamily="18" charset="0"/>
              </a:rPr>
              <a:t>OER- Open Educational Resources</a:t>
            </a:r>
          </a:p>
        </p:txBody>
      </p:sp>
      <p:sp>
        <p:nvSpPr>
          <p:cNvPr id="10" name="sketch line">
            <a:extLst>
              <a:ext uri="{FF2B5EF4-FFF2-40B4-BE49-F238E27FC236}">
                <a16:creationId xmlns:a16="http://schemas.microsoft.com/office/drawing/2014/main" id="{E5201670-5484-3CE7-F8A5-535C204252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806A40B8-7940-5A8D-CC61-2F7A49DC3692}"/>
              </a:ext>
            </a:extLst>
          </p:cNvPr>
          <p:cNvGraphicFramePr>
            <a:graphicFrameLocks noGrp="1"/>
          </p:cNvGraphicFramePr>
          <p:nvPr>
            <p:ph idx="1"/>
            <p:extLst>
              <p:ext uri="{D42A27DB-BD31-4B8C-83A1-F6EECF244321}">
                <p14:modId xmlns:p14="http://schemas.microsoft.com/office/powerpoint/2010/main" val="2141189733"/>
              </p:ext>
            </p:extLst>
          </p:nvPr>
        </p:nvGraphicFramePr>
        <p:xfrm>
          <a:off x="441435" y="1945451"/>
          <a:ext cx="11493062" cy="4727304"/>
        </p:xfrm>
        <a:graphic>
          <a:graphicData uri="http://schemas.openxmlformats.org/drawingml/2006/table">
            <a:tbl>
              <a:tblPr>
                <a:tableStyleId>{BC89EF96-8CEA-46FF-86C4-4CE0E7609802}</a:tableStyleId>
              </a:tblPr>
              <a:tblGrid>
                <a:gridCol w="962062">
                  <a:extLst>
                    <a:ext uri="{9D8B030D-6E8A-4147-A177-3AD203B41FA5}">
                      <a16:colId xmlns:a16="http://schemas.microsoft.com/office/drawing/2014/main" val="2774272586"/>
                    </a:ext>
                  </a:extLst>
                </a:gridCol>
                <a:gridCol w="3739122">
                  <a:extLst>
                    <a:ext uri="{9D8B030D-6E8A-4147-A177-3AD203B41FA5}">
                      <a16:colId xmlns:a16="http://schemas.microsoft.com/office/drawing/2014/main" val="3908600436"/>
                    </a:ext>
                  </a:extLst>
                </a:gridCol>
                <a:gridCol w="1068321">
                  <a:extLst>
                    <a:ext uri="{9D8B030D-6E8A-4147-A177-3AD203B41FA5}">
                      <a16:colId xmlns:a16="http://schemas.microsoft.com/office/drawing/2014/main" val="985361117"/>
                    </a:ext>
                  </a:extLst>
                </a:gridCol>
                <a:gridCol w="1516326">
                  <a:extLst>
                    <a:ext uri="{9D8B030D-6E8A-4147-A177-3AD203B41FA5}">
                      <a16:colId xmlns:a16="http://schemas.microsoft.com/office/drawing/2014/main" val="3455654835"/>
                    </a:ext>
                  </a:extLst>
                </a:gridCol>
                <a:gridCol w="1499095">
                  <a:extLst>
                    <a:ext uri="{9D8B030D-6E8A-4147-A177-3AD203B41FA5}">
                      <a16:colId xmlns:a16="http://schemas.microsoft.com/office/drawing/2014/main" val="1339347849"/>
                    </a:ext>
                  </a:extLst>
                </a:gridCol>
                <a:gridCol w="2708136">
                  <a:extLst>
                    <a:ext uri="{9D8B030D-6E8A-4147-A177-3AD203B41FA5}">
                      <a16:colId xmlns:a16="http://schemas.microsoft.com/office/drawing/2014/main" val="2642020190"/>
                    </a:ext>
                  </a:extLst>
                </a:gridCol>
              </a:tblGrid>
              <a:tr h="608306">
                <a:tc>
                  <a:txBody>
                    <a:bodyPr/>
                    <a:lstStyle/>
                    <a:p>
                      <a:pPr algn="ctr" rtl="0" fontAlgn="ctr"/>
                      <a:r>
                        <a:rPr lang="en-IN" sz="1800" b="1" kern="1200" dirty="0">
                          <a:solidFill>
                            <a:srgbClr val="002060"/>
                          </a:solidFill>
                          <a:latin typeface="Times New Roman" panose="02020603050405020304" pitchFamily="18" charset="0"/>
                          <a:ea typeface="+mn-ea"/>
                          <a:cs typeface="Times New Roman" panose="02020603050405020304" pitchFamily="18" charset="0"/>
                        </a:rPr>
                        <a:t>Unit mapped</a:t>
                      </a:r>
                    </a:p>
                  </a:txBody>
                  <a:tcPr marL="7991" marR="7991" marT="7991" marB="0" anchor="ctr"/>
                </a:tc>
                <a:tc>
                  <a:txBody>
                    <a:bodyPr/>
                    <a:lstStyle/>
                    <a:p>
                      <a:pPr algn="ctr" rtl="0" fontAlgn="ctr"/>
                      <a:r>
                        <a:rPr lang="en-IN" sz="1800" b="1" kern="1200" dirty="0">
                          <a:solidFill>
                            <a:srgbClr val="002060"/>
                          </a:solidFill>
                          <a:latin typeface="Times New Roman" panose="02020603050405020304" pitchFamily="18" charset="0"/>
                          <a:ea typeface="+mn-ea"/>
                          <a:cs typeface="Times New Roman" panose="02020603050405020304" pitchFamily="18" charset="0"/>
                        </a:rPr>
                        <a:t>Broad topic/Sub Topic</a:t>
                      </a:r>
                    </a:p>
                  </a:txBody>
                  <a:tcPr marL="7991" marR="7991" marT="7991" marB="0" anchor="ctr"/>
                </a:tc>
                <a:tc>
                  <a:txBody>
                    <a:bodyPr/>
                    <a:lstStyle/>
                    <a:p>
                      <a:pPr algn="ctr" rtl="0" fontAlgn="ctr"/>
                      <a:r>
                        <a:rPr lang="en-IN" sz="1800" b="1" kern="1200" dirty="0">
                          <a:solidFill>
                            <a:srgbClr val="002060"/>
                          </a:solidFill>
                          <a:latin typeface="Times New Roman" panose="02020603050405020304" pitchFamily="18" charset="0"/>
                          <a:ea typeface="+mn-ea"/>
                          <a:cs typeface="Times New Roman" panose="02020603050405020304" pitchFamily="18" charset="0"/>
                        </a:rPr>
                        <a:t>OER Type</a:t>
                      </a:r>
                    </a:p>
                  </a:txBody>
                  <a:tcPr marL="7991" marR="7991" marT="7991" marB="0" anchor="ctr"/>
                </a:tc>
                <a:tc>
                  <a:txBody>
                    <a:bodyPr/>
                    <a:lstStyle/>
                    <a:p>
                      <a:pPr algn="ctr" rtl="0" fontAlgn="ctr"/>
                      <a:r>
                        <a:rPr lang="en-IN" sz="1800" b="1" kern="1200" dirty="0">
                          <a:solidFill>
                            <a:srgbClr val="002060"/>
                          </a:solidFill>
                          <a:latin typeface="Times New Roman" panose="02020603050405020304" pitchFamily="18" charset="0"/>
                          <a:ea typeface="+mn-ea"/>
                          <a:cs typeface="Times New Roman" panose="02020603050405020304" pitchFamily="18" charset="0"/>
                        </a:rPr>
                        <a:t>Title of OER</a:t>
                      </a:r>
                    </a:p>
                  </a:txBody>
                  <a:tcPr marL="7991" marR="7991" marT="7991" marB="0" anchor="ctr"/>
                </a:tc>
                <a:tc>
                  <a:txBody>
                    <a:bodyPr/>
                    <a:lstStyle/>
                    <a:p>
                      <a:pPr algn="ctr" rtl="0" fontAlgn="ctr"/>
                      <a:r>
                        <a:rPr lang="en-US" sz="1800" b="1" kern="1200" dirty="0">
                          <a:solidFill>
                            <a:srgbClr val="002060"/>
                          </a:solidFill>
                          <a:latin typeface="Times New Roman" panose="02020603050405020304" pitchFamily="18" charset="0"/>
                          <a:ea typeface="+mn-ea"/>
                          <a:cs typeface="Times New Roman" panose="02020603050405020304" pitchFamily="18" charset="0"/>
                        </a:rPr>
                        <a:t>*%age unit mapped with OER (</a:t>
                      </a:r>
                      <a:r>
                        <a:rPr lang="en-US" sz="1800" b="1" kern="1200" dirty="0" err="1">
                          <a:solidFill>
                            <a:srgbClr val="002060"/>
                          </a:solidFill>
                          <a:latin typeface="Times New Roman" panose="02020603050405020304" pitchFamily="18" charset="0"/>
                          <a:ea typeface="+mn-ea"/>
                          <a:cs typeface="Times New Roman" panose="02020603050405020304" pitchFamily="18" charset="0"/>
                        </a:rPr>
                        <a:t>approx</a:t>
                      </a:r>
                      <a:r>
                        <a:rPr lang="en-US" sz="1800" b="1" kern="1200" dirty="0">
                          <a:solidFill>
                            <a:srgbClr val="002060"/>
                          </a:solidFill>
                          <a:latin typeface="Times New Roman" panose="02020603050405020304" pitchFamily="18" charset="0"/>
                          <a:ea typeface="+mn-ea"/>
                          <a:cs typeface="Times New Roman" panose="02020603050405020304" pitchFamily="18" charset="0"/>
                        </a:rPr>
                        <a:t>)</a:t>
                      </a:r>
                    </a:p>
                  </a:txBody>
                  <a:tcPr marL="7991" marR="7991" marT="7991" marB="0" anchor="ctr"/>
                </a:tc>
                <a:tc>
                  <a:txBody>
                    <a:bodyPr/>
                    <a:lstStyle/>
                    <a:p>
                      <a:pPr algn="ctr" rtl="0" fontAlgn="ctr"/>
                      <a:r>
                        <a:rPr lang="en-IN" sz="1800" b="1" kern="1200" dirty="0">
                          <a:solidFill>
                            <a:srgbClr val="002060"/>
                          </a:solidFill>
                          <a:latin typeface="Times New Roman" panose="02020603050405020304" pitchFamily="18" charset="0"/>
                          <a:ea typeface="+mn-ea"/>
                          <a:cs typeface="Times New Roman" panose="02020603050405020304" pitchFamily="18" charset="0"/>
                        </a:rPr>
                        <a:t>Source URL</a:t>
                      </a:r>
                    </a:p>
                  </a:txBody>
                  <a:tcPr marL="7991" marR="7991" marT="7991" marB="0" anchor="ctr"/>
                </a:tc>
                <a:extLst>
                  <a:ext uri="{0D108BD9-81ED-4DB2-BD59-A6C34878D82A}">
                    <a16:rowId xmlns:a16="http://schemas.microsoft.com/office/drawing/2014/main" val="3169041977"/>
                  </a:ext>
                </a:extLst>
              </a:tr>
              <a:tr h="608306">
                <a:tc>
                  <a:txBody>
                    <a:bodyPr/>
                    <a:lstStyle/>
                    <a:p>
                      <a:pPr algn="ctr" rtl="0" fontAlgn="ctr"/>
                      <a:r>
                        <a:rPr lang="en-IN" sz="1800" b="1" kern="1200" dirty="0">
                          <a:solidFill>
                            <a:srgbClr val="002060"/>
                          </a:solidFill>
                          <a:latin typeface="Times New Roman" panose="02020603050405020304" pitchFamily="18" charset="0"/>
                          <a:ea typeface="+mn-ea"/>
                          <a:cs typeface="Times New Roman" panose="02020603050405020304" pitchFamily="18" charset="0"/>
                        </a:rPr>
                        <a:t>Unit-1</a:t>
                      </a:r>
                    </a:p>
                  </a:txBody>
                  <a:tcPr marL="7991" marR="7991" marT="7991" marB="0" anchor="ctr"/>
                </a:tc>
                <a:tc>
                  <a:txBody>
                    <a:bodyPr/>
                    <a:lstStyle/>
                    <a:p>
                      <a:pPr algn="just" rtl="0" fontAlgn="ctr"/>
                      <a:r>
                        <a:rPr lang="en-US" sz="1800" kern="1200" dirty="0">
                          <a:solidFill>
                            <a:srgbClr val="002060"/>
                          </a:solidFill>
                          <a:latin typeface="Times New Roman" panose="02020603050405020304" pitchFamily="18" charset="0"/>
                          <a:ea typeface="+mn-ea"/>
                          <a:cs typeface="Times New Roman" panose="02020603050405020304" pitchFamily="18" charset="0"/>
                        </a:rPr>
                        <a:t>Introduction to Java, Data In the Cart, Operators, Conditional Statements</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Reading Material</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Java Tutorial</a:t>
                      </a:r>
                    </a:p>
                  </a:txBody>
                  <a:tcPr marL="7991" marR="7991" marT="7991" marB="0" anchor="ctr"/>
                </a:tc>
                <a:tc>
                  <a:txBody>
                    <a:bodyPr/>
                    <a:lstStyle/>
                    <a:p>
                      <a:pPr algn="ctr" rtl="0" fontAlgn="ctr"/>
                      <a:r>
                        <a:rPr lang="en-IN" sz="1800" kern="1200" dirty="0">
                          <a:solidFill>
                            <a:srgbClr val="002060"/>
                          </a:solidFill>
                          <a:latin typeface="Times New Roman" panose="02020603050405020304" pitchFamily="18" charset="0"/>
                          <a:ea typeface="+mn-ea"/>
                          <a:cs typeface="Times New Roman" panose="02020603050405020304" pitchFamily="18" charset="0"/>
                        </a:rPr>
                        <a:t>100%</a:t>
                      </a:r>
                    </a:p>
                  </a:txBody>
                  <a:tcPr marL="7991" marR="7991" marT="7991" marB="0" anchor="ctr"/>
                </a:tc>
                <a:tc>
                  <a:txBody>
                    <a:bodyPr/>
                    <a:lstStyle/>
                    <a:p>
                      <a:pPr algn="l" rtl="0" fontAlgn="ctr"/>
                      <a:r>
                        <a:rPr lang="en-IN" sz="1800" kern="1200" dirty="0">
                          <a:solidFill>
                            <a:srgbClr val="002060"/>
                          </a:solidFill>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https://www.javatpoint.com/java-tutorial</a:t>
                      </a:r>
                      <a:endParaRPr lang="en-IN" sz="1800" kern="1200" dirty="0">
                        <a:solidFill>
                          <a:srgbClr val="002060"/>
                        </a:solidFill>
                        <a:latin typeface="Times New Roman" panose="02020603050405020304" pitchFamily="18" charset="0"/>
                        <a:ea typeface="+mn-ea"/>
                        <a:cs typeface="Times New Roman" panose="02020603050405020304" pitchFamily="18" charset="0"/>
                      </a:endParaRPr>
                    </a:p>
                  </a:txBody>
                  <a:tcPr marL="7991" marR="7991" marT="7991" marB="0" anchor="ctr"/>
                </a:tc>
                <a:extLst>
                  <a:ext uri="{0D108BD9-81ED-4DB2-BD59-A6C34878D82A}">
                    <a16:rowId xmlns:a16="http://schemas.microsoft.com/office/drawing/2014/main" val="411667097"/>
                  </a:ext>
                </a:extLst>
              </a:tr>
              <a:tr h="608306">
                <a:tc>
                  <a:txBody>
                    <a:bodyPr/>
                    <a:lstStyle/>
                    <a:p>
                      <a:pPr algn="ctr" rtl="0" fontAlgn="ctr"/>
                      <a:r>
                        <a:rPr lang="en-IN" sz="1800" b="1" kern="1200" dirty="0">
                          <a:solidFill>
                            <a:srgbClr val="002060"/>
                          </a:solidFill>
                          <a:latin typeface="Times New Roman" panose="02020603050405020304" pitchFamily="18" charset="0"/>
                          <a:ea typeface="+mn-ea"/>
                          <a:cs typeface="Times New Roman" panose="02020603050405020304" pitchFamily="18" charset="0"/>
                        </a:rPr>
                        <a:t>Unit-2</a:t>
                      </a:r>
                    </a:p>
                  </a:txBody>
                  <a:tcPr marL="7991" marR="7991" marT="7991" marB="0" anchor="ctr"/>
                </a:tc>
                <a:tc>
                  <a:txBody>
                    <a:bodyPr/>
                    <a:lstStyle/>
                    <a:p>
                      <a:pPr algn="just" rtl="0" fontAlgn="ctr"/>
                      <a:r>
                        <a:rPr lang="en-US" sz="1800" kern="1200">
                          <a:solidFill>
                            <a:srgbClr val="002060"/>
                          </a:solidFill>
                          <a:latin typeface="Times New Roman" panose="02020603050405020304" pitchFamily="18" charset="0"/>
                          <a:ea typeface="+mn-ea"/>
                          <a:cs typeface="Times New Roman" panose="02020603050405020304" pitchFamily="18" charset="0"/>
                        </a:rPr>
                        <a:t>Loops, Arrays and Enums, OOP Concepts, String Class</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Reading Material</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Java Tutorial</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75%</a:t>
                      </a:r>
                    </a:p>
                  </a:txBody>
                  <a:tcPr marL="7991" marR="7991" marT="7991" marB="0" anchor="ctr"/>
                </a:tc>
                <a:tc>
                  <a:txBody>
                    <a:bodyPr/>
                    <a:lstStyle/>
                    <a:p>
                      <a:pPr algn="l" rtl="0" fontAlgn="ctr"/>
                      <a:r>
                        <a:rPr lang="en-IN" sz="1800" kern="1200" dirty="0">
                          <a:solidFill>
                            <a:srgbClr val="002060"/>
                          </a:solidFill>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https://www.javatpoint.com/java-tutorial</a:t>
                      </a:r>
                      <a:endParaRPr lang="en-IN" sz="1800" kern="1200" dirty="0">
                        <a:solidFill>
                          <a:srgbClr val="002060"/>
                        </a:solidFill>
                        <a:latin typeface="Times New Roman" panose="02020603050405020304" pitchFamily="18" charset="0"/>
                        <a:ea typeface="+mn-ea"/>
                        <a:cs typeface="Times New Roman" panose="02020603050405020304" pitchFamily="18" charset="0"/>
                      </a:endParaRPr>
                    </a:p>
                  </a:txBody>
                  <a:tcPr marL="7991" marR="7991" marT="7991" marB="0" anchor="ctr"/>
                </a:tc>
                <a:extLst>
                  <a:ext uri="{0D108BD9-81ED-4DB2-BD59-A6C34878D82A}">
                    <a16:rowId xmlns:a16="http://schemas.microsoft.com/office/drawing/2014/main" val="687355907"/>
                  </a:ext>
                </a:extLst>
              </a:tr>
              <a:tr h="608306">
                <a:tc>
                  <a:txBody>
                    <a:bodyPr/>
                    <a:lstStyle/>
                    <a:p>
                      <a:pPr algn="ctr" rtl="0" fontAlgn="ctr"/>
                      <a:r>
                        <a:rPr lang="en-IN" sz="1800" b="1" kern="1200" dirty="0">
                          <a:solidFill>
                            <a:srgbClr val="002060"/>
                          </a:solidFill>
                          <a:latin typeface="Times New Roman" panose="02020603050405020304" pitchFamily="18" charset="0"/>
                          <a:ea typeface="+mn-ea"/>
                          <a:cs typeface="Times New Roman" panose="02020603050405020304" pitchFamily="18" charset="0"/>
                        </a:rPr>
                        <a:t>Unit-3</a:t>
                      </a:r>
                    </a:p>
                  </a:txBody>
                  <a:tcPr marL="7991" marR="7991" marT="7991" marB="0" anchor="ctr"/>
                </a:tc>
                <a:tc>
                  <a:txBody>
                    <a:bodyPr/>
                    <a:lstStyle/>
                    <a:p>
                      <a:pPr algn="just" rtl="0" fontAlgn="ctr"/>
                      <a:r>
                        <a:rPr lang="en-US" sz="1800" kern="1200">
                          <a:solidFill>
                            <a:srgbClr val="002060"/>
                          </a:solidFill>
                          <a:latin typeface="Times New Roman" panose="02020603050405020304" pitchFamily="18" charset="0"/>
                          <a:ea typeface="+mn-ea"/>
                          <a:cs typeface="Times New Roman" panose="02020603050405020304" pitchFamily="18" charset="0"/>
                        </a:rPr>
                        <a:t>Inheritance and Polymorphism, Abstract Class and Interface</a:t>
                      </a:r>
                    </a:p>
                  </a:txBody>
                  <a:tcPr marL="7991" marR="7991" marT="7991" marB="0" anchor="ctr"/>
                </a:tc>
                <a:tc>
                  <a:txBody>
                    <a:bodyPr/>
                    <a:lstStyle/>
                    <a:p>
                      <a:pPr algn="ctr" rtl="0" fontAlgn="ctr"/>
                      <a:r>
                        <a:rPr lang="en-IN" sz="1800" kern="1200" dirty="0">
                          <a:solidFill>
                            <a:srgbClr val="002060"/>
                          </a:solidFill>
                          <a:latin typeface="Times New Roman" panose="02020603050405020304" pitchFamily="18" charset="0"/>
                          <a:ea typeface="+mn-ea"/>
                          <a:cs typeface="Times New Roman" panose="02020603050405020304" pitchFamily="18" charset="0"/>
                        </a:rPr>
                        <a:t>Reading Material</a:t>
                      </a:r>
                    </a:p>
                  </a:txBody>
                  <a:tcPr marL="7991" marR="7991" marT="7991" marB="0" anchor="ctr"/>
                </a:tc>
                <a:tc>
                  <a:txBody>
                    <a:bodyPr/>
                    <a:lstStyle/>
                    <a:p>
                      <a:pPr algn="ctr" rtl="0" fontAlgn="ctr"/>
                      <a:r>
                        <a:rPr lang="en-IN" sz="1800" kern="1200" dirty="0">
                          <a:solidFill>
                            <a:srgbClr val="002060"/>
                          </a:solidFill>
                          <a:latin typeface="Times New Roman" panose="02020603050405020304" pitchFamily="18" charset="0"/>
                          <a:ea typeface="+mn-ea"/>
                          <a:cs typeface="Times New Roman" panose="02020603050405020304" pitchFamily="18" charset="0"/>
                        </a:rPr>
                        <a:t>Java Tutorial</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80%</a:t>
                      </a:r>
                    </a:p>
                  </a:txBody>
                  <a:tcPr marL="7991" marR="7991" marT="7991" marB="0" anchor="ctr"/>
                </a:tc>
                <a:tc>
                  <a:txBody>
                    <a:bodyPr/>
                    <a:lstStyle/>
                    <a:p>
                      <a:pPr algn="l" rtl="0" fontAlgn="ctr"/>
                      <a:r>
                        <a:rPr lang="en-IN" sz="1800" kern="1200" dirty="0">
                          <a:solidFill>
                            <a:srgbClr val="002060"/>
                          </a:solidFill>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https://www.javatpoint.com/java-tutorial</a:t>
                      </a:r>
                      <a:endParaRPr lang="en-IN" sz="1800" kern="1200" dirty="0">
                        <a:solidFill>
                          <a:srgbClr val="002060"/>
                        </a:solidFill>
                        <a:latin typeface="Times New Roman" panose="02020603050405020304" pitchFamily="18" charset="0"/>
                        <a:ea typeface="+mn-ea"/>
                        <a:cs typeface="Times New Roman" panose="02020603050405020304" pitchFamily="18" charset="0"/>
                      </a:endParaRPr>
                    </a:p>
                  </a:txBody>
                  <a:tcPr marL="7991" marR="7991" marT="7991" marB="0" anchor="ctr"/>
                </a:tc>
                <a:extLst>
                  <a:ext uri="{0D108BD9-81ED-4DB2-BD59-A6C34878D82A}">
                    <a16:rowId xmlns:a16="http://schemas.microsoft.com/office/drawing/2014/main" val="225374686"/>
                  </a:ext>
                </a:extLst>
              </a:tr>
              <a:tr h="906498">
                <a:tc>
                  <a:txBody>
                    <a:bodyPr/>
                    <a:lstStyle/>
                    <a:p>
                      <a:pPr algn="ctr" rtl="0" fontAlgn="ctr"/>
                      <a:r>
                        <a:rPr lang="en-IN" sz="1800" b="1" kern="1200" dirty="0">
                          <a:solidFill>
                            <a:srgbClr val="002060"/>
                          </a:solidFill>
                          <a:latin typeface="Times New Roman" panose="02020603050405020304" pitchFamily="18" charset="0"/>
                          <a:ea typeface="+mn-ea"/>
                          <a:cs typeface="Times New Roman" panose="02020603050405020304" pitchFamily="18" charset="0"/>
                        </a:rPr>
                        <a:t>Unit-4</a:t>
                      </a:r>
                    </a:p>
                  </a:txBody>
                  <a:tcPr marL="7991" marR="7991" marT="7991" marB="0" anchor="ctr"/>
                </a:tc>
                <a:tc>
                  <a:txBody>
                    <a:bodyPr/>
                    <a:lstStyle/>
                    <a:p>
                      <a:pPr algn="just" rtl="0" fontAlgn="ctr"/>
                      <a:r>
                        <a:rPr lang="en-US" sz="1800" kern="1200">
                          <a:solidFill>
                            <a:srgbClr val="002060"/>
                          </a:solidFill>
                          <a:latin typeface="Times New Roman" panose="02020603050405020304" pitchFamily="18" charset="0"/>
                          <a:ea typeface="+mn-ea"/>
                          <a:cs typeface="Times New Roman" panose="02020603050405020304" pitchFamily="18" charset="0"/>
                        </a:rPr>
                        <a:t>Nested Class and Lambda Expressions, Nested Class, Utility Classes, Exceptions and Assertions</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Reading Material</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Java Tutorial</a:t>
                      </a:r>
                    </a:p>
                  </a:txBody>
                  <a:tcPr marL="7991" marR="7991" marT="7991" marB="0" anchor="ctr"/>
                </a:tc>
                <a:tc>
                  <a:txBody>
                    <a:bodyPr/>
                    <a:lstStyle/>
                    <a:p>
                      <a:pPr algn="ctr" rtl="0" fontAlgn="ctr"/>
                      <a:r>
                        <a:rPr lang="en-IN" sz="1800" kern="1200" dirty="0">
                          <a:solidFill>
                            <a:srgbClr val="002060"/>
                          </a:solidFill>
                          <a:latin typeface="Times New Roman" panose="02020603050405020304" pitchFamily="18" charset="0"/>
                          <a:ea typeface="+mn-ea"/>
                          <a:cs typeface="Times New Roman" panose="02020603050405020304" pitchFamily="18" charset="0"/>
                        </a:rPr>
                        <a:t>80%</a:t>
                      </a:r>
                    </a:p>
                  </a:txBody>
                  <a:tcPr marL="7991" marR="7991" marT="7991" marB="0" anchor="ctr"/>
                </a:tc>
                <a:tc>
                  <a:txBody>
                    <a:bodyPr/>
                    <a:lstStyle/>
                    <a:p>
                      <a:pPr algn="l" rtl="0" fontAlgn="ctr"/>
                      <a:r>
                        <a:rPr lang="en-IN" sz="1800" kern="1200" dirty="0">
                          <a:solidFill>
                            <a:srgbClr val="002060"/>
                          </a:solidFill>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https://www.javatpoint.com/java-tutorial</a:t>
                      </a:r>
                      <a:endParaRPr lang="en-IN" sz="1800" kern="1200" dirty="0">
                        <a:solidFill>
                          <a:srgbClr val="002060"/>
                        </a:solidFill>
                        <a:latin typeface="Times New Roman" panose="02020603050405020304" pitchFamily="18" charset="0"/>
                        <a:ea typeface="+mn-ea"/>
                        <a:cs typeface="Times New Roman" panose="02020603050405020304" pitchFamily="18" charset="0"/>
                      </a:endParaRPr>
                    </a:p>
                  </a:txBody>
                  <a:tcPr marL="7991" marR="7991" marT="7991" marB="0" anchor="ctr"/>
                </a:tc>
                <a:extLst>
                  <a:ext uri="{0D108BD9-81ED-4DB2-BD59-A6C34878D82A}">
                    <a16:rowId xmlns:a16="http://schemas.microsoft.com/office/drawing/2014/main" val="1150566834"/>
                  </a:ext>
                </a:extLst>
              </a:tr>
              <a:tr h="489033">
                <a:tc>
                  <a:txBody>
                    <a:bodyPr/>
                    <a:lstStyle/>
                    <a:p>
                      <a:pPr algn="ctr" rtl="0" fontAlgn="ctr"/>
                      <a:r>
                        <a:rPr lang="en-IN" sz="1800" b="1" kern="1200" dirty="0">
                          <a:solidFill>
                            <a:srgbClr val="002060"/>
                          </a:solidFill>
                          <a:latin typeface="Times New Roman" panose="02020603050405020304" pitchFamily="18" charset="0"/>
                          <a:ea typeface="+mn-ea"/>
                          <a:cs typeface="Times New Roman" panose="02020603050405020304" pitchFamily="18" charset="0"/>
                        </a:rPr>
                        <a:t>Unit-5</a:t>
                      </a:r>
                    </a:p>
                  </a:txBody>
                  <a:tcPr marL="7991" marR="7991" marT="7991" marB="0" anchor="ctr"/>
                </a:tc>
                <a:tc>
                  <a:txBody>
                    <a:bodyPr/>
                    <a:lstStyle/>
                    <a:p>
                      <a:pPr algn="just" rtl="0" fontAlgn="ctr"/>
                      <a:r>
                        <a:rPr lang="en-IN" sz="1800" kern="1200">
                          <a:solidFill>
                            <a:srgbClr val="002060"/>
                          </a:solidFill>
                          <a:latin typeface="Times New Roman" panose="02020603050405020304" pitchFamily="18" charset="0"/>
                          <a:ea typeface="+mn-ea"/>
                          <a:cs typeface="Times New Roman" panose="02020603050405020304" pitchFamily="18" charset="0"/>
                        </a:rPr>
                        <a:t> I/O Fundamentals, Generics</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Reading Material</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Java Tutorial</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90%</a:t>
                      </a:r>
                    </a:p>
                  </a:txBody>
                  <a:tcPr marL="7991" marR="7991" marT="7991" marB="0" anchor="ctr"/>
                </a:tc>
                <a:tc>
                  <a:txBody>
                    <a:bodyPr/>
                    <a:lstStyle/>
                    <a:p>
                      <a:pPr algn="l" rtl="0" fontAlgn="ctr"/>
                      <a:r>
                        <a:rPr lang="en-IN" sz="1800" kern="1200" dirty="0">
                          <a:solidFill>
                            <a:srgbClr val="002060"/>
                          </a:solidFill>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https://www.javatpoint.com/java-tutorial</a:t>
                      </a:r>
                      <a:endParaRPr lang="en-IN" sz="1800" kern="1200" dirty="0">
                        <a:solidFill>
                          <a:srgbClr val="002060"/>
                        </a:solidFill>
                        <a:latin typeface="Times New Roman" panose="02020603050405020304" pitchFamily="18" charset="0"/>
                        <a:ea typeface="+mn-ea"/>
                        <a:cs typeface="Times New Roman" panose="02020603050405020304" pitchFamily="18" charset="0"/>
                      </a:endParaRPr>
                    </a:p>
                  </a:txBody>
                  <a:tcPr marL="7991" marR="7991" marT="7991" marB="0" anchor="ctr"/>
                </a:tc>
                <a:extLst>
                  <a:ext uri="{0D108BD9-81ED-4DB2-BD59-A6C34878D82A}">
                    <a16:rowId xmlns:a16="http://schemas.microsoft.com/office/drawing/2014/main" val="3843448139"/>
                  </a:ext>
                </a:extLst>
              </a:tr>
              <a:tr h="608306">
                <a:tc>
                  <a:txBody>
                    <a:bodyPr/>
                    <a:lstStyle/>
                    <a:p>
                      <a:pPr algn="ctr" rtl="0" fontAlgn="ctr"/>
                      <a:r>
                        <a:rPr lang="en-IN" sz="1800" b="1" kern="1200" dirty="0">
                          <a:solidFill>
                            <a:srgbClr val="002060"/>
                          </a:solidFill>
                          <a:latin typeface="Times New Roman" panose="02020603050405020304" pitchFamily="18" charset="0"/>
                          <a:ea typeface="+mn-ea"/>
                          <a:cs typeface="Times New Roman" panose="02020603050405020304" pitchFamily="18" charset="0"/>
                        </a:rPr>
                        <a:t>Unit-6</a:t>
                      </a:r>
                    </a:p>
                  </a:txBody>
                  <a:tcPr marL="7991" marR="7991" marT="7991" marB="0" anchor="ctr"/>
                </a:tc>
                <a:tc>
                  <a:txBody>
                    <a:bodyPr/>
                    <a:lstStyle/>
                    <a:p>
                      <a:pPr algn="just" rtl="0" fontAlgn="ctr"/>
                      <a:r>
                        <a:rPr lang="en-US" sz="1800" kern="1200">
                          <a:solidFill>
                            <a:srgbClr val="002060"/>
                          </a:solidFill>
                          <a:latin typeface="Times New Roman" panose="02020603050405020304" pitchFamily="18" charset="0"/>
                          <a:ea typeface="+mn-ea"/>
                          <a:cs typeface="Times New Roman" panose="02020603050405020304" pitchFamily="18" charset="0"/>
                        </a:rPr>
                        <a:t>Collections, Database Programming using JDBC</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Reading Material</a:t>
                      </a:r>
                    </a:p>
                  </a:txBody>
                  <a:tcPr marL="7991" marR="7991" marT="7991" marB="0" anchor="ctr"/>
                </a:tc>
                <a:tc>
                  <a:txBody>
                    <a:bodyPr/>
                    <a:lstStyle/>
                    <a:p>
                      <a:pPr algn="ctr" rtl="0" fontAlgn="ctr"/>
                      <a:r>
                        <a:rPr lang="en-IN" sz="1800" kern="1200">
                          <a:solidFill>
                            <a:srgbClr val="002060"/>
                          </a:solidFill>
                          <a:latin typeface="Times New Roman" panose="02020603050405020304" pitchFamily="18" charset="0"/>
                          <a:ea typeface="+mn-ea"/>
                          <a:cs typeface="Times New Roman" panose="02020603050405020304" pitchFamily="18" charset="0"/>
                        </a:rPr>
                        <a:t>Java Tutorial</a:t>
                      </a:r>
                    </a:p>
                  </a:txBody>
                  <a:tcPr marL="7991" marR="7991" marT="7991" marB="0" anchor="ctr"/>
                </a:tc>
                <a:tc>
                  <a:txBody>
                    <a:bodyPr/>
                    <a:lstStyle/>
                    <a:p>
                      <a:pPr algn="ctr" rtl="0" fontAlgn="ctr"/>
                      <a:r>
                        <a:rPr lang="en-IN" sz="1800" kern="1200" dirty="0">
                          <a:solidFill>
                            <a:srgbClr val="002060"/>
                          </a:solidFill>
                          <a:latin typeface="Times New Roman" panose="02020603050405020304" pitchFamily="18" charset="0"/>
                          <a:ea typeface="+mn-ea"/>
                          <a:cs typeface="Times New Roman" panose="02020603050405020304" pitchFamily="18" charset="0"/>
                        </a:rPr>
                        <a:t>75%</a:t>
                      </a:r>
                    </a:p>
                  </a:txBody>
                  <a:tcPr marL="7991" marR="7991" marT="7991" marB="0" anchor="ctr"/>
                </a:tc>
                <a:tc>
                  <a:txBody>
                    <a:bodyPr/>
                    <a:lstStyle/>
                    <a:p>
                      <a:pPr algn="l" rtl="0" fontAlgn="ctr"/>
                      <a:r>
                        <a:rPr lang="en-IN" sz="1800" kern="1200" dirty="0">
                          <a:solidFill>
                            <a:srgbClr val="002060"/>
                          </a:solidFill>
                          <a:latin typeface="Times New Roman" panose="02020603050405020304" pitchFamily="18" charset="0"/>
                          <a:ea typeface="+mn-ea"/>
                          <a:cs typeface="Times New Roman" panose="02020603050405020304" pitchFamily="18" charset="0"/>
                          <a:hlinkClick r:id="rId2">
                            <a:extLst>
                              <a:ext uri="{A12FA001-AC4F-418D-AE19-62706E023703}">
                                <ahyp:hlinkClr xmlns:ahyp="http://schemas.microsoft.com/office/drawing/2018/hyperlinkcolor" val="tx"/>
                              </a:ext>
                            </a:extLst>
                          </a:hlinkClick>
                        </a:rPr>
                        <a:t>https://www.javatpoint.com/java-tutorial</a:t>
                      </a:r>
                      <a:endParaRPr lang="en-IN" sz="1800" kern="1200" dirty="0">
                        <a:solidFill>
                          <a:srgbClr val="002060"/>
                        </a:solidFill>
                        <a:latin typeface="Times New Roman" panose="02020603050405020304" pitchFamily="18" charset="0"/>
                        <a:ea typeface="+mn-ea"/>
                        <a:cs typeface="Times New Roman" panose="02020603050405020304" pitchFamily="18" charset="0"/>
                      </a:endParaRPr>
                    </a:p>
                  </a:txBody>
                  <a:tcPr marL="7991" marR="7991" marT="7991" marB="0" anchor="ctr"/>
                </a:tc>
                <a:extLst>
                  <a:ext uri="{0D108BD9-81ED-4DB2-BD59-A6C34878D82A}">
                    <a16:rowId xmlns:a16="http://schemas.microsoft.com/office/drawing/2014/main" val="1350053684"/>
                  </a:ext>
                </a:extLst>
              </a:tr>
            </a:tbl>
          </a:graphicData>
        </a:graphic>
      </p:graphicFrame>
    </p:spTree>
    <p:extLst>
      <p:ext uri="{BB962C8B-B14F-4D97-AF65-F5344CB8AC3E}">
        <p14:creationId xmlns:p14="http://schemas.microsoft.com/office/powerpoint/2010/main" val="27413395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0837F9-A949-CD70-0A32-4D46294C3CF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15739B-8A95-334D-8152-84D298041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C54DB8-7035-3C2B-A24A-D59E5C9D5C1B}"/>
              </a:ext>
            </a:extLst>
          </p:cNvPr>
          <p:cNvSpPr>
            <a:spLocks noGrp="1"/>
          </p:cNvSpPr>
          <p:nvPr>
            <p:ph type="title"/>
          </p:nvPr>
        </p:nvSpPr>
        <p:spPr>
          <a:xfrm>
            <a:off x="838200" y="365125"/>
            <a:ext cx="10515600" cy="1325563"/>
          </a:xfrm>
        </p:spPr>
        <p:txBody>
          <a:bodyPr>
            <a:normAutofit/>
          </a:bodyPr>
          <a:lstStyle/>
          <a:p>
            <a:pPr algn="ctr"/>
            <a:r>
              <a:rPr lang="en-US" altLang="en-US" sz="4400" b="1" dirty="0">
                <a:solidFill>
                  <a:srgbClr val="C00000"/>
                </a:solidFill>
                <a:latin typeface="Times New Roman" panose="02020603050405020304" pitchFamily="18" charset="0"/>
                <a:cs typeface="Times New Roman" panose="02020603050405020304" pitchFamily="18" charset="0"/>
              </a:rPr>
              <a:t>Programming in JAVA</a:t>
            </a:r>
            <a:endParaRPr lang="en-IN" sz="4600" b="1" dirty="0">
              <a:solidFill>
                <a:srgbClr val="C00000"/>
              </a:solidFill>
            </a:endParaRPr>
          </a:p>
        </p:txBody>
      </p:sp>
      <p:sp>
        <p:nvSpPr>
          <p:cNvPr id="10" name="sketch line">
            <a:extLst>
              <a:ext uri="{FF2B5EF4-FFF2-40B4-BE49-F238E27FC236}">
                <a16:creationId xmlns:a16="http://schemas.microsoft.com/office/drawing/2014/main" id="{55D2F158-ED5D-3046-2AE0-4DB50E65F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 name="Content Placeholder 2">
            <a:extLst>
              <a:ext uri="{FF2B5EF4-FFF2-40B4-BE49-F238E27FC236}">
                <a16:creationId xmlns:a16="http://schemas.microsoft.com/office/drawing/2014/main" id="{AE347193-11DB-8684-C41A-8ADF15C9C1E4}"/>
              </a:ext>
            </a:extLst>
          </p:cNvPr>
          <p:cNvSpPr txBox="1">
            <a:spLocks/>
          </p:cNvSpPr>
          <p:nvPr/>
        </p:nvSpPr>
        <p:spPr>
          <a:xfrm>
            <a:off x="838200" y="2275811"/>
            <a:ext cx="7463972" cy="135489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pPr>
            <a:r>
              <a:rPr lang="en-US" altLang="en-US" sz="5100" dirty="0">
                <a:solidFill>
                  <a:srgbClr val="C00000"/>
                </a:solidFill>
                <a:latin typeface="Times New Roman" panose="02020603050405020304" pitchFamily="18" charset="0"/>
                <a:cs typeface="Times New Roman" panose="02020603050405020304" pitchFamily="18" charset="0"/>
              </a:rPr>
              <a:t>Course Code - CSE310</a:t>
            </a:r>
          </a:p>
          <a:p>
            <a:pPr marL="0" indent="0">
              <a:lnSpc>
                <a:spcPct val="80000"/>
              </a:lnSpc>
            </a:pPr>
            <a:endParaRPr lang="en-US" altLang="en-US" sz="5100" dirty="0">
              <a:solidFill>
                <a:srgbClr val="C00000"/>
              </a:solidFill>
              <a:latin typeface="Times New Roman" panose="02020603050405020304" pitchFamily="18" charset="0"/>
              <a:cs typeface="Times New Roman" panose="02020603050405020304" pitchFamily="18" charset="0"/>
            </a:endParaRPr>
          </a:p>
          <a:p>
            <a:pPr marL="0" indent="0">
              <a:lnSpc>
                <a:spcPct val="80000"/>
              </a:lnSpc>
            </a:pPr>
            <a:r>
              <a:rPr lang="en-US" altLang="en-US" sz="5100" dirty="0">
                <a:solidFill>
                  <a:srgbClr val="C00000"/>
                </a:solidFill>
                <a:latin typeface="Times New Roman" panose="02020603050405020304" pitchFamily="18" charset="0"/>
                <a:cs typeface="Times New Roman" panose="02020603050405020304" pitchFamily="18" charset="0"/>
              </a:rPr>
              <a:t>LTP – 3 0 2 [5 Hours/Week]</a:t>
            </a:r>
          </a:p>
          <a:p>
            <a:pPr marL="0" indent="0">
              <a:lnSpc>
                <a:spcPct val="80000"/>
              </a:lnSpc>
              <a:buFont typeface="Arial" panose="020B0604020202020204" pitchFamily="34" charset="0"/>
              <a:buNone/>
            </a:pPr>
            <a:endParaRPr lang="en-US" altLang="en-US" b="1" dirty="0">
              <a:solidFill>
                <a:srgbClr val="FF0000"/>
              </a:solidFill>
            </a:endParaRPr>
          </a:p>
        </p:txBody>
      </p:sp>
      <p:pic>
        <p:nvPicPr>
          <p:cNvPr id="7" name="Picture 6">
            <a:extLst>
              <a:ext uri="{FF2B5EF4-FFF2-40B4-BE49-F238E27FC236}">
                <a16:creationId xmlns:a16="http://schemas.microsoft.com/office/drawing/2014/main" id="{4988F0C5-5148-9FAB-D7EA-129FF82E2AB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69552" y="1918625"/>
            <a:ext cx="2286000" cy="2103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9">
            <a:extLst>
              <a:ext uri="{FF2B5EF4-FFF2-40B4-BE49-F238E27FC236}">
                <a16:creationId xmlns:a16="http://schemas.microsoft.com/office/drawing/2014/main" id="{E6263DD8-D1E0-BC24-B834-4468DE1AC3AD}"/>
              </a:ext>
            </a:extLst>
          </p:cNvPr>
          <p:cNvSpPr txBox="1">
            <a:spLocks noChangeArrowheads="1"/>
          </p:cNvSpPr>
          <p:nvPr/>
        </p:nvSpPr>
        <p:spPr bwMode="auto">
          <a:xfrm>
            <a:off x="2361599" y="4286830"/>
            <a:ext cx="6781800" cy="685800"/>
          </a:xfrm>
          <a:prstGeom prst="rect">
            <a:avLst/>
          </a:prstGeom>
          <a:noFill/>
          <a:ln w="9525">
            <a:noFill/>
            <a:miter lim="800000"/>
            <a:headEnd/>
            <a:tailEnd/>
          </a:ln>
        </p:spPr>
        <p:txBody>
          <a:bodyPr/>
          <a:lstStyle/>
          <a:p>
            <a:pPr eaLnBrk="1" hangingPunct="1">
              <a:spcBef>
                <a:spcPct val="20000"/>
              </a:spcBef>
              <a:buFont typeface="Arial" charset="0"/>
              <a:buNone/>
              <a:defRPr/>
            </a:pPr>
            <a:r>
              <a:rPr lang="en-US" altLang="en-US" sz="4000" b="1" dirty="0">
                <a:solidFill>
                  <a:srgbClr val="002060"/>
                </a:solidFill>
                <a:effectLst>
                  <a:outerShdw blurRad="38100" dist="38100" dir="2700000" algn="tl">
                    <a:srgbClr val="000000">
                      <a:alpha val="43137"/>
                    </a:srgbClr>
                  </a:outerShdw>
                </a:effectLst>
                <a:latin typeface="Times New Roman" pitchFamily="18" charset="0"/>
                <a:cs typeface="Times New Roman" pitchFamily="18" charset="0"/>
              </a:rPr>
              <a:t>Note: </a:t>
            </a:r>
            <a:r>
              <a:rPr lang="en-US" altLang="en-US" sz="3600" b="1" dirty="0">
                <a:solidFill>
                  <a:srgbClr val="C00000"/>
                </a:solidFill>
                <a:latin typeface="Times New Roman" pitchFamily="18" charset="0"/>
                <a:cs typeface="Times New Roman" pitchFamily="18" charset="0"/>
              </a:rPr>
              <a:t>Laptop is compulsory.</a:t>
            </a:r>
            <a:endParaRPr lang="en-US" altLang="en-US" sz="4000" b="1" dirty="0">
              <a:solidFill>
                <a:srgbClr val="C00000"/>
              </a:solidFill>
              <a:latin typeface="Times New Roman" pitchFamily="18" charset="0"/>
              <a:cs typeface="Times New Roman" pitchFamily="18" charset="0"/>
            </a:endParaRPr>
          </a:p>
        </p:txBody>
      </p:sp>
      <p:graphicFrame>
        <p:nvGraphicFramePr>
          <p:cNvPr id="11" name="Object 24">
            <a:extLst>
              <a:ext uri="{FF2B5EF4-FFF2-40B4-BE49-F238E27FC236}">
                <a16:creationId xmlns:a16="http://schemas.microsoft.com/office/drawing/2014/main" id="{E02EB99C-FC0D-3565-6028-F1BDC40142C9}"/>
              </a:ext>
            </a:extLst>
          </p:cNvPr>
          <p:cNvGraphicFramePr>
            <a:graphicFrameLocks noChangeAspect="1"/>
          </p:cNvGraphicFramePr>
          <p:nvPr>
            <p:extLst>
              <p:ext uri="{D42A27DB-BD31-4B8C-83A1-F6EECF244321}">
                <p14:modId xmlns:p14="http://schemas.microsoft.com/office/powerpoint/2010/main" val="2055643011"/>
              </p:ext>
            </p:extLst>
          </p:nvPr>
        </p:nvGraphicFramePr>
        <p:xfrm>
          <a:off x="9929107" y="-4973"/>
          <a:ext cx="2259845" cy="915922"/>
        </p:xfrm>
        <a:graphic>
          <a:graphicData uri="http://schemas.openxmlformats.org/presentationml/2006/ole">
            <mc:AlternateContent xmlns:mc="http://schemas.openxmlformats.org/markup-compatibility/2006">
              <mc:Choice xmlns:v="urn:schemas-microsoft-com:vml" Requires="v">
                <p:oleObj r:id="rId3" imgW="13937020" imgH="5409524" progId="">
                  <p:embed/>
                </p:oleObj>
              </mc:Choice>
              <mc:Fallback>
                <p:oleObj r:id="rId3" imgW="13937020" imgH="5409524" progId="">
                  <p:embed/>
                  <p:pic>
                    <p:nvPicPr>
                      <p:cNvPr id="23559" name="Object 24">
                        <a:extLst>
                          <a:ext uri="{FF2B5EF4-FFF2-40B4-BE49-F238E27FC236}">
                            <a16:creationId xmlns:a16="http://schemas.microsoft.com/office/drawing/2014/main" id="{B6F2BB73-173E-E05F-8C67-4A0909EBA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29107" y="-4973"/>
                        <a:ext cx="2259845" cy="915922"/>
                      </a:xfrm>
                      <a:prstGeom prst="rect">
                        <a:avLst/>
                      </a:prstGeom>
                      <a:noFill/>
                      <a:ln>
                        <a:noFill/>
                      </a:ln>
                    </p:spPr>
                  </p:pic>
                </p:oleObj>
              </mc:Fallback>
            </mc:AlternateContent>
          </a:graphicData>
        </a:graphic>
      </p:graphicFrame>
      <p:pic>
        <p:nvPicPr>
          <p:cNvPr id="12" name="Picture 11">
            <a:extLst>
              <a:ext uri="{FF2B5EF4-FFF2-40B4-BE49-F238E27FC236}">
                <a16:creationId xmlns:a16="http://schemas.microsoft.com/office/drawing/2014/main" id="{DF241C30-C323-F9B7-8FFA-9B1230557639}"/>
              </a:ext>
            </a:extLst>
          </p:cNvPr>
          <p:cNvPicPr>
            <a:picLocks noChangeAspect="1"/>
          </p:cNvPicPr>
          <p:nvPr/>
        </p:nvPicPr>
        <p:blipFill>
          <a:blip r:embed="rId5"/>
          <a:stretch>
            <a:fillRect/>
          </a:stretch>
        </p:blipFill>
        <p:spPr>
          <a:xfrm>
            <a:off x="10404876" y="5769769"/>
            <a:ext cx="1423574" cy="952500"/>
          </a:xfrm>
          <a:prstGeom prst="rect">
            <a:avLst/>
          </a:prstGeom>
          <a:ln>
            <a:noFill/>
          </a:ln>
          <a:effectLst>
            <a:softEdge rad="112500"/>
          </a:effectLst>
        </p:spPr>
      </p:pic>
    </p:spTree>
    <p:extLst>
      <p:ext uri="{BB962C8B-B14F-4D97-AF65-F5344CB8AC3E}">
        <p14:creationId xmlns:p14="http://schemas.microsoft.com/office/powerpoint/2010/main" val="3580460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3" presetClass="emph" presetSubtype="0" fill="remove" nodeType="clickEffect">
                                  <p:stCondLst>
                                    <p:cond delay="0"/>
                                  </p:stCondLst>
                                  <p:childTnLst>
                                    <p:animClr clrSpc="rgb" dir="cw">
                                      <p:cBhvr override="childStyle">
                                        <p:cTn id="6" dur="1500" accel="50000" autoRev="1" fill="hold" tmFilter="0, 0; .33333, 1; 1, 1">
                                          <p:stCondLst>
                                            <p:cond delay="0"/>
                                          </p:stCondLst>
                                        </p:cTn>
                                        <p:tgtEl>
                                          <p:spTgt spid="9">
                                            <p:txEl>
                                              <p:pRg st="0" end="0"/>
                                            </p:txEl>
                                          </p:spTgt>
                                        </p:tgtEl>
                                        <p:attrNameLst>
                                          <p:attrName>style.color</p:attrName>
                                        </p:attrNameLst>
                                      </p:cBhvr>
                                      <p:to>
                                        <a:schemeClr val="accent2"/>
                                      </p:to>
                                    </p:animClr>
                                    <p:animClr clrSpc="rgb" dir="cw">
                                      <p:cBhvr>
                                        <p:cTn id="7" dur="1500" accel="50000" autoRev="1" fill="hold" tmFilter="0, 0; .33333, 1; 1, 1">
                                          <p:stCondLst>
                                            <p:cond delay="0"/>
                                          </p:stCondLst>
                                        </p:cTn>
                                        <p:tgtEl>
                                          <p:spTgt spid="9">
                                            <p:txEl>
                                              <p:pRg st="0" end="0"/>
                                            </p:txEl>
                                          </p:spTgt>
                                        </p:tgtEl>
                                        <p:attrNameLst>
                                          <p:attrName>fillcolor</p:attrName>
                                        </p:attrNameLst>
                                      </p:cBhvr>
                                      <p:to>
                                        <a:schemeClr val="accent2"/>
                                      </p:to>
                                    </p:animClr>
                                    <p:set>
                                      <p:cBhvr>
                                        <p:cTn id="8" dur="3000" fill="hold"/>
                                        <p:tgtEl>
                                          <p:spTgt spid="9">
                                            <p:txEl>
                                              <p:pRg st="0" end="0"/>
                                            </p:txEl>
                                          </p:spTgt>
                                        </p:tgtEl>
                                        <p:attrNameLst>
                                          <p:attrName>fill.type</p:attrName>
                                        </p:attrNameLst>
                                      </p:cBhvr>
                                      <p:to>
                                        <p:strVal val="solid"/>
                                      </p:to>
                                    </p:set>
                                    <p:set>
                                      <p:cBhvr>
                                        <p:cTn id="9" dur="3000" fill="hold"/>
                                        <p:tgtEl>
                                          <p:spTgt spid="9">
                                            <p:txEl>
                                              <p:pRg st="0" end="0"/>
                                            </p:txEl>
                                          </p:spTgt>
                                        </p:tgtEl>
                                        <p:attrNameLst>
                                          <p:attrName>fill.on</p:attrName>
                                        </p:attrNameLst>
                                      </p:cBhvr>
                                      <p:to>
                                        <p:strVal val="true"/>
                                      </p:to>
                                    </p:set>
                                    <p:animScale>
                                      <p:cBhvr>
                                        <p:cTn id="10" dur="1500" accel="50000" autoRev="1" fill="hold" tmFilter="0, 0; .33333, 1; 1, 1">
                                          <p:stCondLst>
                                            <p:cond delay="0"/>
                                          </p:stCondLst>
                                        </p:cTn>
                                        <p:tgtEl>
                                          <p:spTgt spid="9">
                                            <p:txEl>
                                              <p:pRg st="0" end="0"/>
                                            </p:txEl>
                                          </p:spTgt>
                                        </p:tgtEl>
                                      </p:cBhvr>
                                      <p:from x="100000" y="100000"/>
                                      <p:to x="100000" y="14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88CD20-2BAB-1D77-4E72-B96491002AA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88873-3136-9AE0-C604-10DC5D766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69DB88-406A-B145-6DCF-384D87E0A771}"/>
              </a:ext>
            </a:extLst>
          </p:cNvPr>
          <p:cNvSpPr>
            <a:spLocks noGrp="1"/>
          </p:cNvSpPr>
          <p:nvPr>
            <p:ph type="title"/>
          </p:nvPr>
        </p:nvSpPr>
        <p:spPr>
          <a:xfrm>
            <a:off x="838200" y="365125"/>
            <a:ext cx="10515600" cy="1325563"/>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Why Star Course?</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30E1485D-C705-9DC1-76C6-7766622CE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DADD21B7-1D60-20F5-C1FB-BF579B294931}"/>
              </a:ext>
            </a:extLst>
          </p:cNvPr>
          <p:cNvSpPr txBox="1">
            <a:spLocks noGrp="1"/>
          </p:cNvSpPr>
          <p:nvPr>
            <p:ph idx="1"/>
          </p:nvPr>
        </p:nvSpPr>
        <p:spPr>
          <a:xfrm>
            <a:off x="838200" y="1928813"/>
            <a:ext cx="10515600" cy="1439368"/>
          </a:xfrm>
          <a:prstGeom prst="rect">
            <a:avLst/>
          </a:prstGeom>
          <a:noFill/>
        </p:spPr>
        <p:txBody>
          <a:bodyPr wrap="square">
            <a:spAutoFit/>
          </a:bodyPr>
          <a:lstStyle/>
          <a:p>
            <a:pPr lvl="1">
              <a:buFont typeface="Wingdings" panose="05000000000000000000" pitchFamily="2" charset="2"/>
              <a:buChar char="Ø"/>
            </a:pPr>
            <a:r>
              <a:rPr lang="en-US" altLang="en-US" sz="3200" dirty="0">
                <a:solidFill>
                  <a:srgbClr val="002060"/>
                </a:solidFill>
                <a:latin typeface="Times New Roman" panose="02020603050405020304" pitchFamily="18" charset="0"/>
                <a:cs typeface="Times New Roman" panose="02020603050405020304" pitchFamily="18" charset="0"/>
              </a:rPr>
              <a:t>Industry demand</a:t>
            </a:r>
          </a:p>
          <a:p>
            <a:pPr lvl="2">
              <a:buFont typeface="Wingdings" panose="05000000000000000000" pitchFamily="2" charset="2"/>
              <a:buChar char="Ø"/>
            </a:pPr>
            <a:r>
              <a:rPr lang="en-US" altLang="en-US" sz="2800" dirty="0">
                <a:solidFill>
                  <a:srgbClr val="002060"/>
                </a:solidFill>
                <a:latin typeface="Times New Roman" panose="02020603050405020304" pitchFamily="18" charset="0"/>
                <a:cs typeface="Times New Roman" panose="02020603050405020304" pitchFamily="18" charset="0"/>
              </a:rPr>
              <a:t>Product Based </a:t>
            </a:r>
          </a:p>
          <a:p>
            <a:pPr lvl="2">
              <a:buFont typeface="Wingdings" panose="05000000000000000000" pitchFamily="2" charset="2"/>
              <a:buChar char="Ø"/>
            </a:pPr>
            <a:r>
              <a:rPr lang="en-US" altLang="en-US" sz="2800" dirty="0">
                <a:solidFill>
                  <a:srgbClr val="002060"/>
                </a:solidFill>
                <a:latin typeface="Times New Roman" panose="02020603050405020304" pitchFamily="18" charset="0"/>
                <a:cs typeface="Times New Roman" panose="02020603050405020304" pitchFamily="18" charset="0"/>
              </a:rPr>
              <a:t>Service Based</a:t>
            </a:r>
          </a:p>
        </p:txBody>
      </p:sp>
    </p:spTree>
    <p:extLst>
      <p:ext uri="{BB962C8B-B14F-4D97-AF65-F5344CB8AC3E}">
        <p14:creationId xmlns:p14="http://schemas.microsoft.com/office/powerpoint/2010/main" val="801021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A57746-145D-8E0E-26C3-07A7AF2F658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6BD9963-067C-B4FA-B032-E6FF55688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476282-151D-DBCD-407D-2EEE5CE557AB}"/>
              </a:ext>
            </a:extLst>
          </p:cNvPr>
          <p:cNvSpPr>
            <a:spLocks noGrp="1"/>
          </p:cNvSpPr>
          <p:nvPr>
            <p:ph type="title"/>
          </p:nvPr>
        </p:nvSpPr>
        <p:spPr>
          <a:xfrm>
            <a:off x="838200" y="365125"/>
            <a:ext cx="10515600" cy="1325563"/>
          </a:xfrm>
        </p:spPr>
        <p:txBody>
          <a:bodyPr>
            <a:norm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Execution strategy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4E50968B-F759-E6FB-42BE-7EF9A13F2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0CA900FD-E96E-799A-0041-5D1691D90ADD}"/>
              </a:ext>
            </a:extLst>
          </p:cNvPr>
          <p:cNvGraphicFramePr>
            <a:graphicFrameLocks noGrp="1"/>
          </p:cNvGraphicFramePr>
          <p:nvPr>
            <p:ph idx="1"/>
            <p:extLst>
              <p:ext uri="{D42A27DB-BD31-4B8C-83A1-F6EECF244321}">
                <p14:modId xmlns:p14="http://schemas.microsoft.com/office/powerpoint/2010/main" val="2718679227"/>
              </p:ext>
            </p:extLst>
          </p:nvPr>
        </p:nvGraphicFramePr>
        <p:xfrm>
          <a:off x="218364" y="1467106"/>
          <a:ext cx="11756650" cy="5016520"/>
        </p:xfrm>
        <a:graphic>
          <a:graphicData uri="http://schemas.openxmlformats.org/drawingml/2006/table">
            <a:tbl>
              <a:tblPr firstRow="1" firstCol="1" bandRow="1">
                <a:tableStyleId>{21E4AEA4-8DFA-4A89-87EB-49C32662AFE0}</a:tableStyleId>
              </a:tblPr>
              <a:tblGrid>
                <a:gridCol w="1323262">
                  <a:extLst>
                    <a:ext uri="{9D8B030D-6E8A-4147-A177-3AD203B41FA5}">
                      <a16:colId xmlns:a16="http://schemas.microsoft.com/office/drawing/2014/main" val="2583872213"/>
                    </a:ext>
                  </a:extLst>
                </a:gridCol>
                <a:gridCol w="2872782">
                  <a:extLst>
                    <a:ext uri="{9D8B030D-6E8A-4147-A177-3AD203B41FA5}">
                      <a16:colId xmlns:a16="http://schemas.microsoft.com/office/drawing/2014/main" val="2808141948"/>
                    </a:ext>
                  </a:extLst>
                </a:gridCol>
                <a:gridCol w="2346973">
                  <a:extLst>
                    <a:ext uri="{9D8B030D-6E8A-4147-A177-3AD203B41FA5}">
                      <a16:colId xmlns:a16="http://schemas.microsoft.com/office/drawing/2014/main" val="3791671524"/>
                    </a:ext>
                  </a:extLst>
                </a:gridCol>
                <a:gridCol w="1441712">
                  <a:extLst>
                    <a:ext uri="{9D8B030D-6E8A-4147-A177-3AD203B41FA5}">
                      <a16:colId xmlns:a16="http://schemas.microsoft.com/office/drawing/2014/main" val="2850890972"/>
                    </a:ext>
                  </a:extLst>
                </a:gridCol>
                <a:gridCol w="2397204">
                  <a:extLst>
                    <a:ext uri="{9D8B030D-6E8A-4147-A177-3AD203B41FA5}">
                      <a16:colId xmlns:a16="http://schemas.microsoft.com/office/drawing/2014/main" val="3985989007"/>
                    </a:ext>
                  </a:extLst>
                </a:gridCol>
                <a:gridCol w="1374717">
                  <a:extLst>
                    <a:ext uri="{9D8B030D-6E8A-4147-A177-3AD203B41FA5}">
                      <a16:colId xmlns:a16="http://schemas.microsoft.com/office/drawing/2014/main" val="718567184"/>
                    </a:ext>
                  </a:extLst>
                </a:gridCol>
              </a:tblGrid>
              <a:tr h="629825">
                <a:tc>
                  <a:txBody>
                    <a:bodyPr/>
                    <a:lstStyle/>
                    <a:p>
                      <a:pPr algn="just">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Topic: Activities</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Details of the Activities Planned</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Is this Activity a part of Evaluation (Yes/No): Which CA/MTE/ETE </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Tentative week of conduct of activity </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Responsibility: Who will ensure the conduct of the activity (specify the plan for the same)</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just">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Expected Outcome</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705950053"/>
                  </a:ext>
                </a:extLst>
              </a:tr>
              <a:tr h="1482163">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First Continuous Assessment</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The continuous assessment will be planned as a coding test consisting of 2 coding questions and 10 MCQs on an online judge.</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Yes</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5</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The concerned subject teacher will ensure the smooth conduct of the activity.</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Evaluation and reiteration of the taught concepts.</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969331945"/>
                  </a:ext>
                </a:extLst>
              </a:tr>
              <a:tr h="1482163">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Second Continuous Assessment</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The continuous assessment will be planned as a coding test consisting of 2 coding questions and 10 MCQs on an online judge.</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Yes</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10</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The concerned subject teacher will ensure the smooth conduct of the activity.</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Evaluation and reiteration of the taught concepts.</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2759661143"/>
                  </a:ext>
                </a:extLst>
              </a:tr>
              <a:tr h="0">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Third Continuous Assessment</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The continuous assessment will be planned as a written test.</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Yes</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12</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The concerned subject teacher will ensure the smooth conduct of the activity.</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Evaluation and reiteration of the taught concepts.</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977230534"/>
                  </a:ext>
                </a:extLst>
              </a:tr>
            </a:tbl>
          </a:graphicData>
        </a:graphic>
      </p:graphicFrame>
    </p:spTree>
    <p:extLst>
      <p:ext uri="{BB962C8B-B14F-4D97-AF65-F5344CB8AC3E}">
        <p14:creationId xmlns:p14="http://schemas.microsoft.com/office/powerpoint/2010/main" val="1746440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67F5C5-AEA4-8752-B66D-CC8F262655E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1ADA8AE-6B0A-4A0E-0CB3-FC525C734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C488E6-1F0D-3EBB-B0A8-BBEEEE2800A3}"/>
              </a:ext>
            </a:extLst>
          </p:cNvPr>
          <p:cNvSpPr>
            <a:spLocks noGrp="1"/>
          </p:cNvSpPr>
          <p:nvPr>
            <p:ph type="title"/>
          </p:nvPr>
        </p:nvSpPr>
        <p:spPr>
          <a:xfrm>
            <a:off x="838200" y="50845"/>
            <a:ext cx="10515600" cy="1325563"/>
          </a:xfrm>
        </p:spPr>
        <p:txBody>
          <a:bodyPr>
            <a:normAutofit/>
          </a:bodyPr>
          <a:lstStyle/>
          <a:p>
            <a:pPr algn="ctr"/>
            <a:r>
              <a:rPr lang="en-US" sz="4000" b="1" dirty="0">
                <a:solidFill>
                  <a:srgbClr val="C00000"/>
                </a:solidFill>
                <a:latin typeface="Times New Roman" panose="02020603050405020304" pitchFamily="18" charset="0"/>
                <a:cs typeface="Times New Roman" panose="02020603050405020304" pitchFamily="18" charset="0"/>
              </a:rPr>
              <a:t>Execution strategy </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A6496626-DF8C-AEF8-24FD-643190574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F9689383-77B4-E4AF-D123-00AB38756FB5}"/>
              </a:ext>
            </a:extLst>
          </p:cNvPr>
          <p:cNvGraphicFramePr>
            <a:graphicFrameLocks noGrp="1"/>
          </p:cNvGraphicFramePr>
          <p:nvPr>
            <p:ph idx="1"/>
            <p:extLst>
              <p:ext uri="{D42A27DB-BD31-4B8C-83A1-F6EECF244321}">
                <p14:modId xmlns:p14="http://schemas.microsoft.com/office/powerpoint/2010/main" val="4145267174"/>
              </p:ext>
            </p:extLst>
          </p:nvPr>
        </p:nvGraphicFramePr>
        <p:xfrm>
          <a:off x="347944" y="1132765"/>
          <a:ext cx="11493063" cy="5364128"/>
        </p:xfrm>
        <a:graphic>
          <a:graphicData uri="http://schemas.openxmlformats.org/drawingml/2006/table">
            <a:tbl>
              <a:tblPr firstRow="1" firstCol="1" bandRow="1">
                <a:tableStyleId>{21E4AEA4-8DFA-4A89-87EB-49C32662AFE0}</a:tableStyleId>
              </a:tblPr>
              <a:tblGrid>
                <a:gridCol w="1297433">
                  <a:extLst>
                    <a:ext uri="{9D8B030D-6E8A-4147-A177-3AD203B41FA5}">
                      <a16:colId xmlns:a16="http://schemas.microsoft.com/office/drawing/2014/main" val="1029110042"/>
                    </a:ext>
                  </a:extLst>
                </a:gridCol>
                <a:gridCol w="3052378">
                  <a:extLst>
                    <a:ext uri="{9D8B030D-6E8A-4147-A177-3AD203B41FA5}">
                      <a16:colId xmlns:a16="http://schemas.microsoft.com/office/drawing/2014/main" val="1090092855"/>
                    </a:ext>
                  </a:extLst>
                </a:gridCol>
                <a:gridCol w="617673">
                  <a:extLst>
                    <a:ext uri="{9D8B030D-6E8A-4147-A177-3AD203B41FA5}">
                      <a16:colId xmlns:a16="http://schemas.microsoft.com/office/drawing/2014/main" val="1767666004"/>
                    </a:ext>
                  </a:extLst>
                </a:gridCol>
                <a:gridCol w="2654325">
                  <a:extLst>
                    <a:ext uri="{9D8B030D-6E8A-4147-A177-3AD203B41FA5}">
                      <a16:colId xmlns:a16="http://schemas.microsoft.com/office/drawing/2014/main" val="3044524935"/>
                    </a:ext>
                  </a:extLst>
                </a:gridCol>
                <a:gridCol w="2186897">
                  <a:extLst>
                    <a:ext uri="{9D8B030D-6E8A-4147-A177-3AD203B41FA5}">
                      <a16:colId xmlns:a16="http://schemas.microsoft.com/office/drawing/2014/main" val="108543297"/>
                    </a:ext>
                  </a:extLst>
                </a:gridCol>
                <a:gridCol w="1684357">
                  <a:extLst>
                    <a:ext uri="{9D8B030D-6E8A-4147-A177-3AD203B41FA5}">
                      <a16:colId xmlns:a16="http://schemas.microsoft.com/office/drawing/2014/main" val="327360409"/>
                    </a:ext>
                  </a:extLst>
                </a:gridCol>
              </a:tblGrid>
              <a:tr h="2016914">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End Term Practical</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solidFill>
                      <a:schemeClr val="accent2"/>
                    </a:solidFill>
                  </a:tcPr>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Assessment will be conducted on a third-party platform consisting of coding problems and a written test, followed by a viva with a neutral examiner.</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solidFill>
                      <a:schemeClr val="accent2"/>
                    </a:solidFill>
                  </a:tcPr>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Yes</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solidFill>
                      <a:schemeClr val="accent2"/>
                    </a:solidFill>
                  </a:tcPr>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After 14th week</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solidFill>
                      <a:schemeClr val="accent2"/>
                    </a:solidFill>
                  </a:tcPr>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Will be planned by the examination division</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solidFill>
                      <a:schemeClr val="accent2"/>
                    </a:solidFill>
                  </a:tcPr>
                </a:tc>
                <a:tc>
                  <a:txBody>
                    <a:bodyPr/>
                    <a:lstStyle/>
                    <a:p>
                      <a:pPr marL="24130" algn="l">
                        <a:lnSpc>
                          <a:spcPct val="107000"/>
                        </a:lnSpc>
                        <a:spcAft>
                          <a:spcPts val="800"/>
                        </a:spcAft>
                        <a:tabLst>
                          <a:tab pos="24130" algn="l"/>
                        </a:tabLst>
                      </a:pPr>
                      <a:r>
                        <a:rPr lang="en-US" sz="1600" kern="1200" dirty="0">
                          <a:solidFill>
                            <a:srgbClr val="002060"/>
                          </a:solidFill>
                          <a:latin typeface="Times New Roman" panose="02020603050405020304" pitchFamily="18" charset="0"/>
                          <a:ea typeface="+mn-ea"/>
                          <a:cs typeface="Times New Roman" panose="02020603050405020304" pitchFamily="18" charset="0"/>
                        </a:rPr>
                        <a:t>Evaluation and test the overall learning</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solidFill>
                      <a:schemeClr val="accent2"/>
                    </a:solidFill>
                  </a:tcPr>
                </a:tc>
                <a:extLst>
                  <a:ext uri="{0D108BD9-81ED-4DB2-BD59-A6C34878D82A}">
                    <a16:rowId xmlns:a16="http://schemas.microsoft.com/office/drawing/2014/main" val="1710737323"/>
                  </a:ext>
                </a:extLst>
              </a:tr>
              <a:tr h="1780718">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Software Mapping</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NetBeans/Online Compiler will be used for the live coding demonstration during the classes</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Yes</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1st class onwards</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The concerned subject teacher will use the platform from 1st lecture onward in their classes for reference </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24130" algn="l">
                        <a:lnSpc>
                          <a:spcPct val="107000"/>
                        </a:lnSpc>
                        <a:spcAft>
                          <a:spcPts val="800"/>
                        </a:spcAft>
                        <a:tabLst>
                          <a:tab pos="24130" algn="l"/>
                        </a:tabLst>
                      </a:pPr>
                      <a:r>
                        <a:rPr lang="en-US" sz="1600" kern="1200">
                          <a:solidFill>
                            <a:srgbClr val="002060"/>
                          </a:solidFill>
                          <a:latin typeface="Times New Roman" panose="02020603050405020304" pitchFamily="18" charset="0"/>
                          <a:ea typeface="+mn-ea"/>
                          <a:cs typeface="Times New Roman" panose="02020603050405020304" pitchFamily="18" charset="0"/>
                        </a:rPr>
                        <a:t>Hands-on the software</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1951505473"/>
                  </a:ext>
                </a:extLst>
              </a:tr>
              <a:tr h="1566496">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Use of third party platform for evaluation</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All the assessments including ETP and Programming practice will be done on third party platform</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Yes</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a:solidFill>
                            <a:srgbClr val="002060"/>
                          </a:solidFill>
                          <a:latin typeface="Times New Roman" panose="02020603050405020304" pitchFamily="18" charset="0"/>
                          <a:ea typeface="+mn-ea"/>
                          <a:cs typeface="Times New Roman" panose="02020603050405020304" pitchFamily="18" charset="0"/>
                        </a:rPr>
                        <a:t>Student will solve the coding problems and MCQs on the third party platform all the assessments</a:t>
                      </a:r>
                      <a:endParaRPr lang="en-IN" sz="1600" kern="120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l">
                        <a:lnSpc>
                          <a:spcPct val="107000"/>
                        </a:lnSpc>
                        <a:spcAft>
                          <a:spcPts val="800"/>
                        </a:spcAft>
                      </a:pPr>
                      <a:r>
                        <a:rPr lang="en-US" sz="1600" kern="1200" dirty="0">
                          <a:solidFill>
                            <a:srgbClr val="002060"/>
                          </a:solidFill>
                          <a:latin typeface="Times New Roman" panose="02020603050405020304" pitchFamily="18" charset="0"/>
                          <a:ea typeface="+mn-ea"/>
                          <a:cs typeface="Times New Roman" panose="02020603050405020304" pitchFamily="18" charset="0"/>
                        </a:rPr>
                        <a:t>The concerned subject teacher will ensure the smooth conduct of the activity.</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marL="24130" algn="l">
                        <a:lnSpc>
                          <a:spcPct val="107000"/>
                        </a:lnSpc>
                        <a:spcAft>
                          <a:spcPts val="800"/>
                        </a:spcAft>
                        <a:tabLst>
                          <a:tab pos="24130" algn="l"/>
                        </a:tabLst>
                      </a:pPr>
                      <a:r>
                        <a:rPr lang="en-US" sz="1600" kern="1200" dirty="0">
                          <a:solidFill>
                            <a:srgbClr val="002060"/>
                          </a:solidFill>
                          <a:latin typeface="Times New Roman" panose="02020603050405020304" pitchFamily="18" charset="0"/>
                          <a:ea typeface="+mn-ea"/>
                          <a:cs typeface="Times New Roman" panose="02020603050405020304" pitchFamily="18" charset="0"/>
                        </a:rPr>
                        <a:t>Use of the third-party platform in assessment to improve the skills</a:t>
                      </a:r>
                      <a:endParaRPr lang="en-IN" sz="1600" kern="1200" dirty="0">
                        <a:solidFill>
                          <a:srgbClr val="002060"/>
                        </a:solidFill>
                        <a:latin typeface="Times New Roman" panose="02020603050405020304" pitchFamily="18" charset="0"/>
                        <a:ea typeface="+mn-ea"/>
                        <a:cs typeface="Times New Roman" panose="02020603050405020304" pitchFamily="18" charset="0"/>
                      </a:endParaRPr>
                    </a:p>
                  </a:txBody>
                  <a:tcPr marL="68580" marR="68580" marT="0" marB="0"/>
                </a:tc>
                <a:extLst>
                  <a:ext uri="{0D108BD9-81ED-4DB2-BD59-A6C34878D82A}">
                    <a16:rowId xmlns:a16="http://schemas.microsoft.com/office/drawing/2014/main" val="641995323"/>
                  </a:ext>
                </a:extLst>
              </a:tr>
            </a:tbl>
          </a:graphicData>
        </a:graphic>
      </p:graphicFrame>
    </p:spTree>
    <p:extLst>
      <p:ext uri="{BB962C8B-B14F-4D97-AF65-F5344CB8AC3E}">
        <p14:creationId xmlns:p14="http://schemas.microsoft.com/office/powerpoint/2010/main" val="1962658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254247-CDFD-E98D-8EBE-B789B933CF64}"/>
              </a:ext>
            </a:extLst>
          </p:cNvPr>
          <p:cNvSpPr txBox="1">
            <a:spLocks/>
          </p:cNvSpPr>
          <p:nvPr/>
        </p:nvSpPr>
        <p:spPr>
          <a:xfrm>
            <a:off x="2144713" y="4068762"/>
            <a:ext cx="7154862"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3600" dirty="0">
                <a:solidFill>
                  <a:srgbClr val="C00000"/>
                </a:solidFill>
                <a:latin typeface="Times New Roman" panose="02020603050405020304" pitchFamily="18" charset="0"/>
                <a:cs typeface="Times New Roman" panose="02020603050405020304" pitchFamily="18" charset="0"/>
              </a:rPr>
              <a:t>Next Class: Introduction to Java</a:t>
            </a:r>
            <a:endParaRPr lang="en-IN" altLang="en-US" sz="1400" dirty="0">
              <a:solidFill>
                <a:srgbClr val="0D0D0D"/>
              </a:solidFill>
              <a:latin typeface="Times New Roman" panose="02020603050405020304" pitchFamily="18" charset="0"/>
              <a:cs typeface="Times New Roman" panose="02020603050405020304" pitchFamily="18" charset="0"/>
            </a:endParaRPr>
          </a:p>
        </p:txBody>
      </p:sp>
      <p:pic>
        <p:nvPicPr>
          <p:cNvPr id="5" name="Picture 2">
            <a:extLst>
              <a:ext uri="{FF2B5EF4-FFF2-40B4-BE49-F238E27FC236}">
                <a16:creationId xmlns:a16="http://schemas.microsoft.com/office/drawing/2014/main" id="{1F813531-5FDD-87A5-2FBD-62BE8D6C6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0744" y="524670"/>
            <a:ext cx="1808163" cy="329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102">
            <a:extLst>
              <a:ext uri="{FF2B5EF4-FFF2-40B4-BE49-F238E27FC236}">
                <a16:creationId xmlns:a16="http://schemas.microsoft.com/office/drawing/2014/main" id="{94F2C5E8-D371-EE33-1E06-C63E80952CEC}"/>
              </a:ext>
            </a:extLst>
          </p:cNvPr>
          <p:cNvGraphicFramePr>
            <a:graphicFrameLocks noChangeAspect="1"/>
          </p:cNvGraphicFramePr>
          <p:nvPr>
            <p:extLst>
              <p:ext uri="{D42A27DB-BD31-4B8C-83A1-F6EECF244321}">
                <p14:modId xmlns:p14="http://schemas.microsoft.com/office/powerpoint/2010/main" val="2205626982"/>
              </p:ext>
            </p:extLst>
          </p:nvPr>
        </p:nvGraphicFramePr>
        <p:xfrm>
          <a:off x="10061249" y="0"/>
          <a:ext cx="2130751" cy="863600"/>
        </p:xfrm>
        <a:graphic>
          <a:graphicData uri="http://schemas.openxmlformats.org/presentationml/2006/ole">
            <mc:AlternateContent xmlns:mc="http://schemas.openxmlformats.org/markup-compatibility/2006">
              <mc:Choice xmlns:v="urn:schemas-microsoft-com:vml" Requires="v">
                <p:oleObj r:id="rId3" imgW="13937020" imgH="5409524" progId="">
                  <p:embed/>
                </p:oleObj>
              </mc:Choice>
              <mc:Fallback>
                <p:oleObj r:id="rId3" imgW="13937020" imgH="5409524" progId="">
                  <p:embed/>
                  <p:pic>
                    <p:nvPicPr>
                      <p:cNvPr id="44036" name="Object 102">
                        <a:extLst>
                          <a:ext uri="{FF2B5EF4-FFF2-40B4-BE49-F238E27FC236}">
                            <a16:creationId xmlns:a16="http://schemas.microsoft.com/office/drawing/2014/main" id="{B00ABE70-C232-83B8-A3B9-3D5DB8E98B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1249" y="0"/>
                        <a:ext cx="2130751" cy="8636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56771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BC59A0-63C4-BE3F-CBF3-34599B4C299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B351B7-D4C6-ADA6-C1AA-46905B7B5A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6BA203-9688-8F65-E080-C4CBB99D3C1A}"/>
              </a:ext>
            </a:extLst>
          </p:cNvPr>
          <p:cNvSpPr>
            <a:spLocks noGrp="1"/>
          </p:cNvSpPr>
          <p:nvPr>
            <p:ph type="title"/>
          </p:nvPr>
        </p:nvSpPr>
        <p:spPr>
          <a:xfrm>
            <a:off x="838200" y="365125"/>
            <a:ext cx="10515600" cy="1078525"/>
          </a:xfrm>
        </p:spPr>
        <p:txBody>
          <a:bodyPr>
            <a:normAutofit/>
          </a:bodyPr>
          <a:lstStyle/>
          <a:p>
            <a:pPr algn="ctr"/>
            <a:r>
              <a:rPr lang="en-US" altLang="en-US" b="1" dirty="0">
                <a:solidFill>
                  <a:srgbClr val="C00000"/>
                </a:solidFill>
                <a:latin typeface="Times New Roman" panose="02020603050405020304" pitchFamily="18" charset="0"/>
                <a:cs typeface="Times New Roman" panose="02020603050405020304" pitchFamily="18" charset="0"/>
              </a:rPr>
              <a:t>Course Outcomes</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7B2AFBCF-5784-9F73-C8D3-B46B19736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0E829E-3B9B-BC56-C71A-D06BAC7814AE}"/>
              </a:ext>
            </a:extLst>
          </p:cNvPr>
          <p:cNvSpPr>
            <a:spLocks noGrp="1"/>
          </p:cNvSpPr>
          <p:nvPr>
            <p:ph idx="1"/>
          </p:nvPr>
        </p:nvSpPr>
        <p:spPr>
          <a:xfrm>
            <a:off x="838200" y="1929384"/>
            <a:ext cx="10515600" cy="4251960"/>
          </a:xfrm>
        </p:spPr>
        <p:txBody>
          <a:bodyPr>
            <a:normAutofit lnSpcReduction="10000"/>
          </a:bodyPr>
          <a:lstStyle/>
          <a:p>
            <a:pPr marL="273050" indent="-273050" algn="just">
              <a:buFont typeface="Arial" panose="020B0604020202020204" pitchFamily="34" charset="0"/>
              <a:buChar char="•"/>
              <a:defRPr/>
            </a:pPr>
            <a:r>
              <a:rPr lang="en-US" sz="2400" dirty="0">
                <a:solidFill>
                  <a:srgbClr val="002060"/>
                </a:solidFill>
                <a:latin typeface="Times-Roman"/>
              </a:rPr>
              <a:t>explain basic constructs of Java programming and apply them to solve the real-world problems </a:t>
            </a:r>
          </a:p>
          <a:p>
            <a:pPr marL="285750" indent="-285750" algn="just">
              <a:buFont typeface="Arial" panose="020B0604020202020204" pitchFamily="34" charset="0"/>
              <a:buChar char="•"/>
              <a:defRPr/>
            </a:pPr>
            <a:r>
              <a:rPr lang="en-US" sz="2400" dirty="0">
                <a:solidFill>
                  <a:srgbClr val="002060"/>
                </a:solidFill>
                <a:latin typeface="Times-Roman"/>
              </a:rPr>
              <a:t>Illustrate the Object-oriented programming principles to write efficient and reusable codes. </a:t>
            </a:r>
          </a:p>
          <a:p>
            <a:pPr marL="285750" indent="-285750" algn="just">
              <a:buFont typeface="Arial" panose="020B0604020202020204" pitchFamily="34" charset="0"/>
              <a:buChar char="•"/>
              <a:defRPr/>
            </a:pPr>
            <a:r>
              <a:rPr lang="en-US" sz="2400" dirty="0">
                <a:solidFill>
                  <a:srgbClr val="002060"/>
                </a:solidFill>
                <a:latin typeface="Times-Roman"/>
              </a:rPr>
              <a:t>demonstrate the concept of inheritance to reuse and extend the features of existing class with access control</a:t>
            </a:r>
          </a:p>
          <a:p>
            <a:pPr marL="285750" indent="-285750" algn="just">
              <a:buFont typeface="Arial" panose="020B0604020202020204" pitchFamily="34" charset="0"/>
              <a:buChar char="•"/>
              <a:defRPr/>
            </a:pPr>
            <a:r>
              <a:rPr lang="en-US" sz="2400" dirty="0">
                <a:solidFill>
                  <a:srgbClr val="002060"/>
                </a:solidFill>
                <a:latin typeface="Times-Roman"/>
              </a:rPr>
              <a:t>contrast the uses of abstract classes, interfaces and Lambda expressions</a:t>
            </a:r>
          </a:p>
          <a:p>
            <a:pPr marL="285750" indent="-285750" algn="just">
              <a:buFont typeface="Arial" panose="020B0604020202020204" pitchFamily="34" charset="0"/>
              <a:buChar char="•"/>
              <a:defRPr/>
            </a:pPr>
            <a:r>
              <a:rPr lang="en-US" sz="2400" dirty="0">
                <a:solidFill>
                  <a:srgbClr val="002060"/>
                </a:solidFill>
                <a:latin typeface="Times-Roman"/>
              </a:rPr>
              <a:t>use of exception handling and input/output techniques to improve the robustness and reliability of Java applications</a:t>
            </a:r>
          </a:p>
          <a:p>
            <a:pPr marL="285750" indent="-285750">
              <a:buFont typeface="Arial" panose="020B0604020202020204" pitchFamily="34" charset="0"/>
              <a:buChar char="•"/>
              <a:defRPr/>
            </a:pPr>
            <a:r>
              <a:rPr lang="en-US" sz="2400" dirty="0">
                <a:solidFill>
                  <a:srgbClr val="002060"/>
                </a:solidFill>
                <a:latin typeface="Times-Roman"/>
              </a:rPr>
              <a:t>integrate collections and generics to ensure clean, robust, and maintainable Java code</a:t>
            </a:r>
            <a:endParaRPr lang="en-IN" sz="2200" dirty="0"/>
          </a:p>
        </p:txBody>
      </p:sp>
    </p:spTree>
    <p:extLst>
      <p:ext uri="{BB962C8B-B14F-4D97-AF65-F5344CB8AC3E}">
        <p14:creationId xmlns:p14="http://schemas.microsoft.com/office/powerpoint/2010/main" val="1598951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C33120-7239-6A76-EF3B-2FA4C165E32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5195EDF-039D-8ACD-D919-A9A9DB951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2AA65E-820A-5883-7030-6B11ADC3B89A}"/>
              </a:ext>
            </a:extLst>
          </p:cNvPr>
          <p:cNvSpPr>
            <a:spLocks noGrp="1"/>
          </p:cNvSpPr>
          <p:nvPr>
            <p:ph type="title"/>
          </p:nvPr>
        </p:nvSpPr>
        <p:spPr>
          <a:xfrm>
            <a:off x="838200" y="365125"/>
            <a:ext cx="10515600" cy="1078525"/>
          </a:xfrm>
        </p:spPr>
        <p:txBody>
          <a:bodyPr>
            <a:normAutofit fontScale="90000"/>
          </a:bodyPr>
          <a:lstStyle/>
          <a:p>
            <a:pPr algn="ctr"/>
            <a:r>
              <a:rPr lang="en-US" altLang="en-US" b="1" dirty="0">
                <a:solidFill>
                  <a:srgbClr val="C00000"/>
                </a:solidFill>
                <a:latin typeface="Times New Roman" panose="02020603050405020304" pitchFamily="18" charset="0"/>
                <a:cs typeface="Times New Roman" panose="02020603050405020304" pitchFamily="18" charset="0"/>
              </a:rPr>
              <a:t>Program Outcomes achieved from the course</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88137FD2-121D-18C3-AF98-99F263BF2E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9719302-B1FA-BCAA-9B5F-1144E00A543E}"/>
              </a:ext>
            </a:extLst>
          </p:cNvPr>
          <p:cNvSpPr>
            <a:spLocks noGrp="1"/>
          </p:cNvSpPr>
          <p:nvPr>
            <p:ph idx="1"/>
          </p:nvPr>
        </p:nvSpPr>
        <p:spPr>
          <a:xfrm>
            <a:off x="838200" y="1929384"/>
            <a:ext cx="10515600" cy="4251960"/>
          </a:xfrm>
        </p:spPr>
        <p:txBody>
          <a:bodyPr>
            <a:normAutofit/>
          </a:bodyPr>
          <a:lstStyle/>
          <a:p>
            <a:pPr algn="just"/>
            <a:r>
              <a:rPr lang="en-US" altLang="en-US" sz="2400" dirty="0">
                <a:solidFill>
                  <a:srgbClr val="002060"/>
                </a:solidFill>
                <a:latin typeface="Times New Roman" panose="02020603050405020304" pitchFamily="18" charset="0"/>
                <a:cs typeface="Times New Roman" panose="02020603050405020304" pitchFamily="18" charset="0"/>
              </a:rPr>
              <a:t>Apply the knowledge of mathematics, science, engineering fundamentals, and an engineering specialization to the solution of complex engineering problems.</a:t>
            </a:r>
          </a:p>
          <a:p>
            <a:pPr algn="just"/>
            <a:r>
              <a:rPr lang="en-US" altLang="en-US" sz="2400" dirty="0">
                <a:solidFill>
                  <a:srgbClr val="002060"/>
                </a:solidFill>
                <a:latin typeface="Times New Roman" panose="02020603050405020304" pitchFamily="18" charset="0"/>
                <a:cs typeface="Times New Roman" panose="02020603050405020304" pitchFamily="18" charset="0"/>
              </a:rPr>
              <a:t>Design solutions for complex engineering problems and design system components or processes that meet the specified needs with appropriate consideration for the public health and safety, and the cultural, societal, and environmental considerations.</a:t>
            </a:r>
          </a:p>
          <a:p>
            <a:pPr algn="just"/>
            <a:r>
              <a:rPr lang="en-US" altLang="en-US" sz="2400" dirty="0">
                <a:solidFill>
                  <a:srgbClr val="002060"/>
                </a:solidFill>
                <a:latin typeface="Times New Roman" panose="02020603050405020304" pitchFamily="18" charset="0"/>
                <a:cs typeface="Times New Roman" panose="02020603050405020304" pitchFamily="18" charset="0"/>
              </a:rPr>
              <a:t>Create, select, and apply appropriate techniques, resources, and modern engineering and IT tools including prediction and modelling to complex engineering activities with an understanding of the limitations.</a:t>
            </a:r>
          </a:p>
        </p:txBody>
      </p:sp>
    </p:spTree>
    <p:extLst>
      <p:ext uri="{BB962C8B-B14F-4D97-AF65-F5344CB8AC3E}">
        <p14:creationId xmlns:p14="http://schemas.microsoft.com/office/powerpoint/2010/main" val="2062069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72A39D-967A-F3A1-0163-8D8C3B98E8E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F58B86A-E567-60FB-409D-8A06B9947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B9F3B1-DCF0-0888-BD10-DBA9D50A5B79}"/>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Skillset</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C2FE2E77-E95A-E76D-30F4-DACF98CCF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7CE709F-EFC5-8D37-B06F-41CB997B11E2}"/>
              </a:ext>
            </a:extLst>
          </p:cNvPr>
          <p:cNvSpPr>
            <a:spLocks noGrp="1"/>
          </p:cNvSpPr>
          <p:nvPr>
            <p:ph idx="1"/>
          </p:nvPr>
        </p:nvSpPr>
        <p:spPr>
          <a:xfrm>
            <a:off x="838200" y="1929384"/>
            <a:ext cx="10515600" cy="4251960"/>
          </a:xfrm>
        </p:spPr>
        <p:txBody>
          <a:bodyPr>
            <a:normAutofit/>
          </a:bodyPr>
          <a:lstStyle/>
          <a:p>
            <a:pPr algn="just"/>
            <a:r>
              <a:rPr lang="en-US" altLang="en-US" sz="2400" dirty="0">
                <a:solidFill>
                  <a:srgbClr val="002060"/>
                </a:solidFill>
                <a:latin typeface="Times New Roman" panose="02020603050405020304" pitchFamily="18" charset="0"/>
                <a:cs typeface="Times New Roman" panose="02020603050405020304" pitchFamily="18" charset="0"/>
              </a:rPr>
              <a:t>Programming Skills</a:t>
            </a:r>
          </a:p>
          <a:p>
            <a:pPr algn="just"/>
            <a:r>
              <a:rPr lang="en-US" altLang="en-US" sz="2400" dirty="0">
                <a:solidFill>
                  <a:srgbClr val="002060"/>
                </a:solidFill>
                <a:latin typeface="Times New Roman" panose="02020603050405020304" pitchFamily="18" charset="0"/>
                <a:cs typeface="Times New Roman" panose="02020603050405020304" pitchFamily="18" charset="0"/>
              </a:rPr>
              <a:t>Code analysis</a:t>
            </a:r>
          </a:p>
        </p:txBody>
      </p:sp>
    </p:spTree>
    <p:extLst>
      <p:ext uri="{BB962C8B-B14F-4D97-AF65-F5344CB8AC3E}">
        <p14:creationId xmlns:p14="http://schemas.microsoft.com/office/powerpoint/2010/main" val="516009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93BE4D-3472-8123-D9A8-32B1320FC7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04A7E8C-2EA0-1A30-FA41-B479221F5E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579A86-EF3F-C931-B7DC-6C4C16072A1A}"/>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Course Contents</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244A1BF8-319F-CB34-6F6A-2D1F931F8C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0F288DA-4C54-941A-54F0-0E7F009933D0}"/>
              </a:ext>
            </a:extLst>
          </p:cNvPr>
          <p:cNvSpPr>
            <a:spLocks noGrp="1"/>
          </p:cNvSpPr>
          <p:nvPr>
            <p:ph idx="1"/>
          </p:nvPr>
        </p:nvSpPr>
        <p:spPr>
          <a:xfrm>
            <a:off x="838200" y="1929384"/>
            <a:ext cx="10515600" cy="4625908"/>
          </a:xfrm>
        </p:spPr>
        <p:txBody>
          <a:bodyPr>
            <a:normAutofit lnSpcReduction="10000"/>
          </a:bodyPr>
          <a:lstStyle/>
          <a:p>
            <a:pPr marL="0" indent="0" algn="just">
              <a:lnSpc>
                <a:spcPct val="107000"/>
              </a:lnSpc>
              <a:spcAft>
                <a:spcPts val="800"/>
              </a:spcAft>
              <a:buNone/>
            </a:pPr>
            <a:r>
              <a:rPr lang="en-IN" sz="1600" b="1" dirty="0">
                <a:solidFill>
                  <a:srgbClr val="002060"/>
                </a:solidFill>
                <a:latin typeface="Times New Roman" panose="02020603050405020304" pitchFamily="18" charset="0"/>
                <a:cs typeface="Times New Roman" panose="02020603050405020304" pitchFamily="18" charset="0"/>
              </a:rPr>
              <a:t>Unit I</a:t>
            </a:r>
          </a:p>
          <a:p>
            <a:pPr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Introduction to Java: </a:t>
            </a:r>
            <a:r>
              <a:rPr lang="en-IN" sz="1600" dirty="0">
                <a:solidFill>
                  <a:srgbClr val="002060"/>
                </a:solidFill>
                <a:latin typeface="Times New Roman" panose="02020603050405020304" pitchFamily="18" charset="0"/>
                <a:cs typeface="Times New Roman" panose="02020603050405020304" pitchFamily="18" charset="0"/>
              </a:rPr>
              <a:t>History and Features of Java, Java program structure, Writing simple Java class and main() method, Command-line arguments, Understanding JDK, JRE, and JVM </a:t>
            </a:r>
          </a:p>
          <a:p>
            <a:pPr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Data In the Cart: </a:t>
            </a:r>
            <a:r>
              <a:rPr lang="en-IN" sz="1600" dirty="0">
                <a:solidFill>
                  <a:srgbClr val="002060"/>
                </a:solidFill>
                <a:latin typeface="Times New Roman" panose="02020603050405020304" pitchFamily="18" charset="0"/>
                <a:cs typeface="Times New Roman" panose="02020603050405020304" pitchFamily="18" charset="0"/>
              </a:rPr>
              <a:t>Using primitive data types, Type conversion, Keywords, Identifiers, Variables, Access modifiers, static keyword, Wrapper class </a:t>
            </a:r>
          </a:p>
          <a:p>
            <a:pPr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Operators: </a:t>
            </a:r>
            <a:r>
              <a:rPr lang="en-IN" sz="1600" dirty="0">
                <a:solidFill>
                  <a:srgbClr val="002060"/>
                </a:solidFill>
                <a:latin typeface="Times New Roman" panose="02020603050405020304" pitchFamily="18" charset="0"/>
                <a:cs typeface="Times New Roman" panose="02020603050405020304" pitchFamily="18" charset="0"/>
              </a:rPr>
              <a:t>Working with Bit-wise, arithmetic, logical, and relational operators, Unary, assignment, and Ternary operator, Operator precedence Conditional Statements: Using if/else constructs and switch-case statements</a:t>
            </a:r>
          </a:p>
          <a:p>
            <a:pPr marL="0" indent="0" algn="just">
              <a:lnSpc>
                <a:spcPct val="107000"/>
              </a:lnSpc>
              <a:spcAft>
                <a:spcPts val="800"/>
              </a:spcAft>
              <a:buNone/>
            </a:pPr>
            <a:r>
              <a:rPr lang="en-IN" sz="1600" b="1" dirty="0">
                <a:solidFill>
                  <a:srgbClr val="002060"/>
                </a:solidFill>
                <a:latin typeface="Times New Roman" panose="02020603050405020304" pitchFamily="18" charset="0"/>
                <a:cs typeface="Times New Roman" panose="02020603050405020304" pitchFamily="18" charset="0"/>
              </a:rPr>
              <a:t>Unit II   </a:t>
            </a:r>
            <a:r>
              <a:rPr lang="en-IN" sz="1600" dirty="0">
                <a:solidFill>
                  <a:srgbClr val="002060"/>
                </a:solidFill>
                <a:latin typeface="Times New Roman" panose="02020603050405020304" pitchFamily="18" charset="0"/>
                <a:cs typeface="Times New Roman" panose="02020603050405020304" pitchFamily="18" charset="0"/>
              </a:rPr>
              <a:t>	</a:t>
            </a:r>
          </a:p>
          <a:p>
            <a:pPr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Loops: </a:t>
            </a:r>
            <a:r>
              <a:rPr lang="en-IN" sz="1600" dirty="0">
                <a:solidFill>
                  <a:srgbClr val="002060"/>
                </a:solidFill>
                <a:latin typeface="Times New Roman" panose="02020603050405020304" pitchFamily="18" charset="0"/>
                <a:cs typeface="Times New Roman" panose="02020603050405020304" pitchFamily="18" charset="0"/>
              </a:rPr>
              <a:t>Working with for loop, while loop, do-while loop, and for-each loop </a:t>
            </a:r>
          </a:p>
          <a:p>
            <a:pPr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Arrays and Enums: </a:t>
            </a:r>
            <a:r>
              <a:rPr lang="en-IN" sz="1600" dirty="0">
                <a:solidFill>
                  <a:srgbClr val="002060"/>
                </a:solidFill>
                <a:latin typeface="Times New Roman" panose="02020603050405020304" pitchFamily="18" charset="0"/>
                <a:cs typeface="Times New Roman" panose="02020603050405020304" pitchFamily="18" charset="0"/>
              </a:rPr>
              <a:t>Fundamentals about Arrays, Multi-dimensional arrays, Array Access and Iterations, Using </a:t>
            </a:r>
            <a:r>
              <a:rPr lang="en-IN" sz="1600" dirty="0" err="1">
                <a:solidFill>
                  <a:srgbClr val="002060"/>
                </a:solidFill>
                <a:latin typeface="Times New Roman" panose="02020603050405020304" pitchFamily="18" charset="0"/>
                <a:cs typeface="Times New Roman" panose="02020603050405020304" pitchFamily="18" charset="0"/>
              </a:rPr>
              <a:t>varargs</a:t>
            </a:r>
            <a:r>
              <a:rPr lang="en-IN" sz="1600" dirty="0">
                <a:solidFill>
                  <a:srgbClr val="002060"/>
                </a:solidFill>
                <a:latin typeface="Times New Roman" panose="02020603050405020304" pitchFamily="18" charset="0"/>
                <a:cs typeface="Times New Roman" panose="02020603050405020304" pitchFamily="18" charset="0"/>
              </a:rPr>
              <a:t>, Enumerations </a:t>
            </a:r>
          </a:p>
          <a:p>
            <a:pPr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OOP Concepts: </a:t>
            </a:r>
            <a:r>
              <a:rPr lang="en-IN" sz="1600" dirty="0">
                <a:solidFill>
                  <a:srgbClr val="002060"/>
                </a:solidFill>
                <a:latin typeface="Times New Roman" panose="02020603050405020304" pitchFamily="18" charset="0"/>
                <a:cs typeface="Times New Roman" panose="02020603050405020304" pitchFamily="18" charset="0"/>
              </a:rPr>
              <a:t>Basics of class and objects, Writing constructors and methods, Overloading methods and constructors, this keyword, initializer blocks String Class : Constructors and methods of String and String Builder class</a:t>
            </a:r>
          </a:p>
        </p:txBody>
      </p:sp>
    </p:spTree>
    <p:extLst>
      <p:ext uri="{BB962C8B-B14F-4D97-AF65-F5344CB8AC3E}">
        <p14:creationId xmlns:p14="http://schemas.microsoft.com/office/powerpoint/2010/main" val="362972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3B9ECA-873E-406E-67B4-B93F81EF8EF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3A30E7-7D2F-5D6B-4A8C-80588408D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F81B03-C2E5-62FF-C7F3-B0365655A738}"/>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Course Contents</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A591A83E-482F-94EC-B3B8-89C3813F7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A8A1375-C8C4-24E0-9BEA-08F4DBEA76E2}"/>
              </a:ext>
            </a:extLst>
          </p:cNvPr>
          <p:cNvSpPr>
            <a:spLocks noGrp="1"/>
          </p:cNvSpPr>
          <p:nvPr>
            <p:ph idx="1"/>
          </p:nvPr>
        </p:nvSpPr>
        <p:spPr>
          <a:xfrm>
            <a:off x="838200" y="1929384"/>
            <a:ext cx="10515600" cy="4625908"/>
          </a:xfrm>
        </p:spPr>
        <p:txBody>
          <a:bodyPr>
            <a:normAutofit/>
          </a:bodyPr>
          <a:lstStyle/>
          <a:p>
            <a:pPr marL="0" indent="0" algn="just">
              <a:lnSpc>
                <a:spcPct val="107000"/>
              </a:lnSpc>
              <a:spcAft>
                <a:spcPts val="800"/>
              </a:spcAft>
              <a:buNone/>
            </a:pPr>
            <a:r>
              <a:rPr lang="en-IN" sz="1600" b="1" dirty="0">
                <a:solidFill>
                  <a:srgbClr val="002060"/>
                </a:solidFill>
                <a:latin typeface="Times New Roman" panose="02020603050405020304" pitchFamily="18" charset="0"/>
                <a:cs typeface="Times New Roman" panose="02020603050405020304" pitchFamily="18" charset="0"/>
              </a:rPr>
              <a:t>Unit III</a:t>
            </a:r>
          </a:p>
          <a:p>
            <a:pPr marL="914400"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Inheritance and Polymorphism: </a:t>
            </a:r>
            <a:r>
              <a:rPr lang="en-IN" sz="1600" dirty="0">
                <a:solidFill>
                  <a:srgbClr val="002060"/>
                </a:solidFill>
                <a:latin typeface="Times New Roman" panose="02020603050405020304" pitchFamily="18" charset="0"/>
                <a:cs typeface="Times New Roman" panose="02020603050405020304" pitchFamily="18" charset="0"/>
              </a:rPr>
              <a:t>Inheritance, Method overriding, super keyword, Object class and overriding </a:t>
            </a:r>
            <a:r>
              <a:rPr lang="en-IN" sz="1600" dirty="0" err="1">
                <a:solidFill>
                  <a:srgbClr val="002060"/>
                </a:solidFill>
                <a:latin typeface="Times New Roman" panose="02020603050405020304" pitchFamily="18" charset="0"/>
                <a:cs typeface="Times New Roman" panose="02020603050405020304" pitchFamily="18" charset="0"/>
              </a:rPr>
              <a:t>toString</a:t>
            </a:r>
            <a:r>
              <a:rPr lang="en-IN" sz="1600" dirty="0">
                <a:solidFill>
                  <a:srgbClr val="002060"/>
                </a:solidFill>
                <a:latin typeface="Times New Roman" panose="02020603050405020304" pitchFamily="18" charset="0"/>
                <a:cs typeface="Times New Roman" panose="02020603050405020304" pitchFamily="18" charset="0"/>
              </a:rPr>
              <a:t>() and equals() method, Using super and final keywords, </a:t>
            </a:r>
            <a:r>
              <a:rPr lang="en-IN" sz="1600" dirty="0" err="1">
                <a:solidFill>
                  <a:srgbClr val="002060"/>
                </a:solidFill>
                <a:latin typeface="Times New Roman" panose="02020603050405020304" pitchFamily="18" charset="0"/>
                <a:cs typeface="Times New Roman" panose="02020603050405020304" pitchFamily="18" charset="0"/>
              </a:rPr>
              <a:t>instanceof</a:t>
            </a:r>
            <a:r>
              <a:rPr lang="en-IN" sz="1600" dirty="0">
                <a:solidFill>
                  <a:srgbClr val="002060"/>
                </a:solidFill>
                <a:latin typeface="Times New Roman" panose="02020603050405020304" pitchFamily="18" charset="0"/>
                <a:cs typeface="Times New Roman" panose="02020603050405020304" pitchFamily="18" charset="0"/>
              </a:rPr>
              <a:t> operator.</a:t>
            </a:r>
          </a:p>
          <a:p>
            <a:pPr marL="914400"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Abstract Class and Interface: </a:t>
            </a:r>
            <a:r>
              <a:rPr lang="en-IN" sz="1600" dirty="0">
                <a:solidFill>
                  <a:srgbClr val="002060"/>
                </a:solidFill>
                <a:latin typeface="Times New Roman" panose="02020603050405020304" pitchFamily="18" charset="0"/>
                <a:cs typeface="Times New Roman" panose="02020603050405020304" pitchFamily="18" charset="0"/>
              </a:rPr>
              <a:t>Abstract method and abstract class, Interfaces, static and default methods.</a:t>
            </a:r>
          </a:p>
          <a:p>
            <a:pPr marL="0" indent="0" algn="just">
              <a:lnSpc>
                <a:spcPct val="107000"/>
              </a:lnSpc>
              <a:spcAft>
                <a:spcPts val="800"/>
              </a:spcAft>
              <a:buNone/>
            </a:pPr>
            <a:r>
              <a:rPr lang="en-IN" sz="1600" b="1" dirty="0">
                <a:solidFill>
                  <a:srgbClr val="002060"/>
                </a:solidFill>
                <a:latin typeface="Times New Roman" panose="02020603050405020304" pitchFamily="18" charset="0"/>
                <a:cs typeface="Times New Roman" panose="02020603050405020304" pitchFamily="18" charset="0"/>
              </a:rPr>
              <a:t>Unit IV</a:t>
            </a:r>
          </a:p>
          <a:p>
            <a:pPr marL="914400"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Nested Class and Lambda Expressions:  </a:t>
            </a:r>
            <a:r>
              <a:rPr lang="en-IN" sz="1600" dirty="0">
                <a:solidFill>
                  <a:srgbClr val="002060"/>
                </a:solidFill>
                <a:latin typeface="Times New Roman" panose="02020603050405020304" pitchFamily="18" charset="0"/>
                <a:cs typeface="Times New Roman" panose="02020603050405020304" pitchFamily="18" charset="0"/>
              </a:rPr>
              <a:t>Nested Class, Understanding the importance of static and non-static nested classes, Local and Anonymous class, Functional Interface,  Lambda expressions</a:t>
            </a:r>
          </a:p>
          <a:p>
            <a:pPr marL="914400"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Utility Classes: </a:t>
            </a:r>
            <a:r>
              <a:rPr lang="en-IN" sz="1600" dirty="0">
                <a:solidFill>
                  <a:srgbClr val="002060"/>
                </a:solidFill>
                <a:latin typeface="Times New Roman" panose="02020603050405020304" pitchFamily="18" charset="0"/>
                <a:cs typeface="Times New Roman" panose="02020603050405020304" pitchFamily="18" charset="0"/>
              </a:rPr>
              <a:t>Working with Dates</a:t>
            </a:r>
          </a:p>
          <a:p>
            <a:pPr marL="914400"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Exceptions and Assertions: </a:t>
            </a:r>
            <a:r>
              <a:rPr lang="en-IN" sz="1600" dirty="0">
                <a:solidFill>
                  <a:srgbClr val="002060"/>
                </a:solidFill>
                <a:latin typeface="Times New Roman" panose="02020603050405020304" pitchFamily="18" charset="0"/>
                <a:cs typeface="Times New Roman" panose="02020603050405020304" pitchFamily="18" charset="0"/>
              </a:rPr>
              <a:t>Exception overview, Exception class hierarchy and exception types, Propagation of exceptions, Using try, catch, and finally for exception handling, Usage of throw and throws, handling multiple exceptions using multi-catch, </a:t>
            </a:r>
            <a:r>
              <a:rPr lang="en-IN" sz="1600" dirty="0" err="1">
                <a:solidFill>
                  <a:srgbClr val="002060"/>
                </a:solidFill>
                <a:latin typeface="Times New Roman" panose="02020603050405020304" pitchFamily="18" charset="0"/>
                <a:cs typeface="Times New Roman" panose="02020603050405020304" pitchFamily="18" charset="0"/>
              </a:rPr>
              <a:t>Autoclose</a:t>
            </a:r>
            <a:r>
              <a:rPr lang="en-IN" sz="1600" dirty="0">
                <a:solidFill>
                  <a:srgbClr val="002060"/>
                </a:solidFill>
                <a:latin typeface="Times New Roman" panose="02020603050405020304" pitchFamily="18" charset="0"/>
                <a:cs typeface="Times New Roman" panose="02020603050405020304" pitchFamily="18" charset="0"/>
              </a:rPr>
              <a:t> resources with try-with-resources statement, Creating custom exceptions, Testing invariants by using assertions</a:t>
            </a:r>
          </a:p>
        </p:txBody>
      </p:sp>
    </p:spTree>
    <p:extLst>
      <p:ext uri="{BB962C8B-B14F-4D97-AF65-F5344CB8AC3E}">
        <p14:creationId xmlns:p14="http://schemas.microsoft.com/office/powerpoint/2010/main" val="2879165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908CE9-5CF7-9450-E4F0-2900B4ADBBF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5B93F1-6D51-0058-3033-B9CFBB6E64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CDAA61-C139-0AA1-4880-148638B5F76B}"/>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Course Contents</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B779380D-6DFE-AE1B-0423-18304CC47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C636AA5-3E56-FF02-5A59-DFDE691DC895}"/>
              </a:ext>
            </a:extLst>
          </p:cNvPr>
          <p:cNvSpPr>
            <a:spLocks noGrp="1"/>
          </p:cNvSpPr>
          <p:nvPr>
            <p:ph idx="1"/>
          </p:nvPr>
        </p:nvSpPr>
        <p:spPr>
          <a:xfrm>
            <a:off x="838200" y="1929384"/>
            <a:ext cx="10515600" cy="4625908"/>
          </a:xfrm>
        </p:spPr>
        <p:txBody>
          <a:bodyPr>
            <a:normAutofit/>
          </a:bodyPr>
          <a:lstStyle/>
          <a:p>
            <a:pPr marL="0" indent="0" algn="just">
              <a:lnSpc>
                <a:spcPct val="107000"/>
              </a:lnSpc>
              <a:spcAft>
                <a:spcPts val="800"/>
              </a:spcAft>
              <a:buNone/>
            </a:pPr>
            <a:r>
              <a:rPr lang="en-IN" sz="1600" b="1" dirty="0">
                <a:solidFill>
                  <a:srgbClr val="002060"/>
                </a:solidFill>
                <a:latin typeface="Times New Roman" panose="02020603050405020304" pitchFamily="18" charset="0"/>
                <a:cs typeface="Times New Roman" panose="02020603050405020304" pitchFamily="18" charset="0"/>
              </a:rPr>
              <a:t>Unit V</a:t>
            </a:r>
          </a:p>
          <a:p>
            <a:pPr marL="914400"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I/O Fundamentals: </a:t>
            </a:r>
            <a:r>
              <a:rPr lang="en-IN" sz="1600" dirty="0">
                <a:solidFill>
                  <a:srgbClr val="002060"/>
                </a:solidFill>
                <a:latin typeface="Times New Roman" panose="02020603050405020304" pitchFamily="18" charset="0"/>
                <a:cs typeface="Times New Roman" panose="02020603050405020304" pitchFamily="18" charset="0"/>
              </a:rPr>
              <a:t>Describing the basics of input and output in Java, Read and write data from various sources, Using streams to read and write files, Writing and read objects using serialization</a:t>
            </a:r>
          </a:p>
          <a:p>
            <a:pPr marL="914400" lvl="1" algn="just">
              <a:lnSpc>
                <a:spcPct val="107000"/>
              </a:lnSpc>
              <a:spcAft>
                <a:spcPts val="800"/>
              </a:spcAft>
            </a:pPr>
            <a:r>
              <a:rPr lang="en-IN" sz="1600" dirty="0">
                <a:solidFill>
                  <a:srgbClr val="002060"/>
                </a:solidFill>
                <a:latin typeface="Times New Roman" panose="02020603050405020304" pitchFamily="18" charset="0"/>
                <a:cs typeface="Times New Roman" panose="02020603050405020304" pitchFamily="18" charset="0"/>
              </a:rPr>
              <a:t> </a:t>
            </a:r>
            <a:r>
              <a:rPr lang="en-IN" sz="1600" b="1" dirty="0">
                <a:solidFill>
                  <a:srgbClr val="002060"/>
                </a:solidFill>
                <a:latin typeface="Times New Roman" panose="02020603050405020304" pitchFamily="18" charset="0"/>
                <a:cs typeface="Times New Roman" panose="02020603050405020304" pitchFamily="18" charset="0"/>
              </a:rPr>
              <a:t>Generics: </a:t>
            </a:r>
            <a:r>
              <a:rPr lang="en-IN" sz="1600" dirty="0">
                <a:solidFill>
                  <a:srgbClr val="002060"/>
                </a:solidFill>
                <a:latin typeface="Times New Roman" panose="02020603050405020304" pitchFamily="18" charset="0"/>
                <a:cs typeface="Times New Roman" panose="02020603050405020304" pitchFamily="18" charset="0"/>
              </a:rPr>
              <a:t>Creating a custom generic class, Using the type inference diamond to create an object, Using bounded types and Wild Cards.</a:t>
            </a:r>
          </a:p>
          <a:p>
            <a:pPr marL="0" indent="0" algn="just">
              <a:lnSpc>
                <a:spcPct val="107000"/>
              </a:lnSpc>
              <a:spcAft>
                <a:spcPts val="800"/>
              </a:spcAft>
              <a:buNone/>
            </a:pPr>
            <a:r>
              <a:rPr lang="en-IN" sz="1600" b="1" dirty="0">
                <a:solidFill>
                  <a:srgbClr val="002060"/>
                </a:solidFill>
                <a:latin typeface="Times New Roman" panose="02020603050405020304" pitchFamily="18" charset="0"/>
                <a:cs typeface="Times New Roman" panose="02020603050405020304" pitchFamily="18" charset="0"/>
              </a:rPr>
              <a:t>Unit VI</a:t>
            </a:r>
          </a:p>
          <a:p>
            <a:pPr marL="914400" lvl="1" algn="just">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Collections</a:t>
            </a:r>
            <a:r>
              <a:rPr lang="en-IN" sz="1600" dirty="0">
                <a:solidFill>
                  <a:srgbClr val="002060"/>
                </a:solidFill>
                <a:latin typeface="Times New Roman" panose="02020603050405020304" pitchFamily="18" charset="0"/>
                <a:cs typeface="Times New Roman" panose="02020603050405020304" pitchFamily="18" charset="0"/>
              </a:rPr>
              <a:t> Creating a collection by using generics, Implementing an </a:t>
            </a:r>
            <a:r>
              <a:rPr lang="en-IN" sz="1600" dirty="0" err="1">
                <a:solidFill>
                  <a:srgbClr val="002060"/>
                </a:solidFill>
                <a:latin typeface="Times New Roman" panose="02020603050405020304" pitchFamily="18" charset="0"/>
                <a:cs typeface="Times New Roman" panose="02020603050405020304" pitchFamily="18" charset="0"/>
              </a:rPr>
              <a:t>ArrayList</a:t>
            </a:r>
            <a:r>
              <a:rPr lang="en-IN" sz="1600" dirty="0">
                <a:solidFill>
                  <a:srgbClr val="002060"/>
                </a:solidFill>
                <a:latin typeface="Times New Roman" panose="02020603050405020304" pitchFamily="18" charset="0"/>
                <a:cs typeface="Times New Roman" panose="02020603050405020304" pitchFamily="18" charset="0"/>
              </a:rPr>
              <a:t>, Implementing </a:t>
            </a:r>
            <a:r>
              <a:rPr lang="en-IN" sz="1600" dirty="0" err="1">
                <a:solidFill>
                  <a:srgbClr val="002060"/>
                </a:solidFill>
                <a:latin typeface="Times New Roman" panose="02020603050405020304" pitchFamily="18" charset="0"/>
                <a:cs typeface="Times New Roman" panose="02020603050405020304" pitchFamily="18" charset="0"/>
              </a:rPr>
              <a:t>TreeSet</a:t>
            </a:r>
            <a:r>
              <a:rPr lang="en-IN" sz="1600" dirty="0">
                <a:solidFill>
                  <a:srgbClr val="002060"/>
                </a:solidFill>
                <a:latin typeface="Times New Roman" panose="02020603050405020304" pitchFamily="18" charset="0"/>
                <a:cs typeface="Times New Roman" panose="02020603050405020304" pitchFamily="18" charset="0"/>
              </a:rPr>
              <a:t> using Comparable and Comparator interfaces, Implementing a HashMap, Implementing a Deque.</a:t>
            </a:r>
          </a:p>
          <a:p>
            <a:pPr marL="914400" lvl="1">
              <a:lnSpc>
                <a:spcPct val="107000"/>
              </a:lnSpc>
              <a:spcAft>
                <a:spcPts val="800"/>
              </a:spcAft>
            </a:pPr>
            <a:r>
              <a:rPr lang="en-IN" sz="1600" b="1" dirty="0">
                <a:solidFill>
                  <a:srgbClr val="002060"/>
                </a:solidFill>
                <a:latin typeface="Times New Roman" panose="02020603050405020304" pitchFamily="18" charset="0"/>
                <a:cs typeface="Times New Roman" panose="02020603050405020304" pitchFamily="18" charset="0"/>
              </a:rPr>
              <a:t>Database Programming using JDBC </a:t>
            </a:r>
            <a:r>
              <a:rPr lang="en-IN" sz="1600" dirty="0">
                <a:solidFill>
                  <a:srgbClr val="002060"/>
                </a:solidFill>
                <a:latin typeface="Times New Roman" panose="02020603050405020304" pitchFamily="18" charset="0"/>
                <a:cs typeface="Times New Roman" panose="02020603050405020304" pitchFamily="18" charset="0"/>
              </a:rPr>
              <a:t>Introduction to JDBC,JDBC Drivers, CRUD operation Using JDBC, Connecting to non-conventional Databases.</a:t>
            </a:r>
          </a:p>
        </p:txBody>
      </p:sp>
    </p:spTree>
    <p:extLst>
      <p:ext uri="{BB962C8B-B14F-4D97-AF65-F5344CB8AC3E}">
        <p14:creationId xmlns:p14="http://schemas.microsoft.com/office/powerpoint/2010/main" val="901136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72DA263-6E39-206B-0A0F-C68004F0F5B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63D59F-8D5E-0EF4-F4C3-1402D5664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26AA28-D05F-3E65-0E8E-7AE5F44B7EAE}"/>
              </a:ext>
            </a:extLst>
          </p:cNvPr>
          <p:cNvSpPr>
            <a:spLocks noGrp="1"/>
          </p:cNvSpPr>
          <p:nvPr>
            <p:ph type="title"/>
          </p:nvPr>
        </p:nvSpPr>
        <p:spPr>
          <a:xfrm>
            <a:off x="838200" y="365125"/>
            <a:ext cx="10515600" cy="1078525"/>
          </a:xfrm>
        </p:spPr>
        <p:txBody>
          <a:bodyPr>
            <a:normAutofit/>
          </a:bodyPr>
          <a:lstStyle/>
          <a:p>
            <a:pPr algn="ctr"/>
            <a:r>
              <a:rPr lang="en-US" altLang="en-US" sz="4000" b="1" dirty="0">
                <a:solidFill>
                  <a:srgbClr val="C00000"/>
                </a:solidFill>
                <a:latin typeface="Times New Roman" panose="02020603050405020304" pitchFamily="18" charset="0"/>
                <a:cs typeface="Times New Roman" panose="02020603050405020304" pitchFamily="18" charset="0"/>
              </a:rPr>
              <a:t>Course Assessment Model</a:t>
            </a:r>
            <a:endParaRPr lang="en-IN" sz="4000" b="1" dirty="0">
              <a:solidFill>
                <a:srgbClr val="C00000"/>
              </a:solidFill>
              <a:latin typeface="Times New Roman" panose="02020603050405020304" pitchFamily="18" charset="0"/>
              <a:cs typeface="Times New Roman" panose="02020603050405020304" pitchFamily="18" charset="0"/>
            </a:endParaRPr>
          </a:p>
        </p:txBody>
      </p:sp>
      <p:sp>
        <p:nvSpPr>
          <p:cNvPr id="10" name="sketch line">
            <a:extLst>
              <a:ext uri="{FF2B5EF4-FFF2-40B4-BE49-F238E27FC236}">
                <a16:creationId xmlns:a16="http://schemas.microsoft.com/office/drawing/2014/main" id="{5C37C9B5-8A19-13F4-512D-28B8868BB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713624F2-4ECB-7409-089B-85DD321FD2B8}"/>
              </a:ext>
            </a:extLst>
          </p:cNvPr>
          <p:cNvSpPr txBox="1">
            <a:spLocks/>
          </p:cNvSpPr>
          <p:nvPr/>
        </p:nvSpPr>
        <p:spPr>
          <a:xfrm>
            <a:off x="1979676" y="2157919"/>
            <a:ext cx="8229600" cy="37338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4000" b="1" dirty="0">
                <a:solidFill>
                  <a:srgbClr val="002060"/>
                </a:solidFill>
                <a:latin typeface="Times New Roman" pitchFamily="18" charset="0"/>
                <a:cs typeface="Times New Roman" pitchFamily="18" charset="0"/>
              </a:rPr>
              <a:t>CSE310                           Marks break up*</a:t>
            </a:r>
          </a:p>
          <a:p>
            <a:pPr>
              <a:defRPr/>
            </a:pPr>
            <a:r>
              <a:rPr lang="en-US" sz="4000" dirty="0">
                <a:solidFill>
                  <a:srgbClr val="C00000"/>
                </a:solidFill>
                <a:latin typeface="Times New Roman" pitchFamily="18" charset="0"/>
                <a:cs typeface="Times New Roman" pitchFamily="18" charset="0"/>
              </a:rPr>
              <a:t>Attendance						  5</a:t>
            </a:r>
          </a:p>
          <a:p>
            <a:pPr>
              <a:defRPr/>
            </a:pPr>
            <a:r>
              <a:rPr lang="en-US" sz="4000" dirty="0">
                <a:solidFill>
                  <a:srgbClr val="C00000"/>
                </a:solidFill>
                <a:latin typeface="Times New Roman" pitchFamily="18" charset="0"/>
                <a:cs typeface="Times New Roman" pitchFamily="18" charset="0"/>
              </a:rPr>
              <a:t>Daily Practice Problems				15</a:t>
            </a:r>
          </a:p>
          <a:p>
            <a:pPr>
              <a:defRPr/>
            </a:pPr>
            <a:r>
              <a:rPr lang="en-US" sz="4000" dirty="0">
                <a:solidFill>
                  <a:srgbClr val="C00000"/>
                </a:solidFill>
                <a:latin typeface="Times New Roman" pitchFamily="18" charset="0"/>
                <a:cs typeface="Times New Roman" pitchFamily="18" charset="0"/>
              </a:rPr>
              <a:t>CBT (One best out of Two CAs) online	15</a:t>
            </a:r>
          </a:p>
          <a:p>
            <a:pPr>
              <a:defRPr/>
            </a:pPr>
            <a:r>
              <a:rPr lang="en-US" sz="4000" dirty="0">
                <a:solidFill>
                  <a:srgbClr val="C00000"/>
                </a:solidFill>
                <a:latin typeface="Times New Roman" pitchFamily="18" charset="0"/>
                <a:cs typeface="Times New Roman" pitchFamily="18" charset="0"/>
              </a:rPr>
              <a:t>Written Test						20</a:t>
            </a:r>
          </a:p>
          <a:p>
            <a:pPr>
              <a:defRPr/>
            </a:pPr>
            <a:r>
              <a:rPr lang="en-US" sz="4000" dirty="0">
                <a:solidFill>
                  <a:srgbClr val="C00000"/>
                </a:solidFill>
                <a:latin typeface="Times New Roman" pitchFamily="18" charset="0"/>
                <a:cs typeface="Times New Roman" pitchFamily="18" charset="0"/>
              </a:rPr>
              <a:t>ETP 							45</a:t>
            </a:r>
          </a:p>
          <a:p>
            <a:pPr>
              <a:defRPr/>
            </a:pPr>
            <a:r>
              <a:rPr lang="en-US" sz="4000" b="1" dirty="0">
                <a:solidFill>
                  <a:srgbClr val="002060"/>
                </a:solidFill>
                <a:latin typeface="Times New Roman" pitchFamily="18" charset="0"/>
                <a:cs typeface="Times New Roman" pitchFamily="18" charset="0"/>
              </a:rPr>
              <a:t>Total							100</a:t>
            </a:r>
          </a:p>
          <a:p>
            <a:pPr>
              <a:defRPr/>
            </a:pPr>
            <a:endParaRPr lang="en-IN" dirty="0">
              <a:solidFill>
                <a:schemeClr val="accent6">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867929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2424</TotalTime>
  <Words>1983</Words>
  <Application>Microsoft Office PowerPoint</Application>
  <PresentationFormat>Widescreen</PresentationFormat>
  <Paragraphs>224</Paragraphs>
  <Slides>23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0</vt:i4>
      </vt:variant>
      <vt:variant>
        <vt:lpstr>Slide Titles</vt:lpstr>
      </vt:variant>
      <vt:variant>
        <vt:i4>23</vt:i4>
      </vt:variant>
    </vt:vector>
  </HeadingPairs>
  <TitlesOfParts>
    <vt:vector size="30" baseType="lpstr">
      <vt:lpstr>Aptos</vt:lpstr>
      <vt:lpstr>Aptos Display</vt:lpstr>
      <vt:lpstr>Arial</vt:lpstr>
      <vt:lpstr>Times New Roman</vt:lpstr>
      <vt:lpstr>Times-Roman</vt:lpstr>
      <vt:lpstr>Wingdings</vt:lpstr>
      <vt:lpstr>Office Theme</vt:lpstr>
      <vt:lpstr>CSE310 Programming in Java</vt:lpstr>
      <vt:lpstr>Programming in JAVA</vt:lpstr>
      <vt:lpstr>Course Outcomes</vt:lpstr>
      <vt:lpstr>Program Outcomes achieved from the course</vt:lpstr>
      <vt:lpstr>Skillset</vt:lpstr>
      <vt:lpstr>Course Contents</vt:lpstr>
      <vt:lpstr>Course Contents</vt:lpstr>
      <vt:lpstr>Course Contents</vt:lpstr>
      <vt:lpstr>Course Assessment Model</vt:lpstr>
      <vt:lpstr>Academic Tasks</vt:lpstr>
      <vt:lpstr>Programming Practice </vt:lpstr>
      <vt:lpstr>Marks Calculation for Programming Practice</vt:lpstr>
      <vt:lpstr>Marks Calculation for Programming Practice</vt:lpstr>
      <vt:lpstr>Daily Practice Problems </vt:lpstr>
      <vt:lpstr>Written Test</vt:lpstr>
      <vt:lpstr>End Term Practical (45 Marks)</vt:lpstr>
      <vt:lpstr>Certifications</vt:lpstr>
      <vt:lpstr> Textbooks and Reference</vt:lpstr>
      <vt:lpstr>OER- Open Educational Resources</vt:lpstr>
      <vt:lpstr>Why Star Course?</vt:lpstr>
      <vt:lpstr>Execution strategy </vt:lpstr>
      <vt:lpstr>Execution strategy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Aashish</dc:creator>
  <cp:lastModifiedBy>Mukesh Sharma</cp:lastModifiedBy>
  <cp:revision>31</cp:revision>
  <dcterms:created xsi:type="dcterms:W3CDTF">2025-01-04T06:25:56Z</dcterms:created>
  <dcterms:modified xsi:type="dcterms:W3CDTF">2025-01-12T18:51:20Z</dcterms:modified>
</cp:coreProperties>
</file>