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48900"/>
  <p:notesSz cx="6858000" cy="9144000"/>
  <p:embeddedFontLst>
    <p:embeddedFont>
      <p:font typeface="Architype Van Der Leck" panose="020B0604020202020204" charset="0"/>
      <p:regular r:id="rId10"/>
    </p:embeddedFont>
    <p:embeddedFont>
      <p:font typeface="Neue Machina" panose="020B0604020202020204" charset="0"/>
      <p:regular r:id="rId11"/>
    </p:embeddedFont>
    <p:embeddedFont>
      <p:font typeface="Neue Machina Ultra-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3144"/>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48900"/>
          </a:xfrm>
          <a:custGeom>
            <a:avLst/>
            <a:gdLst/>
            <a:ahLst/>
            <a:cxnLst/>
            <a:rect l="l" t="t" r="r" b="b"/>
            <a:pathLst>
              <a:path w="18288000" h="10248900">
                <a:moveTo>
                  <a:pt x="0" y="0"/>
                </a:moveTo>
                <a:lnTo>
                  <a:pt x="18288000" y="0"/>
                </a:lnTo>
                <a:lnTo>
                  <a:pt x="18288000" y="10248900"/>
                </a:lnTo>
                <a:lnTo>
                  <a:pt x="0" y="10248900"/>
                </a:lnTo>
                <a:lnTo>
                  <a:pt x="0" y="0"/>
                </a:lnTo>
                <a:close/>
              </a:path>
            </a:pathLst>
          </a:custGeom>
          <a:blipFill>
            <a:blip r:embed="rId2"/>
            <a:stretch>
              <a:fillRect/>
            </a:stretch>
          </a:blipFill>
          <a:ln w="95250" cap="sq">
            <a:solidFill>
              <a:srgbClr val="000000"/>
            </a:solidFill>
            <a:prstDash val="solid"/>
            <a:miter/>
          </a:ln>
        </p:spPr>
      </p:sp>
      <p:sp>
        <p:nvSpPr>
          <p:cNvPr id="3" name="Freeform 3"/>
          <p:cNvSpPr/>
          <p:nvPr/>
        </p:nvSpPr>
        <p:spPr>
          <a:xfrm>
            <a:off x="14979679" y="320958"/>
            <a:ext cx="3082511" cy="1017229"/>
          </a:xfrm>
          <a:custGeom>
            <a:avLst/>
            <a:gdLst/>
            <a:ahLst/>
            <a:cxnLst/>
            <a:rect l="l" t="t" r="r" b="b"/>
            <a:pathLst>
              <a:path w="3082511" h="1017229">
                <a:moveTo>
                  <a:pt x="0" y="0"/>
                </a:moveTo>
                <a:lnTo>
                  <a:pt x="3082511" y="0"/>
                </a:lnTo>
                <a:lnTo>
                  <a:pt x="3082511" y="1017229"/>
                </a:lnTo>
                <a:lnTo>
                  <a:pt x="0" y="1017229"/>
                </a:lnTo>
                <a:lnTo>
                  <a:pt x="0" y="0"/>
                </a:lnTo>
                <a:close/>
              </a:path>
            </a:pathLst>
          </a:custGeom>
          <a:blipFill>
            <a:blip r:embed="rId3"/>
            <a:stretch>
              <a:fillRect/>
            </a:stretch>
          </a:blipFill>
        </p:spPr>
      </p:sp>
      <p:sp>
        <p:nvSpPr>
          <p:cNvPr id="4" name="Freeform 4"/>
          <p:cNvSpPr/>
          <p:nvPr/>
        </p:nvSpPr>
        <p:spPr>
          <a:xfrm>
            <a:off x="382169" y="320958"/>
            <a:ext cx="6163826" cy="994165"/>
          </a:xfrm>
          <a:custGeom>
            <a:avLst/>
            <a:gdLst/>
            <a:ahLst/>
            <a:cxnLst/>
            <a:rect l="l" t="t" r="r" b="b"/>
            <a:pathLst>
              <a:path w="6163826" h="994165">
                <a:moveTo>
                  <a:pt x="0" y="0"/>
                </a:moveTo>
                <a:lnTo>
                  <a:pt x="6163826" y="0"/>
                </a:lnTo>
                <a:lnTo>
                  <a:pt x="6163826" y="994165"/>
                </a:lnTo>
                <a:lnTo>
                  <a:pt x="0" y="994165"/>
                </a:lnTo>
                <a:lnTo>
                  <a:pt x="0" y="0"/>
                </a:lnTo>
                <a:close/>
              </a:path>
            </a:pathLst>
          </a:custGeom>
          <a:blipFill>
            <a:blip r:embed="rId4"/>
            <a:stretch>
              <a:fillRect/>
            </a:stretch>
          </a:blipFill>
        </p:spPr>
      </p:sp>
      <p:grpSp>
        <p:nvGrpSpPr>
          <p:cNvPr id="5" name="Group 5"/>
          <p:cNvGrpSpPr/>
          <p:nvPr/>
        </p:nvGrpSpPr>
        <p:grpSpPr>
          <a:xfrm>
            <a:off x="7710488" y="1690688"/>
            <a:ext cx="184785" cy="182880"/>
            <a:chOff x="0" y="0"/>
            <a:chExt cx="246380" cy="243840"/>
          </a:xfrm>
        </p:grpSpPr>
        <p:sp>
          <p:nvSpPr>
            <p:cNvPr id="6" name="Freeform 6"/>
            <p:cNvSpPr/>
            <p:nvPr/>
          </p:nvSpPr>
          <p:spPr>
            <a:xfrm>
              <a:off x="45720" y="46990"/>
              <a:ext cx="147320" cy="154940"/>
            </a:xfrm>
            <a:custGeom>
              <a:avLst/>
              <a:gdLst/>
              <a:ahLst/>
              <a:cxnLst/>
              <a:rect l="l" t="t" r="r" b="b"/>
              <a:pathLst>
                <a:path w="147320" h="154940">
                  <a:moveTo>
                    <a:pt x="147320" y="54610"/>
                  </a:moveTo>
                  <a:cubicBezTo>
                    <a:pt x="144780" y="107950"/>
                    <a:pt x="124460" y="137160"/>
                    <a:pt x="105410" y="146050"/>
                  </a:cubicBezTo>
                  <a:cubicBezTo>
                    <a:pt x="86360" y="154940"/>
                    <a:pt x="52070" y="149860"/>
                    <a:pt x="35560" y="142240"/>
                  </a:cubicBezTo>
                  <a:cubicBezTo>
                    <a:pt x="22860" y="135890"/>
                    <a:pt x="15240" y="128270"/>
                    <a:pt x="8890" y="115570"/>
                  </a:cubicBezTo>
                  <a:cubicBezTo>
                    <a:pt x="2540" y="99060"/>
                    <a:pt x="0" y="63500"/>
                    <a:pt x="5080" y="45720"/>
                  </a:cubicBezTo>
                  <a:cubicBezTo>
                    <a:pt x="8890" y="33020"/>
                    <a:pt x="16510" y="24130"/>
                    <a:pt x="27940" y="16510"/>
                  </a:cubicBezTo>
                  <a:cubicBezTo>
                    <a:pt x="43180" y="7620"/>
                    <a:pt x="78740" y="0"/>
                    <a:pt x="97790" y="3810"/>
                  </a:cubicBezTo>
                  <a:cubicBezTo>
                    <a:pt x="110490" y="6350"/>
                    <a:pt x="128270" y="22860"/>
                    <a:pt x="128270" y="22860"/>
                  </a:cubicBezTo>
                </a:path>
              </a:pathLst>
            </a:custGeom>
            <a:solidFill>
              <a:srgbClr val="915BC6"/>
            </a:solidFill>
            <a:ln cap="sq">
              <a:noFill/>
              <a:prstDash val="solid"/>
              <a:miter/>
            </a:ln>
          </p:spPr>
        </p:sp>
      </p:grpSp>
      <p:sp>
        <p:nvSpPr>
          <p:cNvPr id="7" name="TextBox 7"/>
          <p:cNvSpPr txBox="1"/>
          <p:nvPr/>
        </p:nvSpPr>
        <p:spPr>
          <a:xfrm>
            <a:off x="11230690" y="9069421"/>
            <a:ext cx="6831500" cy="887612"/>
          </a:xfrm>
          <a:prstGeom prst="rect">
            <a:avLst/>
          </a:prstGeom>
        </p:spPr>
        <p:txBody>
          <a:bodyPr lIns="0" tIns="0" rIns="0" bIns="0" rtlCol="0" anchor="t">
            <a:spAutoFit/>
          </a:bodyPr>
          <a:lstStyle/>
          <a:p>
            <a:pPr algn="ctr">
              <a:lnSpc>
                <a:spcPts val="7251"/>
              </a:lnSpc>
            </a:pPr>
            <a:r>
              <a:rPr lang="en-US" sz="5179">
                <a:solidFill>
                  <a:srgbClr val="4B2570"/>
                </a:solidFill>
                <a:latin typeface="Architype Van Der Leck"/>
                <a:ea typeface="Architype Van Der Leck"/>
                <a:cs typeface="Architype Van Der Leck"/>
                <a:sym typeface="Architype Van Der Leck"/>
              </a:rPr>
              <a:t>HACK-A-BOT</a:t>
            </a:r>
          </a:p>
        </p:txBody>
      </p:sp>
      <p:sp>
        <p:nvSpPr>
          <p:cNvPr id="8" name="TextBox 8"/>
          <p:cNvSpPr txBox="1"/>
          <p:nvPr/>
        </p:nvSpPr>
        <p:spPr>
          <a:xfrm>
            <a:off x="382169" y="1448039"/>
            <a:ext cx="10848521" cy="893258"/>
          </a:xfrm>
          <a:prstGeom prst="rect">
            <a:avLst/>
          </a:prstGeom>
        </p:spPr>
        <p:txBody>
          <a:bodyPr lIns="0" tIns="0" rIns="0" bIns="0" rtlCol="0" anchor="t">
            <a:spAutoFit/>
          </a:bodyPr>
          <a:lstStyle/>
          <a:p>
            <a:pPr algn="l">
              <a:lnSpc>
                <a:spcPts val="8082"/>
              </a:lnSpc>
            </a:pPr>
            <a:r>
              <a:rPr lang="en-US" sz="3700" dirty="0">
                <a:solidFill>
                  <a:srgbClr val="010101"/>
                </a:solidFill>
                <a:latin typeface="Neue Machina Ultra-Bold"/>
                <a:ea typeface="Neue Machina Ultra-Bold"/>
                <a:cs typeface="Neue Machina Ultra-Bold"/>
                <a:sym typeface="Neue Machina Ultra-Bold"/>
              </a:rPr>
              <a:t>AI-Powered</a:t>
            </a:r>
            <a:endParaRPr lang="en-US" sz="3700" dirty="0">
              <a:solidFill>
                <a:srgbClr val="C13144"/>
              </a:solidFill>
              <a:latin typeface="Neue Machina Ultra-Bold"/>
              <a:ea typeface="Neue Machina Ultra-Bold"/>
              <a:cs typeface="Neue Machina Ultra-Bold"/>
              <a:sym typeface="Neue Machina Ultra-Bold"/>
            </a:endParaRPr>
          </a:p>
        </p:txBody>
      </p:sp>
      <p:sp>
        <p:nvSpPr>
          <p:cNvPr id="9" name="TextBox 9"/>
          <p:cNvSpPr txBox="1"/>
          <p:nvPr/>
        </p:nvSpPr>
        <p:spPr>
          <a:xfrm>
            <a:off x="382169" y="3462291"/>
            <a:ext cx="10848521" cy="639086"/>
          </a:xfrm>
          <a:prstGeom prst="rect">
            <a:avLst/>
          </a:prstGeom>
        </p:spPr>
        <p:txBody>
          <a:bodyPr lIns="0" tIns="0" rIns="0" bIns="0" rtlCol="0" anchor="t">
            <a:spAutoFit/>
          </a:bodyPr>
          <a:lstStyle/>
          <a:p>
            <a:pPr algn="l">
              <a:lnSpc>
                <a:spcPts val="4921"/>
              </a:lnSpc>
            </a:pPr>
            <a:r>
              <a:rPr lang="en-US" sz="5291" dirty="0">
                <a:solidFill>
                  <a:srgbClr val="3B3161"/>
                </a:solidFill>
                <a:effectLst>
                  <a:outerShdw blurRad="38100" dist="38100" dir="2700000" algn="tl">
                    <a:srgbClr val="000000">
                      <a:alpha val="43137"/>
                    </a:srgbClr>
                  </a:outerShdw>
                </a:effectLst>
                <a:latin typeface="Neue Machina Ultra-Bold"/>
                <a:ea typeface="Neue Machina Ultra-Bold"/>
                <a:cs typeface="Neue Machina Ultra-Bold"/>
                <a:sym typeface="Neue Machina Ultra-Bold"/>
              </a:rPr>
              <a:t>Team: BOTIFY</a:t>
            </a:r>
          </a:p>
        </p:txBody>
      </p:sp>
      <p:sp>
        <p:nvSpPr>
          <p:cNvPr id="10" name="TextBox 10"/>
          <p:cNvSpPr txBox="1"/>
          <p:nvPr/>
        </p:nvSpPr>
        <p:spPr>
          <a:xfrm>
            <a:off x="382168" y="4408527"/>
            <a:ext cx="10848521" cy="482696"/>
          </a:xfrm>
          <a:prstGeom prst="rect">
            <a:avLst/>
          </a:prstGeom>
        </p:spPr>
        <p:txBody>
          <a:bodyPr lIns="0" tIns="0" rIns="0" bIns="0" rtlCol="0" anchor="t">
            <a:spAutoFit/>
          </a:bodyPr>
          <a:lstStyle/>
          <a:p>
            <a:pPr algn="l">
              <a:lnSpc>
                <a:spcPts val="3719"/>
              </a:lnSpc>
            </a:pPr>
            <a:r>
              <a:rPr lang="en-US" sz="3999" dirty="0">
                <a:solidFill>
                  <a:srgbClr val="010101"/>
                </a:solidFill>
                <a:latin typeface="Neue Machina"/>
                <a:ea typeface="Neue Machina"/>
                <a:cs typeface="Neue Machina"/>
                <a:sym typeface="Neue Machina"/>
              </a:rPr>
              <a:t>Prateek Singh (2305722)</a:t>
            </a:r>
          </a:p>
        </p:txBody>
      </p:sp>
      <p:sp>
        <p:nvSpPr>
          <p:cNvPr id="11" name="TextBox 11"/>
          <p:cNvSpPr txBox="1"/>
          <p:nvPr/>
        </p:nvSpPr>
        <p:spPr>
          <a:xfrm>
            <a:off x="382168" y="5162933"/>
            <a:ext cx="10848521" cy="482696"/>
          </a:xfrm>
          <a:prstGeom prst="rect">
            <a:avLst/>
          </a:prstGeom>
        </p:spPr>
        <p:txBody>
          <a:bodyPr lIns="0" tIns="0" rIns="0" bIns="0" rtlCol="0" anchor="t">
            <a:spAutoFit/>
          </a:bodyPr>
          <a:lstStyle/>
          <a:p>
            <a:pPr algn="l">
              <a:lnSpc>
                <a:spcPts val="3719"/>
              </a:lnSpc>
            </a:pPr>
            <a:r>
              <a:rPr lang="en-US" sz="3999" dirty="0">
                <a:solidFill>
                  <a:srgbClr val="010101"/>
                </a:solidFill>
                <a:latin typeface="Neue Machina"/>
                <a:ea typeface="Neue Machina"/>
                <a:cs typeface="Neue Machina"/>
                <a:sym typeface="Neue Machina"/>
              </a:rPr>
              <a:t>Raja Kumar (2305725)</a:t>
            </a:r>
          </a:p>
        </p:txBody>
      </p:sp>
      <p:sp>
        <p:nvSpPr>
          <p:cNvPr id="12" name="TextBox 12"/>
          <p:cNvSpPr txBox="1"/>
          <p:nvPr/>
        </p:nvSpPr>
        <p:spPr>
          <a:xfrm>
            <a:off x="382168" y="5927259"/>
            <a:ext cx="10848521" cy="482696"/>
          </a:xfrm>
          <a:prstGeom prst="rect">
            <a:avLst/>
          </a:prstGeom>
        </p:spPr>
        <p:txBody>
          <a:bodyPr lIns="0" tIns="0" rIns="0" bIns="0" rtlCol="0" anchor="t">
            <a:spAutoFit/>
          </a:bodyPr>
          <a:lstStyle/>
          <a:p>
            <a:pPr algn="l">
              <a:lnSpc>
                <a:spcPts val="3719"/>
              </a:lnSpc>
            </a:pPr>
            <a:r>
              <a:rPr lang="en-US" sz="3999" dirty="0">
                <a:solidFill>
                  <a:srgbClr val="010101"/>
                </a:solidFill>
                <a:latin typeface="Neue Machina"/>
                <a:ea typeface="Neue Machina"/>
                <a:cs typeface="Neue Machina"/>
                <a:sym typeface="Neue Machina"/>
              </a:rPr>
              <a:t>Om Upadhyay (2305466)</a:t>
            </a:r>
          </a:p>
        </p:txBody>
      </p:sp>
      <p:sp>
        <p:nvSpPr>
          <p:cNvPr id="14" name="TextBox 8">
            <a:extLst>
              <a:ext uri="{FF2B5EF4-FFF2-40B4-BE49-F238E27FC236}">
                <a16:creationId xmlns:a16="http://schemas.microsoft.com/office/drawing/2014/main" id="{3DE8A4A2-81AB-1BD4-5648-A944D279D944}"/>
              </a:ext>
            </a:extLst>
          </p:cNvPr>
          <p:cNvSpPr txBox="1"/>
          <p:nvPr/>
        </p:nvSpPr>
        <p:spPr>
          <a:xfrm>
            <a:off x="382169" y="2286396"/>
            <a:ext cx="10848521" cy="953531"/>
          </a:xfrm>
          <a:prstGeom prst="rect">
            <a:avLst/>
          </a:prstGeom>
        </p:spPr>
        <p:txBody>
          <a:bodyPr lIns="0" tIns="0" rIns="0" bIns="0" rtlCol="0" anchor="t">
            <a:spAutoFit/>
          </a:bodyPr>
          <a:lstStyle/>
          <a:p>
            <a:pPr algn="l">
              <a:lnSpc>
                <a:spcPts val="8082"/>
              </a:lnSpc>
            </a:pPr>
            <a:r>
              <a:rPr lang="en-US" sz="5000" dirty="0">
                <a:solidFill>
                  <a:srgbClr val="C13144"/>
                </a:solidFill>
                <a:latin typeface="Neue Machina Ultra-Bold"/>
                <a:ea typeface="Neue Machina Ultra-Bold"/>
                <a:cs typeface="Neue Machina Ultra-Bold"/>
                <a:sym typeface="Neue Machina Ultra-Bold"/>
              </a:rPr>
              <a:t>RESUME SCREENER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CAFF"/>
        </a:solidFill>
        <a:effectLst/>
      </p:bgPr>
    </p:bg>
    <p:spTree>
      <p:nvGrpSpPr>
        <p:cNvPr id="1" name=""/>
        <p:cNvGrpSpPr/>
        <p:nvPr/>
      </p:nvGrpSpPr>
      <p:grpSpPr>
        <a:xfrm>
          <a:off x="0" y="0"/>
          <a:ext cx="0" cy="0"/>
          <a:chOff x="0" y="0"/>
          <a:chExt cx="0" cy="0"/>
        </a:xfrm>
      </p:grpSpPr>
      <p:sp>
        <p:nvSpPr>
          <p:cNvPr id="2" name="Freeform 2"/>
          <p:cNvSpPr/>
          <p:nvPr/>
        </p:nvSpPr>
        <p:spPr>
          <a:xfrm>
            <a:off x="14979679" y="320958"/>
            <a:ext cx="3082511" cy="1017229"/>
          </a:xfrm>
          <a:custGeom>
            <a:avLst/>
            <a:gdLst/>
            <a:ahLst/>
            <a:cxnLst/>
            <a:rect l="l" t="t" r="r" b="b"/>
            <a:pathLst>
              <a:path w="3082511" h="1017229">
                <a:moveTo>
                  <a:pt x="0" y="0"/>
                </a:moveTo>
                <a:lnTo>
                  <a:pt x="3082511" y="0"/>
                </a:lnTo>
                <a:lnTo>
                  <a:pt x="3082511" y="1017229"/>
                </a:lnTo>
                <a:lnTo>
                  <a:pt x="0" y="1017229"/>
                </a:lnTo>
                <a:lnTo>
                  <a:pt x="0" y="0"/>
                </a:lnTo>
                <a:close/>
              </a:path>
            </a:pathLst>
          </a:custGeom>
          <a:blipFill>
            <a:blip r:embed="rId2"/>
            <a:stretch>
              <a:fillRect/>
            </a:stretch>
          </a:blipFill>
        </p:spPr>
      </p:sp>
      <p:sp>
        <p:nvSpPr>
          <p:cNvPr id="3" name="Freeform 3"/>
          <p:cNvSpPr/>
          <p:nvPr/>
        </p:nvSpPr>
        <p:spPr>
          <a:xfrm>
            <a:off x="382169" y="320958"/>
            <a:ext cx="6163826" cy="994165"/>
          </a:xfrm>
          <a:custGeom>
            <a:avLst/>
            <a:gdLst/>
            <a:ahLst/>
            <a:cxnLst/>
            <a:rect l="l" t="t" r="r" b="b"/>
            <a:pathLst>
              <a:path w="6163826" h="994165">
                <a:moveTo>
                  <a:pt x="0" y="0"/>
                </a:moveTo>
                <a:lnTo>
                  <a:pt x="6163826" y="0"/>
                </a:lnTo>
                <a:lnTo>
                  <a:pt x="6163826" y="994165"/>
                </a:lnTo>
                <a:lnTo>
                  <a:pt x="0" y="994165"/>
                </a:lnTo>
                <a:lnTo>
                  <a:pt x="0" y="0"/>
                </a:lnTo>
                <a:close/>
              </a:path>
            </a:pathLst>
          </a:custGeom>
          <a:blipFill>
            <a:blip r:embed="rId3"/>
            <a:stretch>
              <a:fillRect/>
            </a:stretch>
          </a:blipFill>
        </p:spPr>
      </p:sp>
      <p:grpSp>
        <p:nvGrpSpPr>
          <p:cNvPr id="4" name="Group 4"/>
          <p:cNvGrpSpPr/>
          <p:nvPr/>
        </p:nvGrpSpPr>
        <p:grpSpPr>
          <a:xfrm>
            <a:off x="1970652" y="1611150"/>
            <a:ext cx="14346696" cy="7026599"/>
            <a:chOff x="0" y="0"/>
            <a:chExt cx="3792600" cy="1857507"/>
          </a:xfrm>
        </p:grpSpPr>
        <p:sp>
          <p:nvSpPr>
            <p:cNvPr id="5" name="Freeform 5"/>
            <p:cNvSpPr/>
            <p:nvPr/>
          </p:nvSpPr>
          <p:spPr>
            <a:xfrm>
              <a:off x="0" y="0"/>
              <a:ext cx="3792600" cy="1857507"/>
            </a:xfrm>
            <a:custGeom>
              <a:avLst/>
              <a:gdLst/>
              <a:ahLst/>
              <a:cxnLst/>
              <a:rect l="l" t="t" r="r" b="b"/>
              <a:pathLst>
                <a:path w="3792600" h="1857507">
                  <a:moveTo>
                    <a:pt x="26982" y="0"/>
                  </a:moveTo>
                  <a:lnTo>
                    <a:pt x="3765619" y="0"/>
                  </a:lnTo>
                  <a:cubicBezTo>
                    <a:pt x="3772775" y="0"/>
                    <a:pt x="3779638" y="2843"/>
                    <a:pt x="3784698" y="7903"/>
                  </a:cubicBezTo>
                  <a:cubicBezTo>
                    <a:pt x="3789757" y="12963"/>
                    <a:pt x="3792600" y="19826"/>
                    <a:pt x="3792600" y="26982"/>
                  </a:cubicBezTo>
                  <a:lnTo>
                    <a:pt x="3792600" y="1830525"/>
                  </a:lnTo>
                  <a:cubicBezTo>
                    <a:pt x="3792600" y="1837681"/>
                    <a:pt x="3789757" y="1844544"/>
                    <a:pt x="3784698" y="1849604"/>
                  </a:cubicBezTo>
                  <a:cubicBezTo>
                    <a:pt x="3779638" y="1854664"/>
                    <a:pt x="3772775" y="1857507"/>
                    <a:pt x="3765619" y="1857507"/>
                  </a:cubicBezTo>
                  <a:lnTo>
                    <a:pt x="26982" y="1857507"/>
                  </a:lnTo>
                  <a:cubicBezTo>
                    <a:pt x="12080" y="1857507"/>
                    <a:pt x="0" y="1845427"/>
                    <a:pt x="0" y="1830525"/>
                  </a:cubicBezTo>
                  <a:lnTo>
                    <a:pt x="0" y="26982"/>
                  </a:lnTo>
                  <a:cubicBezTo>
                    <a:pt x="0" y="19826"/>
                    <a:pt x="2843" y="12963"/>
                    <a:pt x="7903" y="7903"/>
                  </a:cubicBezTo>
                  <a:cubicBezTo>
                    <a:pt x="12963" y="2843"/>
                    <a:pt x="19826" y="0"/>
                    <a:pt x="26982" y="0"/>
                  </a:cubicBezTo>
                  <a:close/>
                </a:path>
              </a:pathLst>
            </a:custGeom>
            <a:solidFill>
              <a:srgbClr val="B5A4D7"/>
            </a:solidFill>
            <a:ln w="38100" cap="rnd">
              <a:solidFill>
                <a:srgbClr val="000000"/>
              </a:solidFill>
              <a:prstDash val="lgDash"/>
              <a:round/>
            </a:ln>
          </p:spPr>
        </p:sp>
        <p:sp>
          <p:nvSpPr>
            <p:cNvPr id="6" name="TextBox 6"/>
            <p:cNvSpPr txBox="1"/>
            <p:nvPr/>
          </p:nvSpPr>
          <p:spPr>
            <a:xfrm>
              <a:off x="0" y="-38100"/>
              <a:ext cx="3792600" cy="1895607"/>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2362200" y="3278602"/>
            <a:ext cx="13072048" cy="3772378"/>
          </a:xfrm>
          <a:prstGeom prst="rect">
            <a:avLst/>
          </a:prstGeom>
        </p:spPr>
        <p:txBody>
          <a:bodyPr lIns="0" tIns="0" rIns="0" bIns="0" rtlCol="0" anchor="t">
            <a:spAutoFit/>
          </a:bodyPr>
          <a:lstStyle/>
          <a:p>
            <a:pPr marL="1142480" lvl="1" indent="-571240" algn="l">
              <a:lnSpc>
                <a:spcPts val="4921"/>
              </a:lnSpc>
              <a:buFont typeface="Arial"/>
              <a:buChar char="•"/>
            </a:pPr>
            <a:r>
              <a:rPr lang="en-US" sz="4000" dirty="0">
                <a:solidFill>
                  <a:srgbClr val="4B2570"/>
                </a:solidFill>
                <a:latin typeface="Neue Machina"/>
                <a:ea typeface="Neue Machina"/>
                <a:cs typeface="Neue Machina"/>
                <a:sym typeface="Neue Machina"/>
              </a:rPr>
              <a:t>Problem Statement &amp; Objective</a:t>
            </a:r>
          </a:p>
          <a:p>
            <a:pPr marL="1142480" lvl="1" indent="-571240" algn="l">
              <a:lnSpc>
                <a:spcPts val="4921"/>
              </a:lnSpc>
              <a:buFont typeface="Arial"/>
              <a:buChar char="•"/>
            </a:pPr>
            <a:r>
              <a:rPr lang="en-US" sz="4000" dirty="0">
                <a:solidFill>
                  <a:srgbClr val="4B2570"/>
                </a:solidFill>
                <a:latin typeface="Neue Machina"/>
                <a:ea typeface="Neue Machina"/>
                <a:cs typeface="Neue Machina"/>
                <a:sym typeface="Neue Machina"/>
              </a:rPr>
              <a:t>Methodology</a:t>
            </a:r>
          </a:p>
          <a:p>
            <a:pPr marL="1142480" lvl="1" indent="-571240" algn="l">
              <a:lnSpc>
                <a:spcPts val="4921"/>
              </a:lnSpc>
              <a:buFont typeface="Arial"/>
              <a:buChar char="•"/>
            </a:pPr>
            <a:r>
              <a:rPr lang="en-US" sz="4000" dirty="0">
                <a:solidFill>
                  <a:srgbClr val="4B2570"/>
                </a:solidFill>
                <a:latin typeface="Neue Machina"/>
                <a:ea typeface="Neue Machina"/>
                <a:cs typeface="Neue Machina"/>
                <a:sym typeface="Neue Machina"/>
              </a:rPr>
              <a:t>Technologies Used</a:t>
            </a:r>
          </a:p>
          <a:p>
            <a:pPr marL="1142480" lvl="1" indent="-571240" algn="l">
              <a:lnSpc>
                <a:spcPts val="4921"/>
              </a:lnSpc>
              <a:buFont typeface="Arial"/>
              <a:buChar char="•"/>
            </a:pPr>
            <a:r>
              <a:rPr lang="en-US" sz="4000" dirty="0">
                <a:solidFill>
                  <a:srgbClr val="4B2570"/>
                </a:solidFill>
                <a:latin typeface="Neue Machina"/>
                <a:ea typeface="Neue Machina"/>
                <a:cs typeface="Neue Machina"/>
                <a:sym typeface="Neue Machina"/>
              </a:rPr>
              <a:t>Result</a:t>
            </a:r>
          </a:p>
          <a:p>
            <a:pPr marL="1142480" lvl="1" indent="-571240" algn="l">
              <a:lnSpc>
                <a:spcPts val="4921"/>
              </a:lnSpc>
              <a:buFont typeface="Arial"/>
              <a:buChar char="•"/>
            </a:pPr>
            <a:r>
              <a:rPr lang="en-US" sz="4000" dirty="0">
                <a:solidFill>
                  <a:srgbClr val="4B2570"/>
                </a:solidFill>
                <a:latin typeface="Neue Machina"/>
                <a:ea typeface="Neue Machina"/>
                <a:cs typeface="Neue Machina"/>
                <a:sym typeface="Neue Machina"/>
              </a:rPr>
              <a:t>Conclusion</a:t>
            </a:r>
          </a:p>
          <a:p>
            <a:pPr marL="1142480" lvl="1" indent="-571240" algn="l">
              <a:lnSpc>
                <a:spcPts val="4921"/>
              </a:lnSpc>
              <a:buFont typeface="Arial"/>
              <a:buChar char="•"/>
            </a:pPr>
            <a:r>
              <a:rPr lang="en-US" sz="4000" dirty="0">
                <a:solidFill>
                  <a:srgbClr val="4B2570"/>
                </a:solidFill>
                <a:latin typeface="Neue Machina"/>
                <a:ea typeface="Neue Machina"/>
                <a:cs typeface="Neue Machina"/>
                <a:sym typeface="Neue Machina"/>
              </a:rPr>
              <a:t>Future Scope</a:t>
            </a:r>
          </a:p>
        </p:txBody>
      </p:sp>
      <p:sp>
        <p:nvSpPr>
          <p:cNvPr id="8" name="Freeform 8"/>
          <p:cNvSpPr/>
          <p:nvPr/>
        </p:nvSpPr>
        <p:spPr>
          <a:xfrm flipH="1">
            <a:off x="13467088" y="4577790"/>
            <a:ext cx="4820912" cy="5733236"/>
          </a:xfrm>
          <a:custGeom>
            <a:avLst/>
            <a:gdLst/>
            <a:ahLst/>
            <a:cxnLst/>
            <a:rect l="l" t="t" r="r" b="b"/>
            <a:pathLst>
              <a:path w="4820912" h="5733236">
                <a:moveTo>
                  <a:pt x="4820912" y="0"/>
                </a:moveTo>
                <a:lnTo>
                  <a:pt x="0" y="0"/>
                </a:lnTo>
                <a:lnTo>
                  <a:pt x="0" y="5733235"/>
                </a:lnTo>
                <a:lnTo>
                  <a:pt x="4820912" y="5733235"/>
                </a:lnTo>
                <a:lnTo>
                  <a:pt x="482091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82169" y="9014460"/>
            <a:ext cx="6828526" cy="955984"/>
          </a:xfrm>
          <a:prstGeom prst="rect">
            <a:avLst/>
          </a:prstGeom>
        </p:spPr>
        <p:txBody>
          <a:bodyPr lIns="0" tIns="0" rIns="0" bIns="0" rtlCol="0" anchor="t">
            <a:spAutoFit/>
          </a:bodyPr>
          <a:lstStyle/>
          <a:p>
            <a:pPr algn="ctr">
              <a:lnSpc>
                <a:spcPts val="7935"/>
              </a:lnSpc>
            </a:pPr>
            <a:r>
              <a:rPr lang="en-US" sz="5510">
                <a:solidFill>
                  <a:srgbClr val="4B2570"/>
                </a:solidFill>
                <a:latin typeface="Architype Van Der Leck"/>
                <a:ea typeface="Architype Van Der Leck"/>
                <a:cs typeface="Architype Van Der Leck"/>
                <a:sym typeface="Architype Van Der Leck"/>
              </a:rPr>
              <a:t>HACK-A-BOT</a:t>
            </a:r>
          </a:p>
        </p:txBody>
      </p:sp>
      <p:sp>
        <p:nvSpPr>
          <p:cNvPr id="10" name="TextBox 10"/>
          <p:cNvSpPr txBox="1"/>
          <p:nvPr/>
        </p:nvSpPr>
        <p:spPr>
          <a:xfrm>
            <a:off x="6545995" y="1986818"/>
            <a:ext cx="10848521" cy="1107652"/>
          </a:xfrm>
          <a:prstGeom prst="rect">
            <a:avLst/>
          </a:prstGeom>
        </p:spPr>
        <p:txBody>
          <a:bodyPr lIns="0" tIns="0" rIns="0" bIns="0" rtlCol="0" anchor="t">
            <a:spAutoFit/>
          </a:bodyPr>
          <a:lstStyle/>
          <a:p>
            <a:pPr algn="l">
              <a:lnSpc>
                <a:spcPts val="8082"/>
              </a:lnSpc>
            </a:pPr>
            <a:r>
              <a:rPr lang="en-US" sz="8691" dirty="0">
                <a:solidFill>
                  <a:srgbClr val="010101"/>
                </a:solidFill>
                <a:latin typeface="Neue Machina Ultra-Bold"/>
                <a:ea typeface="Neue Machina Ultra-Bold"/>
                <a:cs typeface="Neue Machina Ultra-Bold"/>
                <a:sym typeface="Neue Machina Ultra-Bold"/>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CAFF"/>
        </a:solidFill>
        <a:effectLst/>
      </p:bgPr>
    </p:bg>
    <p:spTree>
      <p:nvGrpSpPr>
        <p:cNvPr id="1" name=""/>
        <p:cNvGrpSpPr/>
        <p:nvPr/>
      </p:nvGrpSpPr>
      <p:grpSpPr>
        <a:xfrm>
          <a:off x="0" y="0"/>
          <a:ext cx="0" cy="0"/>
          <a:chOff x="0" y="0"/>
          <a:chExt cx="0" cy="0"/>
        </a:xfrm>
      </p:grpSpPr>
      <p:sp>
        <p:nvSpPr>
          <p:cNvPr id="2" name="Freeform 2"/>
          <p:cNvSpPr/>
          <p:nvPr/>
        </p:nvSpPr>
        <p:spPr>
          <a:xfrm>
            <a:off x="14979679" y="320958"/>
            <a:ext cx="3082511" cy="1017229"/>
          </a:xfrm>
          <a:custGeom>
            <a:avLst/>
            <a:gdLst/>
            <a:ahLst/>
            <a:cxnLst/>
            <a:rect l="l" t="t" r="r" b="b"/>
            <a:pathLst>
              <a:path w="3082511" h="1017229">
                <a:moveTo>
                  <a:pt x="0" y="0"/>
                </a:moveTo>
                <a:lnTo>
                  <a:pt x="3082511" y="0"/>
                </a:lnTo>
                <a:lnTo>
                  <a:pt x="3082511" y="1017229"/>
                </a:lnTo>
                <a:lnTo>
                  <a:pt x="0" y="1017229"/>
                </a:lnTo>
                <a:lnTo>
                  <a:pt x="0" y="0"/>
                </a:lnTo>
                <a:close/>
              </a:path>
            </a:pathLst>
          </a:custGeom>
          <a:blipFill>
            <a:blip r:embed="rId2"/>
            <a:stretch>
              <a:fillRect/>
            </a:stretch>
          </a:blipFill>
        </p:spPr>
      </p:sp>
      <p:sp>
        <p:nvSpPr>
          <p:cNvPr id="3" name="Freeform 3"/>
          <p:cNvSpPr/>
          <p:nvPr/>
        </p:nvSpPr>
        <p:spPr>
          <a:xfrm>
            <a:off x="382169" y="320958"/>
            <a:ext cx="6163826" cy="994165"/>
          </a:xfrm>
          <a:custGeom>
            <a:avLst/>
            <a:gdLst/>
            <a:ahLst/>
            <a:cxnLst/>
            <a:rect l="l" t="t" r="r" b="b"/>
            <a:pathLst>
              <a:path w="6163826" h="994165">
                <a:moveTo>
                  <a:pt x="0" y="0"/>
                </a:moveTo>
                <a:lnTo>
                  <a:pt x="6163826" y="0"/>
                </a:lnTo>
                <a:lnTo>
                  <a:pt x="6163826" y="994165"/>
                </a:lnTo>
                <a:lnTo>
                  <a:pt x="0" y="994165"/>
                </a:lnTo>
                <a:lnTo>
                  <a:pt x="0" y="0"/>
                </a:lnTo>
                <a:close/>
              </a:path>
            </a:pathLst>
          </a:custGeom>
          <a:blipFill>
            <a:blip r:embed="rId3"/>
            <a:stretch>
              <a:fillRect/>
            </a:stretch>
          </a:blipFill>
        </p:spPr>
      </p:sp>
      <p:grpSp>
        <p:nvGrpSpPr>
          <p:cNvPr id="4" name="Group 4"/>
          <p:cNvGrpSpPr/>
          <p:nvPr/>
        </p:nvGrpSpPr>
        <p:grpSpPr>
          <a:xfrm>
            <a:off x="1970652" y="1611150"/>
            <a:ext cx="14346696" cy="7026599"/>
            <a:chOff x="0" y="0"/>
            <a:chExt cx="3792600" cy="1857507"/>
          </a:xfrm>
        </p:grpSpPr>
        <p:sp>
          <p:nvSpPr>
            <p:cNvPr id="5" name="Freeform 5"/>
            <p:cNvSpPr/>
            <p:nvPr/>
          </p:nvSpPr>
          <p:spPr>
            <a:xfrm>
              <a:off x="0" y="0"/>
              <a:ext cx="3792600" cy="1857507"/>
            </a:xfrm>
            <a:custGeom>
              <a:avLst/>
              <a:gdLst/>
              <a:ahLst/>
              <a:cxnLst/>
              <a:rect l="l" t="t" r="r" b="b"/>
              <a:pathLst>
                <a:path w="3792600" h="1857507">
                  <a:moveTo>
                    <a:pt x="26982" y="0"/>
                  </a:moveTo>
                  <a:lnTo>
                    <a:pt x="3765619" y="0"/>
                  </a:lnTo>
                  <a:cubicBezTo>
                    <a:pt x="3772775" y="0"/>
                    <a:pt x="3779638" y="2843"/>
                    <a:pt x="3784698" y="7903"/>
                  </a:cubicBezTo>
                  <a:cubicBezTo>
                    <a:pt x="3789757" y="12963"/>
                    <a:pt x="3792600" y="19826"/>
                    <a:pt x="3792600" y="26982"/>
                  </a:cubicBezTo>
                  <a:lnTo>
                    <a:pt x="3792600" y="1830525"/>
                  </a:lnTo>
                  <a:cubicBezTo>
                    <a:pt x="3792600" y="1837681"/>
                    <a:pt x="3789757" y="1844544"/>
                    <a:pt x="3784698" y="1849604"/>
                  </a:cubicBezTo>
                  <a:cubicBezTo>
                    <a:pt x="3779638" y="1854664"/>
                    <a:pt x="3772775" y="1857507"/>
                    <a:pt x="3765619" y="1857507"/>
                  </a:cubicBezTo>
                  <a:lnTo>
                    <a:pt x="26982" y="1857507"/>
                  </a:lnTo>
                  <a:cubicBezTo>
                    <a:pt x="12080" y="1857507"/>
                    <a:pt x="0" y="1845427"/>
                    <a:pt x="0" y="1830525"/>
                  </a:cubicBezTo>
                  <a:lnTo>
                    <a:pt x="0" y="26982"/>
                  </a:lnTo>
                  <a:cubicBezTo>
                    <a:pt x="0" y="19826"/>
                    <a:pt x="2843" y="12963"/>
                    <a:pt x="7903" y="7903"/>
                  </a:cubicBezTo>
                  <a:cubicBezTo>
                    <a:pt x="12963" y="2843"/>
                    <a:pt x="19826" y="0"/>
                    <a:pt x="26982" y="0"/>
                  </a:cubicBezTo>
                  <a:close/>
                </a:path>
              </a:pathLst>
            </a:custGeom>
            <a:solidFill>
              <a:srgbClr val="B5A4D7"/>
            </a:solidFill>
            <a:ln w="38100" cap="rnd">
              <a:solidFill>
                <a:srgbClr val="000000"/>
              </a:solidFill>
              <a:prstDash val="lgDash"/>
              <a:round/>
            </a:ln>
          </p:spPr>
        </p:sp>
        <p:sp>
          <p:nvSpPr>
            <p:cNvPr id="6" name="TextBox 6"/>
            <p:cNvSpPr txBox="1"/>
            <p:nvPr/>
          </p:nvSpPr>
          <p:spPr>
            <a:xfrm>
              <a:off x="0" y="-38100"/>
              <a:ext cx="3792600" cy="1895607"/>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5265460" y="6594662"/>
            <a:ext cx="3022540" cy="3613907"/>
          </a:xfrm>
          <a:custGeom>
            <a:avLst/>
            <a:gdLst/>
            <a:ahLst/>
            <a:cxnLst/>
            <a:rect l="l" t="t" r="r" b="b"/>
            <a:pathLst>
              <a:path w="3022540" h="3613907">
                <a:moveTo>
                  <a:pt x="0" y="0"/>
                </a:moveTo>
                <a:lnTo>
                  <a:pt x="3022540" y="0"/>
                </a:lnTo>
                <a:lnTo>
                  <a:pt x="3022540" y="3613907"/>
                </a:lnTo>
                <a:lnTo>
                  <a:pt x="0" y="3613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392583" y="1994413"/>
            <a:ext cx="13598084" cy="610616"/>
          </a:xfrm>
          <a:prstGeom prst="rect">
            <a:avLst/>
          </a:prstGeom>
        </p:spPr>
        <p:txBody>
          <a:bodyPr lIns="0" tIns="0" rIns="0" bIns="0" rtlCol="0" anchor="t">
            <a:spAutoFit/>
          </a:bodyPr>
          <a:lstStyle/>
          <a:p>
            <a:pPr algn="ctr">
              <a:lnSpc>
                <a:spcPts val="4650"/>
              </a:lnSpc>
            </a:pPr>
            <a:r>
              <a:rPr lang="en-US" sz="5000">
                <a:solidFill>
                  <a:srgbClr val="010101"/>
                </a:solidFill>
                <a:latin typeface="Neue Machina Ultra-Bold"/>
                <a:ea typeface="Neue Machina Ultra-Bold"/>
                <a:cs typeface="Neue Machina Ultra-Bold"/>
                <a:sym typeface="Neue Machina Ultra-Bold"/>
              </a:rPr>
              <a:t>Problem Statement </a:t>
            </a:r>
            <a:r>
              <a:rPr lang="en-US" sz="5000" dirty="0">
                <a:solidFill>
                  <a:srgbClr val="010101"/>
                </a:solidFill>
                <a:latin typeface="Neue Machina Ultra-Bold"/>
                <a:ea typeface="Neue Machina Ultra-Bold"/>
                <a:cs typeface="Neue Machina Ultra-Bold"/>
                <a:sym typeface="Neue Machina Ultra-Bold"/>
              </a:rPr>
              <a:t>and Objective</a:t>
            </a:r>
          </a:p>
        </p:txBody>
      </p:sp>
      <p:sp>
        <p:nvSpPr>
          <p:cNvPr id="9" name="TextBox 9"/>
          <p:cNvSpPr txBox="1"/>
          <p:nvPr/>
        </p:nvSpPr>
        <p:spPr>
          <a:xfrm>
            <a:off x="382169" y="8952075"/>
            <a:ext cx="6828526" cy="955984"/>
          </a:xfrm>
          <a:prstGeom prst="rect">
            <a:avLst/>
          </a:prstGeom>
        </p:spPr>
        <p:txBody>
          <a:bodyPr lIns="0" tIns="0" rIns="0" bIns="0" rtlCol="0" anchor="t">
            <a:spAutoFit/>
          </a:bodyPr>
          <a:lstStyle/>
          <a:p>
            <a:pPr algn="ctr">
              <a:lnSpc>
                <a:spcPts val="7935"/>
              </a:lnSpc>
            </a:pPr>
            <a:r>
              <a:rPr lang="en-US" sz="5510">
                <a:solidFill>
                  <a:srgbClr val="4B2570"/>
                </a:solidFill>
                <a:latin typeface="Architype Van Der Leck"/>
                <a:ea typeface="Architype Van Der Leck"/>
                <a:cs typeface="Architype Van Der Leck"/>
                <a:sym typeface="Architype Van Der Leck"/>
              </a:rPr>
              <a:t>HACK-A-BOT</a:t>
            </a:r>
          </a:p>
        </p:txBody>
      </p:sp>
      <p:sp>
        <p:nvSpPr>
          <p:cNvPr id="13" name="TextBox 7">
            <a:extLst>
              <a:ext uri="{FF2B5EF4-FFF2-40B4-BE49-F238E27FC236}">
                <a16:creationId xmlns:a16="http://schemas.microsoft.com/office/drawing/2014/main" id="{35507987-F59A-AE52-4B21-09B39E521DC3}"/>
              </a:ext>
            </a:extLst>
          </p:cNvPr>
          <p:cNvSpPr txBox="1"/>
          <p:nvPr/>
        </p:nvSpPr>
        <p:spPr>
          <a:xfrm>
            <a:off x="2362497" y="3052905"/>
            <a:ext cx="13072048" cy="1816844"/>
          </a:xfrm>
          <a:prstGeom prst="rect">
            <a:avLst/>
          </a:prstGeom>
        </p:spPr>
        <p:txBody>
          <a:bodyPr lIns="0" tIns="0" rIns="0" bIns="0" rtlCol="0" anchor="t">
            <a:spAutoFit/>
          </a:bodyPr>
          <a:lstStyle/>
          <a:p>
            <a:pPr marL="571240" lvl="1" algn="l">
              <a:lnSpc>
                <a:spcPts val="4921"/>
              </a:lnSpc>
            </a:pPr>
            <a:r>
              <a:rPr lang="en-US" sz="2800" b="1" u="sng" dirty="0">
                <a:solidFill>
                  <a:srgbClr val="4B2570"/>
                </a:solidFill>
                <a:latin typeface="Neue Machina"/>
                <a:ea typeface="Neue Machina"/>
                <a:cs typeface="Neue Machina"/>
                <a:sym typeface="Neue Machina"/>
              </a:rPr>
              <a:t>Problem</a:t>
            </a:r>
            <a:r>
              <a:rPr lang="en-US" sz="2800" b="1" dirty="0">
                <a:solidFill>
                  <a:srgbClr val="4B2570"/>
                </a:solidFill>
                <a:latin typeface="Neue Machina"/>
                <a:ea typeface="Neue Machina"/>
                <a:cs typeface="Neue Machina"/>
                <a:sym typeface="Neue Machina"/>
              </a:rPr>
              <a:t>: </a:t>
            </a:r>
            <a:r>
              <a:rPr lang="en-US" sz="2800" dirty="0">
                <a:solidFill>
                  <a:srgbClr val="4B2570"/>
                </a:solidFill>
                <a:latin typeface="Neue Machina"/>
                <a:ea typeface="Neue Machina"/>
                <a:cs typeface="Neue Machina"/>
                <a:sym typeface="Neue Machina"/>
              </a:rPr>
              <a:t>Student organizations or university career services receive numerous resumes for internships and job placements. Manually screening these resumes is tedious and time-consuming.</a:t>
            </a:r>
          </a:p>
        </p:txBody>
      </p:sp>
      <p:sp>
        <p:nvSpPr>
          <p:cNvPr id="16" name="TextBox 7">
            <a:extLst>
              <a:ext uri="{FF2B5EF4-FFF2-40B4-BE49-F238E27FC236}">
                <a16:creationId xmlns:a16="http://schemas.microsoft.com/office/drawing/2014/main" id="{723D6CEA-9AC2-3BCF-B6D9-38982CB9FA65}"/>
              </a:ext>
            </a:extLst>
          </p:cNvPr>
          <p:cNvSpPr txBox="1"/>
          <p:nvPr/>
        </p:nvSpPr>
        <p:spPr>
          <a:xfrm>
            <a:off x="2362497" y="5140415"/>
            <a:ext cx="13072048" cy="1816844"/>
          </a:xfrm>
          <a:prstGeom prst="rect">
            <a:avLst/>
          </a:prstGeom>
        </p:spPr>
        <p:txBody>
          <a:bodyPr lIns="0" tIns="0" rIns="0" bIns="0" rtlCol="0" anchor="t">
            <a:spAutoFit/>
          </a:bodyPr>
          <a:lstStyle/>
          <a:p>
            <a:pPr marL="571240" lvl="1" algn="l">
              <a:lnSpc>
                <a:spcPts val="4921"/>
              </a:lnSpc>
            </a:pPr>
            <a:r>
              <a:rPr lang="en-US" sz="2800" b="1" u="sng" dirty="0">
                <a:solidFill>
                  <a:srgbClr val="4B2570"/>
                </a:solidFill>
                <a:latin typeface="Neue Machina"/>
                <a:ea typeface="Neue Machina"/>
                <a:cs typeface="Neue Machina"/>
                <a:sym typeface="Neue Machina"/>
              </a:rPr>
              <a:t>Objective</a:t>
            </a:r>
            <a:r>
              <a:rPr lang="en-US" sz="2800" b="1" dirty="0">
                <a:solidFill>
                  <a:srgbClr val="4B2570"/>
                </a:solidFill>
                <a:latin typeface="Neue Machina"/>
                <a:ea typeface="Neue Machina"/>
                <a:cs typeface="Neue Machina"/>
                <a:sym typeface="Neue Machina"/>
              </a:rPr>
              <a:t>: </a:t>
            </a:r>
            <a:r>
              <a:rPr lang="en-US" sz="2800" dirty="0">
                <a:solidFill>
                  <a:srgbClr val="4B2570"/>
                </a:solidFill>
                <a:latin typeface="Neue Machina"/>
                <a:ea typeface="Neue Machina"/>
                <a:cs typeface="Neue Machina"/>
                <a:sym typeface="Neue Machina"/>
              </a:rPr>
              <a:t>Create an automation that uses AI to screen and rank resumes based on predefined criteria such as skill, experience, and academic background.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AFF"/>
        </a:solidFill>
        <a:effectLst/>
      </p:bgPr>
    </p:bg>
    <p:spTree>
      <p:nvGrpSpPr>
        <p:cNvPr id="1" name=""/>
        <p:cNvGrpSpPr/>
        <p:nvPr/>
      </p:nvGrpSpPr>
      <p:grpSpPr>
        <a:xfrm>
          <a:off x="0" y="0"/>
          <a:ext cx="0" cy="0"/>
          <a:chOff x="0" y="0"/>
          <a:chExt cx="0" cy="0"/>
        </a:xfrm>
      </p:grpSpPr>
      <p:sp>
        <p:nvSpPr>
          <p:cNvPr id="2" name="Freeform 2"/>
          <p:cNvSpPr/>
          <p:nvPr/>
        </p:nvSpPr>
        <p:spPr>
          <a:xfrm>
            <a:off x="14979679" y="320958"/>
            <a:ext cx="3082511" cy="1017229"/>
          </a:xfrm>
          <a:custGeom>
            <a:avLst/>
            <a:gdLst/>
            <a:ahLst/>
            <a:cxnLst/>
            <a:rect l="l" t="t" r="r" b="b"/>
            <a:pathLst>
              <a:path w="3082511" h="1017229">
                <a:moveTo>
                  <a:pt x="0" y="0"/>
                </a:moveTo>
                <a:lnTo>
                  <a:pt x="3082511" y="0"/>
                </a:lnTo>
                <a:lnTo>
                  <a:pt x="3082511" y="1017229"/>
                </a:lnTo>
                <a:lnTo>
                  <a:pt x="0" y="1017229"/>
                </a:lnTo>
                <a:lnTo>
                  <a:pt x="0" y="0"/>
                </a:lnTo>
                <a:close/>
              </a:path>
            </a:pathLst>
          </a:custGeom>
          <a:blipFill>
            <a:blip r:embed="rId2"/>
            <a:stretch>
              <a:fillRect/>
            </a:stretch>
          </a:blipFill>
        </p:spPr>
      </p:sp>
      <p:sp>
        <p:nvSpPr>
          <p:cNvPr id="3" name="Freeform 3"/>
          <p:cNvSpPr/>
          <p:nvPr/>
        </p:nvSpPr>
        <p:spPr>
          <a:xfrm>
            <a:off x="382169" y="320958"/>
            <a:ext cx="6163826" cy="994165"/>
          </a:xfrm>
          <a:custGeom>
            <a:avLst/>
            <a:gdLst/>
            <a:ahLst/>
            <a:cxnLst/>
            <a:rect l="l" t="t" r="r" b="b"/>
            <a:pathLst>
              <a:path w="6163826" h="994165">
                <a:moveTo>
                  <a:pt x="0" y="0"/>
                </a:moveTo>
                <a:lnTo>
                  <a:pt x="6163826" y="0"/>
                </a:lnTo>
                <a:lnTo>
                  <a:pt x="6163826" y="994165"/>
                </a:lnTo>
                <a:lnTo>
                  <a:pt x="0" y="994165"/>
                </a:lnTo>
                <a:lnTo>
                  <a:pt x="0" y="0"/>
                </a:lnTo>
                <a:close/>
              </a:path>
            </a:pathLst>
          </a:custGeom>
          <a:blipFill>
            <a:blip r:embed="rId3"/>
            <a:stretch>
              <a:fillRect/>
            </a:stretch>
          </a:blipFill>
        </p:spPr>
      </p:sp>
      <p:grpSp>
        <p:nvGrpSpPr>
          <p:cNvPr id="4" name="Group 4"/>
          <p:cNvGrpSpPr/>
          <p:nvPr/>
        </p:nvGrpSpPr>
        <p:grpSpPr>
          <a:xfrm>
            <a:off x="1970652" y="1611150"/>
            <a:ext cx="14346696" cy="7026599"/>
            <a:chOff x="0" y="0"/>
            <a:chExt cx="3792600" cy="1857507"/>
          </a:xfrm>
        </p:grpSpPr>
        <p:sp>
          <p:nvSpPr>
            <p:cNvPr id="5" name="Freeform 5"/>
            <p:cNvSpPr/>
            <p:nvPr/>
          </p:nvSpPr>
          <p:spPr>
            <a:xfrm>
              <a:off x="0" y="0"/>
              <a:ext cx="3792600" cy="1857507"/>
            </a:xfrm>
            <a:custGeom>
              <a:avLst/>
              <a:gdLst/>
              <a:ahLst/>
              <a:cxnLst/>
              <a:rect l="l" t="t" r="r" b="b"/>
              <a:pathLst>
                <a:path w="3792600" h="1857507">
                  <a:moveTo>
                    <a:pt x="26982" y="0"/>
                  </a:moveTo>
                  <a:lnTo>
                    <a:pt x="3765619" y="0"/>
                  </a:lnTo>
                  <a:cubicBezTo>
                    <a:pt x="3772775" y="0"/>
                    <a:pt x="3779638" y="2843"/>
                    <a:pt x="3784698" y="7903"/>
                  </a:cubicBezTo>
                  <a:cubicBezTo>
                    <a:pt x="3789757" y="12963"/>
                    <a:pt x="3792600" y="19826"/>
                    <a:pt x="3792600" y="26982"/>
                  </a:cubicBezTo>
                  <a:lnTo>
                    <a:pt x="3792600" y="1830525"/>
                  </a:lnTo>
                  <a:cubicBezTo>
                    <a:pt x="3792600" y="1837681"/>
                    <a:pt x="3789757" y="1844544"/>
                    <a:pt x="3784698" y="1849604"/>
                  </a:cubicBezTo>
                  <a:cubicBezTo>
                    <a:pt x="3779638" y="1854664"/>
                    <a:pt x="3772775" y="1857507"/>
                    <a:pt x="3765619" y="1857507"/>
                  </a:cubicBezTo>
                  <a:lnTo>
                    <a:pt x="26982" y="1857507"/>
                  </a:lnTo>
                  <a:cubicBezTo>
                    <a:pt x="12080" y="1857507"/>
                    <a:pt x="0" y="1845427"/>
                    <a:pt x="0" y="1830525"/>
                  </a:cubicBezTo>
                  <a:lnTo>
                    <a:pt x="0" y="26982"/>
                  </a:lnTo>
                  <a:cubicBezTo>
                    <a:pt x="0" y="19826"/>
                    <a:pt x="2843" y="12963"/>
                    <a:pt x="7903" y="7903"/>
                  </a:cubicBezTo>
                  <a:cubicBezTo>
                    <a:pt x="12963" y="2843"/>
                    <a:pt x="19826" y="0"/>
                    <a:pt x="26982" y="0"/>
                  </a:cubicBezTo>
                  <a:close/>
                </a:path>
              </a:pathLst>
            </a:custGeom>
            <a:solidFill>
              <a:srgbClr val="B5A4D7"/>
            </a:solidFill>
            <a:ln w="38100" cap="rnd">
              <a:solidFill>
                <a:srgbClr val="000000"/>
              </a:solidFill>
              <a:prstDash val="lgDash"/>
              <a:round/>
            </a:ln>
          </p:spPr>
        </p:sp>
        <p:sp>
          <p:nvSpPr>
            <p:cNvPr id="6" name="TextBox 6"/>
            <p:cNvSpPr txBox="1"/>
            <p:nvPr/>
          </p:nvSpPr>
          <p:spPr>
            <a:xfrm>
              <a:off x="0" y="-38100"/>
              <a:ext cx="3792600" cy="1895607"/>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5265460" y="6594662"/>
            <a:ext cx="3022540" cy="3613907"/>
          </a:xfrm>
          <a:custGeom>
            <a:avLst/>
            <a:gdLst/>
            <a:ahLst/>
            <a:cxnLst/>
            <a:rect l="l" t="t" r="r" b="b"/>
            <a:pathLst>
              <a:path w="3022540" h="3613907">
                <a:moveTo>
                  <a:pt x="0" y="0"/>
                </a:moveTo>
                <a:lnTo>
                  <a:pt x="3022540" y="0"/>
                </a:lnTo>
                <a:lnTo>
                  <a:pt x="3022540" y="3613907"/>
                </a:lnTo>
                <a:lnTo>
                  <a:pt x="0" y="3613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392583" y="1994413"/>
            <a:ext cx="13598084" cy="610616"/>
          </a:xfrm>
          <a:prstGeom prst="rect">
            <a:avLst/>
          </a:prstGeom>
        </p:spPr>
        <p:txBody>
          <a:bodyPr lIns="0" tIns="0" rIns="0" bIns="0" rtlCol="0" anchor="t">
            <a:spAutoFit/>
          </a:bodyPr>
          <a:lstStyle/>
          <a:p>
            <a:pPr algn="ctr">
              <a:lnSpc>
                <a:spcPts val="4650"/>
              </a:lnSpc>
            </a:pPr>
            <a:r>
              <a:rPr lang="en-US" sz="5000" dirty="0">
                <a:solidFill>
                  <a:srgbClr val="010101"/>
                </a:solidFill>
                <a:latin typeface="Neue Machina Ultra-Bold"/>
                <a:ea typeface="Neue Machina Ultra-Bold"/>
                <a:cs typeface="Neue Machina Ultra-Bold"/>
                <a:sym typeface="Neue Machina Ultra-Bold"/>
              </a:rPr>
              <a:t>Methodology</a:t>
            </a:r>
          </a:p>
        </p:txBody>
      </p:sp>
      <p:sp>
        <p:nvSpPr>
          <p:cNvPr id="9" name="TextBox 9"/>
          <p:cNvSpPr txBox="1"/>
          <p:nvPr/>
        </p:nvSpPr>
        <p:spPr>
          <a:xfrm>
            <a:off x="382169" y="8952075"/>
            <a:ext cx="6828526" cy="955984"/>
          </a:xfrm>
          <a:prstGeom prst="rect">
            <a:avLst/>
          </a:prstGeom>
        </p:spPr>
        <p:txBody>
          <a:bodyPr lIns="0" tIns="0" rIns="0" bIns="0" rtlCol="0" anchor="t">
            <a:spAutoFit/>
          </a:bodyPr>
          <a:lstStyle/>
          <a:p>
            <a:pPr algn="ctr">
              <a:lnSpc>
                <a:spcPts val="7935"/>
              </a:lnSpc>
            </a:pPr>
            <a:r>
              <a:rPr lang="en-US" sz="5510">
                <a:solidFill>
                  <a:srgbClr val="4B2570"/>
                </a:solidFill>
                <a:latin typeface="Architype Van Der Leck"/>
                <a:ea typeface="Architype Van Der Leck"/>
                <a:cs typeface="Architype Van Der Leck"/>
                <a:sym typeface="Architype Van Der Leck"/>
              </a:rPr>
              <a:t>HACK-A-BOT</a:t>
            </a:r>
          </a:p>
        </p:txBody>
      </p:sp>
      <p:sp>
        <p:nvSpPr>
          <p:cNvPr id="15" name="TextBox 14">
            <a:extLst>
              <a:ext uri="{FF2B5EF4-FFF2-40B4-BE49-F238E27FC236}">
                <a16:creationId xmlns:a16="http://schemas.microsoft.com/office/drawing/2014/main" id="{46F77551-3634-4561-F9C9-53C8FBCCF653}"/>
              </a:ext>
            </a:extLst>
          </p:cNvPr>
          <p:cNvSpPr txBox="1"/>
          <p:nvPr/>
        </p:nvSpPr>
        <p:spPr>
          <a:xfrm>
            <a:off x="2392583" y="2919355"/>
            <a:ext cx="13076017" cy="4942149"/>
          </a:xfrm>
          <a:prstGeom prst="rect">
            <a:avLst/>
          </a:prstGeom>
          <a:noFill/>
        </p:spPr>
        <p:txBody>
          <a:bodyPr wrap="square">
            <a:spAutoFit/>
          </a:bodyPr>
          <a:lstStyle/>
          <a:p>
            <a:r>
              <a:rPr lang="en-IN" sz="2800" dirty="0">
                <a:latin typeface="Neue Machina" panose="020B0604020202020204" charset="0"/>
              </a:rPr>
              <a:t>1. </a:t>
            </a:r>
            <a:r>
              <a:rPr lang="en-IN" sz="2800" b="1" u="sng" dirty="0">
                <a:latin typeface="Neue Machina" panose="020B0604020202020204" charset="0"/>
              </a:rPr>
              <a:t>Email Setup</a:t>
            </a:r>
            <a:r>
              <a:rPr lang="en-IN" sz="2800" dirty="0">
                <a:latin typeface="Neue Machina" panose="020B0604020202020204" charset="0"/>
              </a:rPr>
              <a:t>: Configure email filters in UiPath to automatically retrieve resumes as attachments.</a:t>
            </a:r>
          </a:p>
          <a:p>
            <a:r>
              <a:rPr lang="en-IN" sz="2800" dirty="0">
                <a:latin typeface="Neue Machina" panose="020B0604020202020204" charset="0"/>
              </a:rPr>
              <a:t>2. </a:t>
            </a:r>
            <a:r>
              <a:rPr lang="en-IN" sz="2800" b="1" u="sng" dirty="0">
                <a:latin typeface="Neue Machina" panose="020B0604020202020204" charset="0"/>
              </a:rPr>
              <a:t>Resume Extraction</a:t>
            </a:r>
            <a:r>
              <a:rPr lang="en-IN" sz="2800" dirty="0">
                <a:latin typeface="Neue Machina" panose="020B0604020202020204" charset="0"/>
              </a:rPr>
              <a:t>: Use UiPath workflows to extract and deserialize resume data from various file formats.</a:t>
            </a:r>
          </a:p>
          <a:p>
            <a:r>
              <a:rPr lang="en-IN" sz="2800" dirty="0">
                <a:latin typeface="Neue Machina" panose="020B0604020202020204" charset="0"/>
              </a:rPr>
              <a:t>3. </a:t>
            </a:r>
            <a:r>
              <a:rPr lang="en-IN" sz="2800" b="1" u="sng" dirty="0">
                <a:latin typeface="Neue Machina" panose="020B0604020202020204" charset="0"/>
              </a:rPr>
              <a:t>Chat GPT Integration</a:t>
            </a:r>
            <a:r>
              <a:rPr lang="en-IN" sz="2800" dirty="0">
                <a:latin typeface="Neue Machina" panose="020B0604020202020204" charset="0"/>
              </a:rPr>
              <a:t>: Send the extracted data to Chat GPT for intelligent analysis and scoring based on predefined criteria.</a:t>
            </a:r>
          </a:p>
          <a:p>
            <a:r>
              <a:rPr lang="en-IN" sz="2800" dirty="0">
                <a:latin typeface="Neue Machina" panose="020B0604020202020204" charset="0"/>
              </a:rPr>
              <a:t>4. </a:t>
            </a:r>
            <a:r>
              <a:rPr lang="en-IN" sz="2800" b="1" u="sng" dirty="0">
                <a:latin typeface="Neue Machina" panose="020B0604020202020204" charset="0"/>
              </a:rPr>
              <a:t>Candidate Notifications</a:t>
            </a:r>
            <a:r>
              <a:rPr lang="en-IN" sz="2800" dirty="0">
                <a:latin typeface="Neue Machina" panose="020B0604020202020204" charset="0"/>
              </a:rPr>
              <a:t>: Automate email notifications to inform shortlisted candidates and generate reports for HR review.</a:t>
            </a:r>
          </a:p>
          <a:p>
            <a:r>
              <a:rPr lang="en-IN" sz="2800" dirty="0">
                <a:latin typeface="Neue Machina" panose="020B0604020202020204" charset="0"/>
              </a:rPr>
              <a:t>5. </a:t>
            </a:r>
            <a:r>
              <a:rPr lang="en-IN" sz="2800" b="1" u="sng" dirty="0">
                <a:latin typeface="Neue Machina" panose="020B0604020202020204" charset="0"/>
              </a:rPr>
              <a:t>Error Handling and Testing</a:t>
            </a:r>
            <a:r>
              <a:rPr lang="en-IN" sz="2800" dirty="0">
                <a:latin typeface="Neue Machina" panose="020B0604020202020204" charset="0"/>
              </a:rPr>
              <a:t>: Implement robust error handling mechanisms and conduct thorough testing to ensure seamless workflow and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CAFF"/>
        </a:solidFill>
        <a:effectLst/>
      </p:bgPr>
    </p:bg>
    <p:spTree>
      <p:nvGrpSpPr>
        <p:cNvPr id="1" name=""/>
        <p:cNvGrpSpPr/>
        <p:nvPr/>
      </p:nvGrpSpPr>
      <p:grpSpPr>
        <a:xfrm>
          <a:off x="0" y="0"/>
          <a:ext cx="0" cy="0"/>
          <a:chOff x="0" y="0"/>
          <a:chExt cx="0" cy="0"/>
        </a:xfrm>
      </p:grpSpPr>
      <p:sp>
        <p:nvSpPr>
          <p:cNvPr id="2" name="Freeform 2"/>
          <p:cNvSpPr/>
          <p:nvPr/>
        </p:nvSpPr>
        <p:spPr>
          <a:xfrm>
            <a:off x="14979679" y="320958"/>
            <a:ext cx="3082511" cy="1017229"/>
          </a:xfrm>
          <a:custGeom>
            <a:avLst/>
            <a:gdLst/>
            <a:ahLst/>
            <a:cxnLst/>
            <a:rect l="l" t="t" r="r" b="b"/>
            <a:pathLst>
              <a:path w="3082511" h="1017229">
                <a:moveTo>
                  <a:pt x="0" y="0"/>
                </a:moveTo>
                <a:lnTo>
                  <a:pt x="3082511" y="0"/>
                </a:lnTo>
                <a:lnTo>
                  <a:pt x="3082511" y="1017229"/>
                </a:lnTo>
                <a:lnTo>
                  <a:pt x="0" y="1017229"/>
                </a:lnTo>
                <a:lnTo>
                  <a:pt x="0" y="0"/>
                </a:lnTo>
                <a:close/>
              </a:path>
            </a:pathLst>
          </a:custGeom>
          <a:blipFill>
            <a:blip r:embed="rId2"/>
            <a:stretch>
              <a:fillRect/>
            </a:stretch>
          </a:blipFill>
        </p:spPr>
      </p:sp>
      <p:sp>
        <p:nvSpPr>
          <p:cNvPr id="3" name="Freeform 3"/>
          <p:cNvSpPr/>
          <p:nvPr/>
        </p:nvSpPr>
        <p:spPr>
          <a:xfrm>
            <a:off x="382169" y="320958"/>
            <a:ext cx="6163826" cy="994165"/>
          </a:xfrm>
          <a:custGeom>
            <a:avLst/>
            <a:gdLst/>
            <a:ahLst/>
            <a:cxnLst/>
            <a:rect l="l" t="t" r="r" b="b"/>
            <a:pathLst>
              <a:path w="6163826" h="994165">
                <a:moveTo>
                  <a:pt x="0" y="0"/>
                </a:moveTo>
                <a:lnTo>
                  <a:pt x="6163826" y="0"/>
                </a:lnTo>
                <a:lnTo>
                  <a:pt x="6163826" y="994165"/>
                </a:lnTo>
                <a:lnTo>
                  <a:pt x="0" y="994165"/>
                </a:lnTo>
                <a:lnTo>
                  <a:pt x="0" y="0"/>
                </a:lnTo>
                <a:close/>
              </a:path>
            </a:pathLst>
          </a:custGeom>
          <a:blipFill>
            <a:blip r:embed="rId3"/>
            <a:stretch>
              <a:fillRect/>
            </a:stretch>
          </a:blipFill>
        </p:spPr>
      </p:sp>
      <p:grpSp>
        <p:nvGrpSpPr>
          <p:cNvPr id="4" name="Group 4"/>
          <p:cNvGrpSpPr/>
          <p:nvPr/>
        </p:nvGrpSpPr>
        <p:grpSpPr>
          <a:xfrm>
            <a:off x="1970652" y="1611150"/>
            <a:ext cx="14346696" cy="7026599"/>
            <a:chOff x="0" y="0"/>
            <a:chExt cx="3792600" cy="1857507"/>
          </a:xfrm>
        </p:grpSpPr>
        <p:sp>
          <p:nvSpPr>
            <p:cNvPr id="5" name="Freeform 5"/>
            <p:cNvSpPr/>
            <p:nvPr/>
          </p:nvSpPr>
          <p:spPr>
            <a:xfrm>
              <a:off x="0" y="0"/>
              <a:ext cx="3792600" cy="1857507"/>
            </a:xfrm>
            <a:custGeom>
              <a:avLst/>
              <a:gdLst/>
              <a:ahLst/>
              <a:cxnLst/>
              <a:rect l="l" t="t" r="r" b="b"/>
              <a:pathLst>
                <a:path w="3792600" h="1857507">
                  <a:moveTo>
                    <a:pt x="26982" y="0"/>
                  </a:moveTo>
                  <a:lnTo>
                    <a:pt x="3765619" y="0"/>
                  </a:lnTo>
                  <a:cubicBezTo>
                    <a:pt x="3772775" y="0"/>
                    <a:pt x="3779638" y="2843"/>
                    <a:pt x="3784698" y="7903"/>
                  </a:cubicBezTo>
                  <a:cubicBezTo>
                    <a:pt x="3789757" y="12963"/>
                    <a:pt x="3792600" y="19826"/>
                    <a:pt x="3792600" y="26982"/>
                  </a:cubicBezTo>
                  <a:lnTo>
                    <a:pt x="3792600" y="1830525"/>
                  </a:lnTo>
                  <a:cubicBezTo>
                    <a:pt x="3792600" y="1837681"/>
                    <a:pt x="3789757" y="1844544"/>
                    <a:pt x="3784698" y="1849604"/>
                  </a:cubicBezTo>
                  <a:cubicBezTo>
                    <a:pt x="3779638" y="1854664"/>
                    <a:pt x="3772775" y="1857507"/>
                    <a:pt x="3765619" y="1857507"/>
                  </a:cubicBezTo>
                  <a:lnTo>
                    <a:pt x="26982" y="1857507"/>
                  </a:lnTo>
                  <a:cubicBezTo>
                    <a:pt x="12080" y="1857507"/>
                    <a:pt x="0" y="1845427"/>
                    <a:pt x="0" y="1830525"/>
                  </a:cubicBezTo>
                  <a:lnTo>
                    <a:pt x="0" y="26982"/>
                  </a:lnTo>
                  <a:cubicBezTo>
                    <a:pt x="0" y="19826"/>
                    <a:pt x="2843" y="12963"/>
                    <a:pt x="7903" y="7903"/>
                  </a:cubicBezTo>
                  <a:cubicBezTo>
                    <a:pt x="12963" y="2843"/>
                    <a:pt x="19826" y="0"/>
                    <a:pt x="26982" y="0"/>
                  </a:cubicBezTo>
                  <a:close/>
                </a:path>
              </a:pathLst>
            </a:custGeom>
            <a:solidFill>
              <a:srgbClr val="B5A4D7"/>
            </a:solidFill>
            <a:ln w="38100" cap="rnd">
              <a:solidFill>
                <a:srgbClr val="000000"/>
              </a:solidFill>
              <a:prstDash val="lgDash"/>
              <a:round/>
            </a:ln>
          </p:spPr>
        </p:sp>
        <p:sp>
          <p:nvSpPr>
            <p:cNvPr id="6" name="TextBox 6"/>
            <p:cNvSpPr txBox="1"/>
            <p:nvPr/>
          </p:nvSpPr>
          <p:spPr>
            <a:xfrm>
              <a:off x="0" y="-38100"/>
              <a:ext cx="3792600" cy="1895607"/>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5265460" y="6594662"/>
            <a:ext cx="3022540" cy="3613907"/>
          </a:xfrm>
          <a:custGeom>
            <a:avLst/>
            <a:gdLst/>
            <a:ahLst/>
            <a:cxnLst/>
            <a:rect l="l" t="t" r="r" b="b"/>
            <a:pathLst>
              <a:path w="3022540" h="3613907">
                <a:moveTo>
                  <a:pt x="0" y="0"/>
                </a:moveTo>
                <a:lnTo>
                  <a:pt x="3022540" y="0"/>
                </a:lnTo>
                <a:lnTo>
                  <a:pt x="3022540" y="3613907"/>
                </a:lnTo>
                <a:lnTo>
                  <a:pt x="0" y="3613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392583" y="1994413"/>
            <a:ext cx="13598084" cy="647700"/>
          </a:xfrm>
          <a:prstGeom prst="rect">
            <a:avLst/>
          </a:prstGeom>
        </p:spPr>
        <p:txBody>
          <a:bodyPr lIns="0" tIns="0" rIns="0" bIns="0" rtlCol="0" anchor="t">
            <a:spAutoFit/>
          </a:bodyPr>
          <a:lstStyle/>
          <a:p>
            <a:pPr algn="ctr">
              <a:lnSpc>
                <a:spcPts val="4650"/>
              </a:lnSpc>
            </a:pPr>
            <a:r>
              <a:rPr lang="en-US" sz="5000">
                <a:solidFill>
                  <a:srgbClr val="010101"/>
                </a:solidFill>
                <a:latin typeface="Neue Machina Ultra-Bold"/>
                <a:ea typeface="Neue Machina Ultra-Bold"/>
                <a:cs typeface="Neue Machina Ultra-Bold"/>
                <a:sym typeface="Neue Machina Ultra-Bold"/>
              </a:rPr>
              <a:t>Technologies Used</a:t>
            </a:r>
          </a:p>
        </p:txBody>
      </p:sp>
      <p:sp>
        <p:nvSpPr>
          <p:cNvPr id="9" name="TextBox 9"/>
          <p:cNvSpPr txBox="1"/>
          <p:nvPr/>
        </p:nvSpPr>
        <p:spPr>
          <a:xfrm>
            <a:off x="382169" y="8952075"/>
            <a:ext cx="6828526" cy="955984"/>
          </a:xfrm>
          <a:prstGeom prst="rect">
            <a:avLst/>
          </a:prstGeom>
        </p:spPr>
        <p:txBody>
          <a:bodyPr lIns="0" tIns="0" rIns="0" bIns="0" rtlCol="0" anchor="t">
            <a:spAutoFit/>
          </a:bodyPr>
          <a:lstStyle/>
          <a:p>
            <a:pPr algn="ctr">
              <a:lnSpc>
                <a:spcPts val="7935"/>
              </a:lnSpc>
            </a:pPr>
            <a:r>
              <a:rPr lang="en-US" sz="5510">
                <a:solidFill>
                  <a:srgbClr val="4B2570"/>
                </a:solidFill>
                <a:latin typeface="Architype Van Der Leck"/>
                <a:ea typeface="Architype Van Der Leck"/>
                <a:cs typeface="Architype Van Der Leck"/>
                <a:sym typeface="Architype Van Der Leck"/>
              </a:rPr>
              <a:t>HACK-A-BOT</a:t>
            </a:r>
          </a:p>
        </p:txBody>
      </p:sp>
      <p:sp>
        <p:nvSpPr>
          <p:cNvPr id="10" name="TextBox 9">
            <a:extLst>
              <a:ext uri="{FF2B5EF4-FFF2-40B4-BE49-F238E27FC236}">
                <a16:creationId xmlns:a16="http://schemas.microsoft.com/office/drawing/2014/main" id="{492CA8CF-FCDC-6F05-153F-4CEA8E646AA5}"/>
              </a:ext>
            </a:extLst>
          </p:cNvPr>
          <p:cNvSpPr txBox="1"/>
          <p:nvPr/>
        </p:nvSpPr>
        <p:spPr>
          <a:xfrm>
            <a:off x="2605991" y="3119225"/>
            <a:ext cx="13076017" cy="3539430"/>
          </a:xfrm>
          <a:prstGeom prst="rect">
            <a:avLst/>
          </a:prstGeom>
          <a:noFill/>
        </p:spPr>
        <p:txBody>
          <a:bodyPr wrap="square">
            <a:spAutoFit/>
          </a:bodyPr>
          <a:lstStyle/>
          <a:p>
            <a:r>
              <a:rPr lang="en-US" sz="2800" dirty="0">
                <a:latin typeface="Neue Machina" panose="020B0604020202020204" charset="0"/>
              </a:rPr>
              <a:t>1. </a:t>
            </a:r>
            <a:r>
              <a:rPr lang="en-US" sz="2800" b="1" u="sng" dirty="0">
                <a:latin typeface="Neue Machina" panose="020B0604020202020204" charset="0"/>
              </a:rPr>
              <a:t>UiPath Studio Web</a:t>
            </a:r>
            <a:r>
              <a:rPr lang="en-US" sz="2800" dirty="0">
                <a:latin typeface="Neue Machina" panose="020B0604020202020204" charset="0"/>
              </a:rPr>
              <a:t>: Used for creating automation workflows to process resumes and handle emails.</a:t>
            </a:r>
          </a:p>
          <a:p>
            <a:r>
              <a:rPr lang="en-US" sz="2800" dirty="0">
                <a:latin typeface="Neue Machina" panose="020B0604020202020204" charset="0"/>
              </a:rPr>
              <a:t>2. </a:t>
            </a:r>
            <a:r>
              <a:rPr lang="en-US" sz="2800" b="1" u="sng" dirty="0">
                <a:latin typeface="Neue Machina" panose="020B0604020202020204" charset="0"/>
              </a:rPr>
              <a:t>Chat GPT API</a:t>
            </a:r>
            <a:r>
              <a:rPr lang="en-US" sz="2800" dirty="0">
                <a:latin typeface="Neue Machina" panose="020B0604020202020204" charset="0"/>
              </a:rPr>
              <a:t>: Integrated for intelligent analysis and scoring of resumes based on specific criteria.</a:t>
            </a:r>
          </a:p>
          <a:p>
            <a:r>
              <a:rPr lang="en-US" sz="2800" dirty="0">
                <a:latin typeface="Neue Machina" panose="020B0604020202020204" charset="0"/>
              </a:rPr>
              <a:t>3. </a:t>
            </a:r>
            <a:r>
              <a:rPr lang="en-US" sz="2800" b="1" u="sng" dirty="0">
                <a:latin typeface="Neue Machina" panose="020B0604020202020204" charset="0"/>
              </a:rPr>
              <a:t>JSON</a:t>
            </a:r>
            <a:r>
              <a:rPr lang="en-US" sz="2800" dirty="0">
                <a:latin typeface="Neue Machina" panose="020B0604020202020204" charset="0"/>
              </a:rPr>
              <a:t>: Employed for data interchange between UiPath and Chat GPT, ensuring smooth communication between systems.</a:t>
            </a:r>
          </a:p>
          <a:p>
            <a:r>
              <a:rPr lang="en-US" sz="2800" dirty="0">
                <a:latin typeface="Neue Machina" panose="020B0604020202020204" charset="0"/>
              </a:rPr>
              <a:t>4. </a:t>
            </a:r>
            <a:r>
              <a:rPr lang="en-US" sz="2800" b="1" u="sng" dirty="0">
                <a:latin typeface="Neue Machina" panose="020B0604020202020204" charset="0"/>
              </a:rPr>
              <a:t>Email Automation</a:t>
            </a:r>
            <a:r>
              <a:rPr lang="en-US" sz="2800" dirty="0">
                <a:latin typeface="Neue Machina" panose="020B0604020202020204" charset="0"/>
              </a:rPr>
              <a:t>: Implemented to send automated responses to shortlisted candidates and notify HR.</a:t>
            </a:r>
            <a:endParaRPr lang="en-IN" sz="2800" dirty="0">
              <a:latin typeface="Neue Machina"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AFF"/>
        </a:solidFill>
        <a:effectLst/>
      </p:bgPr>
    </p:bg>
    <p:spTree>
      <p:nvGrpSpPr>
        <p:cNvPr id="1" name=""/>
        <p:cNvGrpSpPr/>
        <p:nvPr/>
      </p:nvGrpSpPr>
      <p:grpSpPr>
        <a:xfrm>
          <a:off x="0" y="0"/>
          <a:ext cx="0" cy="0"/>
          <a:chOff x="0" y="0"/>
          <a:chExt cx="0" cy="0"/>
        </a:xfrm>
      </p:grpSpPr>
      <p:sp>
        <p:nvSpPr>
          <p:cNvPr id="2" name="Freeform 2"/>
          <p:cNvSpPr/>
          <p:nvPr/>
        </p:nvSpPr>
        <p:spPr>
          <a:xfrm>
            <a:off x="14979679" y="320958"/>
            <a:ext cx="3082511" cy="1017229"/>
          </a:xfrm>
          <a:custGeom>
            <a:avLst/>
            <a:gdLst/>
            <a:ahLst/>
            <a:cxnLst/>
            <a:rect l="l" t="t" r="r" b="b"/>
            <a:pathLst>
              <a:path w="3082511" h="1017229">
                <a:moveTo>
                  <a:pt x="0" y="0"/>
                </a:moveTo>
                <a:lnTo>
                  <a:pt x="3082511" y="0"/>
                </a:lnTo>
                <a:lnTo>
                  <a:pt x="3082511" y="1017229"/>
                </a:lnTo>
                <a:lnTo>
                  <a:pt x="0" y="1017229"/>
                </a:lnTo>
                <a:lnTo>
                  <a:pt x="0" y="0"/>
                </a:lnTo>
                <a:close/>
              </a:path>
            </a:pathLst>
          </a:custGeom>
          <a:blipFill>
            <a:blip r:embed="rId2"/>
            <a:stretch>
              <a:fillRect/>
            </a:stretch>
          </a:blipFill>
        </p:spPr>
      </p:sp>
      <p:sp>
        <p:nvSpPr>
          <p:cNvPr id="3" name="Freeform 3"/>
          <p:cNvSpPr/>
          <p:nvPr/>
        </p:nvSpPr>
        <p:spPr>
          <a:xfrm>
            <a:off x="382169" y="320958"/>
            <a:ext cx="6163826" cy="994165"/>
          </a:xfrm>
          <a:custGeom>
            <a:avLst/>
            <a:gdLst/>
            <a:ahLst/>
            <a:cxnLst/>
            <a:rect l="l" t="t" r="r" b="b"/>
            <a:pathLst>
              <a:path w="6163826" h="994165">
                <a:moveTo>
                  <a:pt x="0" y="0"/>
                </a:moveTo>
                <a:lnTo>
                  <a:pt x="6163826" y="0"/>
                </a:lnTo>
                <a:lnTo>
                  <a:pt x="6163826" y="994165"/>
                </a:lnTo>
                <a:lnTo>
                  <a:pt x="0" y="994165"/>
                </a:lnTo>
                <a:lnTo>
                  <a:pt x="0" y="0"/>
                </a:lnTo>
                <a:close/>
              </a:path>
            </a:pathLst>
          </a:custGeom>
          <a:blipFill>
            <a:blip r:embed="rId3"/>
            <a:stretch>
              <a:fillRect/>
            </a:stretch>
          </a:blipFill>
        </p:spPr>
      </p:sp>
      <p:grpSp>
        <p:nvGrpSpPr>
          <p:cNvPr id="4" name="Group 4"/>
          <p:cNvGrpSpPr/>
          <p:nvPr/>
        </p:nvGrpSpPr>
        <p:grpSpPr>
          <a:xfrm>
            <a:off x="1970652" y="1611150"/>
            <a:ext cx="14346696" cy="7026599"/>
            <a:chOff x="0" y="0"/>
            <a:chExt cx="3792600" cy="1857507"/>
          </a:xfrm>
        </p:grpSpPr>
        <p:sp>
          <p:nvSpPr>
            <p:cNvPr id="5" name="Freeform 5"/>
            <p:cNvSpPr/>
            <p:nvPr/>
          </p:nvSpPr>
          <p:spPr>
            <a:xfrm>
              <a:off x="0" y="0"/>
              <a:ext cx="3792600" cy="1857507"/>
            </a:xfrm>
            <a:custGeom>
              <a:avLst/>
              <a:gdLst/>
              <a:ahLst/>
              <a:cxnLst/>
              <a:rect l="l" t="t" r="r" b="b"/>
              <a:pathLst>
                <a:path w="3792600" h="1857507">
                  <a:moveTo>
                    <a:pt x="26982" y="0"/>
                  </a:moveTo>
                  <a:lnTo>
                    <a:pt x="3765619" y="0"/>
                  </a:lnTo>
                  <a:cubicBezTo>
                    <a:pt x="3772775" y="0"/>
                    <a:pt x="3779638" y="2843"/>
                    <a:pt x="3784698" y="7903"/>
                  </a:cubicBezTo>
                  <a:cubicBezTo>
                    <a:pt x="3789757" y="12963"/>
                    <a:pt x="3792600" y="19826"/>
                    <a:pt x="3792600" y="26982"/>
                  </a:cubicBezTo>
                  <a:lnTo>
                    <a:pt x="3792600" y="1830525"/>
                  </a:lnTo>
                  <a:cubicBezTo>
                    <a:pt x="3792600" y="1837681"/>
                    <a:pt x="3789757" y="1844544"/>
                    <a:pt x="3784698" y="1849604"/>
                  </a:cubicBezTo>
                  <a:cubicBezTo>
                    <a:pt x="3779638" y="1854664"/>
                    <a:pt x="3772775" y="1857507"/>
                    <a:pt x="3765619" y="1857507"/>
                  </a:cubicBezTo>
                  <a:lnTo>
                    <a:pt x="26982" y="1857507"/>
                  </a:lnTo>
                  <a:cubicBezTo>
                    <a:pt x="12080" y="1857507"/>
                    <a:pt x="0" y="1845427"/>
                    <a:pt x="0" y="1830525"/>
                  </a:cubicBezTo>
                  <a:lnTo>
                    <a:pt x="0" y="26982"/>
                  </a:lnTo>
                  <a:cubicBezTo>
                    <a:pt x="0" y="19826"/>
                    <a:pt x="2843" y="12963"/>
                    <a:pt x="7903" y="7903"/>
                  </a:cubicBezTo>
                  <a:cubicBezTo>
                    <a:pt x="12963" y="2843"/>
                    <a:pt x="19826" y="0"/>
                    <a:pt x="26982" y="0"/>
                  </a:cubicBezTo>
                  <a:close/>
                </a:path>
              </a:pathLst>
            </a:custGeom>
            <a:solidFill>
              <a:srgbClr val="B5A4D7"/>
            </a:solidFill>
            <a:ln w="38100" cap="rnd">
              <a:solidFill>
                <a:srgbClr val="000000"/>
              </a:solidFill>
              <a:prstDash val="lgDash"/>
              <a:round/>
            </a:ln>
          </p:spPr>
        </p:sp>
        <p:sp>
          <p:nvSpPr>
            <p:cNvPr id="6" name="TextBox 6"/>
            <p:cNvSpPr txBox="1"/>
            <p:nvPr/>
          </p:nvSpPr>
          <p:spPr>
            <a:xfrm>
              <a:off x="0" y="-38100"/>
              <a:ext cx="3792600" cy="1895607"/>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5265460" y="6594662"/>
            <a:ext cx="3022540" cy="3613907"/>
          </a:xfrm>
          <a:custGeom>
            <a:avLst/>
            <a:gdLst/>
            <a:ahLst/>
            <a:cxnLst/>
            <a:rect l="l" t="t" r="r" b="b"/>
            <a:pathLst>
              <a:path w="3022540" h="3613907">
                <a:moveTo>
                  <a:pt x="0" y="0"/>
                </a:moveTo>
                <a:lnTo>
                  <a:pt x="3022540" y="0"/>
                </a:lnTo>
                <a:lnTo>
                  <a:pt x="3022540" y="3613907"/>
                </a:lnTo>
                <a:lnTo>
                  <a:pt x="0" y="3613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392583" y="1994413"/>
            <a:ext cx="13598084" cy="647700"/>
          </a:xfrm>
          <a:prstGeom prst="rect">
            <a:avLst/>
          </a:prstGeom>
        </p:spPr>
        <p:txBody>
          <a:bodyPr lIns="0" tIns="0" rIns="0" bIns="0" rtlCol="0" anchor="t">
            <a:spAutoFit/>
          </a:bodyPr>
          <a:lstStyle/>
          <a:p>
            <a:pPr algn="ctr">
              <a:lnSpc>
                <a:spcPts val="4650"/>
              </a:lnSpc>
            </a:pPr>
            <a:r>
              <a:rPr lang="en-US" sz="5000">
                <a:solidFill>
                  <a:srgbClr val="010101"/>
                </a:solidFill>
                <a:latin typeface="Neue Machina Ultra-Bold"/>
                <a:ea typeface="Neue Machina Ultra-Bold"/>
                <a:cs typeface="Neue Machina Ultra-Bold"/>
                <a:sym typeface="Neue Machina Ultra-Bold"/>
              </a:rPr>
              <a:t>Result</a:t>
            </a:r>
          </a:p>
        </p:txBody>
      </p:sp>
      <p:sp>
        <p:nvSpPr>
          <p:cNvPr id="9" name="TextBox 9"/>
          <p:cNvSpPr txBox="1"/>
          <p:nvPr/>
        </p:nvSpPr>
        <p:spPr>
          <a:xfrm>
            <a:off x="382169" y="8952075"/>
            <a:ext cx="6828526" cy="955984"/>
          </a:xfrm>
          <a:prstGeom prst="rect">
            <a:avLst/>
          </a:prstGeom>
        </p:spPr>
        <p:txBody>
          <a:bodyPr lIns="0" tIns="0" rIns="0" bIns="0" rtlCol="0" anchor="t">
            <a:spAutoFit/>
          </a:bodyPr>
          <a:lstStyle/>
          <a:p>
            <a:pPr algn="ctr">
              <a:lnSpc>
                <a:spcPts val="7935"/>
              </a:lnSpc>
            </a:pPr>
            <a:r>
              <a:rPr lang="en-US" sz="5510">
                <a:solidFill>
                  <a:srgbClr val="4B2570"/>
                </a:solidFill>
                <a:latin typeface="Architype Van Der Leck"/>
                <a:ea typeface="Architype Van Der Leck"/>
                <a:cs typeface="Architype Van Der Leck"/>
                <a:sym typeface="Architype Van Der Leck"/>
              </a:rPr>
              <a:t>HACK-A-BOT</a:t>
            </a:r>
          </a:p>
        </p:txBody>
      </p:sp>
      <p:sp>
        <p:nvSpPr>
          <p:cNvPr id="10" name="TextBox 9">
            <a:extLst>
              <a:ext uri="{FF2B5EF4-FFF2-40B4-BE49-F238E27FC236}">
                <a16:creationId xmlns:a16="http://schemas.microsoft.com/office/drawing/2014/main" id="{715F06B7-2B7D-62FC-7CBC-2F8B48F0E67A}"/>
              </a:ext>
            </a:extLst>
          </p:cNvPr>
          <p:cNvSpPr txBox="1"/>
          <p:nvPr/>
        </p:nvSpPr>
        <p:spPr>
          <a:xfrm>
            <a:off x="2605991" y="3410168"/>
            <a:ext cx="13076017" cy="3108543"/>
          </a:xfrm>
          <a:prstGeom prst="rect">
            <a:avLst/>
          </a:prstGeom>
          <a:noFill/>
        </p:spPr>
        <p:txBody>
          <a:bodyPr wrap="square">
            <a:spAutoFit/>
          </a:bodyPr>
          <a:lstStyle/>
          <a:p>
            <a:pPr algn="just"/>
            <a:r>
              <a:rPr lang="en-US" sz="2800" dirty="0">
                <a:latin typeface="Neue Machina" panose="020B0604020202020204" charset="0"/>
              </a:rPr>
              <a:t>The result of this project is a streamlined and efficient resume screening process, significantly reducing the manual effort required by HR teams. Resumes are automatically analyzed and scored by Chat GPT, and qualified candidates are notified via automated email. This improves decision-making speed, reduces human bias, and allows HR to focus on interviews and strategic tasks. Additionally, detailed reports are generated for HR review.</a:t>
            </a:r>
            <a:endParaRPr lang="en-IN" sz="2800" dirty="0">
              <a:latin typeface="Neue Machina"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CAFF"/>
        </a:solidFill>
        <a:effectLst/>
      </p:bgPr>
    </p:bg>
    <p:spTree>
      <p:nvGrpSpPr>
        <p:cNvPr id="1" name=""/>
        <p:cNvGrpSpPr/>
        <p:nvPr/>
      </p:nvGrpSpPr>
      <p:grpSpPr>
        <a:xfrm>
          <a:off x="0" y="0"/>
          <a:ext cx="0" cy="0"/>
          <a:chOff x="0" y="0"/>
          <a:chExt cx="0" cy="0"/>
        </a:xfrm>
      </p:grpSpPr>
      <p:sp>
        <p:nvSpPr>
          <p:cNvPr id="2" name="Freeform 2"/>
          <p:cNvSpPr/>
          <p:nvPr/>
        </p:nvSpPr>
        <p:spPr>
          <a:xfrm>
            <a:off x="14979679" y="320958"/>
            <a:ext cx="3082511" cy="1017229"/>
          </a:xfrm>
          <a:custGeom>
            <a:avLst/>
            <a:gdLst/>
            <a:ahLst/>
            <a:cxnLst/>
            <a:rect l="l" t="t" r="r" b="b"/>
            <a:pathLst>
              <a:path w="3082511" h="1017229">
                <a:moveTo>
                  <a:pt x="0" y="0"/>
                </a:moveTo>
                <a:lnTo>
                  <a:pt x="3082511" y="0"/>
                </a:lnTo>
                <a:lnTo>
                  <a:pt x="3082511" y="1017229"/>
                </a:lnTo>
                <a:lnTo>
                  <a:pt x="0" y="1017229"/>
                </a:lnTo>
                <a:lnTo>
                  <a:pt x="0" y="0"/>
                </a:lnTo>
                <a:close/>
              </a:path>
            </a:pathLst>
          </a:custGeom>
          <a:blipFill>
            <a:blip r:embed="rId2"/>
            <a:stretch>
              <a:fillRect/>
            </a:stretch>
          </a:blipFill>
        </p:spPr>
      </p:sp>
      <p:sp>
        <p:nvSpPr>
          <p:cNvPr id="3" name="Freeform 3"/>
          <p:cNvSpPr/>
          <p:nvPr/>
        </p:nvSpPr>
        <p:spPr>
          <a:xfrm>
            <a:off x="382169" y="320958"/>
            <a:ext cx="6163826" cy="994165"/>
          </a:xfrm>
          <a:custGeom>
            <a:avLst/>
            <a:gdLst/>
            <a:ahLst/>
            <a:cxnLst/>
            <a:rect l="l" t="t" r="r" b="b"/>
            <a:pathLst>
              <a:path w="6163826" h="994165">
                <a:moveTo>
                  <a:pt x="0" y="0"/>
                </a:moveTo>
                <a:lnTo>
                  <a:pt x="6163826" y="0"/>
                </a:lnTo>
                <a:lnTo>
                  <a:pt x="6163826" y="994165"/>
                </a:lnTo>
                <a:lnTo>
                  <a:pt x="0" y="994165"/>
                </a:lnTo>
                <a:lnTo>
                  <a:pt x="0" y="0"/>
                </a:lnTo>
                <a:close/>
              </a:path>
            </a:pathLst>
          </a:custGeom>
          <a:blipFill>
            <a:blip r:embed="rId3"/>
            <a:stretch>
              <a:fillRect/>
            </a:stretch>
          </a:blipFill>
        </p:spPr>
      </p:sp>
      <p:grpSp>
        <p:nvGrpSpPr>
          <p:cNvPr id="4" name="Group 4"/>
          <p:cNvGrpSpPr/>
          <p:nvPr/>
        </p:nvGrpSpPr>
        <p:grpSpPr>
          <a:xfrm>
            <a:off x="1970652" y="1611150"/>
            <a:ext cx="14346696" cy="7026599"/>
            <a:chOff x="0" y="0"/>
            <a:chExt cx="3792600" cy="1857507"/>
          </a:xfrm>
        </p:grpSpPr>
        <p:sp>
          <p:nvSpPr>
            <p:cNvPr id="5" name="Freeform 5"/>
            <p:cNvSpPr/>
            <p:nvPr/>
          </p:nvSpPr>
          <p:spPr>
            <a:xfrm>
              <a:off x="0" y="0"/>
              <a:ext cx="3792600" cy="1857507"/>
            </a:xfrm>
            <a:custGeom>
              <a:avLst/>
              <a:gdLst/>
              <a:ahLst/>
              <a:cxnLst/>
              <a:rect l="l" t="t" r="r" b="b"/>
              <a:pathLst>
                <a:path w="3792600" h="1857507">
                  <a:moveTo>
                    <a:pt x="26982" y="0"/>
                  </a:moveTo>
                  <a:lnTo>
                    <a:pt x="3765619" y="0"/>
                  </a:lnTo>
                  <a:cubicBezTo>
                    <a:pt x="3772775" y="0"/>
                    <a:pt x="3779638" y="2843"/>
                    <a:pt x="3784698" y="7903"/>
                  </a:cubicBezTo>
                  <a:cubicBezTo>
                    <a:pt x="3789757" y="12963"/>
                    <a:pt x="3792600" y="19826"/>
                    <a:pt x="3792600" y="26982"/>
                  </a:cubicBezTo>
                  <a:lnTo>
                    <a:pt x="3792600" y="1830525"/>
                  </a:lnTo>
                  <a:cubicBezTo>
                    <a:pt x="3792600" y="1837681"/>
                    <a:pt x="3789757" y="1844544"/>
                    <a:pt x="3784698" y="1849604"/>
                  </a:cubicBezTo>
                  <a:cubicBezTo>
                    <a:pt x="3779638" y="1854664"/>
                    <a:pt x="3772775" y="1857507"/>
                    <a:pt x="3765619" y="1857507"/>
                  </a:cubicBezTo>
                  <a:lnTo>
                    <a:pt x="26982" y="1857507"/>
                  </a:lnTo>
                  <a:cubicBezTo>
                    <a:pt x="12080" y="1857507"/>
                    <a:pt x="0" y="1845427"/>
                    <a:pt x="0" y="1830525"/>
                  </a:cubicBezTo>
                  <a:lnTo>
                    <a:pt x="0" y="26982"/>
                  </a:lnTo>
                  <a:cubicBezTo>
                    <a:pt x="0" y="19826"/>
                    <a:pt x="2843" y="12963"/>
                    <a:pt x="7903" y="7903"/>
                  </a:cubicBezTo>
                  <a:cubicBezTo>
                    <a:pt x="12963" y="2843"/>
                    <a:pt x="19826" y="0"/>
                    <a:pt x="26982" y="0"/>
                  </a:cubicBezTo>
                  <a:close/>
                </a:path>
              </a:pathLst>
            </a:custGeom>
            <a:solidFill>
              <a:srgbClr val="B5A4D7"/>
            </a:solidFill>
            <a:ln w="38100" cap="rnd">
              <a:solidFill>
                <a:srgbClr val="000000"/>
              </a:solidFill>
              <a:prstDash val="lgDash"/>
              <a:round/>
            </a:ln>
          </p:spPr>
        </p:sp>
        <p:sp>
          <p:nvSpPr>
            <p:cNvPr id="6" name="TextBox 6"/>
            <p:cNvSpPr txBox="1"/>
            <p:nvPr/>
          </p:nvSpPr>
          <p:spPr>
            <a:xfrm>
              <a:off x="0" y="-38100"/>
              <a:ext cx="3792600" cy="1895607"/>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5265460" y="6594662"/>
            <a:ext cx="3022540" cy="3613907"/>
          </a:xfrm>
          <a:custGeom>
            <a:avLst/>
            <a:gdLst/>
            <a:ahLst/>
            <a:cxnLst/>
            <a:rect l="l" t="t" r="r" b="b"/>
            <a:pathLst>
              <a:path w="3022540" h="3613907">
                <a:moveTo>
                  <a:pt x="0" y="0"/>
                </a:moveTo>
                <a:lnTo>
                  <a:pt x="3022540" y="0"/>
                </a:lnTo>
                <a:lnTo>
                  <a:pt x="3022540" y="3613907"/>
                </a:lnTo>
                <a:lnTo>
                  <a:pt x="0" y="3613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392583" y="1994413"/>
            <a:ext cx="13598084" cy="647700"/>
          </a:xfrm>
          <a:prstGeom prst="rect">
            <a:avLst/>
          </a:prstGeom>
        </p:spPr>
        <p:txBody>
          <a:bodyPr lIns="0" tIns="0" rIns="0" bIns="0" rtlCol="0" anchor="t">
            <a:spAutoFit/>
          </a:bodyPr>
          <a:lstStyle/>
          <a:p>
            <a:pPr algn="ctr">
              <a:lnSpc>
                <a:spcPts val="4650"/>
              </a:lnSpc>
            </a:pPr>
            <a:r>
              <a:rPr lang="en-US" sz="5000">
                <a:solidFill>
                  <a:srgbClr val="010101"/>
                </a:solidFill>
                <a:latin typeface="Neue Machina Ultra-Bold"/>
                <a:ea typeface="Neue Machina Ultra-Bold"/>
                <a:cs typeface="Neue Machina Ultra-Bold"/>
                <a:sym typeface="Neue Machina Ultra-Bold"/>
              </a:rPr>
              <a:t>Conclusion</a:t>
            </a:r>
          </a:p>
        </p:txBody>
      </p:sp>
      <p:sp>
        <p:nvSpPr>
          <p:cNvPr id="9" name="TextBox 9"/>
          <p:cNvSpPr txBox="1"/>
          <p:nvPr/>
        </p:nvSpPr>
        <p:spPr>
          <a:xfrm>
            <a:off x="382169" y="8952075"/>
            <a:ext cx="6828526" cy="955984"/>
          </a:xfrm>
          <a:prstGeom prst="rect">
            <a:avLst/>
          </a:prstGeom>
        </p:spPr>
        <p:txBody>
          <a:bodyPr lIns="0" tIns="0" rIns="0" bIns="0" rtlCol="0" anchor="t">
            <a:spAutoFit/>
          </a:bodyPr>
          <a:lstStyle/>
          <a:p>
            <a:pPr algn="ctr">
              <a:lnSpc>
                <a:spcPts val="7935"/>
              </a:lnSpc>
            </a:pPr>
            <a:r>
              <a:rPr lang="en-US" sz="5510">
                <a:solidFill>
                  <a:srgbClr val="4B2570"/>
                </a:solidFill>
                <a:latin typeface="Architype Van Der Leck"/>
                <a:ea typeface="Architype Van Der Leck"/>
                <a:cs typeface="Architype Van Der Leck"/>
                <a:sym typeface="Architype Van Der Leck"/>
              </a:rPr>
              <a:t>HACK-A-BOT</a:t>
            </a:r>
          </a:p>
        </p:txBody>
      </p:sp>
      <p:sp>
        <p:nvSpPr>
          <p:cNvPr id="10" name="TextBox 9">
            <a:extLst>
              <a:ext uri="{FF2B5EF4-FFF2-40B4-BE49-F238E27FC236}">
                <a16:creationId xmlns:a16="http://schemas.microsoft.com/office/drawing/2014/main" id="{1D7E8551-E8F8-E45C-EFAD-C1810CCA5E2B}"/>
              </a:ext>
            </a:extLst>
          </p:cNvPr>
          <p:cNvSpPr txBox="1"/>
          <p:nvPr/>
        </p:nvSpPr>
        <p:spPr>
          <a:xfrm>
            <a:off x="2605991" y="3090133"/>
            <a:ext cx="13076017" cy="4401205"/>
          </a:xfrm>
          <a:prstGeom prst="rect">
            <a:avLst/>
          </a:prstGeom>
          <a:noFill/>
        </p:spPr>
        <p:txBody>
          <a:bodyPr wrap="square">
            <a:spAutoFit/>
          </a:bodyPr>
          <a:lstStyle/>
          <a:p>
            <a:pPr algn="just"/>
            <a:r>
              <a:rPr lang="en-US" sz="2800" dirty="0">
                <a:latin typeface="Neue Machina" panose="020B0604020202020204" charset="0"/>
              </a:rPr>
              <a:t>This Resume Screening Automation project successfully automates the recruitment process, enhancing efficiency and reducing the time spent on manual resume screening. By leveraging UiPath Studio, it delivers intelligent resume analysis, objective scoring, and automated candidate notifications. This solution minimizes human bias, optimizes HR operations, and allows for more strategic focus on candidate interactions. Future enhancements, such as incorporating machine learning, will further improve its accuracy and adaptability. Ultimately, the project demonstrates the potential of AI in transforming HR processes.</a:t>
            </a:r>
            <a:endParaRPr lang="en-IN" sz="2800" dirty="0">
              <a:latin typeface="Neue Machina"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CAFF"/>
        </a:solidFill>
        <a:effectLst/>
      </p:bgPr>
    </p:bg>
    <p:spTree>
      <p:nvGrpSpPr>
        <p:cNvPr id="1" name=""/>
        <p:cNvGrpSpPr/>
        <p:nvPr/>
      </p:nvGrpSpPr>
      <p:grpSpPr>
        <a:xfrm>
          <a:off x="0" y="0"/>
          <a:ext cx="0" cy="0"/>
          <a:chOff x="0" y="0"/>
          <a:chExt cx="0" cy="0"/>
        </a:xfrm>
      </p:grpSpPr>
      <p:sp>
        <p:nvSpPr>
          <p:cNvPr id="2" name="Freeform 2"/>
          <p:cNvSpPr/>
          <p:nvPr/>
        </p:nvSpPr>
        <p:spPr>
          <a:xfrm>
            <a:off x="14979679" y="320958"/>
            <a:ext cx="3082511" cy="1017229"/>
          </a:xfrm>
          <a:custGeom>
            <a:avLst/>
            <a:gdLst/>
            <a:ahLst/>
            <a:cxnLst/>
            <a:rect l="l" t="t" r="r" b="b"/>
            <a:pathLst>
              <a:path w="3082511" h="1017229">
                <a:moveTo>
                  <a:pt x="0" y="0"/>
                </a:moveTo>
                <a:lnTo>
                  <a:pt x="3082511" y="0"/>
                </a:lnTo>
                <a:lnTo>
                  <a:pt x="3082511" y="1017229"/>
                </a:lnTo>
                <a:lnTo>
                  <a:pt x="0" y="1017229"/>
                </a:lnTo>
                <a:lnTo>
                  <a:pt x="0" y="0"/>
                </a:lnTo>
                <a:close/>
              </a:path>
            </a:pathLst>
          </a:custGeom>
          <a:blipFill>
            <a:blip r:embed="rId2"/>
            <a:stretch>
              <a:fillRect/>
            </a:stretch>
          </a:blipFill>
        </p:spPr>
      </p:sp>
      <p:sp>
        <p:nvSpPr>
          <p:cNvPr id="3" name="Freeform 3"/>
          <p:cNvSpPr/>
          <p:nvPr/>
        </p:nvSpPr>
        <p:spPr>
          <a:xfrm>
            <a:off x="382169" y="320958"/>
            <a:ext cx="6163826" cy="994165"/>
          </a:xfrm>
          <a:custGeom>
            <a:avLst/>
            <a:gdLst/>
            <a:ahLst/>
            <a:cxnLst/>
            <a:rect l="l" t="t" r="r" b="b"/>
            <a:pathLst>
              <a:path w="6163826" h="994165">
                <a:moveTo>
                  <a:pt x="0" y="0"/>
                </a:moveTo>
                <a:lnTo>
                  <a:pt x="6163826" y="0"/>
                </a:lnTo>
                <a:lnTo>
                  <a:pt x="6163826" y="994165"/>
                </a:lnTo>
                <a:lnTo>
                  <a:pt x="0" y="994165"/>
                </a:lnTo>
                <a:lnTo>
                  <a:pt x="0" y="0"/>
                </a:lnTo>
                <a:close/>
              </a:path>
            </a:pathLst>
          </a:custGeom>
          <a:blipFill>
            <a:blip r:embed="rId3"/>
            <a:stretch>
              <a:fillRect/>
            </a:stretch>
          </a:blipFill>
        </p:spPr>
      </p:sp>
      <p:grpSp>
        <p:nvGrpSpPr>
          <p:cNvPr id="4" name="Group 4"/>
          <p:cNvGrpSpPr/>
          <p:nvPr/>
        </p:nvGrpSpPr>
        <p:grpSpPr>
          <a:xfrm>
            <a:off x="1970652" y="1611150"/>
            <a:ext cx="14346696" cy="7026599"/>
            <a:chOff x="0" y="0"/>
            <a:chExt cx="3792600" cy="1857507"/>
          </a:xfrm>
        </p:grpSpPr>
        <p:sp>
          <p:nvSpPr>
            <p:cNvPr id="5" name="Freeform 5"/>
            <p:cNvSpPr/>
            <p:nvPr/>
          </p:nvSpPr>
          <p:spPr>
            <a:xfrm>
              <a:off x="0" y="0"/>
              <a:ext cx="3792600" cy="1857507"/>
            </a:xfrm>
            <a:custGeom>
              <a:avLst/>
              <a:gdLst/>
              <a:ahLst/>
              <a:cxnLst/>
              <a:rect l="l" t="t" r="r" b="b"/>
              <a:pathLst>
                <a:path w="3792600" h="1857507">
                  <a:moveTo>
                    <a:pt x="26982" y="0"/>
                  </a:moveTo>
                  <a:lnTo>
                    <a:pt x="3765619" y="0"/>
                  </a:lnTo>
                  <a:cubicBezTo>
                    <a:pt x="3772775" y="0"/>
                    <a:pt x="3779638" y="2843"/>
                    <a:pt x="3784698" y="7903"/>
                  </a:cubicBezTo>
                  <a:cubicBezTo>
                    <a:pt x="3789757" y="12963"/>
                    <a:pt x="3792600" y="19826"/>
                    <a:pt x="3792600" y="26982"/>
                  </a:cubicBezTo>
                  <a:lnTo>
                    <a:pt x="3792600" y="1830525"/>
                  </a:lnTo>
                  <a:cubicBezTo>
                    <a:pt x="3792600" y="1837681"/>
                    <a:pt x="3789757" y="1844544"/>
                    <a:pt x="3784698" y="1849604"/>
                  </a:cubicBezTo>
                  <a:cubicBezTo>
                    <a:pt x="3779638" y="1854664"/>
                    <a:pt x="3772775" y="1857507"/>
                    <a:pt x="3765619" y="1857507"/>
                  </a:cubicBezTo>
                  <a:lnTo>
                    <a:pt x="26982" y="1857507"/>
                  </a:lnTo>
                  <a:cubicBezTo>
                    <a:pt x="12080" y="1857507"/>
                    <a:pt x="0" y="1845427"/>
                    <a:pt x="0" y="1830525"/>
                  </a:cubicBezTo>
                  <a:lnTo>
                    <a:pt x="0" y="26982"/>
                  </a:lnTo>
                  <a:cubicBezTo>
                    <a:pt x="0" y="19826"/>
                    <a:pt x="2843" y="12963"/>
                    <a:pt x="7903" y="7903"/>
                  </a:cubicBezTo>
                  <a:cubicBezTo>
                    <a:pt x="12963" y="2843"/>
                    <a:pt x="19826" y="0"/>
                    <a:pt x="26982" y="0"/>
                  </a:cubicBezTo>
                  <a:close/>
                </a:path>
              </a:pathLst>
            </a:custGeom>
            <a:solidFill>
              <a:srgbClr val="B5A4D7"/>
            </a:solidFill>
            <a:ln w="38100" cap="rnd">
              <a:solidFill>
                <a:srgbClr val="000000"/>
              </a:solidFill>
              <a:prstDash val="lgDash"/>
              <a:round/>
            </a:ln>
          </p:spPr>
        </p:sp>
        <p:sp>
          <p:nvSpPr>
            <p:cNvPr id="6" name="TextBox 6"/>
            <p:cNvSpPr txBox="1"/>
            <p:nvPr/>
          </p:nvSpPr>
          <p:spPr>
            <a:xfrm>
              <a:off x="0" y="-38100"/>
              <a:ext cx="3792600" cy="1895607"/>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5265460" y="6594662"/>
            <a:ext cx="3022540" cy="3613907"/>
          </a:xfrm>
          <a:custGeom>
            <a:avLst/>
            <a:gdLst/>
            <a:ahLst/>
            <a:cxnLst/>
            <a:rect l="l" t="t" r="r" b="b"/>
            <a:pathLst>
              <a:path w="3022540" h="3613907">
                <a:moveTo>
                  <a:pt x="0" y="0"/>
                </a:moveTo>
                <a:lnTo>
                  <a:pt x="3022540" y="0"/>
                </a:lnTo>
                <a:lnTo>
                  <a:pt x="3022540" y="3613907"/>
                </a:lnTo>
                <a:lnTo>
                  <a:pt x="0" y="3613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392583" y="1994413"/>
            <a:ext cx="13598084" cy="647700"/>
          </a:xfrm>
          <a:prstGeom prst="rect">
            <a:avLst/>
          </a:prstGeom>
        </p:spPr>
        <p:txBody>
          <a:bodyPr lIns="0" tIns="0" rIns="0" bIns="0" rtlCol="0" anchor="t">
            <a:spAutoFit/>
          </a:bodyPr>
          <a:lstStyle/>
          <a:p>
            <a:pPr algn="ctr">
              <a:lnSpc>
                <a:spcPts val="4650"/>
              </a:lnSpc>
            </a:pPr>
            <a:r>
              <a:rPr lang="en-US" sz="5000">
                <a:solidFill>
                  <a:srgbClr val="010101"/>
                </a:solidFill>
                <a:latin typeface="Neue Machina Ultra-Bold"/>
                <a:ea typeface="Neue Machina Ultra-Bold"/>
                <a:cs typeface="Neue Machina Ultra-Bold"/>
                <a:sym typeface="Neue Machina Ultra-Bold"/>
              </a:rPr>
              <a:t>Future Scope</a:t>
            </a:r>
          </a:p>
        </p:txBody>
      </p:sp>
      <p:sp>
        <p:nvSpPr>
          <p:cNvPr id="9" name="TextBox 9"/>
          <p:cNvSpPr txBox="1"/>
          <p:nvPr/>
        </p:nvSpPr>
        <p:spPr>
          <a:xfrm>
            <a:off x="382169" y="8952075"/>
            <a:ext cx="6828526" cy="955984"/>
          </a:xfrm>
          <a:prstGeom prst="rect">
            <a:avLst/>
          </a:prstGeom>
        </p:spPr>
        <p:txBody>
          <a:bodyPr lIns="0" tIns="0" rIns="0" bIns="0" rtlCol="0" anchor="t">
            <a:spAutoFit/>
          </a:bodyPr>
          <a:lstStyle/>
          <a:p>
            <a:pPr algn="ctr">
              <a:lnSpc>
                <a:spcPts val="7935"/>
              </a:lnSpc>
            </a:pPr>
            <a:r>
              <a:rPr lang="en-US" sz="5510">
                <a:solidFill>
                  <a:srgbClr val="4B2570"/>
                </a:solidFill>
                <a:latin typeface="Architype Van Der Leck"/>
                <a:ea typeface="Architype Van Der Leck"/>
                <a:cs typeface="Architype Van Der Leck"/>
                <a:sym typeface="Architype Van Der Leck"/>
              </a:rPr>
              <a:t>HACK-A-BOT</a:t>
            </a:r>
          </a:p>
        </p:txBody>
      </p:sp>
      <p:sp>
        <p:nvSpPr>
          <p:cNvPr id="13" name="TextBox 12">
            <a:extLst>
              <a:ext uri="{FF2B5EF4-FFF2-40B4-BE49-F238E27FC236}">
                <a16:creationId xmlns:a16="http://schemas.microsoft.com/office/drawing/2014/main" id="{2FB526AE-7C40-F3A9-2410-97392AD6617B}"/>
              </a:ext>
            </a:extLst>
          </p:cNvPr>
          <p:cNvSpPr txBox="1"/>
          <p:nvPr/>
        </p:nvSpPr>
        <p:spPr>
          <a:xfrm>
            <a:off x="2605991" y="3067050"/>
            <a:ext cx="13076017" cy="4401205"/>
          </a:xfrm>
          <a:prstGeom prst="rect">
            <a:avLst/>
          </a:prstGeom>
          <a:noFill/>
        </p:spPr>
        <p:txBody>
          <a:bodyPr wrap="square">
            <a:spAutoFit/>
          </a:bodyPr>
          <a:lstStyle/>
          <a:p>
            <a:pPr algn="just"/>
            <a:r>
              <a:rPr lang="en-US" sz="2800" dirty="0">
                <a:latin typeface="Neue Machina" panose="020B0604020202020204" charset="0"/>
              </a:rPr>
              <a:t>The future scope of this project includes integrating advanced machine learning algorithms to improve the accuracy and personalization of resume scoring. Expanding support for diverse file formats and languages will enable a more global reach. Adding features like real-time candidate feedback and interactive dashboards for HR will enhance user experience. Additionally, incorporating AI-powered bias detection and mitigation techniques can further promote fair hiring practices. Scaling the system to handle larger volumes of resumes will also make it suitable for enterprise-level recruitment.</a:t>
            </a:r>
            <a:endParaRPr lang="en-IN" sz="2800" dirty="0">
              <a:latin typeface="Neue Machina" panose="020B0604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533</Words>
  <Application>Microsoft Office PowerPoint</Application>
  <PresentationFormat>Custom</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Neue Machina</vt:lpstr>
      <vt:lpstr>Neue Machina Ultra-Bold</vt:lpstr>
      <vt:lpstr>Architype Van Der Leck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hack-a-bot</dc:title>
  <cp:lastModifiedBy>Prateek Singh</cp:lastModifiedBy>
  <cp:revision>6</cp:revision>
  <cp:lastPrinted>2024-09-01T07:53:23Z</cp:lastPrinted>
  <dcterms:created xsi:type="dcterms:W3CDTF">2006-08-16T00:00:00Z</dcterms:created>
  <dcterms:modified xsi:type="dcterms:W3CDTF">2024-09-01T07:54:02Z</dcterms:modified>
  <dc:identifier>DAGF9qyyM3E</dc:identifier>
</cp:coreProperties>
</file>