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9" r:id="rId13"/>
    <p:sldId id="267" r:id="rId14"/>
    <p:sldId id="268" r:id="rId15"/>
    <p:sldId id="273" r:id="rId16"/>
    <p:sldId id="274" r:id="rId17"/>
    <p:sldId id="271" r:id="rId18"/>
    <p:sldId id="270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7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050-1110-491A-85BC-82E397B253A8}" type="datetimeFigureOut">
              <a:rPr lang="zh-CN" altLang="en-US" smtClean="0"/>
              <a:t>2015/1/13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D247-CD80-4A4B-A593-3DD67D29C2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2" cstate="print"/>
          <a:srcRect l="4061" t="12056" r="43139" b="15873"/>
          <a:stretch>
            <a:fillRect/>
          </a:stretch>
        </p:blipFill>
        <p:spPr bwMode="auto">
          <a:xfrm>
            <a:off x="1091736" y="1844824"/>
            <a:ext cx="3557195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80168" y="2060848"/>
            <a:ext cx="24721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 smtClean="0">
                <a:solidFill>
                  <a:srgbClr val="828282"/>
                </a:solidFill>
                <a:latin typeface="Noto Sans CJK SC DemiLight" pitchFamily="34" charset="-122"/>
                <a:ea typeface="Noto Sans CJK SC DemiLight" pitchFamily="34" charset="-122"/>
              </a:rPr>
              <a:t>志 趣</a:t>
            </a:r>
            <a:endParaRPr lang="zh-CN" altLang="en-US" sz="8000" dirty="0">
              <a:solidFill>
                <a:srgbClr val="828282"/>
              </a:solidFill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184" y="3284984"/>
            <a:ext cx="2195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75000"/>
                  </a:schemeClr>
                </a:solidFill>
                <a:latin typeface="Noto Sans CJK JP Black" pitchFamily="34" charset="-122"/>
                <a:ea typeface="Noto Sans CJK JP Black" pitchFamily="34" charset="-122"/>
              </a:rPr>
              <a:t>VolQ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Noto Sans CJK JP Black" pitchFamily="34" charset="-122"/>
              <a:ea typeface="Noto Sans CJK JP Black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400" dirty="0" smtClean="0">
                <a:latin typeface="Noto Sans CJK JP Regular" pitchFamily="34" charset="-122"/>
                <a:ea typeface="Noto Sans CJK JP Regular" pitchFamily="34" charset="-122"/>
              </a:rPr>
              <a:t>外在动机 </a:t>
            </a:r>
            <a:r>
              <a:rPr lang="en-US" altLang="zh-CN" sz="2400" dirty="0" smtClean="0">
                <a:latin typeface="Noto Sans CJK JP Regular" pitchFamily="34" charset="-122"/>
                <a:ea typeface="Noto Sans CJK JP Regular" pitchFamily="34" charset="-122"/>
              </a:rPr>
              <a:t>Extrinsic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工时记录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/Work Hour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实物奖励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，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必须谨慎使用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降低参与的难度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Lower the Difficulty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志愿者可方便的找到活动信息；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志愿者可以非常方便的参加活动；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非常方便的组织、发布志愿者以及相关活动；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、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更大型的活动可以被组织；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组织者可以非常方便的管理活动以及志愿者；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志愿者可以更方便的被管理；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志愿者活动参与记录永久保留。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扩大社会影响力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Bigger Social Profile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通过网站、手机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、社交媒体（微信、微博等）、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New Letter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等途径，志愿活动信息可以得到广泛的传播。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志愿者通过志趣平台可以互相了解、分享志愿活动的体会以经验。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志愿者通过自己的朋友圈使更多人加入志趣平台。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随着志愿者与组织规模增长，活动频率与规模得到大量提升。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组织者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628800"/>
            <a:ext cx="4151336" cy="4833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志趣的工作流程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Work Flow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517876" cy="470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志趣的特色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What’s Special about VolQ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95538" y="1700808"/>
          <a:ext cx="8118901" cy="4543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68150"/>
                <a:gridCol w="1080120"/>
                <a:gridCol w="1031259"/>
                <a:gridCol w="1272997"/>
                <a:gridCol w="1046689"/>
                <a:gridCol w="1159843"/>
                <a:gridCol w="1159843"/>
              </a:tblGrid>
              <a:tr h="725800">
                <a:tc>
                  <a:txBody>
                    <a:bodyPr/>
                    <a:lstStyle/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活动发布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志愿者管理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游戏元素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社交网络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活动推广</a:t>
                      </a:r>
                      <a:endParaRPr lang="zh-CN" altLang="en-US" sz="1600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志趣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  <a:endParaRPr lang="zh-CN" altLang="en-US" sz="2800" b="1" dirty="0">
                        <a:solidFill>
                          <a:srgbClr val="FF0000"/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solidFill>
                            <a:srgbClr val="FF0000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中青公益 益涓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b="1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74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志愿北京（志愿云）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  <a:p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上海志愿网</a:t>
                      </a:r>
                      <a:endParaRPr lang="zh-CN" altLang="en-US" dirty="0" smtClean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志愿武汉</a:t>
                      </a:r>
                      <a:endParaRPr lang="zh-CN" altLang="en-US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 smtClean="0">
                          <a:latin typeface="Noto Sans CJK SC DemiLight" pitchFamily="34" charset="-122"/>
                          <a:ea typeface="Noto Sans CJK SC DemiLight" pitchFamily="34" charset="-122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SC Black" pitchFamily="34" charset="-122"/>
                <a:ea typeface="Noto Sans CJK SC Black" pitchFamily="34" charset="-122"/>
              </a:rPr>
              <a:t>运营、合作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计划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Operation Plan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680520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60" y="1628800"/>
            <a:ext cx="8208912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校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团委、大学生社会实践中心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成为首批组织用户；</a:t>
            </a:r>
            <a:endParaRPr lang="en-US" altLang="zh-CN" sz="20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与</a:t>
            </a: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校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团委、大学生社会实践中心合作，在志趣上线前，准备一批高质量的活动；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通过初期高质量活动吸引一定数量志愿者；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校团委、大学生社会实践中心与志趣共同推广志趣平台；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通过推广以及志趣自由的社交网络了属性获得稳定的用户增长；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>
              <a:lnSpc>
                <a:spcPct val="17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由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校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团委、大学生社会实践中心牵头，向校内校外其他单位推广志趣；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</a:t>
            </a:r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团队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VolQ Team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277071"/>
          </a:xfrm>
        </p:spPr>
        <p:txBody>
          <a:bodyPr>
            <a:noAutofit/>
          </a:bodyPr>
          <a:lstStyle/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郑玮：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	CEO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，团队指导教师，技术顾问；电气工程博士，多年独立游戏软件制作人经验。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胡斐然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: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主力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开发工程师，负责数据库、后台业务，华中科技大学博士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研究生，精通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.NET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与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NoSQL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数据库。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陈志，主力开发工程师，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负责前端程序设计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研究生，多年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万宽红，主力开发工程师，负责前端设计，华中科技大学硕士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研究生，</a:t>
            </a:r>
            <a:r>
              <a:rPr lang="en-US" altLang="zh-CN" sz="1400" dirty="0" smtClean="0">
                <a:latin typeface="Noto Sans CJK SC DemiLight" pitchFamily="34" charset="-122"/>
                <a:ea typeface="Noto Sans CJK SC DemiLight" pitchFamily="34" charset="-122"/>
              </a:rPr>
              <a:t> Web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开发经验丰富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，多年公益活动经验。</a:t>
            </a:r>
            <a:endParaRPr lang="en-US" altLang="zh-CN" sz="14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梁友，主力开发工程师，负责手机</a:t>
            </a:r>
            <a:r>
              <a:rPr lang="en-US" altLang="zh-CN" sz="1400" dirty="0">
                <a:latin typeface="Noto Sans CJK SC DemiLight" pitchFamily="34" charset="-122"/>
                <a:ea typeface="Noto Sans CJK SC DemiLight" pitchFamily="34" charset="-122"/>
              </a:rPr>
              <a:t>APP</a:t>
            </a:r>
            <a:r>
              <a:rPr lang="zh-CN" altLang="en-US" sz="1400" dirty="0">
                <a:latin typeface="Noto Sans CJK SC DemiLight" pitchFamily="34" charset="-122"/>
                <a:ea typeface="Noto Sans CJK SC DemiLight" pitchFamily="34" charset="-122"/>
              </a:rPr>
              <a:t>开发，华中科技大学硕士研究生，多年独立手机应用开发</a:t>
            </a:r>
            <a:r>
              <a:rPr lang="zh-CN" altLang="en-US" sz="1400" dirty="0" smtClean="0">
                <a:latin typeface="Noto Sans CJK SC DemiLight" pitchFamily="34" charset="-122"/>
                <a:ea typeface="Noto Sans CJK SC DemiLight" pitchFamily="34" charset="-122"/>
              </a:rPr>
              <a:t>经验。</a:t>
            </a:r>
            <a:endParaRPr lang="zh-CN" altLang="en-US" sz="14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1484784"/>
          <a:ext cx="8136904" cy="491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912768"/>
              </a:tblGrid>
              <a:tr h="77815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郑玮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CEO</a:t>
                      </a:r>
                      <a:r>
                        <a:rPr lang="zh-CN" altLang="en-US" sz="1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</a:rPr>
                        <a:t>，团队指导教师，技术顾问；电气工程博士，多年独立游戏软件制作人经验。</a:t>
                      </a:r>
                      <a:endParaRPr lang="zh-CN" alt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Noto Sans CJK SC DemiLight" pitchFamily="34" charset="-122"/>
                        <a:ea typeface="Noto Sans CJK SC DemiLight" pitchFamily="34" charset="-122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胡斐然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主力开发工程师，负责数据库、后台业务，华中科技大学博士研究生，精通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.NET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与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NoSQL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数据库。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陈志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主力开发工程师，负责前端程序设计，华中科技大学硕士研究生，多年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万宽红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主力开发工程师，负责前端设计，华中科技大学硕士研究生，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 Web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开发经验丰富，多年公益活动经验。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01159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梁友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主力开发工程师，负责手机</a:t>
                      </a:r>
                      <a:r>
                        <a:rPr lang="en-US" altLang="zh-CN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APP</a:t>
                      </a:r>
                      <a:r>
                        <a:rPr lang="zh-CN" altLang="en-US" sz="1800" b="0" kern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Noto Sans CJK SC DemiLight" pitchFamily="34" charset="-122"/>
                          <a:ea typeface="Noto Sans CJK SC DemiLight" pitchFamily="34" charset="-122"/>
                          <a:cs typeface="+mn-cs"/>
                        </a:rPr>
                        <a:t>开发，华中科技大学硕士研究生，多年独立手机应用开发经验。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 头像相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252" y="2781940"/>
            <a:ext cx="1971136" cy="1734600"/>
          </a:xfrm>
          <a:prstGeom prst="rect">
            <a:avLst/>
          </a:prstGeom>
          <a:noFill/>
        </p:spPr>
      </p:pic>
      <p:pic>
        <p:nvPicPr>
          <p:cNvPr id="21508" name="Picture 4" descr=" 头像相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78130"/>
            <a:ext cx="1910381" cy="1942221"/>
          </a:xfrm>
          <a:prstGeom prst="rect">
            <a:avLst/>
          </a:prstGeom>
          <a:noFill/>
        </p:spPr>
      </p:pic>
      <p:pic>
        <p:nvPicPr>
          <p:cNvPr id="6" name="Picture 2" descr="G:\project\Parallel\Volunteers\Marketing\logo.png"/>
          <p:cNvPicPr>
            <a:picLocks noChangeAspect="1" noChangeArrowheads="1"/>
          </p:cNvPicPr>
          <p:nvPr/>
        </p:nvPicPr>
        <p:blipFill>
          <a:blip r:embed="rId4" cstate="print"/>
          <a:srcRect l="4061" t="12056" r="43139" b="15873"/>
          <a:stretch>
            <a:fillRect/>
          </a:stretch>
        </p:blipFill>
        <p:spPr bwMode="auto">
          <a:xfrm>
            <a:off x="3331194" y="2700856"/>
            <a:ext cx="2465798" cy="1896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什么是“志趣”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What is VolQ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是一个将志愿者活动变得像游戏一样的志愿者活动在线平台。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/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Noto Sans CJK SC Bold" pitchFamily="34" charset="-122"/>
                <a:ea typeface="Noto Sans CJK SC Bold" pitchFamily="34" charset="-122"/>
              </a:rPr>
              <a:t>VolQ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is an online platform which makes volunteer activities game like.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643192" cy="2620887"/>
          </a:xfrm>
        </p:spPr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300" dirty="0" smtClean="0">
                <a:latin typeface="Noto Sans CJK SC Regular" pitchFamily="34" charset="-122"/>
                <a:ea typeface="Noto Sans CJK SC Regular" pitchFamily="34" charset="-122"/>
              </a:rPr>
              <a:t>关于志愿活动</a:t>
            </a:r>
            <a:endParaRPr lang="en-US" altLang="zh-CN" sz="2300" dirty="0" smtClean="0">
              <a:latin typeface="Noto Sans CJK SC Regular" pitchFamily="34" charset="-122"/>
              <a:ea typeface="Noto Sans CJK SC Regular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志愿者活动提供更多接触社会的机会，锻炼自己，获取经验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志愿者活动能激发你的同情心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志愿者活动让你获得心理上的满足和愉悦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发挥、展示自己的擅长的技能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使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社会上需要帮助的人的到帮助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4509120"/>
            <a:ext cx="8219256" cy="19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dirty="0">
                <a:latin typeface="Noto Sans CJK SC Regular" pitchFamily="34" charset="-122"/>
                <a:ea typeface="Noto Sans CJK SC Regular" pitchFamily="34" charset="-122"/>
              </a:rPr>
              <a:t>障碍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Regular" pitchFamily="34" charset="-122"/>
              <a:ea typeface="Noto Sans CJK SC Regular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对志愿者与志愿者活动了解较少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000" noProof="0" dirty="0" smtClean="0">
                <a:latin typeface="Noto Sans CJK SC DemiLight" pitchFamily="34" charset="-122"/>
                <a:ea typeface="Noto Sans CJK SC DemiLight" pitchFamily="34" charset="-122"/>
              </a:rPr>
              <a:t>虽然知道志愿者，但兴趣不高</a:t>
            </a:r>
            <a:endParaRPr lang="en-US" altLang="zh-CN" sz="2000" noProof="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有意</a:t>
            </a:r>
            <a:r>
              <a:rPr kumimoji="0" lang="zh-CN" altLang="en-US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参加志愿活动，但不知道到哪里找活动参加</a:t>
            </a: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志趣要解决的问题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Problems that VolQ Solves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通过使参加志愿活动变得像玩游戏一样有趣，让人们更加主动愉快的参与志愿活动。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同时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志趣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提供一个使用方便的志愿活动管理平台。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en-US" altLang="zh-CN" sz="2600" dirty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en-US" altLang="zh-CN" sz="2300" dirty="0" smtClean="0">
                <a:latin typeface="Noto Sans CJK SC DemiLight" pitchFamily="34" charset="-122"/>
                <a:ea typeface="Noto Sans CJK SC DemiLight" pitchFamily="34" charset="-122"/>
              </a:rPr>
              <a:t>By making volunteer activities game like, it makes people really love taking part in volunteer activities. </a:t>
            </a:r>
          </a:p>
          <a:p>
            <a:pPr indent="0">
              <a:lnSpc>
                <a:spcPct val="170000"/>
              </a:lnSpc>
              <a:buNone/>
            </a:pPr>
            <a:r>
              <a:rPr lang="en-US" altLang="zh-CN" sz="2300" dirty="0" smtClean="0">
                <a:latin typeface="Noto Sans CJK SC DemiLight" pitchFamily="34" charset="-122"/>
                <a:ea typeface="Noto Sans CJK SC DemiLight" pitchFamily="34" charset="-122"/>
              </a:rPr>
              <a:t>Also, VolQ provides a convenient way of managing volunteer activities.</a:t>
            </a:r>
            <a:endParaRPr lang="zh-CN" altLang="en-US" sz="23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Noto Sans CJK JP Black" pitchFamily="34" charset="-122"/>
                <a:ea typeface="Noto Sans CJK JP Black" pitchFamily="34" charset="-122"/>
              </a:rPr>
              <a:t>有</a:t>
            </a:r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啥好处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The Benefit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更多人知晓志愿活动；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志愿者更容易发现和参加志愿活动；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更多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人主动、开心的参加志愿活动；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更多人因为志愿活动而受益；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更加方便的组织、管理活动；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更加方便的管理志愿者；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dirty="0">
                <a:latin typeface="Noto Sans CJK SC DemiLight" pitchFamily="34" charset="-122"/>
                <a:ea typeface="Noto Sans CJK SC DemiLight" pitchFamily="34" charset="-122"/>
              </a:rPr>
              <a:t>更大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的社会影响力</a:t>
            </a: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buNone/>
            </a:pP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针对校团委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志趣的原理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>How VolQ Works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1"/>
            <a:ext cx="4824536" cy="2620888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dirty="0" smtClean="0">
                <a:latin typeface="Noto Sans CJK SC DemiLight" pitchFamily="34" charset="-122"/>
                <a:ea typeface="Noto Sans CJK SC DemiLight" pitchFamily="34" charset="-122"/>
              </a:rPr>
              <a:t>志趣通过增加人们参加志愿活动动机，降低参与志愿活动的难度来让更多的人主动参与到志愿活动中。</a:t>
            </a:r>
            <a:endParaRPr lang="en-US" altLang="zh-CN" dirty="0" smtClean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2050" name="Picture 2" descr="https://bizfest.files.wordpress.com/2013/01/fog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628800"/>
            <a:ext cx="4032448" cy="4032448"/>
          </a:xfrm>
          <a:prstGeom prst="rect">
            <a:avLst/>
          </a:prstGeom>
          <a:noFill/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323528" y="4437112"/>
            <a:ext cx="4392488" cy="1656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VolQ increase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 the motivation of participating volunteer activities and lower the difficulty of doing </a:t>
            </a:r>
            <a:r>
              <a:rPr lang="en-US" altLang="zh-CN" sz="3200" noProof="0" dirty="0" smtClean="0">
                <a:latin typeface="Noto Sans CJK SC DemiLight" pitchFamily="34" charset="-122"/>
                <a:ea typeface="Noto Sans CJK SC DemiLight" pitchFamily="34" charset="-122"/>
              </a:rPr>
              <a:t>these activities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CJK SC DemiLight" pitchFamily="34" charset="-122"/>
                <a:ea typeface="Noto Sans CJK SC DemiLight" pitchFamily="34" charset="-122"/>
                <a:cs typeface="+mn-cs"/>
              </a:rPr>
              <a:t>, thus more people will take part in volunteer activities.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636912"/>
            <a:ext cx="8229600" cy="1828800"/>
          </a:xfrm>
        </p:spPr>
        <p:txBody>
          <a:bodyPr>
            <a:normAutofit lnSpcReduction="1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300" dirty="0" smtClean="0">
                <a:latin typeface="Noto Sans CJK SC DemiLight" pitchFamily="34" charset="-122"/>
                <a:ea typeface="Noto Sans CJK SC DemiLight" pitchFamily="34" charset="-122"/>
              </a:rPr>
              <a:t>通过游戏元素，让志参与愿活动变得像游戏一样有趣，增加参与者的动机。</a:t>
            </a:r>
            <a:endParaRPr lang="en-US" altLang="zh-CN" sz="23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en-US" altLang="zh-CN" sz="1900" dirty="0" smtClean="0">
                <a:latin typeface="Noto Sans CJK SC DemiLight" pitchFamily="34" charset="-122"/>
                <a:ea typeface="Noto Sans CJK SC DemiLight" pitchFamily="34" charset="-122"/>
              </a:rPr>
              <a:t>Using game elements to make volunteer activities game like and fun.</a:t>
            </a:r>
            <a:endParaRPr lang="zh-CN" altLang="en-US" sz="19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395536" y="3573016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0" algn="l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CJK SC DemiLight" pitchFamily="34" charset="-122"/>
              <a:ea typeface="Noto Sans CJK SC DemiLight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7560840" cy="3384376"/>
          </a:xfrm>
        </p:spPr>
        <p:txBody>
          <a:bodyPr>
            <a:normAutofit fontScale="85000" lnSpcReduction="20000"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600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sz="2600" dirty="0">
                <a:latin typeface="Noto Sans CJK JP Regular" pitchFamily="34" charset="-122"/>
                <a:ea typeface="Noto Sans CJK JP Regular" pitchFamily="34" charset="-122"/>
              </a:rPr>
              <a:t> </a:t>
            </a:r>
            <a:r>
              <a:rPr lang="en-US" altLang="zh-CN" sz="2600" dirty="0" smtClean="0">
                <a:latin typeface="Noto Sans CJK JP Regular" pitchFamily="34" charset="-122"/>
                <a:ea typeface="Noto Sans CJK JP Regular" pitchFamily="34" charset="-122"/>
              </a:rPr>
              <a:t>Intrinsic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分数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/Point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提供志愿者反馈，从而激励志愿者。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级别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/Level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提供志愿者反馈，给志愿者带来渐进感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成就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/Badge:	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反馈，与成就感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>
                <a:latin typeface="Noto Sans CJK SC DemiLight" pitchFamily="34" charset="-122"/>
                <a:ea typeface="Noto Sans CJK SC DemiLight" pitchFamily="34" charset="-122"/>
              </a:rPr>
              <a:t>排行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版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/Leader Board: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一种反馈；互相比较可以激励志愿者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属性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/Attribute: 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反馈与记录志愿者成长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好友与社交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/Social Network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：好友之间互相较量，督促</a:t>
            </a: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556792"/>
            <a:ext cx="2957063" cy="178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Noto Sans CJK JP Black" pitchFamily="34" charset="-122"/>
                <a:ea typeface="Noto Sans CJK JP Black" pitchFamily="34" charset="-122"/>
              </a:rPr>
              <a:t>游戏化</a:t>
            </a:r>
            <a: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  <a:t/>
            </a:r>
            <a:br>
              <a:rPr lang="en-US" altLang="zh-CN" dirty="0" smtClean="0">
                <a:latin typeface="Noto Sans CJK JP Black" pitchFamily="34" charset="-122"/>
                <a:ea typeface="Noto Sans CJK JP Black" pitchFamily="34" charset="-122"/>
              </a:rPr>
            </a:br>
            <a:r>
              <a:rPr lang="en-US" altLang="zh-CN" dirty="0">
                <a:latin typeface="Noto Sans CJK JP Black" pitchFamily="34" charset="-122"/>
                <a:ea typeface="Noto Sans CJK JP Black" pitchFamily="34" charset="-122"/>
              </a:rPr>
              <a:t>Gamification</a:t>
            </a:r>
            <a:endParaRPr lang="zh-CN" altLang="en-US" dirty="0">
              <a:latin typeface="Noto Sans CJK JP Black" pitchFamily="34" charset="-122"/>
              <a:ea typeface="Noto Sans CJK JP Black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3888432"/>
          </a:xfrm>
        </p:spPr>
        <p:txBody>
          <a:bodyPr>
            <a:normAutofit/>
          </a:bodyPr>
          <a:lstStyle/>
          <a:p>
            <a:pPr indent="0">
              <a:lnSpc>
                <a:spcPct val="170000"/>
              </a:lnSpc>
              <a:buNone/>
            </a:pPr>
            <a:r>
              <a:rPr lang="zh-CN" altLang="en-US" sz="2600" dirty="0" smtClean="0">
                <a:latin typeface="Noto Sans CJK JP Regular" pitchFamily="34" charset="-122"/>
                <a:ea typeface="Noto Sans CJK JP Regular" pitchFamily="34" charset="-122"/>
              </a:rPr>
              <a:t>内在动机</a:t>
            </a:r>
            <a:r>
              <a:rPr lang="en-US" altLang="zh-CN" sz="2600" dirty="0">
                <a:latin typeface="Noto Sans CJK JP Regular" pitchFamily="34" charset="-122"/>
                <a:ea typeface="Noto Sans CJK JP Regular" pitchFamily="34" charset="-122"/>
              </a:rPr>
              <a:t> </a:t>
            </a:r>
            <a:r>
              <a:rPr lang="en-US" altLang="zh-CN" sz="2600" dirty="0" smtClean="0">
                <a:latin typeface="Noto Sans CJK JP Regular" pitchFamily="34" charset="-122"/>
                <a:ea typeface="Noto Sans CJK JP Regular" pitchFamily="34" charset="-122"/>
              </a:rPr>
              <a:t>Intrinsic Motivation</a:t>
            </a:r>
          </a:p>
          <a:p>
            <a:pPr indent="0">
              <a:lnSpc>
                <a:spcPct val="170000"/>
              </a:lnSpc>
              <a:buNone/>
            </a:pP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助人为乐的气氛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/Serous Fun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：让帮助别人本来就是一件愉快的事情，</a:t>
            </a:r>
            <a:r>
              <a:rPr lang="en-US" altLang="zh-CN" sz="2000" dirty="0" smtClean="0">
                <a:latin typeface="Noto Sans CJK SC DemiLight" pitchFamily="34" charset="-122"/>
                <a:ea typeface="Noto Sans CJK SC DemiLight" pitchFamily="34" charset="-122"/>
              </a:rPr>
              <a:t>				</a:t>
            </a:r>
            <a:r>
              <a:rPr lang="zh-CN" altLang="en-US" sz="2000" dirty="0" smtClean="0">
                <a:latin typeface="Noto Sans CJK SC DemiLight" pitchFamily="34" charset="-122"/>
                <a:ea typeface="Noto Sans CJK SC DemiLight" pitchFamily="34" charset="-122"/>
              </a:rPr>
              <a:t>需要强化这种气氛</a:t>
            </a:r>
            <a:endParaRPr lang="en-US" altLang="zh-CN" sz="2000" dirty="0" smtClean="0">
              <a:latin typeface="Noto Sans CJK SC DemiLight" pitchFamily="34" charset="-122"/>
              <a:ea typeface="Noto Sans CJK SC DemiLight" pitchFamily="34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000" dirty="0">
              <a:latin typeface="Noto Sans CJK SC DemiLight" pitchFamily="34" charset="-122"/>
              <a:ea typeface="Noto Sans CJK SC DemiLight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803</Words>
  <Application>Microsoft Office PowerPoint</Application>
  <PresentationFormat>全屏显示(4:3)</PresentationFormat>
  <Paragraphs>119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幻灯片 1</vt:lpstr>
      <vt:lpstr>什么是“志趣” What is VolQ</vt:lpstr>
      <vt:lpstr>志趣要解决的问题 The Problems that VolQ Solves</vt:lpstr>
      <vt:lpstr>志趣要解决的问题 The Problems that VolQ Solves</vt:lpstr>
      <vt:lpstr>有啥好处 The Benefit</vt:lpstr>
      <vt:lpstr>志趣的原理 How VolQ Works</vt:lpstr>
      <vt:lpstr>游戏化 Gamification</vt:lpstr>
      <vt:lpstr>游戏化 Gamification</vt:lpstr>
      <vt:lpstr>游戏化 Gamification</vt:lpstr>
      <vt:lpstr>游戏化 Gamification</vt:lpstr>
      <vt:lpstr>降低参与的难度 Lower the Difficulty</vt:lpstr>
      <vt:lpstr>扩大社会影响力 Bigger Social Profile</vt:lpstr>
      <vt:lpstr>志趣的工作流程 The Work Flow</vt:lpstr>
      <vt:lpstr>志趣的工作流程 The Work Flow</vt:lpstr>
      <vt:lpstr>志趣的特色 What’s Special about VolQ</vt:lpstr>
      <vt:lpstr>运营、合作计划 Operation Plan</vt:lpstr>
      <vt:lpstr>志趣团队 The VolQ Team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郑玮</dc:creator>
  <cp:lastModifiedBy>郑玮</cp:lastModifiedBy>
  <cp:revision>32</cp:revision>
  <dcterms:created xsi:type="dcterms:W3CDTF">2015-01-13T13:08:55Z</dcterms:created>
  <dcterms:modified xsi:type="dcterms:W3CDTF">2015-01-14T13:02:36Z</dcterms:modified>
</cp:coreProperties>
</file>