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4" r:id="rId10"/>
    <p:sldId id="263" r:id="rId11"/>
    <p:sldId id="275" r:id="rId12"/>
    <p:sldId id="266" r:id="rId13"/>
    <p:sldId id="269" r:id="rId14"/>
    <p:sldId id="276" r:id="rId15"/>
    <p:sldId id="267" r:id="rId16"/>
    <p:sldId id="268" r:id="rId17"/>
    <p:sldId id="273" r:id="rId18"/>
    <p:sldId id="277" r:id="rId19"/>
    <p:sldId id="274" r:id="rId20"/>
    <p:sldId id="271" r:id="rId21"/>
    <p:sldId id="278" r:id="rId22"/>
    <p:sldId id="27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024"/>
    <a:srgbClr val="D03CA9"/>
    <a:srgbClr val="59AF37"/>
    <a:srgbClr val="6D3555"/>
    <a:srgbClr val="D5C825"/>
    <a:srgbClr val="ECE338"/>
    <a:srgbClr val="833997"/>
    <a:srgbClr val="5D18BA"/>
    <a:srgbClr val="82828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E050-1110-491A-85BC-82E397B253A8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D247-CD80-4A4B-A593-3DD67D29C2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project\Parallel\Volunteers\Marketing\logo.png"/>
          <p:cNvPicPr>
            <a:picLocks noChangeAspect="1" noChangeArrowheads="1"/>
          </p:cNvPicPr>
          <p:nvPr/>
        </p:nvPicPr>
        <p:blipFill>
          <a:blip r:embed="rId2" cstate="print"/>
          <a:srcRect l="4061" t="12056" r="43139" b="15873"/>
          <a:stretch>
            <a:fillRect/>
          </a:stretch>
        </p:blipFill>
        <p:spPr bwMode="auto">
          <a:xfrm>
            <a:off x="1091736" y="1844824"/>
            <a:ext cx="3557195" cy="27363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80168" y="2060848"/>
            <a:ext cx="2472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rgbClr val="828282"/>
                </a:solidFill>
                <a:latin typeface="Noto Sans CJK SC DemiLight" pitchFamily="34" charset="-122"/>
                <a:ea typeface="Noto Sans CJK SC DemiLight" pitchFamily="34" charset="-122"/>
              </a:rPr>
              <a:t>志 趣</a:t>
            </a:r>
            <a:endParaRPr lang="zh-CN" altLang="en-US" sz="8000" dirty="0">
              <a:solidFill>
                <a:srgbClr val="828282"/>
              </a:solidFill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4184" y="3284984"/>
            <a:ext cx="21954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75000"/>
                  </a:schemeClr>
                </a:solidFill>
                <a:latin typeface="Noto Sans CJK JP Black" pitchFamily="34" charset="-122"/>
                <a:ea typeface="Noto Sans CJK JP Black" pitchFamily="34" charset="-122"/>
              </a:rPr>
              <a:t>VolQ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  <a:latin typeface="Noto Sans CJK JP Black" pitchFamily="34" charset="-122"/>
              <a:ea typeface="Noto Sans CJK JP Black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游戏化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Gamification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400" dirty="0" smtClean="0">
                <a:latin typeface="Noto Sans CJK JP Regular" pitchFamily="34" charset="-122"/>
                <a:ea typeface="Noto Sans CJK JP Regular" pitchFamily="34" charset="-122"/>
              </a:rPr>
              <a:t>外在动机 </a:t>
            </a:r>
            <a:r>
              <a:rPr lang="en-US" altLang="zh-CN" sz="2400" dirty="0" smtClean="0">
                <a:latin typeface="Noto Sans CJK JP Regular" pitchFamily="34" charset="-122"/>
                <a:ea typeface="Noto Sans CJK JP Regular" pitchFamily="34" charset="-122"/>
              </a:rPr>
              <a:t>Extrinsic Motivation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工时记录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/Work Hour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实物奖励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/Tangible Reward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，必须谨慎使用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9219" name="Picture 3" descr="G:\project\Parallel\Volunteers\Sales\1830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17032"/>
            <a:ext cx="2520280" cy="2520280"/>
          </a:xfrm>
          <a:prstGeom prst="rect">
            <a:avLst/>
          </a:prstGeom>
          <a:noFill/>
        </p:spPr>
      </p:pic>
      <p:pic>
        <p:nvPicPr>
          <p:cNvPr id="9220" name="Picture 4" descr="G:\project\Parallel\Volunteers\Sales\001-f.jpg"/>
          <p:cNvPicPr>
            <a:picLocks noChangeAspect="1" noChangeArrowheads="1"/>
          </p:cNvPicPr>
          <p:nvPr/>
        </p:nvPicPr>
        <p:blipFill>
          <a:blip r:embed="rId3" cstate="print"/>
          <a:srcRect l="22228" t="12525" r="23590" b="12324"/>
          <a:stretch>
            <a:fillRect/>
          </a:stretch>
        </p:blipFill>
        <p:spPr bwMode="auto">
          <a:xfrm>
            <a:off x="5004048" y="3855509"/>
            <a:ext cx="2430269" cy="2243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124604"/>
            <a:ext cx="7488832" cy="10341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我变得更愿意帮助别人了，每次我打开志趣都会发现有更多的人得到了我的帮助，特别有成就感。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805299"/>
            <a:ext cx="7488832" cy="9772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你看我的志趣级别，是好友里面最高的。没事打游戏多没意思，我有空就去做些好事，还能锻炼自己，怎么样我很厉害吧。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429119"/>
            <a:ext cx="7488832" cy="144815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以前我从来没觉得会修电脑是什么好事，总是被人呼来唤去的。现在在志趣上，我可是有名的电脑高手了，你看我的智力点数，还有这几个成就，特别稀有。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32656"/>
            <a:ext cx="5760640" cy="7201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Noto Sans CJK SC DemiLight" pitchFamily="34" charset="-122"/>
                <a:ea typeface="Noto Sans CJK SC DemiLight" pitchFamily="34" charset="-122"/>
              </a:rPr>
              <a:t>a few stories…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降低参与的难度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Lower the Difficulty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0" y="1916832"/>
            <a:ext cx="6552728" cy="3744416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志愿者可方便的找到活动信息；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志愿者可以非常方便的参加活动；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非常方便的组织、发布志愿者以及相关活动；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更多</a:t>
            </a:r>
            <a:r>
              <a:rPr lang="zh-CN" altLang="en-US" sz="2000" dirty="0">
                <a:latin typeface="Noto Sans CJK SC DemiLight" pitchFamily="34" charset="-122"/>
                <a:ea typeface="Noto Sans CJK SC DemiLight" pitchFamily="34" charset="-122"/>
              </a:rPr>
              <a:t>、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更大型的活动可以被组织；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组织者可以非常方便的管理活动以及志愿者；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志愿者活动参与记录永久保留。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2050" name="Picture 2" descr="G:\project\Parallel\Volunteers\Sales\gamification-concept-illustration-2.jpg"/>
          <p:cNvPicPr>
            <a:picLocks noChangeAspect="1" noChangeArrowheads="1"/>
          </p:cNvPicPr>
          <p:nvPr/>
        </p:nvPicPr>
        <p:blipFill>
          <a:blip r:embed="rId2" cstate="print"/>
          <a:srcRect l="9002" r="7737"/>
          <a:stretch>
            <a:fillRect/>
          </a:stretch>
        </p:blipFill>
        <p:spPr bwMode="auto">
          <a:xfrm>
            <a:off x="5940152" y="2060848"/>
            <a:ext cx="2664296" cy="35137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扩大社会影响力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Bigger Social Profile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3568" y="1628800"/>
            <a:ext cx="7632848" cy="2664296"/>
          </a:xfrm>
        </p:spPr>
        <p:txBody>
          <a:bodyPr>
            <a:normAutofit fontScale="85000" lnSpcReduction="20000"/>
          </a:bodyPr>
          <a:lstStyle/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通过网站、手机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APP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、社交媒体（微信、微博等）、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New Letter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等途径，志愿活动信息可以得到广泛的传播。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志愿者通过志趣平台可以互相了解、分享志愿活动的体会以经验。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志愿者通过自己的朋友圈使更多人加入志趣平台。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随着志愿者与组织规模增长，活动频率与规模得到大量提升。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7169" name="Picture 1" descr="G:\project\Parallel\Volunteers\Sales\social-media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293096"/>
            <a:ext cx="4246978" cy="2388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394612"/>
            <a:ext cx="7488832" cy="10341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以前在校园里看见志愿者，总想上去问问怎么参加活动。现在没事用手机刷一下附近有什么有意思的志愿者活动，轻轻一点就能参加。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075307"/>
            <a:ext cx="7488832" cy="10341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现在，在网上点几下，就能发布活动，好多人来报名真是方便呀。当然出去宣传一下效果更好了，哈哈哈。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699127"/>
            <a:ext cx="7488832" cy="10341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大型活动只要扫扫二维码就能记录哪些志愿者参加了，还能知道谁迟到早退，这东西千万别用在上课点名上了。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32656"/>
            <a:ext cx="5760640" cy="7201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Noto Sans CJK SC DemiLight" pitchFamily="34" charset="-122"/>
                <a:ea typeface="Noto Sans CJK SC DemiLight" pitchFamily="34" charset="-122"/>
              </a:rPr>
              <a:t>more stories…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志趣的工作流程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Work Flow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组织者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3285" y="1908027"/>
            <a:ext cx="3965794" cy="461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志趣的工作流程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Work Flow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51646"/>
            <a:ext cx="4395317" cy="457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志趣的特色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What’s Special about VolQ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95538" y="1700808"/>
          <a:ext cx="8118901" cy="4543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68150"/>
                <a:gridCol w="1080120"/>
                <a:gridCol w="1031259"/>
                <a:gridCol w="1272997"/>
                <a:gridCol w="1046689"/>
                <a:gridCol w="1159843"/>
                <a:gridCol w="1159843"/>
              </a:tblGrid>
              <a:tr h="725800">
                <a:tc>
                  <a:txBody>
                    <a:bodyPr/>
                    <a:lstStyle/>
                    <a:p>
                      <a:endParaRPr lang="zh-CN" altLang="en-US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活动发布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活动管理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志愿者管理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游戏元素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社交网络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活动推广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</a:tr>
              <a:tr h="7258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志趣</a:t>
                      </a:r>
                      <a:endParaRPr lang="zh-CN" altLang="en-US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中青公益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益涓</a:t>
                      </a:r>
                      <a:endParaRPr lang="zh-CN" altLang="en-US" dirty="0" smtClean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</a:tr>
              <a:tr h="774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志愿北京（志愿云）</a:t>
                      </a:r>
                      <a:endParaRPr lang="zh-CN" altLang="en-US" dirty="0" smtClean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  <a:p>
                      <a:endParaRPr lang="zh-CN" altLang="en-US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上海志愿网</a:t>
                      </a:r>
                      <a:endParaRPr lang="zh-CN" altLang="en-US" dirty="0" smtClean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</a:tr>
              <a:tr h="7258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志愿武汉</a:t>
                      </a:r>
                      <a:endParaRPr lang="zh-CN" altLang="en-US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SC Black" pitchFamily="34" charset="-122"/>
                <a:ea typeface="Noto Sans CJK SC Black" pitchFamily="34" charset="-122"/>
                <a:cs typeface="Noto Sans Sinhala" pitchFamily="34" charset="0"/>
              </a:rPr>
              <a:t>源源不断的新功能</a:t>
            </a:r>
            <a:r>
              <a:rPr lang="en-US" altLang="zh-CN" dirty="0" smtClean="0">
                <a:latin typeface="Noto Sans CJK SC Black" pitchFamily="34" charset="-122"/>
                <a:ea typeface="Noto Sans CJK SC Black" pitchFamily="34" charset="-122"/>
                <a:cs typeface="Noto Sans Sinhala" pitchFamily="34" charset="0"/>
              </a:rPr>
              <a:t/>
            </a:r>
            <a:br>
              <a:rPr lang="en-US" altLang="zh-CN" dirty="0" smtClean="0">
                <a:latin typeface="Noto Sans CJK SC Black" pitchFamily="34" charset="-122"/>
                <a:ea typeface="Noto Sans CJK SC Black" pitchFamily="34" charset="-122"/>
                <a:cs typeface="Noto Sans Sinhala" pitchFamily="34" charset="0"/>
              </a:rPr>
            </a:br>
            <a:r>
              <a:rPr lang="en-US" altLang="zh-CN" dirty="0" smtClean="0">
                <a:latin typeface="Noto Sans CJK SC Black" pitchFamily="34" charset="-122"/>
                <a:ea typeface="Noto Sans CJK SC Black" pitchFamily="34" charset="-122"/>
                <a:cs typeface="Noto Sans Sinhala" pitchFamily="34" charset="0"/>
              </a:rPr>
              <a:t>Tons of New Features Coming</a:t>
            </a:r>
            <a:endParaRPr lang="zh-CN" altLang="en-US" dirty="0">
              <a:latin typeface="Noto Sans CJK SC Black" pitchFamily="34" charset="-122"/>
              <a:ea typeface="Noto Sans CJK SC Black" pitchFamily="34" charset="-122"/>
              <a:cs typeface="Noto Sans Sinhal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564904"/>
            <a:ext cx="32893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43608" y="2060848"/>
            <a:ext cx="760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Hero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780928"/>
            <a:ext cx="1736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Activity Diary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1916832"/>
            <a:ext cx="227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Activity Summary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1916832"/>
            <a:ext cx="326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Organization Gamification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2852936"/>
            <a:ext cx="291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Volunteer Performance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4149080"/>
            <a:ext cx="2680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Continuous Activities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4509120"/>
            <a:ext cx="1494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Equipment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696" y="5373216"/>
            <a:ext cx="177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Forge System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8104" y="5229200"/>
            <a:ext cx="2281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Periodic Activities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1920" y="6021288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Open API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3717032"/>
            <a:ext cx="191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Random Event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SC Black" pitchFamily="34" charset="-122"/>
                <a:ea typeface="Noto Sans CJK SC Black" pitchFamily="34" charset="-122"/>
              </a:rPr>
              <a:t>运营、合作</a:t>
            </a:r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计划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Operation Plan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1560" y="1628800"/>
            <a:ext cx="8208912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>
                <a:latin typeface="Noto Sans CJK SC DemiLight" pitchFamily="34" charset="-122"/>
                <a:ea typeface="Noto Sans CJK SC DemiLight" pitchFamily="34" charset="-122"/>
              </a:rPr>
              <a:t>校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团委、大学生社会实践中心成为首批组织用户；</a:t>
            </a:r>
            <a:endParaRPr lang="en-US" altLang="zh-CN" sz="20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与</a:t>
            </a:r>
            <a:r>
              <a:rPr lang="zh-CN" altLang="en-US" sz="2000" dirty="0">
                <a:latin typeface="Noto Sans CJK SC DemiLight" pitchFamily="34" charset="-122"/>
                <a:ea typeface="Noto Sans CJK SC DemiLight" pitchFamily="34" charset="-122"/>
              </a:rPr>
              <a:t>校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团委、大学生社会实践中心合作，在志趣上线前，准备一批高质量的活动；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通过初期高质量活动吸引一定数量志愿者；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校团委、大学生社会实践中心与志趣共同推广志趣平台；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通过推广以及志趣自由的社交网络了属性获得稳定的用户增长；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由校团委、大学生社会实践中心牵头，向校内校外其他单位推广志趣；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08520" y="2420888"/>
            <a:ext cx="8748464" cy="5835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什么是“志趣”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What is VolQ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916832"/>
            <a:ext cx="8229600" cy="2088232"/>
          </a:xfrm>
        </p:spPr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志趣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是一个将志愿者活动变得像玩游戏一样的志愿者活动平台。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</a:t>
            </a:r>
            <a:r>
              <a:rPr lang="zh-CN" altLang="en-US" dirty="0">
                <a:latin typeface="Noto Sans CJK JP Black" pitchFamily="34" charset="-122"/>
                <a:ea typeface="Noto Sans CJK JP Black" pitchFamily="34" charset="-122"/>
              </a:rPr>
              <a:t>团队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VolQ Team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277071"/>
          </a:xfrm>
        </p:spPr>
        <p:txBody>
          <a:bodyPr>
            <a:noAutofit/>
          </a:bodyPr>
          <a:lstStyle/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郑玮：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	CEO</a:t>
            </a: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，团队指导教师，技术顾问；电气工程博士，多年独立游戏软件制作人经验。</a:t>
            </a:r>
            <a:endParaRPr lang="en-US" altLang="zh-CN" sz="14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胡斐然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: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主力</a:t>
            </a: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开发工程师，负责数据库、后台业务，华中科技大学博士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研究生，精通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.NET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与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NoSQL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数据库。</a:t>
            </a:r>
            <a:endParaRPr lang="en-US" altLang="zh-CN" sz="14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陈志，主力开发工程师，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负责前端程序设计</a:t>
            </a: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，华中科技大学硕士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研究生，多年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Web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开发经验。</a:t>
            </a:r>
            <a:endParaRPr lang="en-US" altLang="zh-CN" sz="14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万宽红，主力开发工程师，负责前端设计，华中科技大学硕士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研究生，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 Web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开发经验丰富，多年公益活动经验。</a:t>
            </a:r>
            <a:endParaRPr lang="en-US" altLang="zh-CN" sz="14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梁友，主力开发工程师，负责手机</a:t>
            </a:r>
            <a:r>
              <a:rPr lang="en-US" altLang="zh-CN" sz="1400" dirty="0">
                <a:latin typeface="Noto Sans CJK SC DemiLight" pitchFamily="34" charset="-122"/>
                <a:ea typeface="Noto Sans CJK SC DemiLight" pitchFamily="34" charset="-122"/>
              </a:rPr>
              <a:t>APP</a:t>
            </a: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开发，华中科技大学硕士研究生，多年独立手机应用开发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经验。</a:t>
            </a:r>
            <a:endParaRPr lang="zh-CN" altLang="en-US" sz="14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484784"/>
          <a:ext cx="8136904" cy="496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912768"/>
              </a:tblGrid>
              <a:tr h="77815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郑玮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CEO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，团队指导教师，技术顾问；电气工程博士，多年独立游戏软件制作人经验。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胡斐然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主力开发工程师，负责数据库、后台业务，华中科技大学博士研究生，精通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.NET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NoSQL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数据库。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陈志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主力开发工程师，负责前端程序设计，华中科技大学硕士研究生，多年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开发经验。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万宽红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主力开发工程师，负责前端设计，华中科技大学硕士研究生，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 Web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开发经验丰富，多年公益活动经验。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梁友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主力开发工程师，负责手机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APP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开发，华中科技大学硕士研究生，多年独立手机应用开发经验。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69269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Noto Sans CJK SC DemiLight" pitchFamily="34" charset="-122"/>
                <a:ea typeface="Noto Sans CJK SC DemiLight" pitchFamily="34" charset="-122"/>
              </a:rPr>
              <a:t>欢迎您体验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1556792"/>
            <a:ext cx="3444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Noto Sans CJK SC DemiLight" pitchFamily="34" charset="-122"/>
                <a:ea typeface="Noto Sans CJK SC DemiLight" pitchFamily="34" charset="-122"/>
              </a:rPr>
              <a:t>www.volq.org</a:t>
            </a:r>
            <a:endParaRPr lang="zh-CN" altLang="en-US" sz="4000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1026" name="Picture 2" descr="http://www.volq.org/Views/image/qrcode/andro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499320"/>
            <a:ext cx="2160000" cy="2160000"/>
          </a:xfrm>
          <a:prstGeom prst="rect">
            <a:avLst/>
          </a:prstGeom>
          <a:noFill/>
        </p:spPr>
      </p:pic>
      <p:pic>
        <p:nvPicPr>
          <p:cNvPr id="1028" name="Picture 4" descr="http://www.volq.org/Views/image/qrcode/we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492896"/>
            <a:ext cx="2160240" cy="216024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051720" y="4797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安卓手机客户端</a:t>
            </a:r>
            <a:endParaRPr lang="zh-CN" altLang="en-US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官方微信</a:t>
            </a:r>
            <a:endParaRPr lang="zh-CN" altLang="en-US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5445224"/>
            <a:ext cx="31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联系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我们：</a:t>
            </a:r>
            <a:r>
              <a:rPr lang="en-US" altLang="zh-CN" dirty="0" smtClean="0">
                <a:latin typeface="Noto Sans CJK SC DemiLight" pitchFamily="34" charset="-122"/>
                <a:ea typeface="Noto Sans CJK SC DemiLight" pitchFamily="34" charset="-122"/>
              </a:rPr>
              <a:t>service@volq.org</a:t>
            </a:r>
            <a:endParaRPr lang="zh-CN" altLang="en-US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1840" y="5949280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郑玮：</a:t>
            </a:r>
            <a:r>
              <a:rPr lang="en-US" altLang="zh-CN" dirty="0" smtClean="0">
                <a:latin typeface="Noto Sans CJK SC DemiLight" pitchFamily="34" charset="-122"/>
                <a:ea typeface="Noto Sans CJK SC DemiLight" pitchFamily="34" charset="-122"/>
              </a:rPr>
              <a:t>18907177986</a:t>
            </a:r>
            <a:endParaRPr lang="zh-CN" altLang="en-US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 头像相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8252" y="2382677"/>
            <a:ext cx="1971136" cy="1734600"/>
          </a:xfrm>
          <a:prstGeom prst="rect">
            <a:avLst/>
          </a:prstGeom>
          <a:noFill/>
        </p:spPr>
      </p:pic>
      <p:pic>
        <p:nvPicPr>
          <p:cNvPr id="21508" name="Picture 4" descr=" 头像相册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78867"/>
            <a:ext cx="1910381" cy="1942221"/>
          </a:xfrm>
          <a:prstGeom prst="rect">
            <a:avLst/>
          </a:prstGeom>
          <a:noFill/>
        </p:spPr>
      </p:pic>
      <p:pic>
        <p:nvPicPr>
          <p:cNvPr id="6" name="Picture 2" descr="G:\project\Parallel\Volunteers\Marketing\logo.png"/>
          <p:cNvPicPr>
            <a:picLocks noChangeAspect="1" noChangeArrowheads="1"/>
          </p:cNvPicPr>
          <p:nvPr/>
        </p:nvPicPr>
        <p:blipFill>
          <a:blip r:embed="rId4" cstate="print"/>
          <a:srcRect l="4061" t="12056" r="43139" b="15873"/>
          <a:stretch>
            <a:fillRect/>
          </a:stretch>
        </p:blipFill>
        <p:spPr bwMode="auto">
          <a:xfrm>
            <a:off x="3331194" y="2301593"/>
            <a:ext cx="2465798" cy="1896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志趣要解决的问题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Problems that VolQ Solves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56792"/>
            <a:ext cx="5904656" cy="2952328"/>
          </a:xfrm>
        </p:spPr>
        <p:txBody>
          <a:bodyPr>
            <a:normAutofit fontScale="77500" lnSpcReduction="2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300" dirty="0" smtClean="0">
                <a:latin typeface="Noto Sans CJK SC Regular" pitchFamily="34" charset="-122"/>
                <a:ea typeface="Noto Sans CJK SC Regular" pitchFamily="34" charset="-122"/>
              </a:rPr>
              <a:t>关于志愿活动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志愿者活动提供更多接触社会的机会，锻炼自己，获取经验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志愿者活动能激发你的同情心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志愿者活动让你获得心理上的满足和愉悦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发挥、展示自己的擅长的技能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>
                <a:latin typeface="Noto Sans CJK SC DemiLight" pitchFamily="34" charset="-122"/>
                <a:ea typeface="Noto Sans CJK SC DemiLight" pitchFamily="34" charset="-122"/>
              </a:rPr>
              <a:t>使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社会上需要帮助的人的到帮助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491880" y="4293096"/>
            <a:ext cx="5328592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dirty="0">
                <a:latin typeface="Noto Sans CJK SC Regular" pitchFamily="34" charset="-122"/>
                <a:ea typeface="Noto Sans CJK SC Regular" pitchFamily="34" charset="-122"/>
              </a:rPr>
              <a:t>障碍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Regular" pitchFamily="34" charset="-122"/>
              <a:ea typeface="Noto Sans CJK SC Regular" pitchFamily="34" charset="-122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对志愿者与志愿者活动了解较少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noProof="0" dirty="0" smtClean="0">
                <a:latin typeface="Noto Sans CJK SC DemiLight" pitchFamily="34" charset="-122"/>
                <a:ea typeface="Noto Sans CJK SC DemiLight" pitchFamily="34" charset="-122"/>
              </a:rPr>
              <a:t>虽然知道志愿者，但兴趣不高</a:t>
            </a:r>
            <a:endParaRPr lang="en-US" altLang="zh-CN" sz="2000" noProof="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有意</a:t>
            </a:r>
            <a:r>
              <a: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参加志愿活动，但不知道到哪里找活动参加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</p:txBody>
      </p:sp>
      <p:sp>
        <p:nvSpPr>
          <p:cNvPr id="16386" name="AutoShape 2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AutoShape 4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90" name="AutoShape 6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92" name="AutoShape 8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94" name="AutoShape 10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96" name="AutoShape 12" descr="data:image/jpeg;base64,/9j/4AAQSkZJRgABAQAAAQABAAD/2wCEAAkGBxQREBUUEhQWFhUXFhcXGRUYFxYXGBgYHBcYGhcZFxYcHCggGBslHhgcIjEhJSkrLi4uGR8zODMsNyotLisBCgoKDg0OGxAQGywkICQsLCw0LCwsLCwsLCwsLDQsLCwsLC8sLCwsLCwsLCwsLCwsLCwsLCwsLCwsLCwsLCwsLP/AABEIAOEA4QMBEQACEQEDEQH/xAAcAAABBQEBAQAAAAAAAAAAAAAAAwQFBgcCAQj/xABNEAACAQIDBAcFAwoDBQYHAAABAhEAAwQSIQUGMUEHEyJRYXGBMpGhscEUQlIjJGJyc4KSorLRM8LwFTRjo7MlRFNkdOEWJkODw9Lx/8QAGgEAAgMBAQAAAAAAAAAAAAAAAAIDBAUBBv/EADgRAAIBAgQCCQMEAQQCAwAAAAABAgMRBBIhMUFRBRMiM2FxgbHwMpHBI6HR4RRCUnLxYoIkNEP/2gAMAwEAAhEDEQA/ANxoAKACgAoAKACgAoAKACgAoAKACgAoAKACgAoA8JjjQAAzwoA9oAKACgAoAKACgAoAKACgAoAKACgAoAKACgBptDaVqws3bioPE6nyHE+lK5KO4k6kYK8nYjBvjgo/xx/C/wD+tL1sOZF/l0f9x2u9uDP/AHhPWR8xXesjzO/5VL/chQbz4M/95s+txR8zXcy5nf8AJo/7l9zm5vXgl44qz6OD8q7mRz/Jo/7l9yt4npKtgFrdotDFQrOFLdz6AkLA7ufLnzMQPHRtdL5zGV7fu+6GcMerglritd7IidHUJoOEgjhxNFxf8qTWsdOev9EVg+kZrT9myr25B7dy61ydJOd3eOenjTIjjjbPRaeev5Fdu9IzuiiwiozIjM8lirahlAMDQ8JmQZ0NdSGni212Sp//ABDidCcTidARpeuA8zJM66nnJgR3Q6RX62XN/cSv7x4toP2nEZgIkXnE6yIAIj4zTpI66s3xf3LfuRtl7py43GXQh7SFr3U+wdYuZg1yZKlRwgkkHLKyXJFmhNv65fvY0HH7bwLAC7ewzCZ7VyyQpgjN2m8Y011pEpcC5KcOLQ1xW2dmWRla5hQFl8o6tu4SFUGW8tTXVGbOOdNcUQG0elGwrG3hLT3rmfKqhQFckjVWBJ1k6ZSSe7jUiovdkUsTHaKuVhek7aUA9VajMVk2rkEyoy+2O0CdfMaCpOpgQ/5U+RK4fpWu2zcTEWbb3A4VMjC2Dxk3CXcJHZ5nie40vUJ7Mk/ymrprUtG5m9b7QJYCwqAHNbDsbyH7pKxBU6iTGo0ka1FOGUmpVHPUtoNRkx7QAUAFAHizGvHw0oASxuKSzbe7cOVEVnZoJhVEsYGp0HKupXdjjdldiX+0bf4vg39qLBdDuuHTl7gAkmBRc43Yj8bthLQDOItc7hMAHkFHtPP6II8ajlUUdXsRTrKGr25/NzOts724i9cbJca3bk5VXsnLyLEayR4xVOdeUno9DJq4upOTs7Irt+4WYsxLMeLEkk+ZPGkvcrNtu7ETTIDg06OhYdVYFlzgEErOWfAmOFOhotJ6q4+sbca2pW3btJoQHRYuAmdetaW58ARwHKQZFIljWcdkl7/ch3aZnUnWTM11EZNYPep7NsIljDmIl7iPcYkcCSz6a6gDQcqdMsRxEoqyS9dfyG099sZfUo7qEPFBbTKfMMDNMgliaklZv9iuYi6XMsZPkB8qdETbe4g1MgODTo6cnWBPD4c6dBcTaOVMdR5YsM7BUEsdAJA8eJ0prjJXdkOb+x7tuetXIAMxMq0CYHskxrA15kU8LPUWo3B5ba/NxpeaeAheMc/Nu80zYsVbV6v5oib2ju8iWbLWb9m8zqM4W9b/ACbkkiFkMAFABLcCfdHGTbtYsVIxhFSuvuav0ZYaxZw4tpcs3LsZmKAZwGhmDHiQGMfug1Xrp3u0WsJODjZNN+BZb+2LSKS727Z7rlxE9+pio1BvYnlWjFXbS82e3dqW5ZEuWzeAkW2bLOkgxq0eIBrmV7taHesi3ZNXEdi469cLLiEso0Bl6u8bmZebFWtqVHCOM68OZJLgNFt7jjG4a6bivbvBAB20ZcyuOIgyMh4yRMjyrisDT4MdpcB0BBI4gHhxH0Purgx0wkQeFACX2RPwL/CKLs5ZC1B0ZbUuKlm413W2qyQJmBxHGkm0otvYjqtKLctjLdvbcuYphm0RSciDSByLamWjn5xFZtSq5vXYwq2IlVeuy2+cyHalRCcNTo6JmmR0TanR04anR0TNOgH2zXtGVuqOBykTOeRGbkViR610bQcYzZ6MsqADGhHD1/vRGQtyBNvskyNCBl56gmR3jT4jvqdD8BFqZHR7tLa7XrNm0URRaEAqsM2p9uNDE6aaSe+nRJKo5JLkRZFMhDkmnR0TCkmBqadA2lqxXD2Axga955eQ7h8TUkURVJ2V2OMXfCKUHMCVGikAyJHcCJA76lk0RUYzeqehH2bLXGgep/1zpUmyzKcaaJXD2Aggep76nUbGdUqObuyQw+0XtkFCoIAAJS2zADhqV/1p3CuOCe40a0ovs+y/gSxO12W0FITT2WFu2twRJgXAoaNeZpWorUenKdRZVbzsrr1IDG4x7zA3GLEaCSTA5ATUTZejGyH2xdo9SGK9WtxCLqOwcMxHZNrOhBykNngmCbYHM0klcmhO3v8A0bxu9tJMZba4LqFbqIAiuSUbIesEHVWnl+jMTJNOSy6GlCSkr3Ge6V5g1tb8/aBbu2GcQFuDD3iFmNM2V8wHc7+nZ+GxyD57/wAFsqMlCgBO/dCKzNwUEnnoBPDnXG7K7OSkoq7KHvRvGzm5bSRbydXBWD1mZS2aeBUAiO8+6hWrttpbbepk4rFOTcVta3r/AEU01VRnHlxRlBDSTMrB04QZ4GfpT8BtLCLUyATNOjomadHTg0yATanR0TanR0UuYtiAJgARA085766kdsXzczcrD4rBC7fV87s+Vg7LCg5RA4HgTqDxqVGhh8NCdPNIz7aWDNq/ctcSlx0nvysRMeMUyKUllk1yE7loIO1q/JRwX9Y9/hTIS7e2wzczToc8t2ixgcf9amnQOSirscC1oUU6cXf6CpEQuWuaXogu3AhCoAdNOPPm3L/XIVInbYVRzdqXzyGljCFzJOnf3+VdjFskqVo01ZbklaQKIXSKsJJFGUnJ3Z7XRTi/dyqSeVcbsrjU4Z5ZSGuO1xtNWYwqjmTwAFQN31ZqQgorKi8b7bhPYxFm3grN24rWRmKhmHWKSGZmOiTIMSBxiq9OrdPMy5VoNNKKK3t7du/ggn2jIrPqLYcNcA72UaAcpmpIzUtiGdOUNxtsPajYS+t5BJGhWSMyn2lJGo8+RAPKuyjmVjkJuDujRdyd50faWQGbWIu3LyoygNavurzlYAaEArznMNZzTBUg8vkW6VVOdufua1VYuBQAjjHC23LEKApJY6gCOJHOlk0k2xZtKLbMixl1Wt29ZuE3HuMeJJYBZPks/vGsZtOK563POSknFc9WxniLTIYcFTAMERoRIPka7ZrcVpx3EWpkAm1Ojpw1Mjom1OjomadAcGnR0U2fhetvW7cxnuIk92ZgJ+NOh4RzSS5sn96d0Psl7svNpgSpbiI9oNAAMSD4z600tCbEUeqlZbM0zc+zkwNgfoBuEe0Sx05cakWxqYbuo+Rmy7IfFY2+ljL1rPduF3nKi9YY4A8ZAAjvPKhamSqUq9WSXN+5VdtbPfD3mtXv8QHtRqNdQQecjX190iOSg4SyvgM7GGZzpw5nkKZCSkoirAZSFMJ95+bnuWpEJre735chK9d0ygeSDWPFu9vD306Z1R1u/v8AwLYXBkAl+J4jmfAn6VLFENSrf6RwwqZFZiZqQ4es08e4Du4CB8BQDdyN2liAeyO/U/Sopy4F3DUmu2yxblb6rgcqnCWXMwbwAS9lJ5tBzRPhw9aq1KebiadKtk0sbJvBvDh8IAt6+tlritkJUtwjWAORI48aqxi5bIvzqRju7GB71qpxBcYxcYXktcCuhB5AqdAI4BTAiIGlXYbbWMypvfNchqcjJXZm0OqS2+dR9nxNu6qaBiG/xCp4kfkkkTz86Rq/qiSMrW8GfTANUDWCgCsb/wCIK4YKD7TqG8oYge9fhVPGytC3iUOkZ2pWXFme2XUNLrnH4cxWfUa1nRaW6MaLSequXHa+2LAwyi2US/8AZ7eUkFyqEa21uwSGiePfWhOpDJpvZf8AVzUq16fVpR0llXjpyvzKRYtK0gtlP3SR2Se5j93z4d8cRVikzNik9G7De4sGDy8QfiNDXQ2Emp0BwaZHRM06OnBFOjpO7o4UfarTOIZbyAKdCO0NSOM6127UkiWjpUj5o0DpBT83tsBJFwDyBVpPwFTVdjQx67CfiTmwxGFsTx6q3/QKeOyLNHu4+S9iodF9mTi7rGXNxUPhlzNH8+tCKuBS7T8fnuV/pIwXWbRJ4KLVsHvJ7R+RGtMmVsdO1XTkiBu2kVIIhe7v8PHy506M+7bGYwpuHNcGnBU7vOOdSIZzyq0TqzhVTgNe/nUsSOc3Lc6YVIiIRapUcYm1SIUZY/FZeyvH5f8AvSzlbRFnD0c3aexF1CXzwigCY3o3huY+8t26ACttUCjhoO0f3mJPqBrE0kIKKsiSpUc3dkRTkYUAO9lYA4i6LQMFlukeJW07qPUqB60snZXHhHM7H0tsa7nw1lvxWrbe9AaoPc1o6pDyuHTOt+sS5xBtliUGVlXuJUA/L4msnGSfWZeBiY+cusyt6blZjxj3+6qyKKEjToDhqdHRM0yOnWFVDcUXSwtz2isFgO8A8YqSNr6jwy3WbYuVro9DXEZb4fDmGJ4OV4gKRIM/i08qtKhrvoaCwF5JqV4/uVHeS2qYu8qLkVXKheEBYHPviZ5zSS+plSskqkktNST6OcGLmPUkSLaNcHnoo/qn0qSkrsmwUc1Xy1JzfdZ2rggObWiY5xe598AVJL6kWMSv14enuT+/h/NR+0X5NXKv0kmO7r1JnZYixaH/AA0/pFSLYtU/oXkVbowt5bOIGUj85eJ4nsrqaEVcFtLzK1vnenG3uZkADSTCLwmjiZuL1rS+cCuW7BLZ348lHBf7nxqRFdtWshRqkRGItUqFZIY/d+/Zw6X3WLbxGuqz7Ocfdn/+waaM03YmnhqkIKpJaP5qXPo+3dsthetvWkdrhaM6hoQHLoDwkgmfEVFWqSUrJmlgMNB0s81dvnyMyxVvK7KOAZgPQkVfi7oxJq0mvEhLmEbVjx48aRxe5ejXhpFDSkLBa91tx7mNtC8rfkgXDgK3WSoJAtyMtzNoJnQkzw1inVUXYsU6DmrlYxGHe0xS4rI66MrAqQeOoOtSJ32IGmtGJ104FACuExLWriXEMOjBlPiDInwrjV1Y6nZ3R9M7BxSXsLYuW1CI9pGVBoFBUQoHhw9Kz5KzaNeDTimh/XBjN9+v98P6ifWsjGd76GF0h33oiuNVdFITamR0TanR08vOWMnifAD5U97jN3d2eYe0HdVLBAzAFzwUE6sfLjTxV2dirtK9jTNm7w2hhMQbCwmGXKkn2wF7LEaEAsCO88fCr0aiyu3A2aeIj1csi0jt9ig7xbwfbAheyiXV43VJ7SweyVPKdeJ+NQynm4GdWr9ba6SfMmeipfzm6f8AhR/Ov9qkpbljo/635Fk3jsD7fhXjWVWfAXAfrRV+uJPiV+tD5xG3Ss8YFdSAboBjiew+lSzDH936lswKZbSDuRR7gKcux2RD7oW8oxH/AKm4PdFLEqYRWU/+TKJvOPzy8eec/IUGXiu9l5kQwqRFY6weEa9dS2kZnIAnh5nw51InY7CDnJRXEk9q7q3MPesW3ZWF5woKz+JQ0g/rU0Z3Vyerg5U5xi9cz/7Lz0gOF2den9AAeOdYqOl9aNTpBpYeV/D3H2zFGFwKZv8A6VgFvMJLfGa5LtSJqS6qir8F+DOtzN0Vx1u5duu6gMVGWNWgMWMgyO0NB461cq1nTaSMbB4JV4uc2zO74uXGIAhQSO4d0+NTdqRGlTo7u7Gt+1l0+Pf5DupWrE1OefUfYbeHEJae0Lrm21rqshZiqrmU9hZhT2YnuJqNwV7lhVJJWv4EXTkZ7QArhsK9zNkE5ENxtQIRYk6nXiNBrrXG7HUm9hKunDf+ivGm7suzJk289r0Vjl9ylRVKsrTZqYd3pot1RExm+/H++N+qnyrHxne/Ywsf3z8kV1qropCbU6OiZp0dE2pkdC3YZ5yqzRqcoJjzjhUkU3sMot7I9sY10S4imFuhQ3iFbMI9fmadSaVhozaTS4jNqZHC8dFt/wDK3E/QLTp+JB68flUtFdu/gX8A+2/Ism9qN12CZeH2lUbyPa93YqacU2mW8RHtwfj89h5vbgutwxAElWVh74J9xNFVXidxUHOm0iYAqQsjfA4Xqw36Vx3P7zT8oriVhIQy38W2ZfvL/vd79oaXiYWJ72XmRLCnRXJ7cHD58ap/Ajv8l/z072LeAjet5Jv8fkse3Pym1sGnJFa4fDRj80Fdj9LLlftYunHld/Psc9IL9Y2Fw3/i31JH6IIXX+OfSmpaXZzpB5nCnzf7fGO+kPG9VgLgmDcK2x6mW/lDVygrzRL0hUyUH46fPQV3cwv2PZy5tCttrr+ZBcg+XD0om88xsPDqcOr8Fd+5hGLxRAOXiOJ5A93nWk5WWhgUqWZpy4jK8bZtKQbhvFmzzHVhNMmXmWJmTwGgiodb6milFRSQgbZy5o0JifEamgLcTmunAoA8igD2gDb+hVp2c/hiH/ot1Tr/AFGjhfo9S/VCWTOd+ljFnxRD8x9KyMb3voYfSC/W9EVtqqooibU6OnBp0dEyKdHTR+jQD7K5HHrmn+BIq/hvo9TY6Pt1b8/wjPMTgW+0PZtqWYXHRVHEwxA+Aqvl7VkZjg87gubQzxFoozKwhlJUjuIMEe+uitNOzLX0YKRjGPI2WA8e2nDviKmovtWLuB730/g067aDRPIhh5irLVzWaT3OyK6dPaACgDJ9s2zcxl1VEs15lAHM5iKj4nn6ycq0kuZacNuRZW1N92LRLMpCqvfEjWO8/CpEX49H01HtvUZdG9odbiGWYAUKTxgsx18YUV1kXRyWabXgSeEt59s3m5WrKr6tlI+bU3+kngs2Lk+SS+40xaG9ty2OVm1mj0OvvuL7qZO1Mjms+NS5K/z7o73xsfacbg8NxWWuOP0RHHzCsP3qam8sXI7jI9bWp0uGrfz9h10j4vq9n3FmDdi0PJvaH8IauUI5pk2Oq9XRbW70MSxdlYE6KP8AUVotLiYFOck9N2RN5wToIHIf3qNsvwi0tXdidcGFBlyn2s0iNQFA5yIkn3R48uHTiunAjny764dACunDfOiQj/ZNn9a9Pn1r8fSKpVvrNPD92i41ETlK6QcHrbujuKH01B+JrOx0NVL0MrpKnqp+hS2rPRlCbU6OiZpkdL70b4dTYvEgEl8h/VyKY8tTWjhEsrNbo6KcJPx/A46P7PVribf4MQy+4Bf8tPh1a68R8CsqnHlIb7t7MP8AtPFXWGis4XzZtSPQEeppKTTqyXI5Qp//ACJyfy5C7X2Wn2y87azcYwYjXwqnXqvO0uZVrRXWyfiSu6sLiVAEAqw08p+lPhX+oS4TSqi81qGqFABQAUAVXdfZM37uJccXudWD3FjL/QevhSRXEz8LR7cqsubt/J5v9tXq7Isqe1c9rwQcfedPLNThj62WGRbv2/sb9Gqfk7x73Ue5Z/zUC9GrsyfiWPAYDJfxF08brJH6q21A/mzV25cp08s5y52+yX/YhgtmFcbfvn7621XyA7XxA91db0sLClatKo+NkNtn2GubRxF4qQqW0sISOP33jyJiaZu0EhKcXLESm1skl7sqnStjpu2rI4KpuHzYwvuCn+Kp8MtGzP6VqXlGHLUy7bEyuuhnTy5/GrMirhbakdSlsUu32bLmMhVyqOQXUwI8ST5muWO3E66cCgD1mJ4kmNB4Dwrh05rpw3Hobxxu4K7mjMMQ5MAD2lR5gAAak6CqddWkaOFk3DXmX2oSyRO9EDCXiQJyET5kR8YqDE26qT8Cti7KjJ+BUtubHt28DYurIc5c2mrF1zGeekaetUatGMaMZLf+TNr4eMKEJrf3uVZqqooibU6AvHRlc0vr3G2feHB+Qq/g3ujW6Nekl5EtulaIuYwkaHFXI8YNS0Wry8yxhVrU/wCTHWyx+c4jzX61Dh+/qeg1LvZiOx7IOJxMgHtc4PEtNGHinVqX5i0Yp1J3IPCutjHovCbrIuveGA8+IqGjHLXsuDZVppQrpeLL1WoaoUAFABQAji8Stq21xyFRFLMe4ASaDjairsw7E7euYrFu7CQ50X8CDRQPIce8yedDRg15dZJzZpfRwv5vcP8Axj/QlBf6N7uXn+EWyg0AoAKAMU30xXW46+3c+QeSAL8wT61fpK0UeZxk89eT8bfYY4bcHHYyHVFRCOy11soI8FALR4kCa5OtFMu4bCzcL2tfmQG8ewLuAu9VeKF4DdglhlOgMkDiQRHHTynsZqSuh6lNwdmRVORhQB4DQB7QB6kSJBI5gGDHgYMe41w6az0FXTkxa8g1pveHB/pFVsRwLuDejRqdVy4Qe+ClsMbY9q46Io72zAxPLgaq4tXp5VxsipjU5Usq3bSInpBci1YTxYmOEqoH+Y1DjnaMUVuknaMY/PmpRmrPRlCbU6AufRmO1f7ot/N6v4N6v0NTo3eXp+S37Nt5Td8brH3hTUmGjlc/+T9kaFJWzeY2wCfnd/yT4iaSiv8A5FT09hKa/Vl6Hmx0/L4k/pgfM/Wu4dfqVH4nKK7c34lS2zYC417urMrhlBiBlg9kefM1Wq1HGq7cyhW0rOXiaEjyARwImtRO+prp3VzqunQoAKAMy6Ud4c7DB2TOoN0jmeKW/kx/d8a5czsZW/0L1/gq+BwQtjXVjxP0FLmuZcnc0vo6/wB1f9s39FumRrdHd2/P8ItVdL4UAFAGe7s7pNcxL4jErCC67IjDV2zkhmH4e4c/LjZnVtG0THw2CcqjqVFpd2XPXfy9yQ3138t4ImzZAvYmPY+7bngbhHvyjXykGo6dJy8i/XxMaa8TE9uYy9fvG7iGzXH1nSABwAA4Ad1XFDKrGb1yqtu4wFdOgw5GgFqK4jEvcINx2cgQCzFiB3CeVcSSOtt7iVdOCltQUckMWGUiIygTDFufMAeJrh3gaZ0GYkC5ibeUyy23zToApYAR39sn0qviFsy5hHujXarF04uWgxBInKZHgYIn3E1xpPc40nuQO++B6zClvvWzmHlwYe7X0qrjKeanfkU8fTzUr8tf5M2NZSMIkb+7eJQAtaIBIEypiebZSSBU06U6cc0loWXhasVdxLrufhxbDKvcvmTrJNd6Lm5Tm34fk08HFRukWMCtmxeE7dgK7NzaJ9BApIwSk5cxVGzb5ieEw+QufxOW+AH0rlOGVyfN3OQjlv4sqeP2c929dZQsZ2GrKDx7iZrNnSlOpJrnzM6pSlOba5lm2Ix6hQSCV7Bghhpw1HhFaFB9hJ8NC/QfYSfDQf1MShQBC727aGDwxfTOxCW54ZzzPgACx8q43ZENer1cL8TLkwSqxcyzkkl2MkkmST461XztmE23udtToQvfRy35C6P+LPvRf7VKjV6O+iXn+C2100QoAKAK3vxvAcJYi2R11yQnPKObkc45DvI8akpwzMqYvFKjHTd/LmNLaiTJLEkszGWYnUljzNX46HnZzlN3ZztnZGIW0lw2WFt/ZuGBOkgDWRpqJ48qMyk8qLNKm6cVUnonsROGU66ZQOLHj7+XpTRO1WvN8uAnir4OiiB3xqfWuSlfYelTcdZPUb0pMFAABPASeQ5+lAG3dG26V7AJde7pduOi5RlZRbRtWDTrmDHygaTVOrUUtjRoUnBO+5f6hLIUAMttMow93OCVyEEDiZEADxJIFR1rZHcirtdXLNtYyIisJHmjSdzdpjEYbI2r24Rp5rHZPqNPMGtfDTVSnll5G7gq3WU8r3Wg42da6rEvb1gpmB5EZo48yJ+XeKq4TDuhXlHg1p5f0PSjkqOPgTNahaCgAoAz3aRm7cP6b/1GsGo7zl5sxqms35snNzb/APiW/Jx8j9Kv4KW8fUt4KW8fUs1Xy8FAGfdIZ63E2rZPZtIXjvZzAnyCfzVDVlbQy8fPtKJXmFQozxNqkRxl06OD2b36yfI1NE0+jtpFypjSCgBhtra9vC2jcuHwVR7THuUf6iuxi27IhrVo0Y5pf9mPbe2lcxN43bogsOyNYCCYC9446981cgklZHnK9WVWeeXxCu2917+GsJefKUcCYJlCRIDafEc9O6Wp1FJ2Hr4SpSpqb2f7Gh734YXNkt+jbRx4Zcp+Uj1qvRdqqNnFxzYZ+V/sZY+7N+5g2xQUG0ve0EgHKSAB7IMzz0NXpVI5snExqVCoodctv3K5YwJJJf3Dn/YV1Q5hPEpK0D3F4UfdWOZPICuyjyOUaz/1Mjz4VEXV4k7uJYW5tLDLcjKbmsmJOU5QPEtFR1H2WS0UnNXPohcWpudXPbyZyvMKTAnzIP8ACapWNS+thxXDoUAU/pAxxCpZHBu03iAeyPKZPoKz8dUaShzMzpGo0lBcdSjNWcjIJrdXFvYu5wD1Z0cwTK9ygakg66d1SUq6pVE2y3hJypyzcOJpwAMH3GtxWepvntdAKAPCYoAzq60knvJPvrzt7u5iN3dxbdjaAGPW1+JWE9+mbT+Gr+DjaVybCytVsaBWmaoUAZrvjigMXdzEALl9BkX36zVSpdzMbFu9VkNbuB1DLwPDlS2toVWcsKkQpcOjltb4/Zn+upoGl0c/qXl+S605pnjNAk8BQBje8u12xd9nJ7AkW17l5ad54n/2FTwVjzWJrOtPNw4eX9nOK3exH2X7SQOqyyoLywQnQgRES06d8xUkZq9jk8NV6rrOFuetjQ95wLmybh5Gyrj0ysPlUNPSojaxVpYWXlc9x75tjse/Bz/ypojpV9Qm82Fb/wDH8DHdPD9ZsTIfvW8QPe9wVJVdq1/Iiwkc2DtzT92ZEK0jzpHbUYyByiY/vUVS5ewqja/EY1GWzQOhzZitirmIuaCwqhZ/8S4Sqx4wCI/TFQV3pZFrCx7Tk+BsC21GJzAdq5aAJ14W2JA4QP8AFPn6VV4F7iPa4MFAFG3/AMI/WLd0yZQk9zSx1Hr8KzMdB5lLhsZHSMJZlPhsVHnrVAzCxbEskg3DwbgIAAAJCwPD3Dx41RxEkuzyL1CN+0W/YmMkdW3Eez5d3pWx0Xis0eqlutvLl6e3kadCpfsslq2CyFADLbN7JYc+EDzOn1qDFTyUpP5qRVpZYNlGYVhIyRbYlhftdt8ozAxm7gQV+setXMLJqaXAkoL9VM0Ctg1woAxne2ybm0MQSIRX1MGNEWZ9P7VXnKz8TExPey+cBLA4vrCQFhVAE8yfIaAVG42K7HDUyOFq6Oj+Uvfqp82qaBf6O+qXoXmpDVIje3E9Xgrx5lcg/fIX611blbFyy0ZPwt99DH2FTI86aVaXrNhkDlhm96A/VaRd56m0lfBW/wDH2PHuZ9hT/wCVj+FY+lMu99QvfA/+v4PbL5thH/0jj+FCPpXf/wBvU7F3wX/r+B5ulby7Ltfsmb35m+tLVd6jJcIrYaPkYivCtY8wcneD81uYfqUOcgi6YLrHHLIIEjSRGnvqtPtSua1CKp03G13zIW4gEQwbQExOhP3dQJI58vPjXBye3a271D2rcRaN+1cukzJKt2SNYAX2hoNQJ0mUnG92S06mWy4X1NN2Ttm9iNtth1KpZwgu9iTmeYWdBBAJEDkDxM1XcUoX5luM3Krl4I0CoSyFAEHvZtZbFkpGZ7gIA5AcCx8p99VcVWUI24sqYyuqcLcWZrln0+VY9zBsTWysSHuKmoUDspygCc7d5+uvIVUrQyxcuPF/hFqlPNJL55lgS5lggdoGQ0/SoadXJZpdpO97/gup28y02nDKCOBAPvr2EJqcVJcdTRTurndOdILeq92ETvJb3CPr8Kzekp2jGPr9ipi5aJFVFwNMawYnlPODzrMs1uZ4ts8xet/tE/qFT0X24+aGp/WvNGg1vGyFAGLb+Yhvt19OChuA4ElFJJ7/AGhUGVKTZiYnvZfOApgbQW0oHCAffrUDd2QMb7QxnV6AZnPBfqalhG5yxZ+im23W4h3aWK2+z+ES8acpip424GhgN5en5NGpjTKz0hH8yP7RJ+NdW5S6Q7n1Rl7CpUYRpu4/5XZ3VnvuofUk/JqSf1G5ge1h8vmg3Zwpu7I6lvaKXrR889xaabtO5zCwc8JkfJr92jnd+3m2LlOk2byketwV2TtVv4hh43wmV8n+R7sYxsu0f/Kqf+XXJ94/Mlof/Xj/AMfwYM7h26vOqCCXdjoABqABqx/RGpOnfWhUnbRGJhaF+09CNt2y5018T9aVJssTnGmtSYweDtojFgWcwFMiF1GYkceGg/WPdUihZlOeIck+HL+xjtSwxkgCIOvpz8K5OLuPhqkUrNl72Ji//mZirAB2dWkxP5AaeecD1FU5L9I2Iv8AX+cjZKql4KAKBv4fzlR3Wl/qesnHP9T0/kxukO9Xl/JWTVMz2Te7eAg9a0xwUd45n+1U8TWV1D7lvDU/9bJ7EW4OhkHUHw8fGoakFB9l3T1T+cVxLklbYsGyGmyvqPcSK9P0fLNh4/b7Mu0XeCHlXSUqm8jzejuUD5n61hdISvWtySM7Eu8yHIqqmVhxspFN5MzEHOsQsgmRoTOnuNWsOouau+KHpJOavzRe63TXCgDGukKwf9pXY+8Eb3WhP9NRS3MfFR/WfzgV61j7icGPADXWAOETwpciZWDBi5cdghOYgmdZ5EyeWgNPolqd0NH6KcMF+0nNmJNsE+IDyJ58aaLujQwG0mX+mNAru/qzgX8GQ/zgfWuop4/uH6e5lrVIjBL50YYjsXrfcyuP3hlP9A99cma3RktJR9fn2LlhcMttSq8Czt6uxZvixpG7mlGKirLx/fU6WwoUqFGU5pWNDmJLaeJJ99cudyq1jjE2ZtMgEShUAeUACup6nJLstGA7D3a+3YlLanLOrsBwQe0fPl5kVp1WorMedwbnOSp/EjUNs7MwOzMC6rZSXVkWQGuO5ESWOsDiTwHLkKqU3UqTWpq4lUaFJtrV6eLMnrSPOD7YlnNiLcqWUOhaBJCl1WY56sKjqu0WT4aGarHzXuW67uXew+0HxSpbdIu3VU5jDi6GXgOOqnX9KB2Vqh1icbHoOpanmNRquWwoApW9Ozrl7FEqj5RbHaCkjQM0DvJJiO+s3E0pTq6J2sZWLpTqVdE7WILZGyzdaW0RTr4nu/vWNia/Vqy3KdGjnd3sTy23W4Rxtnhqezyy5eY+UVRzRlHx9/Et2kpeHt4Hd+4FBLEAd5ognJ2Q0mkrssWxP8EeZ+deo6L/APrrzfuXqH0D+tEmKRtjaQOJuWwfvAQOcAaeMRPh61g4vN1snw/oy61T9RoZXrgX2iBOg8T3DvNVopvYhY42WJv2/wBdfnVjD95HzHpd4vMvlb5rhQBlPSTFvaKuRIawP/yL/aopbmVi+zWv4fyUc0IpiqY1lTKpgTJgamjKm7gaj0TWwMLdMgk3dSDP3FME9+vKnRp4D6Zef4LxTF4hN80nA3vJT7nU0FXGK9GXziZO1Ojz5Yuj3E5MaFPC4jL6iGHwU++mlsXej55a1ua/s1GojdCgAoArm7G7i4E37jES7sQeSWgSVE+Wp9O6pqtVzsvlynhsKqGaXN/ZGWb07bbGYlrhnIOzbXuQcPU8T5+FaNKnkjYwsViHWqOXDgRFSFYm9zsMz463bkpJObSTC9oggjvUDwqGvJKFy5gYSlWSXr88zcqyj0wUAFABQBW3UBjlAAkwAIHHkK8JiJKdaUo8WzPdr6Hd7CPkDKpYmezoPKSSABVyn0bWnCMkt776WS4+ozpyy3SKnYxiPeY33EoSVAI6oRAlT94+NSVKMqcctP1fF/0Z8ZqU+29vt/Zet3L63MOrLqCWjSODEfSt3o6Dhh0n4+5r4aSlTTRJ1eJzLNtbRbD4nE9Wwz3GdDEEKmY6aj2jWTJy6yS2Wq8/6MSrUcKk7PV3XoQuB2gUuZnluUnVgOcT/rSknTzRstCvGdndlm2Fti3cxVlQWJLACRwgE6mfCu0KU+sTkW6FRSqRRo9bBsBQBmPS5bi9YbvtuP4WU/56jmZmP+qPqUBqVFETanR01rojtxgbh/FfY/yWx9KZGpgV+m/P+C710uEXvOs4O/8As2PuE/SggxXcy8mZKkzoATB0IB+6Z0PcNfCKZHnlvoGAxXU3rdwfcdW9AdR6iR61ItQhPJJS5M2xHBAI1BEg+FQnqE7nVABQBV+kbaPU4F1BhrpFseR1f0ygj1FT4eN5rwKPSFXJRa4vT56GO2LLO6oglmIAA5k8BWm3ZXZ5yMXJ2W4qq2UzddcOYKYtWwWZmBIhnjKg0nNrpwmo5Ta+lFmjh4yu5u1uXy3uWToyvK+0gUthVFhlnVmYjLmYseEmfZAGsaxVeunku2aOClFVckFbR+fr/BsNUTXCgAoA5uEAEnhFJUkowbltY49iobU2itkSPa+6s6+fkK8XTpKpO8LpL9vUzKtVQVyLv70ucOtvR2JfrOsUEFSewInuPwr0H+S1TUN97318ivLGy6tR3et7rhwK9eskguB2SSJA0BiSImRAPwqG3EqOL3WxqG6dvLgrI70zfxEt9a18OrU4m/hFajHyJapiwY5vUsY2/wDtCffr9azKv1s8/ie+l5kQ1cRCS25iztCx+s3/AE3qal9aLOF76PzgbJV43QoAz7pdszbw79zOv8Sqf8lR1DPx60i/nzQzM0qM4cbMw4uXAG1EExMVycrIDZdxrYXCAAQM7ae4fSnpfSa2C7r1ZYKkLYx24s4W+O+1cH8hoIq6vSkvB+xjrCuo82d43BPbCFgIuIHUggyp+R8KkTGnTlGzfFXNO3Gx3W4JJ425tn932f5StJNam5gameivDT7f0T9KWwoAxDfbb5xuLbJ/g25RG5GD2mXvkjj3AVo0IZYnncdW6yd+C2X5fmVjE4mDlXVvlpPqamc7FelRzavb3OsFgQWRnHWKXAa2rdsmeD6dkmCFAn1pd7k8m4pW8tPZfybju1sS5ZfO5touXLbsW0CqgME5nIzO+kSfHv0oVKikrL7mxh6EoO7tbgktvy2WOoS2FABQBxdjKc0AQZnQRzpKkYyi4y2Zx2tqUXaezcPcuSuMTXjmg+QDDQCslYWhBKMJqxkVaNKUrqovUi7mzbBuMq4pQoLQSjnQHhmgBj4jjyrnV081lP8AZlZ0aWZpTX2ZFXgqs2RyQAQGy5Z0g6TIBBP9taj0T0ZA7JuzNd2bZyWbafhtovuUCtyCtFI9LSjlglySHNMOZDvksY6/+svxRTWbW7xmBiu+l84EGaREBN7ir/2hZ/f/AOk9T0frRZwffR9fY1+rxuhQBS+la1ODQ/hvKfejj60k9iljlemn4mTmo0ZQmwp0dNm6Mh/2bbJ5td/6jD6U6NfB90vX3LVXS0I4xJtuO9WHwNAsleLRidq6rCVII8KFoeZseNUiFLh0aY7LduWT99Q6+a6N7wR/DRPa5pdG1LScOepodRmwMNv3jbwl914rZuERxkISKaCvJIjrSy05S5Jnzy+JLMtq0MzsQoCgtr3KACW9B6VouVjz1LDOTu/7NAwnRXb7Jv4li7NBFq32VaCxEwcug4sABoIkiqzxD4I1lg1a0n9vYtuwNzMFg3/JqXuCNbhDsp1Ibh2SYOunCopVpyViaGFpRlm3fjw/gm9mYprgYsBAchWAIVlgEETqeMT4aUkkkTQk3uPaUcKACgCqb9u2W2onKS0gTDHswCOcVQxzdkkZ+PbskhhhNhqcGbxtk3AGhSG1hjByyOQ4fOooYdOjna11IYYZOjna11IHbGFNu5lZQrZFLACACwmB8vSq1WLjKzKNeDjKzXBDPD2C7ADmQOI5sB68RXIRuxIRcmkbJW8enCgDLd/sMExTvnXtFez2pEIsyYy93P7wrPxCtNsxMdFRqOV9/wCCsGokVCe3BH/aFvwD/wBBH1qeh9aLeC75eprdXjbCgCs9I9rNs67+ibZ/5ig/AmlnsVcYr0X6e5jLVCjHODTo6bX0crGzLH/3D/zXqRbGzhe6XziWSulg8ImgDDcLhuqQIeImfOTXL3dzzM9z1qkQgjsrb4sYywy6hbgzH9E9l47+yTUmW6LGHWSam+BvFQHoRrtXB9fYu2SYFy26TExmUrMc+NdTs7iyWZNFR3e3Ow1kIcMxde1nujKzXgBGQ3eFu3mBlUHahZMTMkqje5DClGP0i2IwGMxBNrDRs/CpnCtbFsve4AFVXSykyZnN4DkXitXqzrjN6LRExutu5bwFpkRnuM7Z7l1zLO3CT6CknNyZJTpqCsTVKOFABQAUAI4vDLdQo4kH0PgQeR8aWcVJWYs4KSswwuHW2gRZgTxJY6mTJOp40RioqyCMVFWRFb03LC2x16ZlZgug7QgMQQZB0/zeNQYl01HtrcrYt0lH9Rb/AHKbsnBWzirBS5mU3QQpUBwF7QzCY+7xFUKUIupGz4+pl0acHVjld9fXTU02tg3woAp+0Mbds7QuZULW2VD2jlt5smXidJkjhJ4aExFWUpRqPTQz5znCu7K6dvIa4vYljHuzJcW1cBhx2nJ1CqYYrAkESJB04aih041HdOzFlQhXbadnx+aDnd3dUYTFK7X1Z8jQkQTP3uJMR8QaanSyy3HoYVUql3LUuNWC+FAEfvBgDiMLdtKQGdCATMA8RMcprjV0R1oOcHFcTK9o7n3sIjXbt6yoELobjE5+yQJQD2SfceFRZWjKlhp003Jr9+PoVprGZ8tqbnD2VMzGvZE8DI8YrqILXdo6m2bjWGt7PsK6srBWlWBUiXY6g6jjUi2NrDpqkkydrpMFAGY4/drE9Y8WWILnKQyxBJPf3R3RS2MOphKuZ2jx8DzD7g4i+YvMLNue1BDXGHcAOyAe8k+VSJ2JaOAne89Ca2d0Z4S1qWu3CfxMBp3dlRXesZaeBpv6rsudtAoAHAADv4eNIXErHVB0AKACgAoAKACgAoAKACgAoAZ7U2ZbxCZLgJHEEGCD3g/3qOpSjUVpEVWjGrG0iE2VuoMPiVuByyqG0OhBIIHAQdD4aifCq9LCdXNSTKlHAqlUUk7lnq4aAUAIYnCpdGW5bVxpoyqw9xrjinuhZQjJWkr+YzvYTDYdC/UooEexZzHUgDsopPGlcYRV7fsRuFKmr5fsv4Fdn7RS97CuNAe0jJoZGmYCeEe6uxknsNCop7X+1h9TEgUAc3bYZSp4EEGCQYOmhGo8xQcavoRi7t4UGTYtse9x1h97ya5lRH1FO97L3JK1ZVBCqFHcAAPhXSRJLY7oOhQAUAFABQAUAFABQAUAFABQAUAFABQAUAFABQAUAFABQAUAFABQAUAFABQAUAFABQAUAFABQAUAFABQAUAFABQAUAFABQAUAFABQAUAFABQAUAFABQAUAFABQAUAFABQAUAFABQAUAFABQAUAFABQAUAFABQAUAFABQAU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397" name="Picture 13" descr="G:\project\Parallel\Volunteers\Sales\index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56176" y="1700808"/>
            <a:ext cx="2143125" cy="2143125"/>
          </a:xfrm>
          <a:prstGeom prst="rect">
            <a:avLst/>
          </a:prstGeom>
          <a:noFill/>
        </p:spPr>
      </p:pic>
      <p:pic>
        <p:nvPicPr>
          <p:cNvPr id="16398" name="Picture 14" descr="G:\project\Parallel\Volunteers\Sales\images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1560" y="4437112"/>
            <a:ext cx="2619375" cy="1743075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志趣要解决的问题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Problems that VolQ Solves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276872"/>
            <a:ext cx="4248472" cy="4248472"/>
          </a:xfrm>
        </p:spPr>
        <p:txBody>
          <a:bodyPr>
            <a:normAutofit fontScale="77500" lnSpcReduction="2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通过使参加志愿活动变得像玩游戏一样有趣，让人们更加主动愉快的参与志愿活动。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同时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志趣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提供一个使用方便的志愿活动管理平台。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en-US" altLang="zh-CN" sz="26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15362" name="Picture 2" descr="G:\project\Parallel\Volunteers\Sales\未标题-3.png"/>
          <p:cNvPicPr>
            <a:picLocks noChangeAspect="1" noChangeArrowheads="1"/>
          </p:cNvPicPr>
          <p:nvPr/>
        </p:nvPicPr>
        <p:blipFill>
          <a:blip r:embed="rId2" cstate="print"/>
          <a:srcRect l="1854" r="3562" b="6938"/>
          <a:stretch>
            <a:fillRect/>
          </a:stretch>
        </p:blipFill>
        <p:spPr bwMode="auto">
          <a:xfrm>
            <a:off x="5148064" y="2348880"/>
            <a:ext cx="3398623" cy="3575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Noto Sans CJK JP Black" pitchFamily="34" charset="-122"/>
                <a:ea typeface="Noto Sans CJK JP Black" pitchFamily="34" charset="-122"/>
              </a:rPr>
              <a:t>有</a:t>
            </a:r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啥好处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Benefit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更多人知晓志愿活动；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更容易发现和参加志愿活动；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>
                <a:latin typeface="Noto Sans CJK SC DemiLight" pitchFamily="34" charset="-122"/>
                <a:ea typeface="Noto Sans CJK SC DemiLight" pitchFamily="34" charset="-122"/>
              </a:rPr>
              <a:t>更多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人主动、开心的参加志愿活动；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更加方便的组织、管理活动与志愿者；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更多人因为志愿活动而受益；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</a:t>
            </a:r>
            <a:r>
              <a:rPr lang="zh-CN" altLang="en-US" dirty="0">
                <a:latin typeface="Noto Sans CJK SC DemiLight" pitchFamily="34" charset="-122"/>
                <a:ea typeface="Noto Sans CJK SC DemiLight" pitchFamily="34" charset="-122"/>
              </a:rPr>
              <a:t>大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的社会影响力。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buNone/>
            </a:pP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志趣的原理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How VolQ Works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420888"/>
            <a:ext cx="4824536" cy="2764904"/>
          </a:xfrm>
        </p:spPr>
        <p:txBody>
          <a:bodyPr>
            <a:normAutofit fontScale="85000" lnSpcReduction="1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志趣通过增加人们参加志愿活动动机，降低参与志愿活动的难度来让更多的人主动参与到志愿活动中。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2050" name="Picture 2" descr="https://bizfest.files.wordpress.com/2013/01/fog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132856"/>
            <a:ext cx="3600400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游戏化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>
                <a:latin typeface="Noto Sans CJK JP Black" pitchFamily="34" charset="-122"/>
                <a:ea typeface="Noto Sans CJK JP Black" pitchFamily="34" charset="-122"/>
              </a:rPr>
              <a:t>Gamification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700808"/>
            <a:ext cx="7848872" cy="1584176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800" dirty="0" smtClean="0">
                <a:latin typeface="Noto Sans CJK SC DemiLight" pitchFamily="34" charset="-122"/>
                <a:ea typeface="Noto Sans CJK SC DemiLight" pitchFamily="34" charset="-122"/>
              </a:rPr>
              <a:t>通过游戏元素，让参与志愿活动变得像游戏一样有趣，增加参与者的动机。</a:t>
            </a:r>
            <a:endParaRPr lang="en-US" altLang="zh-CN" sz="2800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3573016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</p:txBody>
      </p:sp>
      <p:pic>
        <p:nvPicPr>
          <p:cNvPr id="12289" name="Picture 1" descr="G:\project\Parallel\Volunteers\Sales\gamification-the-future-of-education-L-HBLoPg.png"/>
          <p:cNvPicPr>
            <a:picLocks noChangeAspect="1" noChangeArrowheads="1"/>
          </p:cNvPicPr>
          <p:nvPr/>
        </p:nvPicPr>
        <p:blipFill>
          <a:blip r:embed="rId2" cstate="print"/>
          <a:srcRect t="526" b="6745"/>
          <a:stretch>
            <a:fillRect/>
          </a:stretch>
        </p:blipFill>
        <p:spPr bwMode="auto">
          <a:xfrm>
            <a:off x="2339752" y="3356992"/>
            <a:ext cx="4554637" cy="3168352"/>
          </a:xfrm>
          <a:prstGeom prst="rect">
            <a:avLst/>
          </a:prstGeom>
          <a:blipFill dpi="0" rotWithShape="1">
            <a:blip r:embed="rId3" cstate="print">
              <a:alphaModFix amt="45000"/>
            </a:blip>
            <a:srcRect/>
            <a:tile tx="0" ty="0" sx="100000" sy="100000" flip="none" algn="tl"/>
          </a:blip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 descr="G:\project\Parallel\Volunteers\Sales\shutterstock_17477466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5157192"/>
            <a:ext cx="1812944" cy="106532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游戏化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>
                <a:latin typeface="Noto Sans CJK JP Black" pitchFamily="34" charset="-122"/>
                <a:ea typeface="Noto Sans CJK JP Black" pitchFamily="34" charset="-122"/>
              </a:rPr>
              <a:t>Gamification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996952"/>
            <a:ext cx="5544616" cy="3456384"/>
          </a:xfrm>
        </p:spPr>
        <p:txBody>
          <a:bodyPr>
            <a:normAutofit fontScale="77500" lnSpcReduction="20000"/>
          </a:bodyPr>
          <a:lstStyle/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分数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/Point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：提供志愿者反馈，从而激励志愿者。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级别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/Level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：提供志愿者反馈，给志愿者带来渐进感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成就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/Badge: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反馈，与成就感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排行版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/Leader Board: 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一种反馈；互相比较可以激励志愿者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属性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/Attribute: 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反馈与记录志愿者成长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	</a:t>
            </a: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好友与社交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/Social Network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：好友之间互相较量，督促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657" t="20142" r="9901"/>
          <a:stretch>
            <a:fillRect/>
          </a:stretch>
        </p:blipFill>
        <p:spPr bwMode="auto">
          <a:xfrm>
            <a:off x="7092280" y="2564904"/>
            <a:ext cx="1728192" cy="142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51520" y="1412776"/>
            <a:ext cx="3575081" cy="552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JP Regular" pitchFamily="34" charset="-122"/>
                <a:ea typeface="Noto Sans CJK JP Regular" pitchFamily="34" charset="-122"/>
              </a:rPr>
              <a:t>内在动机</a:t>
            </a:r>
            <a:r>
              <a:rPr lang="en-US" altLang="zh-CN" sz="2000" dirty="0" smtClean="0">
                <a:latin typeface="Noto Sans CJK JP Regular" pitchFamily="34" charset="-122"/>
                <a:ea typeface="Noto Sans CJK JP Regular" pitchFamily="34" charset="-122"/>
              </a:rPr>
              <a:t> Intrinsic Motivation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07505" y="2564904"/>
          <a:ext cx="6768751" cy="39604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04256"/>
                <a:gridCol w="2304256"/>
                <a:gridCol w="2160239"/>
              </a:tblGrid>
              <a:tr h="1980220">
                <a:tc>
                  <a:txBody>
                    <a:bodyPr/>
                    <a:lstStyle/>
                    <a:p>
                      <a:pPr marL="0" marR="0" indent="-457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分数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/Point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：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  <a:p>
                      <a:pPr marL="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提供志愿者反馈，从而激励志愿者。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级别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/Level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：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反馈，给志愿者带来渐进感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成就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/Badge: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反馈，与成就感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dirty="0" smtClean="0">
                        <a:solidFill>
                          <a:schemeClr val="tx1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1980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排行版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/Leader Board: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 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一种反馈；互相比较可以激励志愿者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属性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/Attribute:</a:t>
                      </a:r>
                    </a:p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 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反馈与记录志愿者成长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好友与社交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/Social 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：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好友之间互相较量，督促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" descr="G:\project\Parallel\Volunteers\Sales\poin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636912"/>
            <a:ext cx="792088" cy="824286"/>
          </a:xfrm>
          <a:prstGeom prst="rect">
            <a:avLst/>
          </a:prstGeom>
          <a:noFill/>
        </p:spPr>
      </p:pic>
      <p:pic>
        <p:nvPicPr>
          <p:cNvPr id="7" name="Picture 1" descr="G:\project\Parallel\Volunteers\Sales\inded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08970" y="2758058"/>
            <a:ext cx="742950" cy="742950"/>
          </a:xfrm>
          <a:prstGeom prst="rect">
            <a:avLst/>
          </a:prstGeom>
          <a:noFill/>
        </p:spPr>
      </p:pic>
      <p:pic>
        <p:nvPicPr>
          <p:cNvPr id="11266" name="Picture 2" descr="G:\project\Parallel\Volunteers\Sales\leaderboard2.png"/>
          <p:cNvPicPr>
            <a:picLocks noChangeAspect="1" noChangeArrowheads="1"/>
          </p:cNvPicPr>
          <p:nvPr/>
        </p:nvPicPr>
        <p:blipFill>
          <a:blip r:embed="rId6" cstate="print"/>
          <a:srcRect r="1380" b="3674"/>
          <a:stretch>
            <a:fillRect/>
          </a:stretch>
        </p:blipFill>
        <p:spPr bwMode="auto">
          <a:xfrm>
            <a:off x="827584" y="4869160"/>
            <a:ext cx="648072" cy="648072"/>
          </a:xfrm>
          <a:prstGeom prst="rect">
            <a:avLst/>
          </a:prstGeom>
          <a:noFill/>
        </p:spPr>
      </p:pic>
      <p:pic>
        <p:nvPicPr>
          <p:cNvPr id="11269" name="Picture 5" descr="G:\project\Parallel\Volunteers\Sales\未标题-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4725144"/>
            <a:ext cx="889299" cy="792088"/>
          </a:xfrm>
          <a:prstGeom prst="rect">
            <a:avLst/>
          </a:prstGeom>
          <a:noFill/>
        </p:spPr>
      </p:pic>
      <p:pic>
        <p:nvPicPr>
          <p:cNvPr id="12" name="Picture 1" descr="G:\project\Parallel\Volunteers\Sales\imageshare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4869160"/>
            <a:ext cx="579661" cy="579661"/>
          </a:xfrm>
          <a:prstGeom prst="rect">
            <a:avLst/>
          </a:prstGeom>
          <a:noFill/>
        </p:spPr>
      </p:pic>
      <p:pic>
        <p:nvPicPr>
          <p:cNvPr id="11267" name="Picture 3" descr="G:\project\Parallel\Volunteers\Sales\badge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8064" y="2708920"/>
            <a:ext cx="1152128" cy="895367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23528" y="1916832"/>
            <a:ext cx="1107996" cy="5062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Noto Sans CJK JP Regular" pitchFamily="34" charset="-122"/>
                <a:ea typeface="Noto Sans CJK JP Regular" pitchFamily="34" charset="-122"/>
              </a:rPr>
              <a:t>游戏元素</a:t>
            </a:r>
            <a:endParaRPr lang="en-US" altLang="zh-CN" dirty="0" smtClean="0">
              <a:latin typeface="Noto Sans CJK JP Regular" pitchFamily="34" charset="-122"/>
              <a:ea typeface="Noto Sans CJK JP Regular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5278" y="4149080"/>
            <a:ext cx="1905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Noto Sans CJK SC DemiLight" pitchFamily="34" charset="-122"/>
                <a:ea typeface="Noto Sans CJK SC DemiLight" pitchFamily="34" charset="-122"/>
              </a:rPr>
              <a:t>Engagement Loop</a:t>
            </a:r>
            <a:endParaRPr lang="zh-CN" altLang="en-US" sz="16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游戏化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>
                <a:latin typeface="Noto Sans CJK JP Black" pitchFamily="34" charset="-122"/>
                <a:ea typeface="Noto Sans CJK JP Black" pitchFamily="34" charset="-122"/>
              </a:rPr>
              <a:t>Gamification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08912" cy="3888432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600" dirty="0" smtClean="0">
                <a:latin typeface="Noto Sans CJK JP Regular" pitchFamily="34" charset="-122"/>
                <a:ea typeface="Noto Sans CJK JP Regular" pitchFamily="34" charset="-122"/>
              </a:rPr>
              <a:t>内在动机</a:t>
            </a:r>
            <a:r>
              <a:rPr lang="en-US" altLang="zh-CN" sz="2600" dirty="0">
                <a:latin typeface="Noto Sans CJK JP Regular" pitchFamily="34" charset="-122"/>
                <a:ea typeface="Noto Sans CJK JP Regular" pitchFamily="34" charset="-122"/>
              </a:rPr>
              <a:t> </a:t>
            </a:r>
            <a:r>
              <a:rPr lang="en-US" altLang="zh-CN" sz="2600" dirty="0" smtClean="0">
                <a:latin typeface="Noto Sans CJK JP Regular" pitchFamily="34" charset="-122"/>
                <a:ea typeface="Noto Sans CJK JP Regular" pitchFamily="34" charset="-122"/>
              </a:rPr>
              <a:t>Intrinsic Motivation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助人为乐的气氛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/Serous Fun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：帮助别人本来就是一件愉快的事情，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				   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需要强化这种气氛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10242" name="Picture 2" descr="G:\project\Parallel\Volunteers\Sales\gamificatio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861048"/>
            <a:ext cx="6048672" cy="2418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1100</Words>
  <Application>Microsoft Office PowerPoint</Application>
  <PresentationFormat>全屏显示(4:3)</PresentationFormat>
  <Paragraphs>149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什么是“志趣” What is VolQ</vt:lpstr>
      <vt:lpstr>志趣要解决的问题 The Problems that VolQ Solves</vt:lpstr>
      <vt:lpstr>志趣要解决的问题 The Problems that VolQ Solves</vt:lpstr>
      <vt:lpstr>有啥好处 The Benefit</vt:lpstr>
      <vt:lpstr>志趣的原理 How VolQ Works</vt:lpstr>
      <vt:lpstr>游戏化 Gamification</vt:lpstr>
      <vt:lpstr>游戏化 Gamification</vt:lpstr>
      <vt:lpstr>游戏化 Gamification</vt:lpstr>
      <vt:lpstr>游戏化 Gamification</vt:lpstr>
      <vt:lpstr>幻灯片 11</vt:lpstr>
      <vt:lpstr>降低参与的难度 Lower the Difficulty</vt:lpstr>
      <vt:lpstr>扩大社会影响力 Bigger Social Profile</vt:lpstr>
      <vt:lpstr>幻灯片 14</vt:lpstr>
      <vt:lpstr>志趣的工作流程 The Work Flow</vt:lpstr>
      <vt:lpstr>志趣的工作流程 The Work Flow</vt:lpstr>
      <vt:lpstr>志趣的特色 What’s Special about VolQ</vt:lpstr>
      <vt:lpstr>源源不断的新功能 Tons of New Features Coming</vt:lpstr>
      <vt:lpstr>运营、合作计划 Operation Plan</vt:lpstr>
      <vt:lpstr>志趣团队 The VolQ Team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郑玮</dc:creator>
  <cp:lastModifiedBy>郑玮</cp:lastModifiedBy>
  <cp:revision>51</cp:revision>
  <dcterms:created xsi:type="dcterms:W3CDTF">2015-01-13T13:08:55Z</dcterms:created>
  <dcterms:modified xsi:type="dcterms:W3CDTF">2015-03-20T04:59:44Z</dcterms:modified>
</cp:coreProperties>
</file>