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9" r:id="rId13"/>
    <p:sldId id="267" r:id="rId14"/>
    <p:sldId id="268" r:id="rId15"/>
    <p:sldId id="273" r:id="rId16"/>
    <p:sldId id="274" r:id="rId17"/>
    <p:sldId id="271" r:id="rId18"/>
    <p:sldId id="2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E050-1110-491A-85BC-82E397B253A8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roject\Parallel\Volunteers\Marketing\logo.png"/>
          <p:cNvPicPr>
            <a:picLocks noChangeAspect="1" noChangeArrowheads="1"/>
          </p:cNvPicPr>
          <p:nvPr/>
        </p:nvPicPr>
        <p:blipFill>
          <a:blip r:embed="rId2" cstate="print"/>
          <a:srcRect l="4061" t="12056" r="43139" b="15873"/>
          <a:stretch>
            <a:fillRect/>
          </a:stretch>
        </p:blipFill>
        <p:spPr bwMode="auto">
          <a:xfrm>
            <a:off x="1091736" y="1844824"/>
            <a:ext cx="3557195" cy="27363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80168" y="2060848"/>
            <a:ext cx="2472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rgbClr val="828282"/>
                </a:solidFill>
                <a:latin typeface="Noto Sans CJK SC DemiLight" pitchFamily="34" charset="-122"/>
                <a:ea typeface="Noto Sans CJK SC DemiLight" pitchFamily="34" charset="-122"/>
              </a:rPr>
              <a:t>志 趣</a:t>
            </a:r>
            <a:endParaRPr lang="zh-CN" altLang="en-US" sz="8000" dirty="0">
              <a:solidFill>
                <a:srgbClr val="828282"/>
              </a:solidFill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4184" y="3284984"/>
            <a:ext cx="21954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75000"/>
                  </a:schemeClr>
                </a:solidFill>
                <a:latin typeface="Noto Sans CJK JP Black" pitchFamily="34" charset="-122"/>
                <a:ea typeface="Noto Sans CJK JP Black" pitchFamily="34" charset="-122"/>
              </a:rPr>
              <a:t>VolQ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Noto Sans CJK JP Black" pitchFamily="34" charset="-122"/>
              <a:ea typeface="Noto Sans CJK JP Black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400" dirty="0" smtClean="0">
                <a:latin typeface="Noto Sans CJK JP Regular" pitchFamily="34" charset="-122"/>
                <a:ea typeface="Noto Sans CJK JP Regular" pitchFamily="34" charset="-122"/>
              </a:rPr>
              <a:t>外在动机 </a:t>
            </a:r>
            <a:r>
              <a:rPr lang="en-US" altLang="zh-CN" sz="2400" dirty="0" smtClean="0">
                <a:latin typeface="Noto Sans CJK JP Regular" pitchFamily="34" charset="-122"/>
                <a:ea typeface="Noto Sans CJK JP Regular" pitchFamily="34" charset="-122"/>
              </a:rPr>
              <a:t>Extrinsic Motivation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工时记录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/Work Hour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实物奖励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/Tangible Reward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，必须谨慎使用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9219" name="Picture 3" descr="G:\project\Parallel\Volunteers\Sales\183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17032"/>
            <a:ext cx="2520280" cy="2520280"/>
          </a:xfrm>
          <a:prstGeom prst="rect">
            <a:avLst/>
          </a:prstGeom>
          <a:noFill/>
        </p:spPr>
      </p:pic>
      <p:pic>
        <p:nvPicPr>
          <p:cNvPr id="9220" name="Picture 4" descr="G:\project\Parallel\Volunteers\Sales\001-f.jpg"/>
          <p:cNvPicPr>
            <a:picLocks noChangeAspect="1" noChangeArrowheads="1"/>
          </p:cNvPicPr>
          <p:nvPr/>
        </p:nvPicPr>
        <p:blipFill>
          <a:blip r:embed="rId3" cstate="print"/>
          <a:srcRect l="22228" t="12525" r="23590" b="12324"/>
          <a:stretch>
            <a:fillRect/>
          </a:stretch>
        </p:blipFill>
        <p:spPr bwMode="auto">
          <a:xfrm>
            <a:off x="4578000" y="3789040"/>
            <a:ext cx="2574285" cy="2376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降低参与的难度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Lower the Difficulty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1916832"/>
            <a:ext cx="6552728" cy="3744416"/>
          </a:xfrm>
        </p:spPr>
        <p:txBody>
          <a:bodyPr>
            <a:normAutofit fontScale="92500" lnSpcReduction="1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志愿者可方便的找到活动信息；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志愿者可以非常方便的参加活动；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非常方便的组织、发布志愿者以及相关活动；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更多</a:t>
            </a: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、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更大型的活动可以被组织；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组织者可以非常方便的管理活动以及志愿者；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可以方便的统计和记录义工工时；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活动参与记录永久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保留。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8194" name="Picture 2" descr="G:\project\Parallel\Volunteers\Sales\28113545-concept-management-of-business-by-gamification-integration-and-development-interaction-and-growth-o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916832"/>
            <a:ext cx="3308103" cy="3639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扩大社会影响力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Bigger Social Profile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704856" cy="2736304"/>
          </a:xfrm>
        </p:spPr>
        <p:txBody>
          <a:bodyPr>
            <a:normAutofit fontScale="85000" lnSpcReduction="10000"/>
          </a:bodyPr>
          <a:lstStyle/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通过网站、手机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APP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、社交媒体（微信、微博等）、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New Letter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等途径，志愿活动信息可以得到广泛的传播。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志愿者通过志趣平台可以互相了解、分享志愿活动的体会以经验。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志愿者通过自己的朋友圈使更多人加入志趣平台。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随着志愿者与组织规模增长，活动频率与规模得到大量提升。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7169" name="Picture 1" descr="G:\project\Parallel\Volunteers\Sales\social-media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365104"/>
            <a:ext cx="3990950" cy="2244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志趣的工作流程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Work Flow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组织者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628800"/>
            <a:ext cx="4151336" cy="483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志趣的工作流程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Work Flow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4517876" cy="470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志趣的特色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What’s Special about VolQ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95538" y="1700808"/>
          <a:ext cx="8118902" cy="4543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7131"/>
                <a:gridCol w="945105"/>
                <a:gridCol w="902352"/>
                <a:gridCol w="1113872"/>
                <a:gridCol w="915853"/>
                <a:gridCol w="1014863"/>
                <a:gridCol w="1014863"/>
                <a:gridCol w="1014863"/>
              </a:tblGrid>
              <a:tr h="725800">
                <a:tc>
                  <a:txBody>
                    <a:bodyPr/>
                    <a:lstStyle/>
                    <a:p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活动发布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活动管理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志愿者管理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游戏元素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社交网络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活动推广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工时管理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志趣</a:t>
                      </a:r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中青公益 益涓</a:t>
                      </a:r>
                      <a:endParaRPr lang="zh-CN" altLang="en-US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  <a:tr h="774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志愿北京（志愿云）</a:t>
                      </a:r>
                      <a:endParaRPr lang="zh-CN" altLang="en-US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  <a:p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上海志愿网</a:t>
                      </a:r>
                      <a:endParaRPr lang="zh-CN" altLang="en-US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志愿武汉</a:t>
                      </a:r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SC Black" pitchFamily="34" charset="-122"/>
                <a:ea typeface="Noto Sans CJK SC Black" pitchFamily="34" charset="-122"/>
              </a:rPr>
              <a:t>运营、合作</a:t>
            </a:r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计划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Operation Plan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1560" y="1628800"/>
            <a:ext cx="8208912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资助中心成为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首批组织用户；</a:t>
            </a:r>
            <a:endParaRPr lang="en-US" altLang="zh-CN" sz="20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与资助中心合作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，在志趣上线前，准备一批高质量的活动；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通过初期高质量活动吸引一定数量志愿者；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资助中心与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志趣共同推广志趣平台；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通过推广以及志趣自由的社交网络了属性获得稳定的用户增长；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由资助中心牵头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，向校内校外其他单位推广志趣；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</a:t>
            </a:r>
            <a:r>
              <a:rPr lang="zh-CN" altLang="en-US" dirty="0">
                <a:latin typeface="Noto Sans CJK JP Black" pitchFamily="34" charset="-122"/>
                <a:ea typeface="Noto Sans CJK JP Black" pitchFamily="34" charset="-122"/>
              </a:rPr>
              <a:t>团队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VolQ Team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277071"/>
          </a:xfrm>
        </p:spPr>
        <p:txBody>
          <a:bodyPr>
            <a:noAutofit/>
          </a:bodyPr>
          <a:lstStyle/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郑玮：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	CEO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，团队指导教师，技术顾问；电气工程博士，多年独立游戏软件制作人经验。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胡斐然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: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主力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开发工程师，负责数据库、后台业务，华中科技大学博士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研究生，精通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.NET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与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NoSQL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数据库。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陈志，主力开发工程师，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负责前端程序设计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，华中科技大学硕士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研究生，多年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Web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开发经验。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万宽红，主力开发工程师，负责前端设计，华中科技大学硕士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研究生，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 Web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开发经验丰富，多年公益活动经验。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梁友，主力开发工程师，负责手机</a:t>
            </a:r>
            <a:r>
              <a:rPr lang="en-US" altLang="zh-CN" sz="1400" dirty="0">
                <a:latin typeface="Noto Sans CJK SC DemiLight" pitchFamily="34" charset="-122"/>
                <a:ea typeface="Noto Sans CJK SC DemiLight" pitchFamily="34" charset="-122"/>
              </a:rPr>
              <a:t>APP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开发，华中科技大学硕士研究生，多年独立手机应用开发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经验。</a:t>
            </a:r>
            <a:endParaRPr lang="zh-CN" altLang="en-US" sz="14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484784"/>
          <a:ext cx="8136904" cy="496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912768"/>
              </a:tblGrid>
              <a:tr h="77815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郑玮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CEO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，团队指导教师，技术顾问；电气工程博士，多年独立游戏软件制作人经验。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胡斐然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主力开发工程师，负责数据库、后台业务，华中科技大学博士研究生，精通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.NET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NoSQL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数据库。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陈志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主力开发工程师，负责前端程序设计，华中科技大学硕士研究生，多年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开发经验。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万宽红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主力开发工程师，负责前端设计，华中科技大学硕士研究生，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 Web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开发经验丰富，多年公益活动经验。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梁友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主力开发工程师，负责手机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APP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开发，华中科技大学硕士研究生，多年独立手机应用开发经验。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project\Parallel\Volunteers\Marketing\logo.png"/>
          <p:cNvPicPr>
            <a:picLocks noChangeAspect="1" noChangeArrowheads="1"/>
          </p:cNvPicPr>
          <p:nvPr/>
        </p:nvPicPr>
        <p:blipFill>
          <a:blip r:embed="rId2" cstate="print"/>
          <a:srcRect l="4061" t="12056" r="43139" b="15873"/>
          <a:stretch>
            <a:fillRect/>
          </a:stretch>
        </p:blipFill>
        <p:spPr bwMode="auto">
          <a:xfrm>
            <a:off x="2483768" y="2852936"/>
            <a:ext cx="3838026" cy="2952328"/>
          </a:xfrm>
          <a:prstGeom prst="rect">
            <a:avLst/>
          </a:prstGeom>
          <a:noFill/>
        </p:spPr>
      </p:pic>
      <p:pic>
        <p:nvPicPr>
          <p:cNvPr id="1026" name="Picture 2" descr="G:\project\Parallel\Volunteers\Sales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20688"/>
            <a:ext cx="8010404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08520" y="2420888"/>
            <a:ext cx="8748464" cy="5835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什么是“志趣”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What is VolQ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916832"/>
            <a:ext cx="8229600" cy="2088232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志趣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是一个将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志愿者与义工活动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变得像游戏一样的志愿者活动在线平台。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志趣要解决的问题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Problems that VolQ Solves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6792"/>
            <a:ext cx="5904656" cy="2952328"/>
          </a:xfrm>
        </p:spPr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300" dirty="0" smtClean="0">
                <a:latin typeface="Noto Sans CJK SC Regular" pitchFamily="34" charset="-122"/>
                <a:ea typeface="Noto Sans CJK SC Regular" pitchFamily="34" charset="-122"/>
              </a:rPr>
              <a:t>关于</a:t>
            </a:r>
            <a:r>
              <a:rPr lang="zh-CN" altLang="en-US" sz="2300" dirty="0" smtClean="0">
                <a:latin typeface="Noto Sans CJK SC Regular" pitchFamily="34" charset="-122"/>
                <a:ea typeface="Noto Sans CJK SC Regular" pitchFamily="34" charset="-122"/>
              </a:rPr>
              <a:t>志愿着与义工活动</a:t>
            </a:r>
            <a:endParaRPr lang="zh-CN" altLang="en-US" sz="23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志愿者活动提供更多接触社会的机会，锻炼自己，获取经验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志愿者活动能激发你的同情心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志愿者活动让你获得心理上的满足和愉悦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发挥、展示自己的擅长的技能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使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社会上需要帮助的人的到帮助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491880" y="4293096"/>
            <a:ext cx="5328592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>
                <a:latin typeface="Noto Sans CJK SC Regular" pitchFamily="34" charset="-122"/>
                <a:ea typeface="Noto Sans CJK SC Regular" pitchFamily="34" charset="-122"/>
              </a:rPr>
              <a:t>障碍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Regular" pitchFamily="34" charset="-122"/>
              <a:ea typeface="Noto Sans CJK SC Regular" pitchFamily="34" charset="-122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对志愿者与志愿者活动了解较少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noProof="0" dirty="0" smtClean="0">
                <a:latin typeface="Noto Sans CJK SC DemiLight" pitchFamily="34" charset="-122"/>
                <a:ea typeface="Noto Sans CJK SC DemiLight" pitchFamily="34" charset="-122"/>
              </a:rPr>
              <a:t>虽然知道志愿者，但兴趣不高</a:t>
            </a:r>
            <a:endParaRPr lang="en-US" altLang="zh-CN" sz="2000" noProof="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有意</a:t>
            </a: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参加志愿活动，但不知道到哪里找活动参加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  <p:sp>
        <p:nvSpPr>
          <p:cNvPr id="16386" name="AutoShape 2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AutoShape 4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90" name="AutoShape 6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92" name="AutoShape 8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94" name="AutoShape 10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96" name="AutoShape 12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397" name="Picture 13" descr="G:\project\Parallel\Volunteers\Sales\index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56176" y="1700808"/>
            <a:ext cx="2143125" cy="2143125"/>
          </a:xfrm>
          <a:prstGeom prst="rect">
            <a:avLst/>
          </a:prstGeom>
          <a:noFill/>
        </p:spPr>
      </p:pic>
      <p:pic>
        <p:nvPicPr>
          <p:cNvPr id="16398" name="Picture 14" descr="G:\project\Parallel\Volunteers\Sales\image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1560" y="4437112"/>
            <a:ext cx="2619375" cy="1743075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志趣要解决的问题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Problems that VolQ Solves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76872"/>
            <a:ext cx="4248472" cy="4248472"/>
          </a:xfrm>
        </p:spPr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通过使参加志愿活动变得像玩游戏一样有趣，让人们更加主动愉快的参与志愿活动。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同时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志趣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提供一个使用方便的志愿活动管理平台。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6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15362" name="Picture 2" descr="G:\project\Parallel\Volunteers\Sales\未标题-3.png"/>
          <p:cNvPicPr>
            <a:picLocks noChangeAspect="1" noChangeArrowheads="1"/>
          </p:cNvPicPr>
          <p:nvPr/>
        </p:nvPicPr>
        <p:blipFill>
          <a:blip r:embed="rId2" cstate="print"/>
          <a:srcRect l="1854" r="3562" b="6938"/>
          <a:stretch>
            <a:fillRect/>
          </a:stretch>
        </p:blipFill>
        <p:spPr bwMode="auto">
          <a:xfrm>
            <a:off x="5148064" y="2348880"/>
            <a:ext cx="3398623" cy="3575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Noto Sans CJK JP Black" pitchFamily="34" charset="-122"/>
                <a:ea typeface="Noto Sans CJK JP Black" pitchFamily="34" charset="-122"/>
              </a:rPr>
              <a:t>有</a:t>
            </a:r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啥好处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Benefit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更多人知晓志愿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活者与义工动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容易发现和参加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志愿者与义工活动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>
                <a:latin typeface="Noto Sans CJK SC DemiLight" pitchFamily="34" charset="-122"/>
                <a:ea typeface="Noto Sans CJK SC DemiLight" pitchFamily="34" charset="-122"/>
              </a:rPr>
              <a:t>更多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人主动、开心的参加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志愿者与义工活动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更多人因为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志愿者和义工活动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而受益；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更加方便的组织、管理活动；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更加方便的管理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志愿者，记录统计义工工时；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>
                <a:latin typeface="Noto Sans CJK SC DemiLight" pitchFamily="34" charset="-122"/>
                <a:ea typeface="Noto Sans CJK SC DemiLight" pitchFamily="34" charset="-122"/>
              </a:rPr>
              <a:t>更大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的社会影响力。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buNone/>
            </a:pP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志趣的原理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How VolQ Works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1"/>
            <a:ext cx="4824536" cy="2620888"/>
          </a:xfrm>
        </p:spPr>
        <p:txBody>
          <a:bodyPr>
            <a:normAutofit fontScale="850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志趣通过增加人们参加志愿活动动机，降低参与志愿活动的难度来让更多的人主动参与到志愿活动中。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2050" name="Picture 2" descr="https://bizfest.files.wordpress.com/2013/01/fog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628800"/>
            <a:ext cx="4032448" cy="4032448"/>
          </a:xfrm>
          <a:prstGeom prst="rect">
            <a:avLst/>
          </a:prstGeom>
          <a:noFill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23528" y="4437112"/>
            <a:ext cx="439248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VolQ increase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 the motivation of participating volunteer activities and lower the difficulty of doing </a:t>
            </a:r>
            <a:r>
              <a:rPr lang="en-US" altLang="zh-CN" sz="3200" noProof="0" dirty="0" smtClean="0">
                <a:latin typeface="Noto Sans CJK SC DemiLight" pitchFamily="34" charset="-122"/>
                <a:ea typeface="Noto Sans CJK SC DemiLight" pitchFamily="34" charset="-122"/>
              </a:rPr>
              <a:t>these activities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, thus more people will take part in volunteer activities.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848872" cy="1584176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800" dirty="0" smtClean="0">
                <a:latin typeface="Noto Sans CJK SC DemiLight" pitchFamily="34" charset="-122"/>
                <a:ea typeface="Noto Sans CJK SC DemiLight" pitchFamily="34" charset="-122"/>
              </a:rPr>
              <a:t>通过游戏元素，让志参与愿活动变得像游戏一样有趣，增加参与者的动机。</a:t>
            </a:r>
            <a:endParaRPr lang="en-US" altLang="zh-CN" sz="2800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3573016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  <p:pic>
        <p:nvPicPr>
          <p:cNvPr id="12289" name="Picture 1" descr="G:\project\Parallel\Volunteers\Sales\gamification-the-future-of-education-L-HBLoPg.png"/>
          <p:cNvPicPr>
            <a:picLocks noChangeAspect="1" noChangeArrowheads="1"/>
          </p:cNvPicPr>
          <p:nvPr/>
        </p:nvPicPr>
        <p:blipFill>
          <a:blip r:embed="rId2" cstate="print"/>
          <a:srcRect t="526" b="6745"/>
          <a:stretch>
            <a:fillRect/>
          </a:stretch>
        </p:blipFill>
        <p:spPr bwMode="auto">
          <a:xfrm>
            <a:off x="2339752" y="3356992"/>
            <a:ext cx="4554637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G:\project\Parallel\Volunteers\Sales\shutterstock_1747746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653136"/>
            <a:ext cx="2915816" cy="171339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564904"/>
            <a:ext cx="5868144" cy="3528392"/>
          </a:xfrm>
        </p:spPr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分数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/Point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：提供志愿者反馈，从而激励志愿者。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级别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/Level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：提供志愿者反馈，给志愿者带来渐进感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成就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/Badge: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反馈，与成就感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排行版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/Leader Board: 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一种反馈；互相比较可以激励志愿者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属性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/Attribute: 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反馈与记录志愿者成长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	</a:t>
            </a: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好友与社交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/Social Network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：好友之间互相较量，督促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120" y="2060848"/>
            <a:ext cx="2957063" cy="178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5" name="Picture 1" descr="G:\project\Parallel\Volunteers\Sales\poin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74665" y="1700808"/>
            <a:ext cx="622757" cy="64807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07504" y="1844824"/>
            <a:ext cx="3235116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JP Regular" pitchFamily="34" charset="-122"/>
                <a:ea typeface="Noto Sans CJK JP Regular" pitchFamily="34" charset="-122"/>
              </a:rPr>
              <a:t>内在动机</a:t>
            </a:r>
            <a:r>
              <a:rPr lang="en-US" altLang="zh-CN" dirty="0" smtClean="0">
                <a:latin typeface="Noto Sans CJK JP Regular" pitchFamily="34" charset="-122"/>
                <a:ea typeface="Noto Sans CJK JP Regular" pitchFamily="34" charset="-122"/>
              </a:rPr>
              <a:t> Intrinsic Motivation</a:t>
            </a:r>
          </a:p>
        </p:txBody>
      </p:sp>
      <p:pic>
        <p:nvPicPr>
          <p:cNvPr id="7" name="Picture 1" descr="G:\project\Parallel\Volunteers\Sales\inded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834762" y="2502724"/>
            <a:ext cx="742950" cy="742950"/>
          </a:xfrm>
          <a:prstGeom prst="rect">
            <a:avLst/>
          </a:prstGeom>
          <a:noFill/>
        </p:spPr>
      </p:pic>
      <p:pic>
        <p:nvPicPr>
          <p:cNvPr id="11266" name="Picture 2" descr="G:\project\Parallel\Volunteers\Sales\leaderboard2.png"/>
          <p:cNvPicPr>
            <a:picLocks noChangeAspect="1" noChangeArrowheads="1"/>
          </p:cNvPicPr>
          <p:nvPr/>
        </p:nvPicPr>
        <p:blipFill>
          <a:blip r:embed="rId6" cstate="print"/>
          <a:srcRect r="1380" b="3674"/>
          <a:stretch>
            <a:fillRect/>
          </a:stretch>
        </p:blipFill>
        <p:spPr bwMode="auto">
          <a:xfrm>
            <a:off x="-787323" y="4273442"/>
            <a:ext cx="648072" cy="648072"/>
          </a:xfrm>
          <a:prstGeom prst="rect">
            <a:avLst/>
          </a:prstGeom>
          <a:noFill/>
        </p:spPr>
      </p:pic>
      <p:pic>
        <p:nvPicPr>
          <p:cNvPr id="11267" name="Picture 3" descr="G:\project\Parallel\Volunteers\Sales\badge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926574" y="3399518"/>
            <a:ext cx="926574" cy="720080"/>
          </a:xfrm>
          <a:prstGeom prst="rect">
            <a:avLst/>
          </a:prstGeom>
          <a:noFill/>
        </p:spPr>
      </p:pic>
      <p:pic>
        <p:nvPicPr>
          <p:cNvPr id="11269" name="Picture 5" descr="G:\project\Parallel\Volunteers\Sales\未标题-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827091" y="5075358"/>
            <a:ext cx="727608" cy="648072"/>
          </a:xfrm>
          <a:prstGeom prst="rect">
            <a:avLst/>
          </a:prstGeom>
          <a:noFill/>
        </p:spPr>
      </p:pic>
      <p:pic>
        <p:nvPicPr>
          <p:cNvPr id="12" name="Picture 1" descr="G:\project\Parallel\Volunteers\Sales\imageshar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717113" y="5877272"/>
            <a:ext cx="507653" cy="5076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08912" cy="3888432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600" dirty="0" smtClean="0">
                <a:latin typeface="Noto Sans CJK JP Regular" pitchFamily="34" charset="-122"/>
                <a:ea typeface="Noto Sans CJK JP Regular" pitchFamily="34" charset="-122"/>
              </a:rPr>
              <a:t>内在动机</a:t>
            </a:r>
            <a:r>
              <a:rPr lang="en-US" altLang="zh-CN" sz="2600" dirty="0">
                <a:latin typeface="Noto Sans CJK JP Regular" pitchFamily="34" charset="-122"/>
                <a:ea typeface="Noto Sans CJK JP Regular" pitchFamily="34" charset="-122"/>
              </a:rPr>
              <a:t> </a:t>
            </a:r>
            <a:r>
              <a:rPr lang="en-US" altLang="zh-CN" sz="2600" dirty="0" smtClean="0">
                <a:latin typeface="Noto Sans CJK JP Regular" pitchFamily="34" charset="-122"/>
                <a:ea typeface="Noto Sans CJK JP Regular" pitchFamily="34" charset="-122"/>
              </a:rPr>
              <a:t>Intrinsic Motivation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助人为乐的气氛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/Serous Fun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：让帮助别人本来就是一件愉快的事情，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				   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需要强化这种气氛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10242" name="Picture 2" descr="G:\project\Parallel\Volunteers\Sales\gamificatio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861048"/>
            <a:ext cx="6048672" cy="2418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817</Words>
  <Application>Microsoft Office PowerPoint</Application>
  <PresentationFormat>全屏显示(4:3)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什么是“志趣” What is VolQ</vt:lpstr>
      <vt:lpstr>志趣要解决的问题 The Problems that VolQ Solves</vt:lpstr>
      <vt:lpstr>志趣要解决的问题 The Problems that VolQ Solves</vt:lpstr>
      <vt:lpstr>有啥好处 The Benefit</vt:lpstr>
      <vt:lpstr>志趣的原理 How VolQ Works</vt:lpstr>
      <vt:lpstr>游戏化 Gamification</vt:lpstr>
      <vt:lpstr>游戏化 Gamification</vt:lpstr>
      <vt:lpstr>游戏化 Gamification</vt:lpstr>
      <vt:lpstr>游戏化 Gamification</vt:lpstr>
      <vt:lpstr>降低参与的难度 Lower the Difficulty</vt:lpstr>
      <vt:lpstr>扩大社会影响力 Bigger Social Profile</vt:lpstr>
      <vt:lpstr>志趣的工作流程 The Work Flow</vt:lpstr>
      <vt:lpstr>志趣的工作流程 The Work Flow</vt:lpstr>
      <vt:lpstr>志趣的特色 What’s Special about VolQ</vt:lpstr>
      <vt:lpstr>运营、合作计划 Operation Plan</vt:lpstr>
      <vt:lpstr>志趣团队 The VolQ Team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郑玮</dc:creator>
  <cp:lastModifiedBy>郑玮</cp:lastModifiedBy>
  <cp:revision>38</cp:revision>
  <dcterms:created xsi:type="dcterms:W3CDTF">2015-01-13T13:08:55Z</dcterms:created>
  <dcterms:modified xsi:type="dcterms:W3CDTF">2015-01-15T10:17:34Z</dcterms:modified>
</cp:coreProperties>
</file>