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75" r:id="rId12"/>
    <p:sldId id="266" r:id="rId13"/>
    <p:sldId id="269" r:id="rId14"/>
    <p:sldId id="276" r:id="rId15"/>
    <p:sldId id="267" r:id="rId16"/>
    <p:sldId id="268" r:id="rId17"/>
    <p:sldId id="273" r:id="rId18"/>
    <p:sldId id="277" r:id="rId19"/>
    <p:sldId id="271" r:id="rId20"/>
    <p:sldId id="278" r:id="rId21"/>
    <p:sldId id="270" r:id="rId22"/>
  </p:sldIdLst>
  <p:sldSz cx="9144000" cy="6858000" type="screen4x3"/>
  <p:notesSz cx="64008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024"/>
    <a:srgbClr val="D03CA9"/>
    <a:srgbClr val="59AF37"/>
    <a:srgbClr val="6D3555"/>
    <a:srgbClr val="D5C825"/>
    <a:srgbClr val="ECE338"/>
    <a:srgbClr val="833997"/>
    <a:srgbClr val="5D18BA"/>
    <a:srgbClr val="8282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0" autoAdjust="0"/>
    <p:restoredTop sz="94660"/>
  </p:normalViewPr>
  <p:slideViewPr>
    <p:cSldViewPr>
      <p:cViewPr varScale="1">
        <p:scale>
          <a:sx n="104" d="100"/>
          <a:sy n="104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4062" cy="433936"/>
          </a:xfrm>
          <a:prstGeom prst="rect">
            <a:avLst/>
          </a:prstGeom>
        </p:spPr>
        <p:txBody>
          <a:bodyPr vert="horz" lIns="79580" tIns="39790" rIns="79580" bIns="39790" rtlCol="0"/>
          <a:lstStyle>
            <a:lvl1pPr algn="l">
              <a:defRPr sz="10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308" y="0"/>
            <a:ext cx="2774062" cy="433936"/>
          </a:xfrm>
          <a:prstGeom prst="rect">
            <a:avLst/>
          </a:prstGeom>
        </p:spPr>
        <p:txBody>
          <a:bodyPr vert="horz" lIns="79580" tIns="39790" rIns="79580" bIns="39790" rtlCol="0"/>
          <a:lstStyle>
            <a:lvl1pPr algn="r">
              <a:defRPr sz="1000"/>
            </a:lvl1pPr>
          </a:lstStyle>
          <a:p>
            <a:fld id="{AE7C429D-9350-48E0-9456-4B1077AB415B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650875"/>
            <a:ext cx="4346575" cy="3259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580" tIns="39790" rIns="79580" bIns="397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39508" y="4126432"/>
            <a:ext cx="5121785" cy="3909465"/>
          </a:xfrm>
          <a:prstGeom prst="rect">
            <a:avLst/>
          </a:prstGeom>
        </p:spPr>
        <p:txBody>
          <a:bodyPr vert="horz" lIns="79580" tIns="39790" rIns="79580" bIns="397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1517"/>
            <a:ext cx="2774062" cy="433936"/>
          </a:xfrm>
          <a:prstGeom prst="rect">
            <a:avLst/>
          </a:prstGeom>
        </p:spPr>
        <p:txBody>
          <a:bodyPr vert="horz" lIns="79580" tIns="39790" rIns="79580" bIns="39790" rtlCol="0" anchor="b"/>
          <a:lstStyle>
            <a:lvl1pPr algn="l">
              <a:defRPr sz="10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308" y="8251517"/>
            <a:ext cx="2774062" cy="433936"/>
          </a:xfrm>
          <a:prstGeom prst="rect">
            <a:avLst/>
          </a:prstGeom>
        </p:spPr>
        <p:txBody>
          <a:bodyPr vert="horz" lIns="79580" tIns="39790" rIns="79580" bIns="39790" rtlCol="0" anchor="b"/>
          <a:lstStyle>
            <a:lvl1pPr algn="r">
              <a:defRPr sz="1000"/>
            </a:lvl1pPr>
          </a:lstStyle>
          <a:p>
            <a:fld id="{F5ABE7DB-882F-4770-8C0D-625B2CF27F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E7DB-882F-4770-8C0D-625B2CF27F9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050-1110-491A-85BC-82E397B253A8}" type="datetimeFigureOut">
              <a:rPr lang="zh-CN" altLang="en-US" smtClean="0"/>
              <a:pPr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2" cstate="print"/>
          <a:srcRect l="4061" t="12056" r="43139" b="15873"/>
          <a:stretch>
            <a:fillRect/>
          </a:stretch>
        </p:blipFill>
        <p:spPr bwMode="auto">
          <a:xfrm>
            <a:off x="1091736" y="1844824"/>
            <a:ext cx="3557195" cy="27363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24184" y="3284984"/>
            <a:ext cx="2195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VolQ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928802"/>
            <a:ext cx="2928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志 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Gamification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外在动机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Extrinsic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工时记录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/Work Hour</a:t>
            </a:r>
          </a:p>
          <a:p>
            <a:pPr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实物奖励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/Tangible Reward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，必须谨慎使用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9219" name="Picture 3" descr="G:\project\Parallel\Volunteers\Sales\183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17032"/>
            <a:ext cx="2520280" cy="2520280"/>
          </a:xfrm>
          <a:prstGeom prst="rect">
            <a:avLst/>
          </a:prstGeom>
          <a:noFill/>
        </p:spPr>
      </p:pic>
      <p:pic>
        <p:nvPicPr>
          <p:cNvPr id="9220" name="Picture 4" descr="G:\project\Parallel\Volunteers\Sales\001-f.jpg"/>
          <p:cNvPicPr>
            <a:picLocks noChangeAspect="1" noChangeArrowheads="1"/>
          </p:cNvPicPr>
          <p:nvPr/>
        </p:nvPicPr>
        <p:blipFill>
          <a:blip r:embed="rId3" cstate="print"/>
          <a:srcRect l="22228" t="12525" r="23590" b="12324"/>
          <a:stretch>
            <a:fillRect/>
          </a:stretch>
        </p:blipFill>
        <p:spPr bwMode="auto">
          <a:xfrm>
            <a:off x="5004048" y="3855509"/>
            <a:ext cx="2430269" cy="2243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24604"/>
            <a:ext cx="7488832" cy="9698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我变得更愿意帮助别人了，每次我打开志趣都会发现有更多的人得到了我的帮助，特别有成就感。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805299"/>
            <a:ext cx="7488832" cy="9772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你看我的志趣级别，是好友里面最高的。没事打游戏多没意思，我有空就去做些好事，还能锻炼自己，怎么样我很厉害吧。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429119"/>
            <a:ext cx="7488832" cy="14481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以前我从来没觉得会修电脑是什么好事，总是被人呼来唤去的。现在在志趣上，我可是有名的电脑高手了，你看我的智力点数，还有这几个成就，特别稀有。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5760640" cy="6364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 few stories…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降低参与的难度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Lower the Difficulty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916832"/>
            <a:ext cx="6552728" cy="3744416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志愿者可方便的找到活动信息；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志愿者可以非常方便的参加活动；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非常方便的组织、发布志愿者以及相关活动；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更多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更大型的活动可以被组织；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组织者可以非常方便的管理活动以及志愿者；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志愿者活动参与记录永久保留。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50" name="Picture 2" descr="G:\project\Parallel\Volunteers\Sales\gamification-concept-illustration-2.jpg"/>
          <p:cNvPicPr>
            <a:picLocks noChangeAspect="1" noChangeArrowheads="1"/>
          </p:cNvPicPr>
          <p:nvPr/>
        </p:nvPicPr>
        <p:blipFill>
          <a:blip r:embed="rId2" cstate="print"/>
          <a:srcRect l="9002" r="7737"/>
          <a:stretch>
            <a:fillRect/>
          </a:stretch>
        </p:blipFill>
        <p:spPr bwMode="auto">
          <a:xfrm>
            <a:off x="5940152" y="2060848"/>
            <a:ext cx="2664296" cy="3513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扩大社会影响力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Bigger Social Profile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2664296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通过网站、手机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APP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、社交媒体（微信、微博等）、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New Letter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等途径，志愿活动信息可以得到广泛的传播。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志愿者通过志趣平台可以互相了解、分享志愿活动的体会以经验。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志愿者通过自己的朋友圈使更多人加入志趣平台。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随着志愿者与组织规模增长，活动频率与规模得到大量提升。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7169" name="Picture 1" descr="G:\project\Parallel\Volunteers\Sales\social-medi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293096"/>
            <a:ext cx="4246978" cy="238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394612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以前在校园里看见志愿者，总想上去问问怎么参加活动。现在没事用手机刷一下附近有什么有意思的志愿者活动，轻轻一点就能参加。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075307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现在，在网上点几下，就能发布活动，好多人来报名真是方便呀。当然出去宣传一下效果更好了，哈哈哈。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699127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大型活动只要扫扫二维码就能记录哪些志愿者参加了，还能知道谁迟到早退，这东西千万别用在上课点名上了。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5760640" cy="6364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more stories…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志趣的工作流程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Work Flow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组织者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285" y="1908027"/>
            <a:ext cx="3965794" cy="461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志趣的工作流程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Work Flow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志愿者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51646"/>
            <a:ext cx="4395317" cy="457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志趣的特色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What’s Special about VolQ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8" y="1700808"/>
          <a:ext cx="8118901" cy="4543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8150"/>
                <a:gridCol w="1080120"/>
                <a:gridCol w="1031259"/>
                <a:gridCol w="1272997"/>
                <a:gridCol w="1046689"/>
                <a:gridCol w="1159843"/>
                <a:gridCol w="1159843"/>
              </a:tblGrid>
              <a:tr h="72580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活动发布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活动管理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志愿者管理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游戏元素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社交网络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活动推广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细黑" pitchFamily="2" charset="-122"/>
                          <a:ea typeface="华文细黑" pitchFamily="2" charset="-122"/>
                        </a:rPr>
                        <a:t>志趣</a:t>
                      </a:r>
                      <a:endParaRPr lang="zh-CN" altLang="en-US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中青公益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益涓</a:t>
                      </a:r>
                      <a:endParaRPr lang="zh-CN" altLang="en-US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</a:tr>
              <a:tr h="774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志愿北京（志愿云）</a:t>
                      </a:r>
                      <a:endParaRPr lang="zh-CN" altLang="en-US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endParaRPr lang="zh-CN" altLang="en-US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上海志愿网</a:t>
                      </a:r>
                      <a:endParaRPr lang="zh-CN" altLang="en-US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细黑" pitchFamily="2" charset="-122"/>
                          <a:ea typeface="华文细黑" pitchFamily="2" charset="-122"/>
                        </a:rPr>
                        <a:t>志愿武汉</a:t>
                      </a:r>
                      <a:endParaRPr lang="zh-CN" altLang="en-US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华文细黑" pitchFamily="2" charset="-122"/>
                          <a:ea typeface="华文细黑" pitchFamily="2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Noto Sans Sinhala" pitchFamily="34" charset="0"/>
              </a:rPr>
              <a:t>源源不断的新功能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Noto Sans Sinhala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Noto Sans Sinhala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Noto Sans Sinhala" pitchFamily="34" charset="0"/>
              </a:rPr>
              <a:t>Tons of New Features Coming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Noto Sans Sinhal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564904"/>
            <a:ext cx="32893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2060848"/>
            <a:ext cx="78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Hero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780928"/>
            <a:ext cx="1821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Activity Diary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916832"/>
            <a:ext cx="234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Activity Summary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916832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Organization Gamification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852936"/>
            <a:ext cx="3084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Volunteer Performance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4149080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Continuous Activities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509120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Equipment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5373216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Forge System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5229200"/>
            <a:ext cx="2351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Periodic Activities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6021288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Open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71703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Random Event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VolQ Team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14488"/>
          <a:ext cx="8136904" cy="404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912768"/>
              </a:tblGrid>
              <a:tr h="1013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郑玮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CEO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，团队指导教师，技术顾问；电气工程博士，多年独立游戏软件制作人经验。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胡斐然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主力开发工程师，负责数据库、后台业务，华中科技大学博士研究生，精通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.NET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NoSQL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数据库。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万宽红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主力开发工程师，负责前端设计，华中科技大学硕士研究生，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开发经验丰富，多年公益活动经验。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梁友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主力开发工程师，负责手机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APP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开发，华中科技大学硕士研究生，多年独立手机应用开发经验。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40" b="23960"/>
          <a:stretch>
            <a:fillRect/>
          </a:stretch>
        </p:blipFill>
        <p:spPr>
          <a:xfrm>
            <a:off x="0" y="2420912"/>
            <a:ext cx="8639944" cy="4437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什么是“志趣”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What is VolQ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2088232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志趣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是一个将志愿者活动变得像玩游戏一样的志愿者活动平台。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69269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欢迎您体验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556792"/>
            <a:ext cx="3519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www.volq.org</a:t>
            </a:r>
            <a:endParaRPr lang="zh-CN" altLang="en-US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w.volq.org/Views/image/qrcode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9320"/>
            <a:ext cx="2160000" cy="2160000"/>
          </a:xfrm>
          <a:prstGeom prst="rect">
            <a:avLst/>
          </a:prstGeom>
          <a:noFill/>
        </p:spPr>
      </p:pic>
      <p:pic>
        <p:nvPicPr>
          <p:cNvPr id="1028" name="Picture 4" descr="http://www.volq.org/Views/image/qrcode/wech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92896"/>
            <a:ext cx="2160240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51720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安卓手机客户端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官方微信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84" y="5445224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联系我们：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service@volq.org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594928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郑玮：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18907177986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 头像相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0166" y="2438514"/>
            <a:ext cx="1971136" cy="1734600"/>
          </a:xfrm>
          <a:prstGeom prst="rect">
            <a:avLst/>
          </a:prstGeom>
          <a:noFill/>
        </p:spPr>
      </p:pic>
      <p:pic>
        <p:nvPicPr>
          <p:cNvPr id="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3" cstate="print"/>
          <a:srcRect l="4061" t="12056" r="43139" b="15873"/>
          <a:stretch>
            <a:fillRect/>
          </a:stretch>
        </p:blipFill>
        <p:spPr bwMode="auto">
          <a:xfrm>
            <a:off x="2143108" y="2357430"/>
            <a:ext cx="2465798" cy="1896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志趣要解决的问题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Problems that VolQ Solves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5904656" cy="2952328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300" dirty="0" smtClean="0">
                <a:latin typeface="华文细黑" pitchFamily="2" charset="-122"/>
                <a:ea typeface="华文细黑" pitchFamily="2" charset="-122"/>
              </a:rPr>
              <a:t>关于志愿活动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志愿者活动提供更多接触社会的机会，锻炼自己，获取经验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志愿者活动能激发你的同情心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志愿者活动让你获得心理上的满足和愉悦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发挥、展示自己的擅长的技能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使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社会上需要帮助的人的到帮助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91880" y="4293096"/>
            <a:ext cx="5328592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障碍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对志愿者与志愿者活动了解较少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noProof="0" dirty="0" smtClean="0">
                <a:latin typeface="华文细黑" pitchFamily="2" charset="-122"/>
                <a:ea typeface="华文细黑" pitchFamily="2" charset="-122"/>
              </a:rPr>
              <a:t>虽然知道志愿者，但兴趣不高</a:t>
            </a:r>
            <a:endParaRPr lang="en-US" altLang="zh-CN" sz="2000" noProof="0" dirty="0" smtClean="0">
              <a:latin typeface="华文细黑" pitchFamily="2" charset="-122"/>
              <a:ea typeface="华文细黑" pitchFamily="2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有意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参加志愿活动，但不知道到哪里找活动参加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86" name="AutoShape 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AutoShape 4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0" name="AutoShape 6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2" name="AutoShape 8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4" name="AutoShape 10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6" name="AutoShape 1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97" name="Picture 13" descr="G:\project\Parallel\Volunteers\Sales\index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56176" y="1700808"/>
            <a:ext cx="2143125" cy="2143125"/>
          </a:xfrm>
          <a:prstGeom prst="rect">
            <a:avLst/>
          </a:prstGeom>
          <a:noFill/>
        </p:spPr>
      </p:pic>
      <p:pic>
        <p:nvPicPr>
          <p:cNvPr id="16398" name="Picture 14" descr="G:\project\Parallel\Volunteers\Sales\imag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1560" y="4437112"/>
            <a:ext cx="2619375" cy="174307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志趣要解决的问题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Problems that VolQ Solves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4248472" cy="4248472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通过使参加志愿活动变得像玩游戏一样有趣，让人们更加主动愉快的参与志愿活动。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同时志趣提供一个使用方便的志愿活动管理平台。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6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5362" name="Picture 2" descr="G:\project\Parallel\Volunteers\Sales\未标题-3.png"/>
          <p:cNvPicPr>
            <a:picLocks noChangeAspect="1" noChangeArrowheads="1"/>
          </p:cNvPicPr>
          <p:nvPr/>
        </p:nvPicPr>
        <p:blipFill>
          <a:blip r:embed="rId2" cstate="print"/>
          <a:srcRect l="1854" r="3562" b="6938"/>
          <a:stretch>
            <a:fillRect/>
          </a:stretch>
        </p:blipFill>
        <p:spPr bwMode="auto">
          <a:xfrm>
            <a:off x="5148064" y="2348880"/>
            <a:ext cx="3398623" cy="3575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啥好处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Benefit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更多人知晓志愿活动；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更容易发现和参加志愿活动；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更多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人主动、开心的参加志愿活动；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更加方便的组织、管理活动与志愿者；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更多人因为志愿活动而受益；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更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大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的社会影响力。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志趣的原理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How VolQ Works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20888"/>
            <a:ext cx="4824536" cy="2764904"/>
          </a:xfrm>
        </p:spPr>
        <p:txBody>
          <a:bodyPr>
            <a:normAutofit fontScale="85000" lnSpcReduction="1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志趣通过增加人们参加志愿活动动机，降低参与志愿活动的难度来让更多的人主动参与到志愿活动中。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050" name="Picture 2" descr="https://bizfest.files.wordpress.com/2013/01/fo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132856"/>
            <a:ext cx="360040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Gamification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848872" cy="1584176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通过游戏元素，让参与志愿活动变得像游戏一样有趣，增加参与者的动机。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57301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  <p:pic>
        <p:nvPicPr>
          <p:cNvPr id="12289" name="Picture 1" descr="G:\project\Parallel\Volunteers\Sales\gamification-the-future-of-education-L-HBLoPg.png"/>
          <p:cNvPicPr>
            <a:picLocks noChangeAspect="1" noChangeArrowheads="1"/>
          </p:cNvPicPr>
          <p:nvPr/>
        </p:nvPicPr>
        <p:blipFill>
          <a:blip r:embed="rId2" cstate="print"/>
          <a:srcRect t="526" b="6745"/>
          <a:stretch>
            <a:fillRect/>
          </a:stretch>
        </p:blipFill>
        <p:spPr bwMode="auto">
          <a:xfrm>
            <a:off x="2339752" y="3356992"/>
            <a:ext cx="4554637" cy="3168352"/>
          </a:xfrm>
          <a:prstGeom prst="rect">
            <a:avLst/>
          </a:prstGeom>
          <a:blipFill dpi="0" rotWithShape="1">
            <a:blip r:embed="rId3" cstate="print">
              <a:alphaModFix amt="45000"/>
            </a:blip>
            <a:srcRect/>
            <a:tile tx="0" ty="0" sx="100000" sy="100000" flip="none" algn="tl"/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G:\project\Parallel\Volunteers\Sales\shutterstock_1747746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157192"/>
            <a:ext cx="1812944" cy="106532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Gamification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996952"/>
            <a:ext cx="5544616" cy="3456384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分数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/Point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：提供志愿者反馈，从而激励志愿者。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级别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/Level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：提供志愿者反馈，给志愿者带来渐进感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成就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/Badge: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反馈，与成就感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排行版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/Leader Board: 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一种反馈；互相比较可以激励志愿者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属性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/Attribute: 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反馈与记录志愿者成长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好友与社交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/Social Network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：好友之间互相较量，督促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57" t="20142" r="9901"/>
          <a:stretch>
            <a:fillRect/>
          </a:stretch>
        </p:blipFill>
        <p:spPr bwMode="auto">
          <a:xfrm>
            <a:off x="7092280" y="2564904"/>
            <a:ext cx="1728192" cy="142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1520" y="1412776"/>
            <a:ext cx="3669402" cy="545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内在动机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Intrinsic Motivation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7505" y="2564904"/>
          <a:ext cx="6768751" cy="3960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04256"/>
                <a:gridCol w="2304256"/>
                <a:gridCol w="2160239"/>
              </a:tblGrid>
              <a:tr h="1980220">
                <a:tc>
                  <a:txBody>
                    <a:bodyPr/>
                    <a:lstStyle/>
                    <a:p>
                      <a:pPr marL="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分数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/Point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marL="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提供志愿者反馈，从而激励志愿者。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级别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/Level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反馈，给志愿者带来渐进感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成就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/Badge: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反馈，与成就感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1980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排行版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/Leader Board: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一种反馈；互相比较可以激励志愿者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属性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/Attribute:</a:t>
                      </a:r>
                    </a:p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反馈与记录志愿者成长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好友与社交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/Social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好友之间互相较量，督促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" descr="G:\project\Parallel\Volunteers\Sales\poi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636912"/>
            <a:ext cx="792088" cy="824286"/>
          </a:xfrm>
          <a:prstGeom prst="rect">
            <a:avLst/>
          </a:prstGeom>
          <a:noFill/>
        </p:spPr>
      </p:pic>
      <p:pic>
        <p:nvPicPr>
          <p:cNvPr id="7" name="Picture 1" descr="G:\project\Parallel\Volunteers\Sales\inded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970" y="2758058"/>
            <a:ext cx="742950" cy="742950"/>
          </a:xfrm>
          <a:prstGeom prst="rect">
            <a:avLst/>
          </a:prstGeom>
          <a:noFill/>
        </p:spPr>
      </p:pic>
      <p:pic>
        <p:nvPicPr>
          <p:cNvPr id="11266" name="Picture 2" descr="G:\project\Parallel\Volunteers\Sales\leaderboard2.png"/>
          <p:cNvPicPr>
            <a:picLocks noChangeAspect="1" noChangeArrowheads="1"/>
          </p:cNvPicPr>
          <p:nvPr/>
        </p:nvPicPr>
        <p:blipFill>
          <a:blip r:embed="rId6" cstate="print"/>
          <a:srcRect r="1380" b="3674"/>
          <a:stretch>
            <a:fillRect/>
          </a:stretch>
        </p:blipFill>
        <p:spPr bwMode="auto">
          <a:xfrm>
            <a:off x="827584" y="4869160"/>
            <a:ext cx="648072" cy="648072"/>
          </a:xfrm>
          <a:prstGeom prst="rect">
            <a:avLst/>
          </a:prstGeom>
          <a:noFill/>
        </p:spPr>
      </p:pic>
      <p:pic>
        <p:nvPicPr>
          <p:cNvPr id="11269" name="Picture 5" descr="G:\project\Parallel\Volunteers\Sales\未标题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4725144"/>
            <a:ext cx="889299" cy="792088"/>
          </a:xfrm>
          <a:prstGeom prst="rect">
            <a:avLst/>
          </a:prstGeom>
          <a:noFill/>
        </p:spPr>
      </p:pic>
      <p:pic>
        <p:nvPicPr>
          <p:cNvPr id="12" name="Picture 1" descr="G:\project\Parallel\Volunteers\Sales\imageshar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869160"/>
            <a:ext cx="579661" cy="579661"/>
          </a:xfrm>
          <a:prstGeom prst="rect">
            <a:avLst/>
          </a:prstGeom>
          <a:noFill/>
        </p:spPr>
      </p:pic>
      <p:pic>
        <p:nvPicPr>
          <p:cNvPr id="11267" name="Picture 3" descr="G:\project\Parallel\Volunteers\Sales\badge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2708920"/>
            <a:ext cx="1152128" cy="895367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23528" y="1916832"/>
            <a:ext cx="1107996" cy="506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游戏元素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5278" y="414908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Engagement Loop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Gamification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3888432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内在动机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Intrinsic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助人为乐的气氛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/Serous Fun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：帮助别人本来就是一件愉快的事情，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				   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需要强化这种气氛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0242" name="Picture 2" descr="G:\project\Parallel\Volunteers\Sales\gamificati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61048"/>
            <a:ext cx="6048672" cy="2418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972</Words>
  <Application>Microsoft Office PowerPoint</Application>
  <PresentationFormat>全屏显示(4:3)</PresentationFormat>
  <Paragraphs>136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什么是“志趣” What is VolQ</vt:lpstr>
      <vt:lpstr>志趣要解决的问题 The Problems that VolQ Solves</vt:lpstr>
      <vt:lpstr>志趣要解决的问题 The Problems that VolQ Solves</vt:lpstr>
      <vt:lpstr>有啥好处 The Benefit</vt:lpstr>
      <vt:lpstr>志趣的原理 How VolQ Works</vt:lpstr>
      <vt:lpstr>游戏化 Gamification</vt:lpstr>
      <vt:lpstr>游戏化 Gamification</vt:lpstr>
      <vt:lpstr>游戏化 Gamification</vt:lpstr>
      <vt:lpstr>游戏化 Gamification</vt:lpstr>
      <vt:lpstr>幻灯片 11</vt:lpstr>
      <vt:lpstr>降低参与的难度 Lower the Difficulty</vt:lpstr>
      <vt:lpstr>扩大社会影响力 Bigger Social Profile</vt:lpstr>
      <vt:lpstr>幻灯片 14</vt:lpstr>
      <vt:lpstr>志趣的工作流程 The Work Flow</vt:lpstr>
      <vt:lpstr>志趣的工作流程 The Work Flow</vt:lpstr>
      <vt:lpstr>志趣的特色 What’s Special about VolQ</vt:lpstr>
      <vt:lpstr>源源不断的新功能 Tons of New Features Coming</vt:lpstr>
      <vt:lpstr>志趣团队 The VolQ Team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郑玮</dc:creator>
  <cp:lastModifiedBy>zhengwei</cp:lastModifiedBy>
  <cp:revision>61</cp:revision>
  <dcterms:created xsi:type="dcterms:W3CDTF">2015-01-13T13:08:55Z</dcterms:created>
  <dcterms:modified xsi:type="dcterms:W3CDTF">2015-09-21T13:07:18Z</dcterms:modified>
</cp:coreProperties>
</file>