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57" r:id="rId4"/>
    <p:sldId id="265" r:id="rId5"/>
    <p:sldId id="259" r:id="rId6"/>
    <p:sldId id="262" r:id="rId7"/>
    <p:sldId id="267" r:id="rId8"/>
    <p:sldId id="260" r:id="rId9"/>
    <p:sldId id="266" r:id="rId10"/>
    <p:sldId id="269" r:id="rId11"/>
    <p:sldId id="264" r:id="rId12"/>
    <p:sldId id="268" r:id="rId13"/>
    <p:sldId id="27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10/16/2018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10/16/2018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wsargent/docker-cheat-sheet#dockerfile"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8E24-F1C7-4E5C-84F0-DEA8762E471E}"/>
              </a:ext>
            </a:extLst>
          </p:cNvPr>
          <p:cNvSpPr>
            <a:spLocks noGrp="1"/>
          </p:cNvSpPr>
          <p:nvPr>
            <p:ph type="ctrTitle"/>
          </p:nvPr>
        </p:nvSpPr>
        <p:spPr/>
        <p:txBody>
          <a:bodyPr/>
          <a:lstStyle/>
          <a:p>
            <a:r>
              <a:rPr lang="en-US" dirty="0"/>
              <a:t>Intro to Docker</a:t>
            </a:r>
          </a:p>
        </p:txBody>
      </p:sp>
      <p:sp>
        <p:nvSpPr>
          <p:cNvPr id="3" name="Subtitle 2">
            <a:extLst>
              <a:ext uri="{FF2B5EF4-FFF2-40B4-BE49-F238E27FC236}">
                <a16:creationId xmlns:a16="http://schemas.microsoft.com/office/drawing/2014/main" id="{52D1859A-D951-4265-A7A4-BEAC833D4DCA}"/>
              </a:ext>
            </a:extLst>
          </p:cNvPr>
          <p:cNvSpPr>
            <a:spLocks noGrp="1"/>
          </p:cNvSpPr>
          <p:nvPr>
            <p:ph type="subTitle" idx="1"/>
          </p:nvPr>
        </p:nvSpPr>
        <p:spPr/>
        <p:txBody>
          <a:bodyPr/>
          <a:lstStyle/>
          <a:p>
            <a:r>
              <a:rPr lang="en-US" dirty="0"/>
              <a:t>With RJ</a:t>
            </a:r>
          </a:p>
        </p:txBody>
      </p:sp>
    </p:spTree>
    <p:extLst>
      <p:ext uri="{BB962C8B-B14F-4D97-AF65-F5344CB8AC3E}">
        <p14:creationId xmlns:p14="http://schemas.microsoft.com/office/powerpoint/2010/main" val="400391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635F-0A09-45AF-95DF-4026534E582E}"/>
              </a:ext>
            </a:extLst>
          </p:cNvPr>
          <p:cNvSpPr>
            <a:spLocks noGrp="1"/>
          </p:cNvSpPr>
          <p:nvPr>
            <p:ph type="title"/>
          </p:nvPr>
        </p:nvSpPr>
        <p:spPr>
          <a:xfrm>
            <a:off x="2061029" y="0"/>
            <a:ext cx="8040914" cy="1188720"/>
          </a:xfrm>
        </p:spPr>
        <p:txBody>
          <a:bodyPr/>
          <a:lstStyle/>
          <a:p>
            <a:r>
              <a:rPr lang="en-US" dirty="0"/>
              <a:t>How images and containers relate</a:t>
            </a:r>
          </a:p>
        </p:txBody>
      </p:sp>
      <p:sp>
        <p:nvSpPr>
          <p:cNvPr id="3" name="Content Placeholder 2">
            <a:extLst>
              <a:ext uri="{FF2B5EF4-FFF2-40B4-BE49-F238E27FC236}">
                <a16:creationId xmlns:a16="http://schemas.microsoft.com/office/drawing/2014/main" id="{2B632DC5-4FB3-4AE2-B48B-89BFB51DB60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7DEDA6A-617F-4559-A434-973F652274B6}"/>
              </a:ext>
            </a:extLst>
          </p:cNvPr>
          <p:cNvPicPr>
            <a:picLocks noChangeAspect="1"/>
          </p:cNvPicPr>
          <p:nvPr/>
        </p:nvPicPr>
        <p:blipFill>
          <a:blip r:embed="rId2"/>
          <a:stretch>
            <a:fillRect/>
          </a:stretch>
        </p:blipFill>
        <p:spPr>
          <a:xfrm>
            <a:off x="1903442" y="2396521"/>
            <a:ext cx="8385116" cy="2886679"/>
          </a:xfrm>
          <a:prstGeom prst="rect">
            <a:avLst/>
          </a:prstGeom>
        </p:spPr>
      </p:pic>
    </p:spTree>
    <p:extLst>
      <p:ext uri="{BB962C8B-B14F-4D97-AF65-F5344CB8AC3E}">
        <p14:creationId xmlns:p14="http://schemas.microsoft.com/office/powerpoint/2010/main" val="127602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D197-2F97-43FB-BB82-D9F0C07C95A5}"/>
              </a:ext>
            </a:extLst>
          </p:cNvPr>
          <p:cNvSpPr>
            <a:spLocks noGrp="1"/>
          </p:cNvSpPr>
          <p:nvPr>
            <p:ph type="title"/>
          </p:nvPr>
        </p:nvSpPr>
        <p:spPr>
          <a:xfrm>
            <a:off x="2231136" y="2197"/>
            <a:ext cx="7729728" cy="1188720"/>
          </a:xfrm>
        </p:spPr>
        <p:txBody>
          <a:bodyPr/>
          <a:lstStyle/>
          <a:p>
            <a:r>
              <a:rPr lang="en-US" dirty="0"/>
              <a:t>Docker registry</a:t>
            </a:r>
          </a:p>
        </p:txBody>
      </p:sp>
      <p:sp>
        <p:nvSpPr>
          <p:cNvPr id="3" name="Content Placeholder 2">
            <a:extLst>
              <a:ext uri="{FF2B5EF4-FFF2-40B4-BE49-F238E27FC236}">
                <a16:creationId xmlns:a16="http://schemas.microsoft.com/office/drawing/2014/main" id="{0C39225E-4B11-4222-A77B-DB71AD0448E4}"/>
              </a:ext>
            </a:extLst>
          </p:cNvPr>
          <p:cNvSpPr>
            <a:spLocks noGrp="1"/>
          </p:cNvSpPr>
          <p:nvPr>
            <p:ph idx="1"/>
          </p:nvPr>
        </p:nvSpPr>
        <p:spPr>
          <a:xfrm>
            <a:off x="0" y="1331758"/>
            <a:ext cx="12192000" cy="1788813"/>
          </a:xfrm>
        </p:spPr>
        <p:txBody>
          <a:bodyPr>
            <a:normAutofit/>
          </a:bodyPr>
          <a:lstStyle/>
          <a:p>
            <a:r>
              <a:rPr lang="en-US" sz="2400" dirty="0"/>
              <a:t>Like </a:t>
            </a:r>
            <a:r>
              <a:rPr lang="en-US" sz="2400" dirty="0" err="1"/>
              <a:t>Github</a:t>
            </a:r>
            <a:r>
              <a:rPr lang="en-US" sz="2400" dirty="0"/>
              <a:t> for Docker images, you can store your images there</a:t>
            </a:r>
          </a:p>
          <a:p>
            <a:r>
              <a:rPr lang="en-US" sz="2400" dirty="0"/>
              <a:t>The Docker registry (hub.docker.com) stores a large collection of docker images which you can build atop or run as a container</a:t>
            </a:r>
          </a:p>
          <a:p>
            <a:endParaRPr lang="en-US" sz="2400" dirty="0"/>
          </a:p>
        </p:txBody>
      </p:sp>
      <p:pic>
        <p:nvPicPr>
          <p:cNvPr id="4" name="Picture 3">
            <a:extLst>
              <a:ext uri="{FF2B5EF4-FFF2-40B4-BE49-F238E27FC236}">
                <a16:creationId xmlns:a16="http://schemas.microsoft.com/office/drawing/2014/main" id="{C2650856-CCDE-43CF-B8B6-4E326C32469F}"/>
              </a:ext>
            </a:extLst>
          </p:cNvPr>
          <p:cNvPicPr>
            <a:picLocks noChangeAspect="1"/>
          </p:cNvPicPr>
          <p:nvPr/>
        </p:nvPicPr>
        <p:blipFill>
          <a:blip r:embed="rId2"/>
          <a:stretch>
            <a:fillRect/>
          </a:stretch>
        </p:blipFill>
        <p:spPr>
          <a:xfrm>
            <a:off x="754742" y="2987144"/>
            <a:ext cx="3467100" cy="800100"/>
          </a:xfrm>
          <a:prstGeom prst="rect">
            <a:avLst/>
          </a:prstGeom>
        </p:spPr>
      </p:pic>
      <p:pic>
        <p:nvPicPr>
          <p:cNvPr id="5" name="Picture 4">
            <a:extLst>
              <a:ext uri="{FF2B5EF4-FFF2-40B4-BE49-F238E27FC236}">
                <a16:creationId xmlns:a16="http://schemas.microsoft.com/office/drawing/2014/main" id="{4E671618-46F6-4E6E-BC29-ED9DF8CAD012}"/>
              </a:ext>
            </a:extLst>
          </p:cNvPr>
          <p:cNvPicPr>
            <a:picLocks noChangeAspect="1"/>
          </p:cNvPicPr>
          <p:nvPr/>
        </p:nvPicPr>
        <p:blipFill>
          <a:blip r:embed="rId3"/>
          <a:stretch>
            <a:fillRect/>
          </a:stretch>
        </p:blipFill>
        <p:spPr>
          <a:xfrm>
            <a:off x="754743" y="3939644"/>
            <a:ext cx="3362325" cy="561975"/>
          </a:xfrm>
          <a:prstGeom prst="rect">
            <a:avLst/>
          </a:prstGeom>
        </p:spPr>
      </p:pic>
      <p:pic>
        <p:nvPicPr>
          <p:cNvPr id="6" name="Picture 5">
            <a:extLst>
              <a:ext uri="{FF2B5EF4-FFF2-40B4-BE49-F238E27FC236}">
                <a16:creationId xmlns:a16="http://schemas.microsoft.com/office/drawing/2014/main" id="{F51FC0B7-726D-452C-A817-0DB5C15B03D3}"/>
              </a:ext>
            </a:extLst>
          </p:cNvPr>
          <p:cNvPicPr>
            <a:picLocks noChangeAspect="1"/>
          </p:cNvPicPr>
          <p:nvPr/>
        </p:nvPicPr>
        <p:blipFill>
          <a:blip r:embed="rId4"/>
          <a:stretch>
            <a:fillRect/>
          </a:stretch>
        </p:blipFill>
        <p:spPr>
          <a:xfrm>
            <a:off x="764267" y="4649485"/>
            <a:ext cx="3343275" cy="628650"/>
          </a:xfrm>
          <a:prstGeom prst="rect">
            <a:avLst/>
          </a:prstGeom>
        </p:spPr>
      </p:pic>
      <p:pic>
        <p:nvPicPr>
          <p:cNvPr id="7" name="Picture 6">
            <a:extLst>
              <a:ext uri="{FF2B5EF4-FFF2-40B4-BE49-F238E27FC236}">
                <a16:creationId xmlns:a16="http://schemas.microsoft.com/office/drawing/2014/main" id="{07241830-9E3A-4478-AFB6-90FE19ECDE44}"/>
              </a:ext>
            </a:extLst>
          </p:cNvPr>
          <p:cNvPicPr>
            <a:picLocks noChangeAspect="1"/>
          </p:cNvPicPr>
          <p:nvPr/>
        </p:nvPicPr>
        <p:blipFill>
          <a:blip r:embed="rId5"/>
          <a:stretch>
            <a:fillRect/>
          </a:stretch>
        </p:blipFill>
        <p:spPr>
          <a:xfrm>
            <a:off x="754742" y="5426001"/>
            <a:ext cx="3352800" cy="590550"/>
          </a:xfrm>
          <a:prstGeom prst="rect">
            <a:avLst/>
          </a:prstGeom>
        </p:spPr>
      </p:pic>
      <p:pic>
        <p:nvPicPr>
          <p:cNvPr id="8" name="Picture 7">
            <a:extLst>
              <a:ext uri="{FF2B5EF4-FFF2-40B4-BE49-F238E27FC236}">
                <a16:creationId xmlns:a16="http://schemas.microsoft.com/office/drawing/2014/main" id="{A11C2D71-5D48-411B-B078-55BF32C74E94}"/>
              </a:ext>
            </a:extLst>
          </p:cNvPr>
          <p:cNvPicPr>
            <a:picLocks noChangeAspect="1"/>
          </p:cNvPicPr>
          <p:nvPr/>
        </p:nvPicPr>
        <p:blipFill>
          <a:blip r:embed="rId6"/>
          <a:stretch>
            <a:fillRect/>
          </a:stretch>
        </p:blipFill>
        <p:spPr>
          <a:xfrm>
            <a:off x="754742" y="6164417"/>
            <a:ext cx="3333750" cy="523875"/>
          </a:xfrm>
          <a:prstGeom prst="rect">
            <a:avLst/>
          </a:prstGeom>
        </p:spPr>
      </p:pic>
      <p:pic>
        <p:nvPicPr>
          <p:cNvPr id="9" name="Picture 8">
            <a:extLst>
              <a:ext uri="{FF2B5EF4-FFF2-40B4-BE49-F238E27FC236}">
                <a16:creationId xmlns:a16="http://schemas.microsoft.com/office/drawing/2014/main" id="{46247FF4-F2E9-4052-9990-FA2AF5CD2EDA}"/>
              </a:ext>
            </a:extLst>
          </p:cNvPr>
          <p:cNvPicPr>
            <a:picLocks noChangeAspect="1"/>
          </p:cNvPicPr>
          <p:nvPr/>
        </p:nvPicPr>
        <p:blipFill>
          <a:blip r:embed="rId7"/>
          <a:stretch>
            <a:fillRect/>
          </a:stretch>
        </p:blipFill>
        <p:spPr>
          <a:xfrm>
            <a:off x="4486729" y="2988051"/>
            <a:ext cx="3276600" cy="628650"/>
          </a:xfrm>
          <a:prstGeom prst="rect">
            <a:avLst/>
          </a:prstGeom>
        </p:spPr>
      </p:pic>
      <p:pic>
        <p:nvPicPr>
          <p:cNvPr id="10" name="Picture 9">
            <a:extLst>
              <a:ext uri="{FF2B5EF4-FFF2-40B4-BE49-F238E27FC236}">
                <a16:creationId xmlns:a16="http://schemas.microsoft.com/office/drawing/2014/main" id="{C84DE3B0-9CCE-4A8C-A9D8-65F2DB763AA6}"/>
              </a:ext>
            </a:extLst>
          </p:cNvPr>
          <p:cNvPicPr>
            <a:picLocks noChangeAspect="1"/>
          </p:cNvPicPr>
          <p:nvPr/>
        </p:nvPicPr>
        <p:blipFill>
          <a:blip r:embed="rId8"/>
          <a:stretch>
            <a:fillRect/>
          </a:stretch>
        </p:blipFill>
        <p:spPr>
          <a:xfrm>
            <a:off x="4486729" y="3761842"/>
            <a:ext cx="3324225" cy="561975"/>
          </a:xfrm>
          <a:prstGeom prst="rect">
            <a:avLst/>
          </a:prstGeom>
        </p:spPr>
      </p:pic>
      <p:pic>
        <p:nvPicPr>
          <p:cNvPr id="11" name="Picture 10">
            <a:extLst>
              <a:ext uri="{FF2B5EF4-FFF2-40B4-BE49-F238E27FC236}">
                <a16:creationId xmlns:a16="http://schemas.microsoft.com/office/drawing/2014/main" id="{B9538C9B-A72E-4A53-9425-03489457FD75}"/>
              </a:ext>
            </a:extLst>
          </p:cNvPr>
          <p:cNvPicPr>
            <a:picLocks noChangeAspect="1"/>
          </p:cNvPicPr>
          <p:nvPr/>
        </p:nvPicPr>
        <p:blipFill>
          <a:blip r:embed="rId9"/>
          <a:stretch>
            <a:fillRect/>
          </a:stretch>
        </p:blipFill>
        <p:spPr>
          <a:xfrm>
            <a:off x="4486729" y="4463067"/>
            <a:ext cx="3324225" cy="619125"/>
          </a:xfrm>
          <a:prstGeom prst="rect">
            <a:avLst/>
          </a:prstGeom>
        </p:spPr>
      </p:pic>
      <p:pic>
        <p:nvPicPr>
          <p:cNvPr id="12" name="Picture 11">
            <a:extLst>
              <a:ext uri="{FF2B5EF4-FFF2-40B4-BE49-F238E27FC236}">
                <a16:creationId xmlns:a16="http://schemas.microsoft.com/office/drawing/2014/main" id="{FF8FB7BD-FA71-4266-93B3-95554A3CA521}"/>
              </a:ext>
            </a:extLst>
          </p:cNvPr>
          <p:cNvPicPr>
            <a:picLocks noChangeAspect="1"/>
          </p:cNvPicPr>
          <p:nvPr/>
        </p:nvPicPr>
        <p:blipFill>
          <a:blip r:embed="rId10"/>
          <a:stretch>
            <a:fillRect/>
          </a:stretch>
        </p:blipFill>
        <p:spPr>
          <a:xfrm>
            <a:off x="4486729" y="5221442"/>
            <a:ext cx="3438525" cy="609600"/>
          </a:xfrm>
          <a:prstGeom prst="rect">
            <a:avLst/>
          </a:prstGeom>
        </p:spPr>
      </p:pic>
      <p:pic>
        <p:nvPicPr>
          <p:cNvPr id="13" name="Picture 12">
            <a:extLst>
              <a:ext uri="{FF2B5EF4-FFF2-40B4-BE49-F238E27FC236}">
                <a16:creationId xmlns:a16="http://schemas.microsoft.com/office/drawing/2014/main" id="{D21938C5-94AD-4E3E-AA1B-41BA2CAEE96D}"/>
              </a:ext>
            </a:extLst>
          </p:cNvPr>
          <p:cNvPicPr>
            <a:picLocks noChangeAspect="1"/>
          </p:cNvPicPr>
          <p:nvPr/>
        </p:nvPicPr>
        <p:blipFill>
          <a:blip r:embed="rId11"/>
          <a:stretch>
            <a:fillRect/>
          </a:stretch>
        </p:blipFill>
        <p:spPr>
          <a:xfrm>
            <a:off x="4486729" y="5970292"/>
            <a:ext cx="3276600" cy="647700"/>
          </a:xfrm>
          <a:prstGeom prst="rect">
            <a:avLst/>
          </a:prstGeom>
        </p:spPr>
      </p:pic>
      <p:pic>
        <p:nvPicPr>
          <p:cNvPr id="14" name="Picture 13">
            <a:extLst>
              <a:ext uri="{FF2B5EF4-FFF2-40B4-BE49-F238E27FC236}">
                <a16:creationId xmlns:a16="http://schemas.microsoft.com/office/drawing/2014/main" id="{A37578CE-EF55-4EBA-91F7-C3B2B094610B}"/>
              </a:ext>
            </a:extLst>
          </p:cNvPr>
          <p:cNvPicPr>
            <a:picLocks noChangeAspect="1"/>
          </p:cNvPicPr>
          <p:nvPr/>
        </p:nvPicPr>
        <p:blipFill>
          <a:blip r:embed="rId12"/>
          <a:stretch>
            <a:fillRect/>
          </a:stretch>
        </p:blipFill>
        <p:spPr>
          <a:xfrm>
            <a:off x="8028216" y="2987144"/>
            <a:ext cx="3343275" cy="533400"/>
          </a:xfrm>
          <a:prstGeom prst="rect">
            <a:avLst/>
          </a:prstGeom>
        </p:spPr>
      </p:pic>
      <p:pic>
        <p:nvPicPr>
          <p:cNvPr id="15" name="Picture 14">
            <a:extLst>
              <a:ext uri="{FF2B5EF4-FFF2-40B4-BE49-F238E27FC236}">
                <a16:creationId xmlns:a16="http://schemas.microsoft.com/office/drawing/2014/main" id="{F99F7B8F-1923-4982-9E9E-1E3B4D45ADF7}"/>
              </a:ext>
            </a:extLst>
          </p:cNvPr>
          <p:cNvPicPr>
            <a:picLocks noChangeAspect="1"/>
          </p:cNvPicPr>
          <p:nvPr/>
        </p:nvPicPr>
        <p:blipFill>
          <a:blip r:embed="rId13"/>
          <a:stretch>
            <a:fillRect/>
          </a:stretch>
        </p:blipFill>
        <p:spPr>
          <a:xfrm>
            <a:off x="8028216" y="3667501"/>
            <a:ext cx="3248025" cy="600075"/>
          </a:xfrm>
          <a:prstGeom prst="rect">
            <a:avLst/>
          </a:prstGeom>
        </p:spPr>
      </p:pic>
      <p:pic>
        <p:nvPicPr>
          <p:cNvPr id="16" name="Picture 15">
            <a:extLst>
              <a:ext uri="{FF2B5EF4-FFF2-40B4-BE49-F238E27FC236}">
                <a16:creationId xmlns:a16="http://schemas.microsoft.com/office/drawing/2014/main" id="{DF794BAC-F73B-4A1C-B263-7B7307F49279}"/>
              </a:ext>
            </a:extLst>
          </p:cNvPr>
          <p:cNvPicPr>
            <a:picLocks noChangeAspect="1"/>
          </p:cNvPicPr>
          <p:nvPr/>
        </p:nvPicPr>
        <p:blipFill>
          <a:blip r:embed="rId14"/>
          <a:stretch>
            <a:fillRect/>
          </a:stretch>
        </p:blipFill>
        <p:spPr>
          <a:xfrm>
            <a:off x="8045453" y="4414533"/>
            <a:ext cx="3343275" cy="552450"/>
          </a:xfrm>
          <a:prstGeom prst="rect">
            <a:avLst/>
          </a:prstGeom>
        </p:spPr>
      </p:pic>
      <p:pic>
        <p:nvPicPr>
          <p:cNvPr id="17" name="Picture 16">
            <a:extLst>
              <a:ext uri="{FF2B5EF4-FFF2-40B4-BE49-F238E27FC236}">
                <a16:creationId xmlns:a16="http://schemas.microsoft.com/office/drawing/2014/main" id="{C062F5D8-BC04-4C5A-AF31-F89BE1C3315A}"/>
              </a:ext>
            </a:extLst>
          </p:cNvPr>
          <p:cNvPicPr>
            <a:picLocks noChangeAspect="1"/>
          </p:cNvPicPr>
          <p:nvPr/>
        </p:nvPicPr>
        <p:blipFill>
          <a:blip r:embed="rId15"/>
          <a:stretch>
            <a:fillRect/>
          </a:stretch>
        </p:blipFill>
        <p:spPr>
          <a:xfrm>
            <a:off x="8045453" y="5117795"/>
            <a:ext cx="3505200" cy="533400"/>
          </a:xfrm>
          <a:prstGeom prst="rect">
            <a:avLst/>
          </a:prstGeom>
        </p:spPr>
      </p:pic>
      <p:pic>
        <p:nvPicPr>
          <p:cNvPr id="18" name="Picture 17">
            <a:extLst>
              <a:ext uri="{FF2B5EF4-FFF2-40B4-BE49-F238E27FC236}">
                <a16:creationId xmlns:a16="http://schemas.microsoft.com/office/drawing/2014/main" id="{55B58933-2123-43A1-9CFB-037288899585}"/>
              </a:ext>
            </a:extLst>
          </p:cNvPr>
          <p:cNvPicPr>
            <a:picLocks noChangeAspect="1"/>
          </p:cNvPicPr>
          <p:nvPr/>
        </p:nvPicPr>
        <p:blipFill>
          <a:blip r:embed="rId16"/>
          <a:stretch>
            <a:fillRect/>
          </a:stretch>
        </p:blipFill>
        <p:spPr>
          <a:xfrm>
            <a:off x="8045453" y="5793658"/>
            <a:ext cx="3609975" cy="523875"/>
          </a:xfrm>
          <a:prstGeom prst="rect">
            <a:avLst/>
          </a:prstGeom>
        </p:spPr>
      </p:pic>
    </p:spTree>
    <p:extLst>
      <p:ext uri="{BB962C8B-B14F-4D97-AF65-F5344CB8AC3E}">
        <p14:creationId xmlns:p14="http://schemas.microsoft.com/office/powerpoint/2010/main" val="95135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CAD6-DF4B-412F-9C32-55C4F829E51C}"/>
              </a:ext>
            </a:extLst>
          </p:cNvPr>
          <p:cNvSpPr>
            <a:spLocks noGrp="1"/>
          </p:cNvSpPr>
          <p:nvPr>
            <p:ph type="title"/>
          </p:nvPr>
        </p:nvSpPr>
        <p:spPr>
          <a:xfrm>
            <a:off x="2231136" y="0"/>
            <a:ext cx="7729728" cy="1188720"/>
          </a:xfrm>
        </p:spPr>
        <p:txBody>
          <a:bodyPr/>
          <a:lstStyle/>
          <a:p>
            <a:r>
              <a:rPr lang="en-US" dirty="0" err="1"/>
              <a:t>DockerFiles</a:t>
            </a:r>
            <a:endParaRPr lang="en-US" dirty="0"/>
          </a:p>
        </p:txBody>
      </p:sp>
      <p:sp>
        <p:nvSpPr>
          <p:cNvPr id="3" name="Content Placeholder 2">
            <a:extLst>
              <a:ext uri="{FF2B5EF4-FFF2-40B4-BE49-F238E27FC236}">
                <a16:creationId xmlns:a16="http://schemas.microsoft.com/office/drawing/2014/main" id="{C3882939-FFCE-4C28-9B2C-7F547FC64FC4}"/>
              </a:ext>
            </a:extLst>
          </p:cNvPr>
          <p:cNvSpPr>
            <a:spLocks noGrp="1"/>
          </p:cNvSpPr>
          <p:nvPr>
            <p:ph idx="1"/>
          </p:nvPr>
        </p:nvSpPr>
        <p:spPr>
          <a:xfrm>
            <a:off x="0" y="1398575"/>
            <a:ext cx="5917765" cy="5459425"/>
          </a:xfrm>
        </p:spPr>
        <p:txBody>
          <a:bodyPr>
            <a:normAutofit/>
          </a:bodyPr>
          <a:lstStyle/>
          <a:p>
            <a:r>
              <a:rPr lang="en-US" sz="2400" dirty="0" err="1"/>
              <a:t>Dockerfiles</a:t>
            </a:r>
            <a:r>
              <a:rPr lang="en-US" sz="2400" dirty="0"/>
              <a:t> allow you to control how an </a:t>
            </a:r>
            <a:r>
              <a:rPr lang="en-US" sz="2400" b="1" dirty="0"/>
              <a:t>image</a:t>
            </a:r>
            <a:r>
              <a:rPr lang="en-US" sz="2400" dirty="0"/>
              <a:t> is constructed, which you can then run as a </a:t>
            </a:r>
            <a:r>
              <a:rPr lang="en-US" sz="2400" b="1" dirty="0"/>
              <a:t>container</a:t>
            </a:r>
          </a:p>
          <a:p>
            <a:r>
              <a:rPr lang="en-US" sz="2400" dirty="0"/>
              <a:t>You can built off of existing images, provided you have access to them</a:t>
            </a:r>
            <a:endParaRPr lang="en-US" sz="2400" b="1" dirty="0"/>
          </a:p>
          <a:p>
            <a:r>
              <a:rPr lang="en-US" sz="2400" dirty="0"/>
              <a:t>Allows you to craft custom environments to fit your needs</a:t>
            </a:r>
          </a:p>
          <a:p>
            <a:r>
              <a:rPr lang="en-US" sz="2400" dirty="0"/>
              <a:t>You can build an image from a </a:t>
            </a:r>
            <a:r>
              <a:rPr lang="en-US" sz="2400" dirty="0" err="1"/>
              <a:t>Dockerfile</a:t>
            </a:r>
            <a:r>
              <a:rPr lang="en-US" sz="2400" dirty="0"/>
              <a:t>, which you can then run or push to a registry</a:t>
            </a:r>
          </a:p>
        </p:txBody>
      </p:sp>
      <p:pic>
        <p:nvPicPr>
          <p:cNvPr id="4" name="Graphic 3">
            <a:extLst>
              <a:ext uri="{FF2B5EF4-FFF2-40B4-BE49-F238E27FC236}">
                <a16:creationId xmlns:a16="http://schemas.microsoft.com/office/drawing/2014/main" id="{E5CF7A6E-0EE0-4D62-AF11-7D791B50D4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23967" y="1146702"/>
            <a:ext cx="5232432" cy="2732896"/>
          </a:xfrm>
          <a:prstGeom prst="rect">
            <a:avLst/>
          </a:prstGeom>
        </p:spPr>
      </p:pic>
      <p:cxnSp>
        <p:nvCxnSpPr>
          <p:cNvPr id="6" name="Straight Arrow Connector 5">
            <a:extLst>
              <a:ext uri="{FF2B5EF4-FFF2-40B4-BE49-F238E27FC236}">
                <a16:creationId xmlns:a16="http://schemas.microsoft.com/office/drawing/2014/main" id="{0201DC72-55DA-4B75-8315-A9B783D62A3B}"/>
              </a:ext>
            </a:extLst>
          </p:cNvPr>
          <p:cNvCxnSpPr>
            <a:cxnSpLocks/>
          </p:cNvCxnSpPr>
          <p:nvPr/>
        </p:nvCxnSpPr>
        <p:spPr>
          <a:xfrm flipV="1">
            <a:off x="8563424" y="3429002"/>
            <a:ext cx="0" cy="514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F63978-9851-4089-92AA-2D3252C1E91A}"/>
              </a:ext>
            </a:extLst>
          </p:cNvPr>
          <p:cNvSpPr txBox="1"/>
          <p:nvPr/>
        </p:nvSpPr>
        <p:spPr>
          <a:xfrm>
            <a:off x="8026396" y="3943621"/>
            <a:ext cx="3033490" cy="369332"/>
          </a:xfrm>
          <a:prstGeom prst="rect">
            <a:avLst/>
          </a:prstGeom>
          <a:noFill/>
          <a:ln>
            <a:solidFill>
              <a:srgbClr val="FF0000"/>
            </a:solidFill>
          </a:ln>
        </p:spPr>
        <p:txBody>
          <a:bodyPr wrap="square" rtlCol="0">
            <a:spAutoFit/>
          </a:bodyPr>
          <a:lstStyle/>
          <a:p>
            <a:pPr algn="ctr"/>
            <a:r>
              <a:rPr lang="en-US" dirty="0"/>
              <a:t>Both Of These</a:t>
            </a:r>
          </a:p>
        </p:txBody>
      </p:sp>
      <p:cxnSp>
        <p:nvCxnSpPr>
          <p:cNvPr id="7" name="Straight Arrow Connector 6">
            <a:extLst>
              <a:ext uri="{FF2B5EF4-FFF2-40B4-BE49-F238E27FC236}">
                <a16:creationId xmlns:a16="http://schemas.microsoft.com/office/drawing/2014/main" id="{71B37828-95F6-4F0A-B9C4-1F494FE629CE}"/>
              </a:ext>
            </a:extLst>
          </p:cNvPr>
          <p:cNvCxnSpPr>
            <a:cxnSpLocks/>
          </p:cNvCxnSpPr>
          <p:nvPr/>
        </p:nvCxnSpPr>
        <p:spPr>
          <a:xfrm flipV="1">
            <a:off x="10239824" y="2917372"/>
            <a:ext cx="0" cy="1026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A416633-7869-4C43-A5E7-505B6EF4934F}"/>
              </a:ext>
            </a:extLst>
          </p:cNvPr>
          <p:cNvPicPr>
            <a:picLocks noChangeAspect="1"/>
          </p:cNvPicPr>
          <p:nvPr/>
        </p:nvPicPr>
        <p:blipFill>
          <a:blip r:embed="rId4"/>
          <a:stretch>
            <a:fillRect/>
          </a:stretch>
        </p:blipFill>
        <p:spPr>
          <a:xfrm>
            <a:off x="5636036" y="4457420"/>
            <a:ext cx="6555964" cy="2256971"/>
          </a:xfrm>
          <a:prstGeom prst="rect">
            <a:avLst/>
          </a:prstGeom>
        </p:spPr>
      </p:pic>
    </p:spTree>
    <p:extLst>
      <p:ext uri="{BB962C8B-B14F-4D97-AF65-F5344CB8AC3E}">
        <p14:creationId xmlns:p14="http://schemas.microsoft.com/office/powerpoint/2010/main" val="231349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CAD6-DF4B-412F-9C32-55C4F829E51C}"/>
              </a:ext>
            </a:extLst>
          </p:cNvPr>
          <p:cNvSpPr>
            <a:spLocks noGrp="1"/>
          </p:cNvSpPr>
          <p:nvPr>
            <p:ph type="title"/>
          </p:nvPr>
        </p:nvSpPr>
        <p:spPr>
          <a:xfrm>
            <a:off x="2231136" y="0"/>
            <a:ext cx="7729728" cy="1188720"/>
          </a:xfrm>
        </p:spPr>
        <p:txBody>
          <a:bodyPr/>
          <a:lstStyle/>
          <a:p>
            <a:r>
              <a:rPr lang="en-US" dirty="0" err="1"/>
              <a:t>DockerFiles</a:t>
            </a:r>
            <a:endParaRPr lang="en-US" dirty="0"/>
          </a:p>
        </p:txBody>
      </p:sp>
      <p:sp>
        <p:nvSpPr>
          <p:cNvPr id="3" name="Content Placeholder 2">
            <a:extLst>
              <a:ext uri="{FF2B5EF4-FFF2-40B4-BE49-F238E27FC236}">
                <a16:creationId xmlns:a16="http://schemas.microsoft.com/office/drawing/2014/main" id="{C3882939-FFCE-4C28-9B2C-7F547FC64FC4}"/>
              </a:ext>
            </a:extLst>
          </p:cNvPr>
          <p:cNvSpPr>
            <a:spLocks noGrp="1"/>
          </p:cNvSpPr>
          <p:nvPr>
            <p:ph idx="1"/>
          </p:nvPr>
        </p:nvSpPr>
        <p:spPr>
          <a:xfrm>
            <a:off x="0" y="1398575"/>
            <a:ext cx="6823965" cy="5459425"/>
          </a:xfrm>
        </p:spPr>
        <p:txBody>
          <a:bodyPr>
            <a:normAutofit fontScale="92500" lnSpcReduction="20000"/>
          </a:bodyPr>
          <a:lstStyle/>
          <a:p>
            <a:r>
              <a:rPr lang="en-US" sz="2400" dirty="0" err="1"/>
              <a:t>Dockerfile</a:t>
            </a:r>
            <a:r>
              <a:rPr lang="en-US" sz="2400" dirty="0"/>
              <a:t> Instructions</a:t>
            </a:r>
            <a:br>
              <a:rPr lang="en-US" sz="2400" dirty="0"/>
            </a:br>
            <a:r>
              <a:rPr lang="en-US" dirty="0">
                <a:hlinkClick r:id="rId2"/>
              </a:rPr>
              <a:t>https://github.com/wsargent/docker-cheat-sheet#dockerfile</a:t>
            </a:r>
            <a:endParaRPr lang="en-US" dirty="0"/>
          </a:p>
          <a:p>
            <a:r>
              <a:rPr lang="en-US" sz="1900" dirty="0"/>
              <a:t>Each line in a </a:t>
            </a:r>
            <a:r>
              <a:rPr lang="en-US" sz="1900" dirty="0" err="1"/>
              <a:t>Dockerfile</a:t>
            </a:r>
            <a:r>
              <a:rPr lang="en-US" sz="1900" dirty="0"/>
              <a:t> is a layer, layers are cached between each time an image is built, the cached layer will be used provided two conditions hold true:</a:t>
            </a:r>
          </a:p>
          <a:p>
            <a:pPr lvl="1"/>
            <a:r>
              <a:rPr lang="en-US" sz="1900" dirty="0"/>
              <a:t>The current layer (line) has not changed</a:t>
            </a:r>
          </a:p>
          <a:p>
            <a:pPr lvl="1"/>
            <a:r>
              <a:rPr lang="en-US" sz="1900" dirty="0"/>
              <a:t>The previous layer (line) has not changed</a:t>
            </a:r>
          </a:p>
          <a:p>
            <a:r>
              <a:rPr lang="en-US" dirty="0"/>
              <a:t>FROM - Sets the Base Image for subsequent instructions.</a:t>
            </a:r>
          </a:p>
          <a:p>
            <a:r>
              <a:rPr lang="en-US" dirty="0"/>
              <a:t>RUN - execute any commands in a new layer on top of the current image</a:t>
            </a:r>
          </a:p>
          <a:p>
            <a:r>
              <a:rPr lang="en-US" dirty="0"/>
              <a:t>CMD - provide defaults for an executing container</a:t>
            </a:r>
          </a:p>
          <a:p>
            <a:r>
              <a:rPr lang="en-US" dirty="0"/>
              <a:t>EXPOSE - informs Docker that the container listens on the specified network ports at runtime. </a:t>
            </a:r>
          </a:p>
          <a:p>
            <a:pPr lvl="1"/>
            <a:r>
              <a:rPr lang="en-US" dirty="0"/>
              <a:t>NOTE: does not actually make ports accessible</a:t>
            </a:r>
          </a:p>
          <a:p>
            <a:r>
              <a:rPr lang="en-US" dirty="0"/>
              <a:t>ENV - sets environment variable</a:t>
            </a:r>
          </a:p>
          <a:p>
            <a:r>
              <a:rPr lang="en-US" dirty="0"/>
              <a:t>ADD - copies new files, directories or remote file to container. Invalidates caches. Avoid ADD and use COPY instead</a:t>
            </a:r>
          </a:p>
          <a:p>
            <a:r>
              <a:rPr lang="en-US" dirty="0"/>
              <a:t>ENTRYPOINT - configures a container that will run as an executable</a:t>
            </a:r>
          </a:p>
        </p:txBody>
      </p:sp>
      <p:pic>
        <p:nvPicPr>
          <p:cNvPr id="4" name="Graphic 3">
            <a:extLst>
              <a:ext uri="{FF2B5EF4-FFF2-40B4-BE49-F238E27FC236}">
                <a16:creationId xmlns:a16="http://schemas.microsoft.com/office/drawing/2014/main" id="{E5CF7A6E-0EE0-4D62-AF11-7D791B50D4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3967" y="1146702"/>
            <a:ext cx="5232432" cy="2732896"/>
          </a:xfrm>
          <a:prstGeom prst="rect">
            <a:avLst/>
          </a:prstGeom>
        </p:spPr>
      </p:pic>
      <p:cxnSp>
        <p:nvCxnSpPr>
          <p:cNvPr id="6" name="Straight Arrow Connector 5">
            <a:extLst>
              <a:ext uri="{FF2B5EF4-FFF2-40B4-BE49-F238E27FC236}">
                <a16:creationId xmlns:a16="http://schemas.microsoft.com/office/drawing/2014/main" id="{0201DC72-55DA-4B75-8315-A9B783D62A3B}"/>
              </a:ext>
            </a:extLst>
          </p:cNvPr>
          <p:cNvCxnSpPr>
            <a:cxnSpLocks/>
          </p:cNvCxnSpPr>
          <p:nvPr/>
        </p:nvCxnSpPr>
        <p:spPr>
          <a:xfrm flipV="1">
            <a:off x="8563424" y="3429002"/>
            <a:ext cx="0" cy="514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F63978-9851-4089-92AA-2D3252C1E91A}"/>
              </a:ext>
            </a:extLst>
          </p:cNvPr>
          <p:cNvSpPr txBox="1"/>
          <p:nvPr/>
        </p:nvSpPr>
        <p:spPr>
          <a:xfrm>
            <a:off x="8026396" y="3943621"/>
            <a:ext cx="3033490" cy="369332"/>
          </a:xfrm>
          <a:prstGeom prst="rect">
            <a:avLst/>
          </a:prstGeom>
          <a:noFill/>
          <a:ln>
            <a:solidFill>
              <a:srgbClr val="FF0000"/>
            </a:solidFill>
          </a:ln>
        </p:spPr>
        <p:txBody>
          <a:bodyPr wrap="square" rtlCol="0">
            <a:spAutoFit/>
          </a:bodyPr>
          <a:lstStyle/>
          <a:p>
            <a:pPr algn="ctr"/>
            <a:r>
              <a:rPr lang="en-US" dirty="0"/>
              <a:t>Both Of These</a:t>
            </a:r>
          </a:p>
        </p:txBody>
      </p:sp>
      <p:cxnSp>
        <p:nvCxnSpPr>
          <p:cNvPr id="7" name="Straight Arrow Connector 6">
            <a:extLst>
              <a:ext uri="{FF2B5EF4-FFF2-40B4-BE49-F238E27FC236}">
                <a16:creationId xmlns:a16="http://schemas.microsoft.com/office/drawing/2014/main" id="{71B37828-95F6-4F0A-B9C4-1F494FE629CE}"/>
              </a:ext>
            </a:extLst>
          </p:cNvPr>
          <p:cNvCxnSpPr>
            <a:cxnSpLocks/>
          </p:cNvCxnSpPr>
          <p:nvPr/>
        </p:nvCxnSpPr>
        <p:spPr>
          <a:xfrm flipV="1">
            <a:off x="10239824" y="2917372"/>
            <a:ext cx="0" cy="1026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A416633-7869-4C43-A5E7-505B6EF4934F}"/>
              </a:ext>
            </a:extLst>
          </p:cNvPr>
          <p:cNvPicPr>
            <a:picLocks noChangeAspect="1"/>
          </p:cNvPicPr>
          <p:nvPr/>
        </p:nvPicPr>
        <p:blipFill>
          <a:blip r:embed="rId5"/>
          <a:stretch>
            <a:fillRect/>
          </a:stretch>
        </p:blipFill>
        <p:spPr>
          <a:xfrm>
            <a:off x="6896394" y="4891314"/>
            <a:ext cx="5295605" cy="1823077"/>
          </a:xfrm>
          <a:prstGeom prst="rect">
            <a:avLst/>
          </a:prstGeom>
        </p:spPr>
      </p:pic>
    </p:spTree>
    <p:extLst>
      <p:ext uri="{BB962C8B-B14F-4D97-AF65-F5344CB8AC3E}">
        <p14:creationId xmlns:p14="http://schemas.microsoft.com/office/powerpoint/2010/main" val="37116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3328-ED87-42EF-93DE-C4A21237A41D}"/>
              </a:ext>
            </a:extLst>
          </p:cNvPr>
          <p:cNvSpPr>
            <a:spLocks noGrp="1"/>
          </p:cNvSpPr>
          <p:nvPr>
            <p:ph type="title"/>
          </p:nvPr>
        </p:nvSpPr>
        <p:spPr>
          <a:xfrm>
            <a:off x="2231136" y="0"/>
            <a:ext cx="7729728" cy="1188720"/>
          </a:xfrm>
        </p:spPr>
        <p:txBody>
          <a:bodyPr/>
          <a:lstStyle/>
          <a:p>
            <a:r>
              <a:rPr lang="en-US" dirty="0"/>
              <a:t>Docker compose</a:t>
            </a:r>
          </a:p>
        </p:txBody>
      </p:sp>
      <p:sp>
        <p:nvSpPr>
          <p:cNvPr id="3" name="Content Placeholder 2">
            <a:extLst>
              <a:ext uri="{FF2B5EF4-FFF2-40B4-BE49-F238E27FC236}">
                <a16:creationId xmlns:a16="http://schemas.microsoft.com/office/drawing/2014/main" id="{941C69B5-675D-46B0-94CF-BA565CC8E40A}"/>
              </a:ext>
            </a:extLst>
          </p:cNvPr>
          <p:cNvSpPr>
            <a:spLocks noGrp="1"/>
          </p:cNvSpPr>
          <p:nvPr>
            <p:ph idx="1"/>
          </p:nvPr>
        </p:nvSpPr>
        <p:spPr>
          <a:xfrm>
            <a:off x="-1" y="1418844"/>
            <a:ext cx="6865257" cy="5170642"/>
          </a:xfrm>
        </p:spPr>
        <p:txBody>
          <a:bodyPr>
            <a:normAutofit/>
          </a:bodyPr>
          <a:lstStyle/>
          <a:p>
            <a:r>
              <a:rPr lang="en-US" sz="2400" dirty="0"/>
              <a:t>Allows you to </a:t>
            </a:r>
            <a:r>
              <a:rPr lang="en-US" sz="2400" b="1" dirty="0"/>
              <a:t>compose</a:t>
            </a:r>
            <a:r>
              <a:rPr lang="en-US" sz="2400" dirty="0"/>
              <a:t> multiple Docker containers into a unified project</a:t>
            </a:r>
          </a:p>
          <a:p>
            <a:r>
              <a:rPr lang="en-US" sz="2400" dirty="0"/>
              <a:t>Similar to how we built single containers and ran them, we can build containers within a Docker-Compose project by running “</a:t>
            </a:r>
            <a:r>
              <a:rPr lang="en-US" sz="2400" b="1" dirty="0"/>
              <a:t>docker-compose build</a:t>
            </a:r>
            <a:r>
              <a:rPr lang="en-US" sz="2400" dirty="0"/>
              <a:t>”</a:t>
            </a:r>
          </a:p>
          <a:p>
            <a:r>
              <a:rPr lang="en-US" sz="2400" dirty="0"/>
              <a:t>The project (consisting of multiple Docker containers relying on one another) can then be ran by executing “</a:t>
            </a:r>
            <a:r>
              <a:rPr lang="en-US" sz="2400" b="1" dirty="0"/>
              <a:t>docker-compose up</a:t>
            </a:r>
            <a:r>
              <a:rPr lang="en-US" sz="2400" dirty="0"/>
              <a:t>”</a:t>
            </a:r>
          </a:p>
          <a:p>
            <a:r>
              <a:rPr lang="en-US" sz="2400" dirty="0"/>
              <a:t>Conversely, the containers for the project can be stopped by running “</a:t>
            </a:r>
            <a:r>
              <a:rPr lang="en-US" sz="2400" b="1" dirty="0"/>
              <a:t>docker-compose down</a:t>
            </a:r>
            <a:r>
              <a:rPr lang="en-US" sz="2400" dirty="0"/>
              <a:t>”</a:t>
            </a:r>
          </a:p>
        </p:txBody>
      </p:sp>
      <p:pic>
        <p:nvPicPr>
          <p:cNvPr id="6146" name="Picture 2" descr="Image result for docker compose illustration">
            <a:extLst>
              <a:ext uri="{FF2B5EF4-FFF2-40B4-BE49-F238E27FC236}">
                <a16:creationId xmlns:a16="http://schemas.microsoft.com/office/drawing/2014/main" id="{B03F391A-6328-4293-B3D2-7D840B2E8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257" y="1418844"/>
            <a:ext cx="5326743" cy="260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62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4836-E2C1-48AA-BF37-116EC7E83935}"/>
              </a:ext>
            </a:extLst>
          </p:cNvPr>
          <p:cNvSpPr>
            <a:spLocks noGrp="1"/>
          </p:cNvSpPr>
          <p:nvPr>
            <p:ph type="title"/>
          </p:nvPr>
        </p:nvSpPr>
        <p:spPr/>
        <p:txBody>
          <a:bodyPr/>
          <a:lstStyle/>
          <a:p>
            <a:r>
              <a:rPr lang="en-US" dirty="0"/>
              <a:t>What is docker?</a:t>
            </a:r>
          </a:p>
        </p:txBody>
      </p:sp>
      <p:sp>
        <p:nvSpPr>
          <p:cNvPr id="3" name="Content Placeholder 2">
            <a:extLst>
              <a:ext uri="{FF2B5EF4-FFF2-40B4-BE49-F238E27FC236}">
                <a16:creationId xmlns:a16="http://schemas.microsoft.com/office/drawing/2014/main" id="{8C4CBE11-D0BB-49AB-AC13-0FA237CEB2B3}"/>
              </a:ext>
            </a:extLst>
          </p:cNvPr>
          <p:cNvSpPr>
            <a:spLocks noGrp="1"/>
          </p:cNvSpPr>
          <p:nvPr>
            <p:ph idx="1"/>
          </p:nvPr>
        </p:nvSpPr>
        <p:spPr>
          <a:xfrm>
            <a:off x="6299200" y="188686"/>
            <a:ext cx="5675086" cy="6502400"/>
          </a:xfrm>
        </p:spPr>
        <p:txBody>
          <a:bodyPr>
            <a:normAutofit/>
          </a:bodyPr>
          <a:lstStyle/>
          <a:p>
            <a:pPr marL="0" indent="0">
              <a:buNone/>
            </a:pPr>
            <a:r>
              <a:rPr lang="en-US" sz="2800" dirty="0"/>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p>
        </p:txBody>
      </p:sp>
      <p:sp>
        <p:nvSpPr>
          <p:cNvPr id="4" name="Text Placeholder 3">
            <a:extLst>
              <a:ext uri="{FF2B5EF4-FFF2-40B4-BE49-F238E27FC236}">
                <a16:creationId xmlns:a16="http://schemas.microsoft.com/office/drawing/2014/main" id="{4E4AB30A-EC23-4EC1-B293-1E555D4F6C90}"/>
              </a:ext>
            </a:extLst>
          </p:cNvPr>
          <p:cNvSpPr>
            <a:spLocks noGrp="1"/>
          </p:cNvSpPr>
          <p:nvPr>
            <p:ph type="body" sz="half" idx="2"/>
          </p:nvPr>
        </p:nvSpPr>
        <p:spPr/>
        <p:txBody>
          <a:bodyPr/>
          <a:lstStyle/>
          <a:p>
            <a:r>
              <a:rPr lang="en-US" dirty="0"/>
              <a:t>Docker in 12 Minutes: https://www.youtube.com/watch?v=YFl2mCHdv24</a:t>
            </a:r>
          </a:p>
        </p:txBody>
      </p:sp>
      <p:pic>
        <p:nvPicPr>
          <p:cNvPr id="5122" name="Picture 2" descr="https://lh5.googleusercontent.com/6voeeAwKMGU86nKAJ-pUtCKoXpOvEwK95AtbpXXTqOF-zxMFx3sDP1c3W8noclTcHsniHWND1SVR9AeV0styo6w1Ov50KQqqJKvAmrS5R6lmuu6veqW04YWN9hGycUwz44DWSqjM_3o73CdAJg">
            <a:extLst>
              <a:ext uri="{FF2B5EF4-FFF2-40B4-BE49-F238E27FC236}">
                <a16:creationId xmlns:a16="http://schemas.microsoft.com/office/drawing/2014/main" id="{68E8B25E-7B80-4443-A56A-E0F3D8A7B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09" y="448137"/>
            <a:ext cx="5607655" cy="133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62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4D6C2-2BA6-4E7C-BF17-50AF04801A4E}"/>
              </a:ext>
            </a:extLst>
          </p:cNvPr>
          <p:cNvSpPr>
            <a:spLocks noGrp="1"/>
          </p:cNvSpPr>
          <p:nvPr>
            <p:ph type="title"/>
          </p:nvPr>
        </p:nvSpPr>
        <p:spPr>
          <a:xfrm>
            <a:off x="851302" y="560172"/>
            <a:ext cx="4494998" cy="1134640"/>
          </a:xfrm>
        </p:spPr>
        <p:txBody>
          <a:bodyPr/>
          <a:lstStyle/>
          <a:p>
            <a:r>
              <a:rPr lang="en-US" dirty="0"/>
              <a:t>What is docker?</a:t>
            </a:r>
          </a:p>
        </p:txBody>
      </p:sp>
      <p:sp>
        <p:nvSpPr>
          <p:cNvPr id="6" name="Text Placeholder 5">
            <a:extLst>
              <a:ext uri="{FF2B5EF4-FFF2-40B4-BE49-F238E27FC236}">
                <a16:creationId xmlns:a16="http://schemas.microsoft.com/office/drawing/2014/main" id="{B90E1574-C6FC-4AD8-97EE-5DF835E9E868}"/>
              </a:ext>
            </a:extLst>
          </p:cNvPr>
          <p:cNvSpPr>
            <a:spLocks noGrp="1"/>
          </p:cNvSpPr>
          <p:nvPr>
            <p:ph type="body" sz="half" idx="2"/>
          </p:nvPr>
        </p:nvSpPr>
        <p:spPr>
          <a:xfrm>
            <a:off x="522515" y="1886857"/>
            <a:ext cx="5152572" cy="4971143"/>
          </a:xfrm>
        </p:spPr>
        <p:txBody>
          <a:bodyPr>
            <a:normAutofit lnSpcReduction="10000"/>
          </a:bodyPr>
          <a:lstStyle/>
          <a:p>
            <a:r>
              <a:rPr lang="en-US" sz="1800" b="1" dirty="0"/>
              <a:t>Docker is the missing link in development*</a:t>
            </a:r>
          </a:p>
          <a:p>
            <a:endParaRPr lang="en-US" sz="1600" dirty="0"/>
          </a:p>
          <a:p>
            <a:r>
              <a:rPr lang="en-US" sz="2400" dirty="0"/>
              <a:t>Docker is an open source tool for deploying lightweight virtual machines which include everything needed to run a given application, known as containers. </a:t>
            </a:r>
          </a:p>
          <a:p>
            <a:endParaRPr lang="en-US" sz="2400" dirty="0"/>
          </a:p>
          <a:p>
            <a:r>
              <a:rPr lang="en-US" sz="2400" dirty="0"/>
              <a:t>For more information: </a:t>
            </a:r>
            <a:r>
              <a:rPr lang="en-US" sz="2400" dirty="0" err="1"/>
              <a:t>DockerCon</a:t>
            </a:r>
            <a:r>
              <a:rPr lang="en-US" sz="2400" dirty="0"/>
              <a:t> presentations on the topic, Ryan Herman did a talk last year as well (https://www.youtube.com/channel/UC02MSUwSBNSABjXaO2c60BQ), and the official website (docker.com)</a:t>
            </a:r>
          </a:p>
        </p:txBody>
      </p:sp>
      <p:pic>
        <p:nvPicPr>
          <p:cNvPr id="1026" name="Picture 2" descr="Image result for what is docker">
            <a:extLst>
              <a:ext uri="{FF2B5EF4-FFF2-40B4-BE49-F238E27FC236}">
                <a16:creationId xmlns:a16="http://schemas.microsoft.com/office/drawing/2014/main" id="{E4E7F4C2-75D2-4EB0-BB2F-3A8E018C5187}"/>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6554" t="2542" r="408" b="12371"/>
          <a:stretch/>
        </p:blipFill>
        <p:spPr bwMode="auto">
          <a:xfrm>
            <a:off x="6096000" y="2"/>
            <a:ext cx="6102549" cy="358503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a:extLst>
              <a:ext uri="{FF2B5EF4-FFF2-40B4-BE49-F238E27FC236}">
                <a16:creationId xmlns:a16="http://schemas.microsoft.com/office/drawing/2014/main" id="{E8099CDE-A788-4A01-BD8B-AEFFFC0E46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3593460"/>
            <a:ext cx="6096000" cy="3183937"/>
          </a:xfrm>
          <a:prstGeom prst="rect">
            <a:avLst/>
          </a:prstGeom>
        </p:spPr>
      </p:pic>
    </p:spTree>
    <p:extLst>
      <p:ext uri="{BB962C8B-B14F-4D97-AF65-F5344CB8AC3E}">
        <p14:creationId xmlns:p14="http://schemas.microsoft.com/office/powerpoint/2010/main" val="85682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CAD6-DF4B-412F-9C32-55C4F829E51C}"/>
              </a:ext>
            </a:extLst>
          </p:cNvPr>
          <p:cNvSpPr>
            <a:spLocks noGrp="1"/>
          </p:cNvSpPr>
          <p:nvPr>
            <p:ph type="title"/>
          </p:nvPr>
        </p:nvSpPr>
        <p:spPr>
          <a:xfrm>
            <a:off x="2231136" y="0"/>
            <a:ext cx="7729728" cy="1255698"/>
          </a:xfrm>
        </p:spPr>
        <p:txBody>
          <a:bodyPr>
            <a:normAutofit/>
          </a:bodyPr>
          <a:lstStyle/>
          <a:p>
            <a:r>
              <a:rPr lang="en-US" sz="3200" dirty="0"/>
              <a:t>Why you should want to learn Docker</a:t>
            </a:r>
          </a:p>
        </p:txBody>
      </p:sp>
      <p:sp>
        <p:nvSpPr>
          <p:cNvPr id="3" name="Content Placeholder 2">
            <a:extLst>
              <a:ext uri="{FF2B5EF4-FFF2-40B4-BE49-F238E27FC236}">
                <a16:creationId xmlns:a16="http://schemas.microsoft.com/office/drawing/2014/main" id="{C3882939-FFCE-4C28-9B2C-7F547FC64FC4}"/>
              </a:ext>
            </a:extLst>
          </p:cNvPr>
          <p:cNvSpPr>
            <a:spLocks noGrp="1"/>
          </p:cNvSpPr>
          <p:nvPr>
            <p:ph idx="1"/>
          </p:nvPr>
        </p:nvSpPr>
        <p:spPr>
          <a:xfrm>
            <a:off x="0" y="1398575"/>
            <a:ext cx="12192000" cy="5459425"/>
          </a:xfrm>
        </p:spPr>
        <p:txBody>
          <a:bodyPr>
            <a:normAutofit/>
          </a:bodyPr>
          <a:lstStyle/>
          <a:p>
            <a:r>
              <a:rPr lang="en-US" sz="2800" dirty="0"/>
              <a:t>Docker has quickly become the </a:t>
            </a:r>
            <a:r>
              <a:rPr lang="en-US" sz="2800" b="1" dirty="0"/>
              <a:t>standard</a:t>
            </a:r>
            <a:r>
              <a:rPr lang="en-US" sz="2800" dirty="0"/>
              <a:t> for packaging applications</a:t>
            </a:r>
          </a:p>
          <a:p>
            <a:pPr lvl="1"/>
            <a:r>
              <a:rPr lang="en-US" sz="2400" b="1" dirty="0"/>
              <a:t>Companies</a:t>
            </a:r>
            <a:r>
              <a:rPr lang="en-US" sz="2400" dirty="0"/>
              <a:t> and </a:t>
            </a:r>
            <a:r>
              <a:rPr lang="en-US" sz="2400" b="1" dirty="0"/>
              <a:t>open source projects</a:t>
            </a:r>
            <a:r>
              <a:rPr lang="en-US" sz="2400" dirty="0"/>
              <a:t> want you to know it</a:t>
            </a:r>
          </a:p>
          <a:p>
            <a:r>
              <a:rPr lang="en-US" sz="2800" dirty="0"/>
              <a:t>Helps your projects become </a:t>
            </a:r>
            <a:r>
              <a:rPr lang="en-US" sz="2800" b="1" dirty="0"/>
              <a:t>easier</a:t>
            </a:r>
            <a:r>
              <a:rPr lang="en-US" sz="2800" dirty="0"/>
              <a:t> to </a:t>
            </a:r>
            <a:r>
              <a:rPr lang="en-US" sz="2800" b="1" dirty="0"/>
              <a:t>clone</a:t>
            </a:r>
            <a:r>
              <a:rPr lang="en-US" sz="2800" dirty="0"/>
              <a:t> and </a:t>
            </a:r>
            <a:r>
              <a:rPr lang="en-US" sz="2800" b="1" dirty="0"/>
              <a:t>deploy</a:t>
            </a:r>
          </a:p>
          <a:p>
            <a:pPr lvl="1"/>
            <a:r>
              <a:rPr lang="en-US" sz="2400" u="sng" dirty="0"/>
              <a:t>No matter how good your documentation is</a:t>
            </a:r>
            <a:r>
              <a:rPr lang="en-US" sz="2400" dirty="0"/>
              <a:t>, everyone’s machine is different; prevent hand holding through explicitly depicting how your application will be setup and ran</a:t>
            </a:r>
          </a:p>
          <a:p>
            <a:pPr lvl="1"/>
            <a:r>
              <a:rPr lang="en-US" sz="2400" dirty="0"/>
              <a:t>Allows you to treat your infrastructure as an extension of your code, no need to provide instructions on how to setup databases or any other applications vital to your project</a:t>
            </a:r>
          </a:p>
          <a:p>
            <a:r>
              <a:rPr lang="en-US" sz="2800" dirty="0"/>
              <a:t>Helps make your project </a:t>
            </a:r>
            <a:r>
              <a:rPr lang="en-US" sz="2800" b="1" dirty="0"/>
              <a:t>easier to test</a:t>
            </a:r>
            <a:r>
              <a:rPr lang="en-US" sz="2800" dirty="0"/>
              <a:t>, and more robust as a result</a:t>
            </a:r>
          </a:p>
          <a:p>
            <a:pPr lvl="1"/>
            <a:r>
              <a:rPr lang="en-US" sz="2400" dirty="0"/>
              <a:t>Before pushing changes, you can run a container which copies the current iteration of your project and then runs tests to assure your code is ready to be pushed</a:t>
            </a:r>
          </a:p>
          <a:p>
            <a:pPr lvl="1"/>
            <a:endParaRPr lang="en-US" sz="2400" dirty="0"/>
          </a:p>
        </p:txBody>
      </p:sp>
    </p:spTree>
    <p:extLst>
      <p:ext uri="{BB962C8B-B14F-4D97-AF65-F5344CB8AC3E}">
        <p14:creationId xmlns:p14="http://schemas.microsoft.com/office/powerpoint/2010/main" val="228755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755C3-212A-49FE-BBE7-FDD750007BB3}"/>
              </a:ext>
            </a:extLst>
          </p:cNvPr>
          <p:cNvSpPr>
            <a:spLocks noGrp="1"/>
          </p:cNvSpPr>
          <p:nvPr>
            <p:ph type="title"/>
          </p:nvPr>
        </p:nvSpPr>
        <p:spPr>
          <a:xfrm>
            <a:off x="2231136" y="-12660"/>
            <a:ext cx="7729728" cy="1188720"/>
          </a:xfrm>
        </p:spPr>
        <p:txBody>
          <a:bodyPr/>
          <a:lstStyle/>
          <a:p>
            <a:r>
              <a:rPr lang="en-US" dirty="0"/>
              <a:t>Why use docker?</a:t>
            </a:r>
          </a:p>
        </p:txBody>
      </p:sp>
      <p:sp>
        <p:nvSpPr>
          <p:cNvPr id="5" name="Content Placeholder 4">
            <a:extLst>
              <a:ext uri="{FF2B5EF4-FFF2-40B4-BE49-F238E27FC236}">
                <a16:creationId xmlns:a16="http://schemas.microsoft.com/office/drawing/2014/main" id="{2CBA651E-78BD-4B85-989D-6B7D294907FE}"/>
              </a:ext>
            </a:extLst>
          </p:cNvPr>
          <p:cNvSpPr>
            <a:spLocks noGrp="1"/>
          </p:cNvSpPr>
          <p:nvPr>
            <p:ph idx="1"/>
          </p:nvPr>
        </p:nvSpPr>
        <p:spPr>
          <a:xfrm>
            <a:off x="0" y="1368552"/>
            <a:ext cx="6502399" cy="5346573"/>
          </a:xfrm>
        </p:spPr>
        <p:txBody>
          <a:bodyPr>
            <a:normAutofit lnSpcReduction="10000"/>
          </a:bodyPr>
          <a:lstStyle/>
          <a:p>
            <a:r>
              <a:rPr lang="en-US" sz="3200" dirty="0"/>
              <a:t>Easily create databases, web drivers, webservers, etc.</a:t>
            </a:r>
          </a:p>
          <a:p>
            <a:r>
              <a:rPr lang="en-US" sz="3200" dirty="0"/>
              <a:t>Create environments for your code to run predictably, regardless of the OS used</a:t>
            </a:r>
          </a:p>
          <a:p>
            <a:r>
              <a:rPr lang="en-US" sz="3200" dirty="0"/>
              <a:t>Compose projects consisting of many pieces (ex. webserver, an API, and a database) which can be transported in a simple and reliable manner and then deployed with little effort</a:t>
            </a:r>
          </a:p>
          <a:p>
            <a:endParaRPr lang="en-US" sz="3200" dirty="0"/>
          </a:p>
        </p:txBody>
      </p:sp>
      <p:pic>
        <p:nvPicPr>
          <p:cNvPr id="3074" name="Picture 2" descr="Image result for docker deployment diagram">
            <a:extLst>
              <a:ext uri="{FF2B5EF4-FFF2-40B4-BE49-F238E27FC236}">
                <a16:creationId xmlns:a16="http://schemas.microsoft.com/office/drawing/2014/main" id="{78365E02-CCA1-42B2-A90E-4D44434C4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263" y="1666875"/>
            <a:ext cx="61150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98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755C3-212A-49FE-BBE7-FDD750007BB3}"/>
              </a:ext>
            </a:extLst>
          </p:cNvPr>
          <p:cNvSpPr>
            <a:spLocks noGrp="1"/>
          </p:cNvSpPr>
          <p:nvPr>
            <p:ph type="title"/>
          </p:nvPr>
        </p:nvSpPr>
        <p:spPr>
          <a:xfrm>
            <a:off x="2231136" y="-12660"/>
            <a:ext cx="7729728" cy="1188720"/>
          </a:xfrm>
        </p:spPr>
        <p:txBody>
          <a:bodyPr/>
          <a:lstStyle/>
          <a:p>
            <a:r>
              <a:rPr lang="en-US" dirty="0"/>
              <a:t>Why use docker?</a:t>
            </a:r>
          </a:p>
        </p:txBody>
      </p:sp>
      <p:sp>
        <p:nvSpPr>
          <p:cNvPr id="5" name="Content Placeholder 4">
            <a:extLst>
              <a:ext uri="{FF2B5EF4-FFF2-40B4-BE49-F238E27FC236}">
                <a16:creationId xmlns:a16="http://schemas.microsoft.com/office/drawing/2014/main" id="{2CBA651E-78BD-4B85-989D-6B7D294907FE}"/>
              </a:ext>
            </a:extLst>
          </p:cNvPr>
          <p:cNvSpPr>
            <a:spLocks noGrp="1"/>
          </p:cNvSpPr>
          <p:nvPr>
            <p:ph idx="1"/>
          </p:nvPr>
        </p:nvSpPr>
        <p:spPr>
          <a:xfrm>
            <a:off x="870857" y="1171426"/>
            <a:ext cx="11016343" cy="1731431"/>
          </a:xfrm>
        </p:spPr>
        <p:txBody>
          <a:bodyPr>
            <a:normAutofit/>
          </a:bodyPr>
          <a:lstStyle/>
          <a:p>
            <a:r>
              <a:rPr lang="en-US" sz="2000" dirty="0"/>
              <a:t>Easily create databases, web drivers, webservers, etc.</a:t>
            </a:r>
          </a:p>
          <a:p>
            <a:r>
              <a:rPr lang="en-US" sz="2000" dirty="0"/>
              <a:t>Create environments for your code to run predictably, regardless of the operating system being used</a:t>
            </a:r>
          </a:p>
          <a:p>
            <a:r>
              <a:rPr lang="en-US" sz="2000" dirty="0"/>
              <a:t>Compose projects consisting of many pieces (webserver, an API, and a database) which can be transported in a simple and reliable manner and then deployed with little effort</a:t>
            </a:r>
          </a:p>
          <a:p>
            <a:endParaRPr lang="en-US" sz="2000" dirty="0"/>
          </a:p>
        </p:txBody>
      </p:sp>
      <p:pic>
        <p:nvPicPr>
          <p:cNvPr id="6" name="Picture 5">
            <a:extLst>
              <a:ext uri="{FF2B5EF4-FFF2-40B4-BE49-F238E27FC236}">
                <a16:creationId xmlns:a16="http://schemas.microsoft.com/office/drawing/2014/main" id="{B0FB12B2-1EE9-4F8F-B604-49E7F9FF314F}"/>
              </a:ext>
            </a:extLst>
          </p:cNvPr>
          <p:cNvPicPr>
            <a:picLocks noChangeAspect="1"/>
          </p:cNvPicPr>
          <p:nvPr/>
        </p:nvPicPr>
        <p:blipFill>
          <a:blip r:embed="rId2"/>
          <a:stretch>
            <a:fillRect/>
          </a:stretch>
        </p:blipFill>
        <p:spPr>
          <a:xfrm>
            <a:off x="1372868" y="2902857"/>
            <a:ext cx="9446264" cy="3955143"/>
          </a:xfrm>
          <a:prstGeom prst="rect">
            <a:avLst/>
          </a:prstGeom>
        </p:spPr>
      </p:pic>
    </p:spTree>
    <p:extLst>
      <p:ext uri="{BB962C8B-B14F-4D97-AF65-F5344CB8AC3E}">
        <p14:creationId xmlns:p14="http://schemas.microsoft.com/office/powerpoint/2010/main" val="33083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CAD6-DF4B-412F-9C32-55C4F829E51C}"/>
              </a:ext>
            </a:extLst>
          </p:cNvPr>
          <p:cNvSpPr>
            <a:spLocks noGrp="1"/>
          </p:cNvSpPr>
          <p:nvPr>
            <p:ph type="title"/>
          </p:nvPr>
        </p:nvSpPr>
        <p:spPr>
          <a:xfrm>
            <a:off x="2231136" y="0"/>
            <a:ext cx="7729728" cy="1188720"/>
          </a:xfrm>
        </p:spPr>
        <p:txBody>
          <a:bodyPr/>
          <a:lstStyle/>
          <a:p>
            <a:r>
              <a:rPr lang="en-US" dirty="0"/>
              <a:t>Docker </a:t>
            </a:r>
            <a:r>
              <a:rPr lang="en-US" dirty="0" err="1"/>
              <a:t>IMages</a:t>
            </a:r>
            <a:endParaRPr lang="en-US" dirty="0"/>
          </a:p>
        </p:txBody>
      </p:sp>
      <p:sp>
        <p:nvSpPr>
          <p:cNvPr id="3" name="Content Placeholder 2">
            <a:extLst>
              <a:ext uri="{FF2B5EF4-FFF2-40B4-BE49-F238E27FC236}">
                <a16:creationId xmlns:a16="http://schemas.microsoft.com/office/drawing/2014/main" id="{C3882939-FFCE-4C28-9B2C-7F547FC64FC4}"/>
              </a:ext>
            </a:extLst>
          </p:cNvPr>
          <p:cNvSpPr>
            <a:spLocks noGrp="1"/>
          </p:cNvSpPr>
          <p:nvPr>
            <p:ph idx="1"/>
          </p:nvPr>
        </p:nvSpPr>
        <p:spPr>
          <a:xfrm>
            <a:off x="-1" y="1398575"/>
            <a:ext cx="6274237" cy="5459425"/>
          </a:xfrm>
        </p:spPr>
        <p:txBody>
          <a:bodyPr>
            <a:normAutofit/>
          </a:bodyPr>
          <a:lstStyle/>
          <a:p>
            <a:r>
              <a:rPr lang="en-US" sz="2400" dirty="0"/>
              <a:t>A Docker image is an ordered collection of root filesystem changes and commands used within a container when the </a:t>
            </a:r>
            <a:r>
              <a:rPr lang="en-US" sz="2400" b="1" dirty="0"/>
              <a:t>image is built into a container</a:t>
            </a:r>
          </a:p>
          <a:p>
            <a:r>
              <a:rPr lang="en-US" sz="2400" dirty="0"/>
              <a:t>Images are </a:t>
            </a:r>
            <a:r>
              <a:rPr lang="en-US" sz="2400" b="1" dirty="0"/>
              <a:t>read-only</a:t>
            </a:r>
          </a:p>
          <a:p>
            <a:r>
              <a:rPr lang="en-US" sz="2400" dirty="0"/>
              <a:t>Images are stored locally, or can be stored remotely via a registry (hub.docker.com)</a:t>
            </a:r>
          </a:p>
          <a:p>
            <a:r>
              <a:rPr lang="en-US" sz="2400" dirty="0"/>
              <a:t>Images are built using </a:t>
            </a:r>
            <a:r>
              <a:rPr lang="en-US" sz="2400" b="1" dirty="0" err="1"/>
              <a:t>Dockerfiles</a:t>
            </a:r>
            <a:endParaRPr lang="en-US" sz="2400" b="1" dirty="0"/>
          </a:p>
          <a:p>
            <a:r>
              <a:rPr lang="en-US" sz="2400" dirty="0"/>
              <a:t>Existing images can be used to build other images, using </a:t>
            </a:r>
            <a:r>
              <a:rPr lang="en-US" sz="2400" b="1" dirty="0" err="1"/>
              <a:t>Dockerfiles</a:t>
            </a:r>
            <a:endParaRPr lang="en-US" sz="2400" dirty="0"/>
          </a:p>
        </p:txBody>
      </p:sp>
      <p:pic>
        <p:nvPicPr>
          <p:cNvPr id="4" name="Graphic 3">
            <a:extLst>
              <a:ext uri="{FF2B5EF4-FFF2-40B4-BE49-F238E27FC236}">
                <a16:creationId xmlns:a16="http://schemas.microsoft.com/office/drawing/2014/main" id="{E5CF7A6E-0EE0-4D62-AF11-7D791B50D4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5290" y="1188720"/>
            <a:ext cx="5221047" cy="2726949"/>
          </a:xfrm>
          <a:prstGeom prst="rect">
            <a:avLst/>
          </a:prstGeom>
        </p:spPr>
      </p:pic>
      <p:cxnSp>
        <p:nvCxnSpPr>
          <p:cNvPr id="6" name="Straight Arrow Connector 5">
            <a:extLst>
              <a:ext uri="{FF2B5EF4-FFF2-40B4-BE49-F238E27FC236}">
                <a16:creationId xmlns:a16="http://schemas.microsoft.com/office/drawing/2014/main" id="{0201DC72-55DA-4B75-8315-A9B783D62A3B}"/>
              </a:ext>
            </a:extLst>
          </p:cNvPr>
          <p:cNvCxnSpPr>
            <a:cxnSpLocks/>
          </p:cNvCxnSpPr>
          <p:nvPr/>
        </p:nvCxnSpPr>
        <p:spPr>
          <a:xfrm flipH="1">
            <a:off x="10103657" y="3116052"/>
            <a:ext cx="80473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F63978-9851-4089-92AA-2D3252C1E91A}"/>
              </a:ext>
            </a:extLst>
          </p:cNvPr>
          <p:cNvSpPr txBox="1"/>
          <p:nvPr/>
        </p:nvSpPr>
        <p:spPr>
          <a:xfrm>
            <a:off x="10908390" y="2782669"/>
            <a:ext cx="804732" cy="646331"/>
          </a:xfrm>
          <a:prstGeom prst="rect">
            <a:avLst/>
          </a:prstGeom>
          <a:noFill/>
          <a:ln>
            <a:solidFill>
              <a:srgbClr val="FF0000"/>
            </a:solidFill>
          </a:ln>
        </p:spPr>
        <p:txBody>
          <a:bodyPr wrap="square" rtlCol="0">
            <a:spAutoFit/>
          </a:bodyPr>
          <a:lstStyle/>
          <a:p>
            <a:r>
              <a:rPr lang="en-US" dirty="0"/>
              <a:t>This One</a:t>
            </a:r>
          </a:p>
        </p:txBody>
      </p:sp>
      <p:pic>
        <p:nvPicPr>
          <p:cNvPr id="11" name="Picture 10">
            <a:extLst>
              <a:ext uri="{FF2B5EF4-FFF2-40B4-BE49-F238E27FC236}">
                <a16:creationId xmlns:a16="http://schemas.microsoft.com/office/drawing/2014/main" id="{B1AB1BCC-B4A3-4583-9193-28722C405CFD}"/>
              </a:ext>
            </a:extLst>
          </p:cNvPr>
          <p:cNvPicPr>
            <a:picLocks noChangeAspect="1"/>
          </p:cNvPicPr>
          <p:nvPr/>
        </p:nvPicPr>
        <p:blipFill>
          <a:blip r:embed="rId4"/>
          <a:stretch>
            <a:fillRect/>
          </a:stretch>
        </p:blipFill>
        <p:spPr>
          <a:xfrm>
            <a:off x="784678" y="5868079"/>
            <a:ext cx="1790700" cy="695325"/>
          </a:xfrm>
          <a:prstGeom prst="rect">
            <a:avLst/>
          </a:prstGeom>
        </p:spPr>
      </p:pic>
      <p:pic>
        <p:nvPicPr>
          <p:cNvPr id="12" name="Picture 11">
            <a:extLst>
              <a:ext uri="{FF2B5EF4-FFF2-40B4-BE49-F238E27FC236}">
                <a16:creationId xmlns:a16="http://schemas.microsoft.com/office/drawing/2014/main" id="{E48F9877-EA09-401E-A862-F8A497C32064}"/>
              </a:ext>
            </a:extLst>
          </p:cNvPr>
          <p:cNvPicPr>
            <a:picLocks noChangeAspect="1"/>
          </p:cNvPicPr>
          <p:nvPr/>
        </p:nvPicPr>
        <p:blipFill>
          <a:blip r:embed="rId5"/>
          <a:stretch>
            <a:fillRect/>
          </a:stretch>
        </p:blipFill>
        <p:spPr>
          <a:xfrm>
            <a:off x="2739572" y="5853791"/>
            <a:ext cx="1790700" cy="723900"/>
          </a:xfrm>
          <a:prstGeom prst="rect">
            <a:avLst/>
          </a:prstGeom>
        </p:spPr>
      </p:pic>
      <p:pic>
        <p:nvPicPr>
          <p:cNvPr id="13" name="Picture 12">
            <a:extLst>
              <a:ext uri="{FF2B5EF4-FFF2-40B4-BE49-F238E27FC236}">
                <a16:creationId xmlns:a16="http://schemas.microsoft.com/office/drawing/2014/main" id="{9F98C795-DDA5-4F21-83F0-8334CF144989}"/>
              </a:ext>
            </a:extLst>
          </p:cNvPr>
          <p:cNvPicPr>
            <a:picLocks noChangeAspect="1"/>
          </p:cNvPicPr>
          <p:nvPr/>
        </p:nvPicPr>
        <p:blipFill>
          <a:blip r:embed="rId6"/>
          <a:stretch>
            <a:fillRect/>
          </a:stretch>
        </p:blipFill>
        <p:spPr>
          <a:xfrm>
            <a:off x="5314950" y="5353050"/>
            <a:ext cx="6877050" cy="1504950"/>
          </a:xfrm>
          <a:prstGeom prst="rect">
            <a:avLst/>
          </a:prstGeom>
        </p:spPr>
      </p:pic>
    </p:spTree>
    <p:extLst>
      <p:ext uri="{BB962C8B-B14F-4D97-AF65-F5344CB8AC3E}">
        <p14:creationId xmlns:p14="http://schemas.microsoft.com/office/powerpoint/2010/main" val="369031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CAD6-DF4B-412F-9C32-55C4F829E51C}"/>
              </a:ext>
            </a:extLst>
          </p:cNvPr>
          <p:cNvSpPr>
            <a:spLocks noGrp="1"/>
          </p:cNvSpPr>
          <p:nvPr>
            <p:ph type="title"/>
          </p:nvPr>
        </p:nvSpPr>
        <p:spPr>
          <a:xfrm>
            <a:off x="2231136" y="0"/>
            <a:ext cx="7729728" cy="1188720"/>
          </a:xfrm>
        </p:spPr>
        <p:txBody>
          <a:bodyPr/>
          <a:lstStyle/>
          <a:p>
            <a:r>
              <a:rPr lang="en-US" dirty="0"/>
              <a:t>Docker Containers</a:t>
            </a:r>
          </a:p>
        </p:txBody>
      </p:sp>
      <p:sp>
        <p:nvSpPr>
          <p:cNvPr id="3" name="Content Placeholder 2">
            <a:extLst>
              <a:ext uri="{FF2B5EF4-FFF2-40B4-BE49-F238E27FC236}">
                <a16:creationId xmlns:a16="http://schemas.microsoft.com/office/drawing/2014/main" id="{C3882939-FFCE-4C28-9B2C-7F547FC64FC4}"/>
              </a:ext>
            </a:extLst>
          </p:cNvPr>
          <p:cNvSpPr>
            <a:spLocks noGrp="1"/>
          </p:cNvSpPr>
          <p:nvPr>
            <p:ph idx="1"/>
          </p:nvPr>
        </p:nvSpPr>
        <p:spPr>
          <a:xfrm>
            <a:off x="0" y="1398575"/>
            <a:ext cx="5917765" cy="5459425"/>
          </a:xfrm>
        </p:spPr>
        <p:txBody>
          <a:bodyPr>
            <a:normAutofit/>
          </a:bodyPr>
          <a:lstStyle/>
          <a:p>
            <a:r>
              <a:rPr lang="en-US" sz="2400" dirty="0"/>
              <a:t>A container is an active (or inactive if exited) stateful </a:t>
            </a:r>
            <a:r>
              <a:rPr lang="en-US" sz="2400" b="1" dirty="0"/>
              <a:t>instantiation</a:t>
            </a:r>
            <a:r>
              <a:rPr lang="en-US" sz="2400" dirty="0"/>
              <a:t> </a:t>
            </a:r>
            <a:r>
              <a:rPr lang="en-US" sz="2400" b="1" dirty="0"/>
              <a:t>of an image</a:t>
            </a:r>
          </a:p>
          <a:p>
            <a:r>
              <a:rPr lang="en-US" sz="2400" dirty="0"/>
              <a:t>Docker containers are essentially </a:t>
            </a:r>
            <a:r>
              <a:rPr lang="en-US" sz="2400" b="1" dirty="0"/>
              <a:t>lightweight virtual machines</a:t>
            </a:r>
          </a:p>
          <a:p>
            <a:r>
              <a:rPr lang="en-US" sz="2400" dirty="0"/>
              <a:t>Containers will run </a:t>
            </a:r>
            <a:r>
              <a:rPr lang="en-US" sz="2400" u="sng" dirty="0"/>
              <a:t>exactly the same every time</a:t>
            </a:r>
            <a:r>
              <a:rPr lang="en-US" sz="2400" dirty="0"/>
              <a:t>, </a:t>
            </a:r>
            <a:r>
              <a:rPr lang="en-US" sz="2400" u="sng" dirty="0"/>
              <a:t>given that execution variables</a:t>
            </a:r>
            <a:r>
              <a:rPr lang="en-US" sz="2400" dirty="0"/>
              <a:t> (network data, general input to the container) </a:t>
            </a:r>
            <a:r>
              <a:rPr lang="en-US" sz="2400" u="sng" dirty="0"/>
              <a:t>are the same</a:t>
            </a:r>
          </a:p>
          <a:p>
            <a:r>
              <a:rPr lang="en-US" sz="2400" u="sng" dirty="0"/>
              <a:t>Containers are “running” images</a:t>
            </a:r>
          </a:p>
          <a:p>
            <a:endParaRPr lang="en-US" sz="2400" dirty="0"/>
          </a:p>
        </p:txBody>
      </p:sp>
      <p:pic>
        <p:nvPicPr>
          <p:cNvPr id="4" name="Graphic 3">
            <a:extLst>
              <a:ext uri="{FF2B5EF4-FFF2-40B4-BE49-F238E27FC236}">
                <a16:creationId xmlns:a16="http://schemas.microsoft.com/office/drawing/2014/main" id="{E5CF7A6E-0EE0-4D62-AF11-7D791B50D4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7767" y="1255698"/>
            <a:ext cx="6096000" cy="3183937"/>
          </a:xfrm>
          <a:prstGeom prst="rect">
            <a:avLst/>
          </a:prstGeom>
        </p:spPr>
      </p:pic>
      <p:cxnSp>
        <p:nvCxnSpPr>
          <p:cNvPr id="6" name="Straight Arrow Connector 5">
            <a:extLst>
              <a:ext uri="{FF2B5EF4-FFF2-40B4-BE49-F238E27FC236}">
                <a16:creationId xmlns:a16="http://schemas.microsoft.com/office/drawing/2014/main" id="{0201DC72-55DA-4B75-8315-A9B783D62A3B}"/>
              </a:ext>
            </a:extLst>
          </p:cNvPr>
          <p:cNvCxnSpPr>
            <a:cxnSpLocks/>
          </p:cNvCxnSpPr>
          <p:nvPr/>
        </p:nvCxnSpPr>
        <p:spPr>
          <a:xfrm flipV="1">
            <a:off x="7866738" y="4067630"/>
            <a:ext cx="0" cy="812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F63978-9851-4089-92AA-2D3252C1E91A}"/>
              </a:ext>
            </a:extLst>
          </p:cNvPr>
          <p:cNvSpPr txBox="1"/>
          <p:nvPr/>
        </p:nvSpPr>
        <p:spPr>
          <a:xfrm>
            <a:off x="7329710" y="4880430"/>
            <a:ext cx="1103086" cy="369332"/>
          </a:xfrm>
          <a:prstGeom prst="rect">
            <a:avLst/>
          </a:prstGeom>
          <a:noFill/>
          <a:ln>
            <a:solidFill>
              <a:srgbClr val="FF0000"/>
            </a:solidFill>
          </a:ln>
        </p:spPr>
        <p:txBody>
          <a:bodyPr wrap="square" rtlCol="0">
            <a:spAutoFit/>
          </a:bodyPr>
          <a:lstStyle/>
          <a:p>
            <a:r>
              <a:rPr lang="en-US" dirty="0"/>
              <a:t>This One</a:t>
            </a:r>
          </a:p>
        </p:txBody>
      </p:sp>
    </p:spTree>
    <p:extLst>
      <p:ext uri="{BB962C8B-B14F-4D97-AF65-F5344CB8AC3E}">
        <p14:creationId xmlns:p14="http://schemas.microsoft.com/office/powerpoint/2010/main" val="396597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CAD6-DF4B-412F-9C32-55C4F829E51C}"/>
              </a:ext>
            </a:extLst>
          </p:cNvPr>
          <p:cNvSpPr>
            <a:spLocks noGrp="1"/>
          </p:cNvSpPr>
          <p:nvPr>
            <p:ph type="title"/>
          </p:nvPr>
        </p:nvSpPr>
        <p:spPr>
          <a:xfrm>
            <a:off x="2231136" y="0"/>
            <a:ext cx="7729728" cy="1188720"/>
          </a:xfrm>
        </p:spPr>
        <p:txBody>
          <a:bodyPr/>
          <a:lstStyle/>
          <a:p>
            <a:r>
              <a:rPr lang="en-US" dirty="0"/>
              <a:t>Docker cli</a:t>
            </a:r>
          </a:p>
        </p:txBody>
      </p:sp>
      <p:sp>
        <p:nvSpPr>
          <p:cNvPr id="3" name="Content Placeholder 2">
            <a:extLst>
              <a:ext uri="{FF2B5EF4-FFF2-40B4-BE49-F238E27FC236}">
                <a16:creationId xmlns:a16="http://schemas.microsoft.com/office/drawing/2014/main" id="{C3882939-FFCE-4C28-9B2C-7F547FC64FC4}"/>
              </a:ext>
            </a:extLst>
          </p:cNvPr>
          <p:cNvSpPr>
            <a:spLocks noGrp="1"/>
          </p:cNvSpPr>
          <p:nvPr>
            <p:ph idx="1"/>
          </p:nvPr>
        </p:nvSpPr>
        <p:spPr>
          <a:xfrm>
            <a:off x="0" y="1398575"/>
            <a:ext cx="5917766" cy="5459425"/>
          </a:xfrm>
        </p:spPr>
        <p:txBody>
          <a:bodyPr/>
          <a:lstStyle/>
          <a:p>
            <a:r>
              <a:rPr lang="en-US" dirty="0"/>
              <a:t>The Docker CLI allows us to communicate with the Docker daemon (roughly houses the core functionality of Docker) in a streamlined manner</a:t>
            </a:r>
          </a:p>
          <a:p>
            <a:r>
              <a:rPr lang="en-US" dirty="0"/>
              <a:t>Important commands (execute “docker --help | grep {command}”):</a:t>
            </a:r>
          </a:p>
          <a:p>
            <a:pPr lvl="1"/>
            <a:r>
              <a:rPr lang="en-US" dirty="0"/>
              <a:t>docker run {image name} – run image (creates container)</a:t>
            </a:r>
          </a:p>
          <a:p>
            <a:pPr lvl="1"/>
            <a:r>
              <a:rPr lang="en-US" dirty="0"/>
              <a:t>docker </a:t>
            </a:r>
            <a:r>
              <a:rPr lang="en-US" dirty="0" err="1"/>
              <a:t>ps</a:t>
            </a:r>
            <a:r>
              <a:rPr lang="en-US" dirty="0"/>
              <a:t> – list all images, shows their running state (running, stopped, </a:t>
            </a:r>
            <a:r>
              <a:rPr lang="en-US" dirty="0" err="1"/>
              <a:t>etc</a:t>
            </a:r>
            <a:r>
              <a:rPr lang="en-US" dirty="0"/>
              <a:t>)</a:t>
            </a:r>
          </a:p>
          <a:p>
            <a:pPr lvl="1"/>
            <a:r>
              <a:rPr lang="en-US" dirty="0"/>
              <a:t>docker stop {container hash/ container name} – stops a running container</a:t>
            </a:r>
          </a:p>
          <a:p>
            <a:pPr lvl="1"/>
            <a:r>
              <a:rPr lang="en-US" dirty="0"/>
              <a:t>docker start {container hash/ container name} – starts a stopped container</a:t>
            </a:r>
          </a:p>
          <a:p>
            <a:pPr lvl="1"/>
            <a:r>
              <a:rPr lang="en-US" dirty="0"/>
              <a:t>docker </a:t>
            </a:r>
            <a:r>
              <a:rPr lang="en-US" dirty="0" err="1"/>
              <a:t>rm</a:t>
            </a:r>
            <a:r>
              <a:rPr lang="en-US" dirty="0"/>
              <a:t> {container hash/ container name} – removes a stopped container</a:t>
            </a:r>
          </a:p>
          <a:p>
            <a:pPr lvl="1"/>
            <a:r>
              <a:rPr lang="en-US" dirty="0"/>
              <a:t>docker pull {image name} – pulls a remote image for local use</a:t>
            </a:r>
          </a:p>
          <a:p>
            <a:pPr lvl="1"/>
            <a:r>
              <a:rPr lang="en-US" dirty="0"/>
              <a:t>docker build {path to </a:t>
            </a:r>
            <a:r>
              <a:rPr lang="en-US" dirty="0" err="1"/>
              <a:t>dockerfile</a:t>
            </a:r>
            <a:r>
              <a:rPr lang="en-US" dirty="0"/>
              <a:t>} – builds an image from a </a:t>
            </a:r>
            <a:r>
              <a:rPr lang="en-US" dirty="0" err="1"/>
              <a:t>dockerfile</a:t>
            </a:r>
            <a:endParaRPr lang="en-US" dirty="0"/>
          </a:p>
          <a:p>
            <a:endParaRPr lang="en-US" dirty="0"/>
          </a:p>
        </p:txBody>
      </p:sp>
      <p:pic>
        <p:nvPicPr>
          <p:cNvPr id="4" name="Graphic 3">
            <a:extLst>
              <a:ext uri="{FF2B5EF4-FFF2-40B4-BE49-F238E27FC236}">
                <a16:creationId xmlns:a16="http://schemas.microsoft.com/office/drawing/2014/main" id="{E5CF7A6E-0EE0-4D62-AF11-7D791B50D4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7767" y="1255698"/>
            <a:ext cx="6096000" cy="3183937"/>
          </a:xfrm>
          <a:prstGeom prst="rect">
            <a:avLst/>
          </a:prstGeom>
        </p:spPr>
      </p:pic>
      <p:cxnSp>
        <p:nvCxnSpPr>
          <p:cNvPr id="6" name="Straight Arrow Connector 5">
            <a:extLst>
              <a:ext uri="{FF2B5EF4-FFF2-40B4-BE49-F238E27FC236}">
                <a16:creationId xmlns:a16="http://schemas.microsoft.com/office/drawing/2014/main" id="{0201DC72-55DA-4B75-8315-A9B783D62A3B}"/>
              </a:ext>
            </a:extLst>
          </p:cNvPr>
          <p:cNvCxnSpPr>
            <a:cxnSpLocks/>
          </p:cNvCxnSpPr>
          <p:nvPr/>
        </p:nvCxnSpPr>
        <p:spPr>
          <a:xfrm flipV="1">
            <a:off x="6894281" y="2714171"/>
            <a:ext cx="0" cy="714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F63978-9851-4089-92AA-2D3252C1E91A}"/>
              </a:ext>
            </a:extLst>
          </p:cNvPr>
          <p:cNvSpPr txBox="1"/>
          <p:nvPr/>
        </p:nvSpPr>
        <p:spPr>
          <a:xfrm>
            <a:off x="6342738" y="3429000"/>
            <a:ext cx="1103086" cy="369332"/>
          </a:xfrm>
          <a:prstGeom prst="rect">
            <a:avLst/>
          </a:prstGeom>
          <a:noFill/>
          <a:ln>
            <a:solidFill>
              <a:srgbClr val="FF0000"/>
            </a:solidFill>
          </a:ln>
        </p:spPr>
        <p:txBody>
          <a:bodyPr wrap="square" rtlCol="0">
            <a:spAutoFit/>
          </a:bodyPr>
          <a:lstStyle/>
          <a:p>
            <a:r>
              <a:rPr lang="en-US" dirty="0"/>
              <a:t>This One</a:t>
            </a:r>
          </a:p>
        </p:txBody>
      </p:sp>
    </p:spTree>
    <p:extLst>
      <p:ext uri="{BB962C8B-B14F-4D97-AF65-F5344CB8AC3E}">
        <p14:creationId xmlns:p14="http://schemas.microsoft.com/office/powerpoint/2010/main" val="159052626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1705</TotalTime>
  <Words>912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Intro to Docker</vt:lpstr>
      <vt:lpstr>What is docker?</vt:lpstr>
      <vt:lpstr>What is docker?</vt:lpstr>
      <vt:lpstr>Why you should want to learn Docker</vt:lpstr>
      <vt:lpstr>Why use docker?</vt:lpstr>
      <vt:lpstr>Why use docker?</vt:lpstr>
      <vt:lpstr>Docker IMages</vt:lpstr>
      <vt:lpstr>Docker Containers</vt:lpstr>
      <vt:lpstr>Docker cli</vt:lpstr>
      <vt:lpstr>How images and containers relate</vt:lpstr>
      <vt:lpstr>Docker registry</vt:lpstr>
      <vt:lpstr>DockerFiles</vt:lpstr>
      <vt:lpstr>DockerFiles</vt:lpstr>
      <vt:lpstr>Docker compose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Docker</dc:title>
  <dc:creator>Riley Johnson</dc:creator>
  <cp:lastModifiedBy>Riley Johnson</cp:lastModifiedBy>
  <cp:revision>37</cp:revision>
  <dcterms:created xsi:type="dcterms:W3CDTF">2018-10-16T17:45:44Z</dcterms:created>
  <dcterms:modified xsi:type="dcterms:W3CDTF">2018-10-17T22:10:45Z</dcterms:modified>
</cp:coreProperties>
</file>