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56" r:id="rId5"/>
    <p:sldId id="281" r:id="rId6"/>
    <p:sldId id="265" r:id="rId7"/>
    <p:sldId id="258" r:id="rId8"/>
    <p:sldId id="272" r:id="rId9"/>
    <p:sldId id="278" r:id="rId10"/>
    <p:sldId id="293" r:id="rId11"/>
    <p:sldId id="273" r:id="rId12"/>
    <p:sldId id="276" r:id="rId13"/>
    <p:sldId id="277" r:id="rId14"/>
    <p:sldId id="288" r:id="rId15"/>
    <p:sldId id="285" r:id="rId16"/>
    <p:sldId id="292" r:id="rId17"/>
    <p:sldId id="290" r:id="rId18"/>
    <p:sldId id="283" r:id="rId19"/>
    <p:sldId id="282" r:id="rId20"/>
    <p:sldId id="289" r:id="rId21"/>
    <p:sldId id="295" r:id="rId22"/>
    <p:sldId id="296" r:id="rId23"/>
    <p:sldId id="297" r:id="rId24"/>
    <p:sldId id="275" r:id="rId25"/>
    <p:sldId id="284" r:id="rId26"/>
    <p:sldId id="287" r:id="rId27"/>
    <p:sldId id="298" r:id="rId28"/>
    <p:sldId id="280" r:id="rId29"/>
    <p:sldId id="26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8181"/>
    <a:srgbClr val="5C6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60" autoAdjust="0"/>
    <p:restoredTop sz="95294" autoAdjust="0"/>
  </p:normalViewPr>
  <p:slideViewPr>
    <p:cSldViewPr snapToGrid="0">
      <p:cViewPr varScale="1">
        <p:scale>
          <a:sx n="112" d="100"/>
          <a:sy n="112" d="100"/>
        </p:scale>
        <p:origin x="252" y="102"/>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9/18/2017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9/18/2017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FDE056B7-329B-4E98-A7DE-1095F29C9987}" type="datetime1">
              <a:rPr lang="en-US" smtClean="0"/>
              <a:t>9/18/2017</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6B30EAD2-84F0-424D-85FA-C85CE5D7B84D}" type="datetime1">
              <a:rPr lang="en-US" smtClean="0"/>
              <a:t>9/18/2017</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7272A335-28DE-461F-86D4-4A540BEA59B0}" type="datetime1">
              <a:rPr lang="en-US" smtClean="0"/>
              <a:t>9/18/2017</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baseline="0">
                <a:solidFill>
                  <a:schemeClr val="bg1">
                    <a:lumMod val="7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EA5CF9C1-51F7-4E92-A279-1FFCE980DDD9}" type="datetime1">
              <a:rPr lang="en-US" smtClean="0"/>
              <a:t>9/18/2017</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DC1A038D-FDC8-4BB1-AD53-DEF36236CCF5}" type="datetime1">
              <a:rPr lang="en-US" smtClean="0"/>
              <a:t>9/18/2017</a:t>
            </a:fld>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endParaRPr/>
          </a:p>
        </p:txBody>
      </p:sp>
      <p:sp>
        <p:nvSpPr>
          <p:cNvPr id="7" name="Date Placeholder 6"/>
          <p:cNvSpPr>
            <a:spLocks noGrp="1"/>
          </p:cNvSpPr>
          <p:nvPr>
            <p:ph type="dt" sz="half" idx="10"/>
          </p:nvPr>
        </p:nvSpPr>
        <p:spPr/>
        <p:txBody>
          <a:bodyPr/>
          <a:lstStyle/>
          <a:p>
            <a:fld id="{E13729E3-7C8F-407D-B4C1-8AD873D40758}" type="datetime1">
              <a:rPr lang="en-US" smtClean="0"/>
              <a:t>9/18/2017</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endParaRPr/>
          </a:p>
        </p:txBody>
      </p:sp>
      <p:sp>
        <p:nvSpPr>
          <p:cNvPr id="3" name="Date Placeholder 2"/>
          <p:cNvSpPr>
            <a:spLocks noGrp="1"/>
          </p:cNvSpPr>
          <p:nvPr>
            <p:ph type="dt" sz="half" idx="10"/>
          </p:nvPr>
        </p:nvSpPr>
        <p:spPr/>
        <p:txBody>
          <a:bodyPr/>
          <a:lstStyle/>
          <a:p>
            <a:fld id="{0D0605C7-DA32-47E3-8E60-0B60D86BAF89}" type="datetime1">
              <a:rPr lang="en-US" smtClean="0"/>
              <a:t>9/18/2017</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 name="Footer Placeholder 2"/>
          <p:cNvSpPr>
            <a:spLocks noGrp="1"/>
          </p:cNvSpPr>
          <p:nvPr>
            <p:ph type="ftr" sz="quarter" idx="11"/>
          </p:nvPr>
        </p:nvSpPr>
        <p:spPr/>
        <p:txBody>
          <a:bodyPr/>
          <a:lstStyle/>
          <a:p>
            <a:r>
              <a:rPr lang="en-US"/>
              <a:t>Add a footer</a:t>
            </a:r>
            <a:endParaRPr/>
          </a:p>
        </p:txBody>
      </p:sp>
      <p:sp>
        <p:nvSpPr>
          <p:cNvPr id="2" name="Date Placeholder 1"/>
          <p:cNvSpPr>
            <a:spLocks noGrp="1"/>
          </p:cNvSpPr>
          <p:nvPr>
            <p:ph type="dt" sz="half" idx="10"/>
          </p:nvPr>
        </p:nvSpPr>
        <p:spPr/>
        <p:txBody>
          <a:bodyPr/>
          <a:lstStyle/>
          <a:p>
            <a:fld id="{CA89260F-252E-49E9-8B36-9D774100BA25}" type="datetime1">
              <a:rPr lang="en-US" smtClean="0"/>
              <a:t>9/18/2017</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2AB5DA44-6BB8-4FCD-946A-1E2EFA3D1A5F}" type="datetime1">
              <a:rPr lang="en-US" smtClean="0"/>
              <a:t>9/18/2017</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5052C8DE-E6DB-42D9-BE6D-D9F39E19B42A}" type="datetime1">
              <a:rPr lang="en-US" smtClean="0"/>
              <a:t>9/18/2017</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1">
                    <a:lumMod val="75000"/>
                  </a:schemeClr>
                </a:solidFill>
              </a:defRPr>
            </a:lvl1pPr>
          </a:lstStyle>
          <a:p>
            <a:r>
              <a:rPr lang="en-US"/>
              <a:t>Add a footer</a:t>
            </a: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2A66FFC4-1542-4DAA-837B-D6921D33E8CC}" type="datetime1">
              <a:rPr lang="en-US" smtClean="0"/>
              <a:pPr/>
              <a:t>9/18/2017</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3" Type="http://schemas.openxmlformats.org/officeDocument/2006/relationships/hyperlink" Target="https://play.golang.org/"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therileyjohnson.com/" TargetMode="External"/><Relationship Id="rId4" Type="http://schemas.openxmlformats.org/officeDocument/2006/relationships/hyperlink" Target="https://github.com/the-rileyj/Learn-Go-Fas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hyperlink" Target="http://www.welu.photography/" TargetMode="External"/><Relationship Id="rId1" Type="http://schemas.openxmlformats.org/officeDocument/2006/relationships/slideLayout" Target="../slideLayouts/slideLayout3.xml"/><Relationship Id="rId5" Type="http://schemas.openxmlformats.org/officeDocument/2006/relationships/image" Target="../media/image63.png"/><Relationship Id="rId4" Type="http://schemas.openxmlformats.org/officeDocument/2006/relationships/image" Target="../media/image62.jpeg"/></Relationships>
</file>

<file path=ppt/slides/_rels/slide2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jpeg"/><Relationship Id="rId1" Type="http://schemas.openxmlformats.org/officeDocument/2006/relationships/slideLayout" Target="../slideLayouts/slideLayout3.xml"/><Relationship Id="rId4" Type="http://schemas.openxmlformats.org/officeDocument/2006/relationships/image" Target="../media/image6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golang/go/wiki/GoUse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718181"/>
                </a:solidFill>
              </a:rPr>
              <a:t>Learn</a:t>
            </a:r>
            <a:r>
              <a:rPr lang="en-US" dirty="0"/>
              <a:t> Go Fast</a:t>
            </a:r>
          </a:p>
        </p:txBody>
      </p:sp>
      <p:sp>
        <p:nvSpPr>
          <p:cNvPr id="3" name="Subtitle 2"/>
          <p:cNvSpPr>
            <a:spLocks noGrp="1"/>
          </p:cNvSpPr>
          <p:nvPr>
            <p:ph type="subTitle" idx="1"/>
          </p:nvPr>
        </p:nvSpPr>
        <p:spPr/>
        <p:txBody>
          <a:bodyPr/>
          <a:lstStyle/>
          <a:p>
            <a:r>
              <a:rPr lang="en-US" dirty="0">
                <a:solidFill>
                  <a:srgbClr val="718181"/>
                </a:solidFill>
              </a:rPr>
              <a:t>With</a:t>
            </a:r>
            <a:r>
              <a:rPr lang="en-US" dirty="0"/>
              <a:t> Riley</a:t>
            </a:r>
          </a:p>
        </p:txBody>
      </p:sp>
      <p:pic>
        <p:nvPicPr>
          <p:cNvPr id="2050" name="Picture 2" descr="Image result for golang gopher no background">
            <a:extLst>
              <a:ext uri="{FF2B5EF4-FFF2-40B4-BE49-F238E27FC236}">
                <a16:creationId xmlns:a16="http://schemas.microsoft.com/office/drawing/2014/main" id="{7E1D78FD-AD9B-4EED-9748-16F6AB9265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20286" y="4378215"/>
            <a:ext cx="1351429" cy="723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D3C479E-10D2-4CD5-B84E-88AF2519C166}"/>
              </a:ext>
            </a:extLst>
          </p:cNvPr>
          <p:cNvPicPr>
            <a:picLocks noChangeAspect="1"/>
          </p:cNvPicPr>
          <p:nvPr/>
        </p:nvPicPr>
        <p:blipFill rotWithShape="1">
          <a:blip r:embed="rId2"/>
          <a:srcRect l="2302" t="2409" b="1591"/>
          <a:stretch/>
        </p:blipFill>
        <p:spPr>
          <a:xfrm>
            <a:off x="5379919" y="1154322"/>
            <a:ext cx="4131762" cy="1481329"/>
          </a:xfrm>
          <a:prstGeom prst="rect">
            <a:avLst/>
          </a:prstGeom>
        </p:spPr>
      </p:pic>
      <p:sp>
        <p:nvSpPr>
          <p:cNvPr id="4" name="Title 3"/>
          <p:cNvSpPr>
            <a:spLocks noGrp="1"/>
          </p:cNvSpPr>
          <p:nvPr>
            <p:ph type="title"/>
          </p:nvPr>
        </p:nvSpPr>
        <p:spPr>
          <a:xfrm>
            <a:off x="0" y="278674"/>
            <a:ext cx="2400300" cy="875648"/>
          </a:xfrm>
        </p:spPr>
        <p:txBody>
          <a:bodyPr>
            <a:normAutofit/>
          </a:bodyPr>
          <a:lstStyle/>
          <a:p>
            <a:r>
              <a:rPr lang="en-US" dirty="0"/>
              <a:t>Looping</a:t>
            </a:r>
          </a:p>
        </p:txBody>
      </p:sp>
      <p:sp>
        <p:nvSpPr>
          <p:cNvPr id="13" name="Text Placeholder 4">
            <a:extLst>
              <a:ext uri="{FF2B5EF4-FFF2-40B4-BE49-F238E27FC236}">
                <a16:creationId xmlns:a16="http://schemas.microsoft.com/office/drawing/2014/main" id="{82873F9A-5AD0-4E49-A8AA-C76B93F59CA9}"/>
              </a:ext>
            </a:extLst>
          </p:cNvPr>
          <p:cNvSpPr txBox="1">
            <a:spLocks/>
          </p:cNvSpPr>
          <p:nvPr/>
        </p:nvSpPr>
        <p:spPr>
          <a:xfrm>
            <a:off x="166686" y="4245345"/>
            <a:ext cx="11871433" cy="2270865"/>
          </a:xfrm>
          <a:prstGeom prst="rect">
            <a:avLst/>
          </a:prstGeom>
          <a:solidFill>
            <a:schemeClr val="accent1">
              <a:lumMod val="7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marL="457200" indent="-457200" algn="l">
              <a:buAutoNum type="arabicPeriod"/>
            </a:pPr>
            <a:endParaRPr lang="en-US" cap="none" dirty="0">
              <a:solidFill>
                <a:schemeClr val="accent1">
                  <a:lumMod val="60000"/>
                  <a:lumOff val="40000"/>
                </a:schemeClr>
              </a:solidFill>
            </a:endParaRPr>
          </a:p>
          <a:p>
            <a:pPr marL="457200" indent="-457200" algn="l">
              <a:buAutoNum type="arabicPeriod"/>
            </a:pPr>
            <a:r>
              <a:rPr lang="en-US" cap="none" dirty="0">
                <a:solidFill>
                  <a:schemeClr val="accent1">
                    <a:lumMod val="60000"/>
                    <a:lumOff val="40000"/>
                  </a:schemeClr>
                </a:solidFill>
              </a:rPr>
              <a:t>There is only one loop in Go, the “for” loop</a:t>
            </a:r>
          </a:p>
          <a:p>
            <a:pPr marL="457200" indent="-457200" algn="l">
              <a:buAutoNum type="arabicPeriod"/>
            </a:pPr>
            <a:r>
              <a:rPr lang="en-US" cap="none" dirty="0">
                <a:solidFill>
                  <a:schemeClr val="accent1">
                    <a:lumMod val="60000"/>
                    <a:lumOff val="40000"/>
                  </a:schemeClr>
                </a:solidFill>
              </a:rPr>
              <a:t>Consists of initialization, condition, and incrementor</a:t>
            </a:r>
          </a:p>
          <a:p>
            <a:pPr marL="457200" indent="-457200" algn="l">
              <a:buAutoNum type="arabicPeriod"/>
            </a:pPr>
            <a:r>
              <a:rPr lang="en-US" cap="none" dirty="0">
                <a:solidFill>
                  <a:schemeClr val="accent1">
                    <a:lumMod val="60000"/>
                    <a:lumOff val="40000"/>
                  </a:schemeClr>
                </a:solidFill>
              </a:rPr>
              <a:t>Though all three can be omitted; omission of the incrementor creates a “while” loop, omission of all three creates an infinite loop</a:t>
            </a:r>
          </a:p>
          <a:p>
            <a:pPr marL="457200" indent="-457200" algn="l">
              <a:buAutoNum type="arabicPeriod"/>
            </a:pPr>
            <a:r>
              <a:rPr lang="en-US" cap="none" dirty="0">
                <a:solidFill>
                  <a:schemeClr val="accent1">
                    <a:lumMod val="60000"/>
                    <a:lumOff val="40000"/>
                  </a:schemeClr>
                </a:solidFill>
              </a:rPr>
              <a:t>For range loop can be used in a similar fashion </a:t>
            </a:r>
          </a:p>
          <a:p>
            <a:pPr marL="457200" indent="-457200" algn="l">
              <a:buAutoNum type="arabicPeriod"/>
            </a:pPr>
            <a:endParaRPr lang="en-US" cap="none" dirty="0">
              <a:solidFill>
                <a:schemeClr val="accent1">
                  <a:lumMod val="60000"/>
                  <a:lumOff val="40000"/>
                </a:schemeClr>
              </a:solidFill>
            </a:endParaRPr>
          </a:p>
          <a:p>
            <a:pPr marL="457200" indent="-457200" algn="l">
              <a:buAutoNum type="arabicPeriod"/>
            </a:pPr>
            <a:endParaRPr lang="en-US" cap="none" dirty="0">
              <a:solidFill>
                <a:schemeClr val="accent1">
                  <a:lumMod val="60000"/>
                  <a:lumOff val="40000"/>
                </a:schemeClr>
              </a:solidFill>
            </a:endParaRPr>
          </a:p>
          <a:p>
            <a:pPr marL="457200" indent="-457200" algn="l">
              <a:buAutoNum type="arabicPeriod"/>
            </a:pPr>
            <a:endParaRPr lang="en-US" cap="none" dirty="0">
              <a:solidFill>
                <a:schemeClr val="accent1">
                  <a:lumMod val="60000"/>
                  <a:lumOff val="40000"/>
                </a:schemeClr>
              </a:solidFill>
            </a:endParaRPr>
          </a:p>
        </p:txBody>
      </p:sp>
      <p:pic>
        <p:nvPicPr>
          <p:cNvPr id="2" name="Picture 1">
            <a:extLst>
              <a:ext uri="{FF2B5EF4-FFF2-40B4-BE49-F238E27FC236}">
                <a16:creationId xmlns:a16="http://schemas.microsoft.com/office/drawing/2014/main" id="{25344B6F-9FB1-41C5-9C17-5333780B3218}"/>
              </a:ext>
            </a:extLst>
          </p:cNvPr>
          <p:cNvPicPr>
            <a:picLocks noChangeAspect="1"/>
          </p:cNvPicPr>
          <p:nvPr/>
        </p:nvPicPr>
        <p:blipFill rotWithShape="1">
          <a:blip r:embed="rId3"/>
          <a:srcRect l="8189" t="9302"/>
          <a:stretch/>
        </p:blipFill>
        <p:spPr>
          <a:xfrm>
            <a:off x="157542" y="1154322"/>
            <a:ext cx="2743125" cy="1410706"/>
          </a:xfrm>
          <a:prstGeom prst="rect">
            <a:avLst/>
          </a:prstGeom>
        </p:spPr>
      </p:pic>
      <p:pic>
        <p:nvPicPr>
          <p:cNvPr id="5" name="Picture 4">
            <a:extLst>
              <a:ext uri="{FF2B5EF4-FFF2-40B4-BE49-F238E27FC236}">
                <a16:creationId xmlns:a16="http://schemas.microsoft.com/office/drawing/2014/main" id="{63F76281-2B3A-47EF-B417-6A915F3E9ACA}"/>
              </a:ext>
            </a:extLst>
          </p:cNvPr>
          <p:cNvPicPr>
            <a:picLocks noChangeAspect="1"/>
          </p:cNvPicPr>
          <p:nvPr/>
        </p:nvPicPr>
        <p:blipFill rotWithShape="1">
          <a:blip r:embed="rId4"/>
          <a:srcRect l="2550" t="9114" r="24422"/>
          <a:stretch/>
        </p:blipFill>
        <p:spPr>
          <a:xfrm>
            <a:off x="157542" y="2599979"/>
            <a:ext cx="2743125" cy="1603592"/>
          </a:xfrm>
          <a:prstGeom prst="rect">
            <a:avLst/>
          </a:prstGeom>
        </p:spPr>
      </p:pic>
      <p:pic>
        <p:nvPicPr>
          <p:cNvPr id="6" name="Picture 5">
            <a:extLst>
              <a:ext uri="{FF2B5EF4-FFF2-40B4-BE49-F238E27FC236}">
                <a16:creationId xmlns:a16="http://schemas.microsoft.com/office/drawing/2014/main" id="{7C26C394-012B-4F52-989E-F369B7F1636C}"/>
              </a:ext>
            </a:extLst>
          </p:cNvPr>
          <p:cNvPicPr>
            <a:picLocks noChangeAspect="1"/>
          </p:cNvPicPr>
          <p:nvPr/>
        </p:nvPicPr>
        <p:blipFill rotWithShape="1">
          <a:blip r:embed="rId5"/>
          <a:srcRect l="311" t="1824" r="12714"/>
          <a:stretch/>
        </p:blipFill>
        <p:spPr>
          <a:xfrm>
            <a:off x="3086219" y="1151319"/>
            <a:ext cx="2108150" cy="1310871"/>
          </a:xfrm>
          <a:prstGeom prst="rect">
            <a:avLst/>
          </a:prstGeom>
        </p:spPr>
      </p:pic>
      <p:pic>
        <p:nvPicPr>
          <p:cNvPr id="7" name="Picture 6">
            <a:extLst>
              <a:ext uri="{FF2B5EF4-FFF2-40B4-BE49-F238E27FC236}">
                <a16:creationId xmlns:a16="http://schemas.microsoft.com/office/drawing/2014/main" id="{8395E7D7-3819-4710-AB58-7285F1F74468}"/>
              </a:ext>
            </a:extLst>
          </p:cNvPr>
          <p:cNvPicPr>
            <a:picLocks noChangeAspect="1"/>
          </p:cNvPicPr>
          <p:nvPr/>
        </p:nvPicPr>
        <p:blipFill rotWithShape="1">
          <a:blip r:embed="rId6"/>
          <a:srcRect l="1081" t="3005"/>
          <a:stretch/>
        </p:blipFill>
        <p:spPr>
          <a:xfrm>
            <a:off x="3086217" y="2489668"/>
            <a:ext cx="2108152" cy="1712892"/>
          </a:xfrm>
          <a:prstGeom prst="rect">
            <a:avLst/>
          </a:prstGeom>
        </p:spPr>
      </p:pic>
      <p:pic>
        <p:nvPicPr>
          <p:cNvPr id="8" name="Picture 7">
            <a:extLst>
              <a:ext uri="{FF2B5EF4-FFF2-40B4-BE49-F238E27FC236}">
                <a16:creationId xmlns:a16="http://schemas.microsoft.com/office/drawing/2014/main" id="{22749938-2490-4119-AD03-A4BC30C71433}"/>
              </a:ext>
            </a:extLst>
          </p:cNvPr>
          <p:cNvPicPr>
            <a:picLocks noChangeAspect="1"/>
          </p:cNvPicPr>
          <p:nvPr/>
        </p:nvPicPr>
        <p:blipFill rotWithShape="1">
          <a:blip r:embed="rId7"/>
          <a:srcRect l="968" r="60628" b="2790"/>
          <a:stretch/>
        </p:blipFill>
        <p:spPr>
          <a:xfrm>
            <a:off x="10153351" y="1793509"/>
            <a:ext cx="1884768" cy="2409051"/>
          </a:xfrm>
          <a:prstGeom prst="rect">
            <a:avLst/>
          </a:prstGeom>
        </p:spPr>
      </p:pic>
      <p:sp>
        <p:nvSpPr>
          <p:cNvPr id="10" name="TextBox 9">
            <a:extLst>
              <a:ext uri="{FF2B5EF4-FFF2-40B4-BE49-F238E27FC236}">
                <a16:creationId xmlns:a16="http://schemas.microsoft.com/office/drawing/2014/main" id="{35040D46-8959-4554-82DC-0B839545BF93}"/>
              </a:ext>
            </a:extLst>
          </p:cNvPr>
          <p:cNvSpPr txBox="1"/>
          <p:nvPr/>
        </p:nvSpPr>
        <p:spPr>
          <a:xfrm>
            <a:off x="26914" y="1148108"/>
            <a:ext cx="261257" cy="274320"/>
          </a:xfrm>
          <a:prstGeom prst="rect">
            <a:avLst/>
          </a:prstGeom>
          <a:solidFill>
            <a:schemeClr val="accent1">
              <a:lumMod val="75000"/>
            </a:schemeClr>
          </a:solidFill>
        </p:spPr>
        <p:txBody>
          <a:bodyPr wrap="square" rtlCol="0" anchor="ctr">
            <a:spAutoFit/>
          </a:bodyPr>
          <a:lstStyle/>
          <a:p>
            <a:pPr algn="ctr"/>
            <a:r>
              <a:rPr lang="en-US" dirty="0"/>
              <a:t>1</a:t>
            </a:r>
          </a:p>
        </p:txBody>
      </p:sp>
      <p:sp>
        <p:nvSpPr>
          <p:cNvPr id="11" name="TextBox 10">
            <a:extLst>
              <a:ext uri="{FF2B5EF4-FFF2-40B4-BE49-F238E27FC236}">
                <a16:creationId xmlns:a16="http://schemas.microsoft.com/office/drawing/2014/main" id="{45116AE7-66C3-4DE0-99CC-F251F20A86D3}"/>
              </a:ext>
            </a:extLst>
          </p:cNvPr>
          <p:cNvSpPr txBox="1"/>
          <p:nvPr/>
        </p:nvSpPr>
        <p:spPr>
          <a:xfrm>
            <a:off x="2949846" y="1485757"/>
            <a:ext cx="261257" cy="274320"/>
          </a:xfrm>
          <a:prstGeom prst="rect">
            <a:avLst/>
          </a:prstGeom>
          <a:solidFill>
            <a:schemeClr val="accent1">
              <a:lumMod val="75000"/>
            </a:schemeClr>
          </a:solidFill>
        </p:spPr>
        <p:txBody>
          <a:bodyPr wrap="square" rtlCol="0" anchor="ctr">
            <a:spAutoFit/>
          </a:bodyPr>
          <a:lstStyle/>
          <a:p>
            <a:pPr algn="ctr"/>
            <a:r>
              <a:rPr lang="en-US" dirty="0"/>
              <a:t>2</a:t>
            </a:r>
          </a:p>
        </p:txBody>
      </p:sp>
      <p:sp>
        <p:nvSpPr>
          <p:cNvPr id="12" name="TextBox 11">
            <a:extLst>
              <a:ext uri="{FF2B5EF4-FFF2-40B4-BE49-F238E27FC236}">
                <a16:creationId xmlns:a16="http://schemas.microsoft.com/office/drawing/2014/main" id="{7E32B0D6-40B4-4B93-8BA7-20B0B6E09B91}"/>
              </a:ext>
            </a:extLst>
          </p:cNvPr>
          <p:cNvSpPr txBox="1"/>
          <p:nvPr/>
        </p:nvSpPr>
        <p:spPr>
          <a:xfrm>
            <a:off x="2955588" y="2828328"/>
            <a:ext cx="261257" cy="265176"/>
          </a:xfrm>
          <a:prstGeom prst="rect">
            <a:avLst/>
          </a:prstGeom>
          <a:solidFill>
            <a:schemeClr val="accent1">
              <a:lumMod val="75000"/>
            </a:schemeClr>
          </a:solidFill>
        </p:spPr>
        <p:txBody>
          <a:bodyPr wrap="square" rtlCol="0" anchor="ctr">
            <a:spAutoFit/>
          </a:bodyPr>
          <a:lstStyle/>
          <a:p>
            <a:pPr algn="ctr"/>
            <a:r>
              <a:rPr lang="en-US" dirty="0"/>
              <a:t>3</a:t>
            </a:r>
          </a:p>
        </p:txBody>
      </p:sp>
      <p:sp>
        <p:nvSpPr>
          <p:cNvPr id="14" name="TextBox 13">
            <a:extLst>
              <a:ext uri="{FF2B5EF4-FFF2-40B4-BE49-F238E27FC236}">
                <a16:creationId xmlns:a16="http://schemas.microsoft.com/office/drawing/2014/main" id="{571C18FA-AFAE-4CC6-BD1D-7EE22159F058}"/>
              </a:ext>
            </a:extLst>
          </p:cNvPr>
          <p:cNvSpPr txBox="1"/>
          <p:nvPr/>
        </p:nvSpPr>
        <p:spPr>
          <a:xfrm>
            <a:off x="36057" y="2599979"/>
            <a:ext cx="261257" cy="274320"/>
          </a:xfrm>
          <a:prstGeom prst="rect">
            <a:avLst/>
          </a:prstGeom>
          <a:solidFill>
            <a:schemeClr val="accent1">
              <a:lumMod val="75000"/>
            </a:schemeClr>
          </a:solidFill>
        </p:spPr>
        <p:txBody>
          <a:bodyPr wrap="square" rtlCol="0" anchor="ctr">
            <a:spAutoFit/>
          </a:bodyPr>
          <a:lstStyle/>
          <a:p>
            <a:pPr algn="ctr"/>
            <a:r>
              <a:rPr lang="en-US" dirty="0"/>
              <a:t>1</a:t>
            </a:r>
          </a:p>
        </p:txBody>
      </p:sp>
      <p:sp>
        <p:nvSpPr>
          <p:cNvPr id="15" name="TextBox 14">
            <a:extLst>
              <a:ext uri="{FF2B5EF4-FFF2-40B4-BE49-F238E27FC236}">
                <a16:creationId xmlns:a16="http://schemas.microsoft.com/office/drawing/2014/main" id="{A37978B8-5D44-4F4C-9368-B83BDEF8EC9E}"/>
              </a:ext>
            </a:extLst>
          </p:cNvPr>
          <p:cNvSpPr txBox="1"/>
          <p:nvPr/>
        </p:nvSpPr>
        <p:spPr>
          <a:xfrm>
            <a:off x="2955588" y="1147097"/>
            <a:ext cx="261257" cy="274320"/>
          </a:xfrm>
          <a:prstGeom prst="rect">
            <a:avLst/>
          </a:prstGeom>
          <a:solidFill>
            <a:schemeClr val="accent1">
              <a:lumMod val="75000"/>
            </a:schemeClr>
          </a:solidFill>
        </p:spPr>
        <p:txBody>
          <a:bodyPr wrap="square" rtlCol="0" anchor="ctr">
            <a:spAutoFit/>
          </a:bodyPr>
          <a:lstStyle/>
          <a:p>
            <a:pPr algn="ctr"/>
            <a:r>
              <a:rPr lang="en-US" dirty="0"/>
              <a:t>1</a:t>
            </a:r>
          </a:p>
        </p:txBody>
      </p:sp>
      <p:sp>
        <p:nvSpPr>
          <p:cNvPr id="16" name="TextBox 15">
            <a:extLst>
              <a:ext uri="{FF2B5EF4-FFF2-40B4-BE49-F238E27FC236}">
                <a16:creationId xmlns:a16="http://schemas.microsoft.com/office/drawing/2014/main" id="{B80C6656-2AEA-47AF-A110-FE7EEE4D3076}"/>
              </a:ext>
            </a:extLst>
          </p:cNvPr>
          <p:cNvSpPr txBox="1"/>
          <p:nvPr/>
        </p:nvSpPr>
        <p:spPr>
          <a:xfrm>
            <a:off x="2955588" y="2489668"/>
            <a:ext cx="261257" cy="274320"/>
          </a:xfrm>
          <a:prstGeom prst="rect">
            <a:avLst/>
          </a:prstGeom>
          <a:solidFill>
            <a:schemeClr val="accent1">
              <a:lumMod val="75000"/>
            </a:schemeClr>
          </a:solidFill>
        </p:spPr>
        <p:txBody>
          <a:bodyPr wrap="square" rtlCol="0" anchor="ctr">
            <a:spAutoFit/>
          </a:bodyPr>
          <a:lstStyle/>
          <a:p>
            <a:pPr algn="ctr"/>
            <a:r>
              <a:rPr lang="en-US" dirty="0"/>
              <a:t>1</a:t>
            </a:r>
          </a:p>
        </p:txBody>
      </p:sp>
      <p:sp>
        <p:nvSpPr>
          <p:cNvPr id="17" name="TextBox 16">
            <a:extLst>
              <a:ext uri="{FF2B5EF4-FFF2-40B4-BE49-F238E27FC236}">
                <a16:creationId xmlns:a16="http://schemas.microsoft.com/office/drawing/2014/main" id="{42D79EDD-1ED8-4D34-B285-DD9C62B435C7}"/>
              </a:ext>
            </a:extLst>
          </p:cNvPr>
          <p:cNvSpPr txBox="1"/>
          <p:nvPr/>
        </p:nvSpPr>
        <p:spPr>
          <a:xfrm>
            <a:off x="10153351" y="1147097"/>
            <a:ext cx="1884768" cy="644358"/>
          </a:xfrm>
          <a:prstGeom prst="rect">
            <a:avLst/>
          </a:prstGeom>
          <a:solidFill>
            <a:schemeClr val="accent1">
              <a:lumMod val="75000"/>
            </a:schemeClr>
          </a:solidFill>
        </p:spPr>
        <p:txBody>
          <a:bodyPr wrap="square" rtlCol="0" anchor="ctr">
            <a:noAutofit/>
          </a:bodyPr>
          <a:lstStyle/>
          <a:p>
            <a:pPr algn="ctr"/>
            <a:r>
              <a:rPr lang="en-US" sz="3600" dirty="0"/>
              <a:t>Output:</a:t>
            </a:r>
          </a:p>
        </p:txBody>
      </p:sp>
      <p:sp>
        <p:nvSpPr>
          <p:cNvPr id="18" name="TextBox 17">
            <a:extLst>
              <a:ext uri="{FF2B5EF4-FFF2-40B4-BE49-F238E27FC236}">
                <a16:creationId xmlns:a16="http://schemas.microsoft.com/office/drawing/2014/main" id="{82AF0578-A48D-4AA3-88C0-E4E980ED613E}"/>
              </a:ext>
            </a:extLst>
          </p:cNvPr>
          <p:cNvSpPr txBox="1"/>
          <p:nvPr/>
        </p:nvSpPr>
        <p:spPr>
          <a:xfrm>
            <a:off x="5249290" y="1156241"/>
            <a:ext cx="261257" cy="265176"/>
          </a:xfrm>
          <a:prstGeom prst="rect">
            <a:avLst/>
          </a:prstGeom>
          <a:solidFill>
            <a:schemeClr val="accent1">
              <a:lumMod val="75000"/>
            </a:schemeClr>
          </a:solidFill>
        </p:spPr>
        <p:txBody>
          <a:bodyPr wrap="square" rtlCol="0" anchor="ctr">
            <a:spAutoFit/>
          </a:bodyPr>
          <a:lstStyle/>
          <a:p>
            <a:pPr algn="ctr"/>
            <a:r>
              <a:rPr lang="en-US" dirty="0"/>
              <a:t>4</a:t>
            </a:r>
          </a:p>
        </p:txBody>
      </p:sp>
    </p:spTree>
    <p:extLst>
      <p:ext uri="{BB962C8B-B14F-4D97-AF65-F5344CB8AC3E}">
        <p14:creationId xmlns:p14="http://schemas.microsoft.com/office/powerpoint/2010/main" val="285657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8674"/>
            <a:ext cx="2905126" cy="875648"/>
          </a:xfrm>
        </p:spPr>
        <p:txBody>
          <a:bodyPr>
            <a:normAutofit/>
          </a:bodyPr>
          <a:lstStyle/>
          <a:p>
            <a:r>
              <a:rPr lang="en-US" dirty="0"/>
              <a:t>Functions </a:t>
            </a:r>
          </a:p>
        </p:txBody>
      </p:sp>
      <p:sp>
        <p:nvSpPr>
          <p:cNvPr id="13" name="Text Placeholder 4">
            <a:extLst>
              <a:ext uri="{FF2B5EF4-FFF2-40B4-BE49-F238E27FC236}">
                <a16:creationId xmlns:a16="http://schemas.microsoft.com/office/drawing/2014/main" id="{82873F9A-5AD0-4E49-A8AA-C76B93F59CA9}"/>
              </a:ext>
            </a:extLst>
          </p:cNvPr>
          <p:cNvSpPr txBox="1">
            <a:spLocks/>
          </p:cNvSpPr>
          <p:nvPr/>
        </p:nvSpPr>
        <p:spPr>
          <a:xfrm>
            <a:off x="166686" y="4245345"/>
            <a:ext cx="11871433" cy="2270865"/>
          </a:xfrm>
          <a:prstGeom prst="rect">
            <a:avLst/>
          </a:prstGeom>
          <a:solidFill>
            <a:schemeClr val="accent1">
              <a:lumMod val="75000"/>
            </a:schemeClr>
          </a:solidFill>
        </p:spPr>
        <p:txBody>
          <a:bodyPr vert="horz" lIns="91440" tIns="45720" rIns="91440" bIns="45720" rtlCol="0" anchor="ctr">
            <a:normAutofit fontScale="85000" lnSpcReduction="10000"/>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marL="457200" indent="-457200" algn="l">
              <a:buAutoNum type="arabicPeriod"/>
            </a:pPr>
            <a:r>
              <a:rPr lang="en-US" cap="none" dirty="0">
                <a:solidFill>
                  <a:schemeClr val="accent1">
                    <a:lumMod val="60000"/>
                    <a:lumOff val="40000"/>
                  </a:schemeClr>
                </a:solidFill>
                <a:latin typeface="Courier New" panose="02070309020205020404" pitchFamily="49" charset="0"/>
                <a:cs typeface="Courier New" panose="02070309020205020404" pitchFamily="49" charset="0"/>
              </a:rPr>
              <a:t>“</a:t>
            </a:r>
            <a:r>
              <a:rPr lang="en-US" cap="none" dirty="0" err="1">
                <a:solidFill>
                  <a:schemeClr val="accent1">
                    <a:lumMod val="60000"/>
                    <a:lumOff val="40000"/>
                  </a:schemeClr>
                </a:solidFill>
                <a:latin typeface="Courier New" panose="02070309020205020404" pitchFamily="49" charset="0"/>
                <a:cs typeface="Courier New" panose="02070309020205020404" pitchFamily="49" charset="0"/>
              </a:rPr>
              <a:t>func</a:t>
            </a:r>
            <a:r>
              <a:rPr lang="en-US" cap="none" dirty="0">
                <a:solidFill>
                  <a:schemeClr val="accent1">
                    <a:lumMod val="60000"/>
                    <a:lumOff val="40000"/>
                  </a:schemeClr>
                </a:solidFill>
                <a:latin typeface="Courier New" panose="02070309020205020404" pitchFamily="49" charset="0"/>
                <a:cs typeface="Courier New" panose="02070309020205020404" pitchFamily="49" charset="0"/>
              </a:rPr>
              <a:t>” name(x string) string { return “Hi “ + x } </a:t>
            </a:r>
            <a:r>
              <a:rPr lang="en-US" cap="none" dirty="0">
                <a:solidFill>
                  <a:schemeClr val="accent1">
                    <a:lumMod val="60000"/>
                    <a:lumOff val="40000"/>
                  </a:schemeClr>
                </a:solidFill>
              </a:rPr>
              <a:t>, required, the declaration of a function itself</a:t>
            </a:r>
          </a:p>
          <a:p>
            <a:pPr marL="457200" indent="-457200" algn="l">
              <a:buAutoNum type="arabicPeriod"/>
            </a:pPr>
            <a:r>
              <a:rPr lang="en-US" cap="none" dirty="0" err="1">
                <a:solidFill>
                  <a:schemeClr val="accent1">
                    <a:lumMod val="60000"/>
                    <a:lumOff val="40000"/>
                  </a:schemeClr>
                </a:solidFill>
                <a:latin typeface="Courier New" panose="02070309020205020404" pitchFamily="49" charset="0"/>
                <a:cs typeface="Courier New" panose="02070309020205020404" pitchFamily="49" charset="0"/>
              </a:rPr>
              <a:t>func</a:t>
            </a:r>
            <a:r>
              <a:rPr lang="en-US" cap="none" dirty="0">
                <a:solidFill>
                  <a:schemeClr val="accent1">
                    <a:lumMod val="60000"/>
                    <a:lumOff val="40000"/>
                  </a:schemeClr>
                </a:solidFill>
                <a:latin typeface="Courier New" panose="02070309020205020404" pitchFamily="49" charset="0"/>
                <a:cs typeface="Courier New" panose="02070309020205020404" pitchFamily="49" charset="0"/>
              </a:rPr>
              <a:t> “name”(x string) string { return “Hi “ + x }</a:t>
            </a:r>
            <a:r>
              <a:rPr lang="en-US" cap="none" dirty="0">
                <a:solidFill>
                  <a:schemeClr val="accent1">
                    <a:lumMod val="60000"/>
                    <a:lumOff val="40000"/>
                  </a:schemeClr>
                </a:solidFill>
              </a:rPr>
              <a:t> , required (unless anonymous), the name of the function</a:t>
            </a:r>
          </a:p>
          <a:p>
            <a:pPr marL="457200" indent="-457200" algn="l">
              <a:buAutoNum type="arabicPeriod"/>
            </a:pPr>
            <a:r>
              <a:rPr lang="en-US" cap="none" dirty="0" err="1">
                <a:solidFill>
                  <a:schemeClr val="accent1">
                    <a:lumMod val="60000"/>
                    <a:lumOff val="40000"/>
                  </a:schemeClr>
                </a:solidFill>
                <a:latin typeface="Courier New" panose="02070309020205020404" pitchFamily="49" charset="0"/>
                <a:cs typeface="Courier New" panose="02070309020205020404" pitchFamily="49" charset="0"/>
              </a:rPr>
              <a:t>func</a:t>
            </a:r>
            <a:r>
              <a:rPr lang="en-US" cap="none" dirty="0">
                <a:solidFill>
                  <a:schemeClr val="accent1">
                    <a:lumMod val="60000"/>
                    <a:lumOff val="40000"/>
                  </a:schemeClr>
                </a:solidFill>
                <a:latin typeface="Courier New" panose="02070309020205020404" pitchFamily="49" charset="0"/>
                <a:cs typeface="Courier New" panose="02070309020205020404" pitchFamily="49" charset="0"/>
              </a:rPr>
              <a:t> name(“x string”) string { return “Hi “ + x }</a:t>
            </a:r>
            <a:r>
              <a:rPr lang="en-US" cap="none" dirty="0">
                <a:solidFill>
                  <a:schemeClr val="accent1">
                    <a:lumMod val="60000"/>
                    <a:lumOff val="40000"/>
                  </a:schemeClr>
                </a:solidFill>
              </a:rPr>
              <a:t> , not required, parameters to be used in the function</a:t>
            </a:r>
          </a:p>
          <a:p>
            <a:pPr marL="457200" indent="-457200" algn="l">
              <a:buAutoNum type="arabicPeriod"/>
            </a:pPr>
            <a:r>
              <a:rPr lang="en-US" cap="none" dirty="0" err="1">
                <a:solidFill>
                  <a:schemeClr val="accent1">
                    <a:lumMod val="60000"/>
                    <a:lumOff val="40000"/>
                  </a:schemeClr>
                </a:solidFill>
                <a:latin typeface="Courier New" panose="02070309020205020404" pitchFamily="49" charset="0"/>
                <a:cs typeface="Courier New" panose="02070309020205020404" pitchFamily="49" charset="0"/>
              </a:rPr>
              <a:t>func</a:t>
            </a:r>
            <a:r>
              <a:rPr lang="en-US" cap="none" dirty="0">
                <a:solidFill>
                  <a:schemeClr val="accent1">
                    <a:lumMod val="60000"/>
                    <a:lumOff val="40000"/>
                  </a:schemeClr>
                </a:solidFill>
                <a:latin typeface="Courier New" panose="02070309020205020404" pitchFamily="49" charset="0"/>
                <a:cs typeface="Courier New" panose="02070309020205020404" pitchFamily="49" charset="0"/>
              </a:rPr>
              <a:t> name(x string) “string” { return “Hi “ + x }</a:t>
            </a:r>
            <a:r>
              <a:rPr lang="en-US" cap="none" dirty="0">
                <a:solidFill>
                  <a:schemeClr val="accent1">
                    <a:lumMod val="60000"/>
                    <a:lumOff val="40000"/>
                  </a:schemeClr>
                </a:solidFill>
              </a:rPr>
              <a:t> , not required, the return type; the omission of a return </a:t>
            </a:r>
            <a:br>
              <a:rPr lang="en-US" cap="none" dirty="0">
                <a:solidFill>
                  <a:schemeClr val="accent1">
                    <a:lumMod val="60000"/>
                    <a:lumOff val="40000"/>
                  </a:schemeClr>
                </a:solidFill>
              </a:rPr>
            </a:br>
            <a:r>
              <a:rPr lang="en-US" cap="none" dirty="0">
                <a:solidFill>
                  <a:schemeClr val="accent1">
                    <a:lumMod val="60000"/>
                    <a:lumOff val="40000"/>
                  </a:schemeClr>
                </a:solidFill>
              </a:rPr>
              <a:t>type indicates that no value will be returned</a:t>
            </a:r>
          </a:p>
          <a:p>
            <a:pPr marL="457200" indent="-457200" algn="l">
              <a:buAutoNum type="arabicPeriod"/>
            </a:pPr>
            <a:r>
              <a:rPr lang="en-US" cap="none" dirty="0" err="1">
                <a:solidFill>
                  <a:schemeClr val="accent1">
                    <a:lumMod val="60000"/>
                    <a:lumOff val="40000"/>
                  </a:schemeClr>
                </a:solidFill>
                <a:latin typeface="Courier New" panose="02070309020205020404" pitchFamily="49" charset="0"/>
                <a:cs typeface="Courier New" panose="02070309020205020404" pitchFamily="49" charset="0"/>
              </a:rPr>
              <a:t>func</a:t>
            </a:r>
            <a:r>
              <a:rPr lang="en-US" cap="none" dirty="0">
                <a:solidFill>
                  <a:schemeClr val="accent1">
                    <a:lumMod val="60000"/>
                    <a:lumOff val="40000"/>
                  </a:schemeClr>
                </a:solidFill>
                <a:latin typeface="Courier New" panose="02070309020205020404" pitchFamily="49" charset="0"/>
                <a:cs typeface="Courier New" panose="02070309020205020404" pitchFamily="49" charset="0"/>
              </a:rPr>
              <a:t> name(x string) string “{ return “Hi “ + x }”</a:t>
            </a:r>
            <a:r>
              <a:rPr lang="en-US" cap="none" dirty="0">
                <a:solidFill>
                  <a:schemeClr val="accent1">
                    <a:lumMod val="60000"/>
                    <a:lumOff val="40000"/>
                  </a:schemeClr>
                </a:solidFill>
              </a:rPr>
              <a:t> , required, the function body, the code which will be </a:t>
            </a:r>
            <a:br>
              <a:rPr lang="en-US" cap="none" dirty="0">
                <a:solidFill>
                  <a:schemeClr val="accent1">
                    <a:lumMod val="60000"/>
                    <a:lumOff val="40000"/>
                  </a:schemeClr>
                </a:solidFill>
              </a:rPr>
            </a:br>
            <a:r>
              <a:rPr lang="en-US" cap="none" dirty="0">
                <a:solidFill>
                  <a:schemeClr val="accent1">
                    <a:lumMod val="60000"/>
                    <a:lumOff val="40000"/>
                  </a:schemeClr>
                </a:solidFill>
              </a:rPr>
              <a:t>executed when the function is called</a:t>
            </a:r>
          </a:p>
          <a:p>
            <a:pPr marL="457200" indent="-457200" algn="l">
              <a:buAutoNum type="arabicPeriod"/>
            </a:pPr>
            <a:r>
              <a:rPr lang="en-US" cap="none" dirty="0">
                <a:solidFill>
                  <a:schemeClr val="accent1">
                    <a:lumMod val="60000"/>
                    <a:lumOff val="40000"/>
                  </a:schemeClr>
                </a:solidFill>
              </a:rPr>
              <a:t>Anonymous functions exist in Go; an Anonymous function is just a function stored in a variable and not in a program file</a:t>
            </a:r>
          </a:p>
        </p:txBody>
      </p:sp>
      <p:pic>
        <p:nvPicPr>
          <p:cNvPr id="2" name="Picture 1">
            <a:extLst>
              <a:ext uri="{FF2B5EF4-FFF2-40B4-BE49-F238E27FC236}">
                <a16:creationId xmlns:a16="http://schemas.microsoft.com/office/drawing/2014/main" id="{A7906DC4-2DD1-4292-960C-FCF5FB732030}"/>
              </a:ext>
            </a:extLst>
          </p:cNvPr>
          <p:cNvPicPr>
            <a:picLocks noChangeAspect="1"/>
          </p:cNvPicPr>
          <p:nvPr/>
        </p:nvPicPr>
        <p:blipFill>
          <a:blip r:embed="rId2"/>
          <a:stretch>
            <a:fillRect/>
          </a:stretch>
        </p:blipFill>
        <p:spPr>
          <a:xfrm>
            <a:off x="166687" y="1349490"/>
            <a:ext cx="3733172" cy="1252632"/>
          </a:xfrm>
          <a:prstGeom prst="rect">
            <a:avLst/>
          </a:prstGeom>
        </p:spPr>
      </p:pic>
      <p:pic>
        <p:nvPicPr>
          <p:cNvPr id="3" name="Picture 2">
            <a:extLst>
              <a:ext uri="{FF2B5EF4-FFF2-40B4-BE49-F238E27FC236}">
                <a16:creationId xmlns:a16="http://schemas.microsoft.com/office/drawing/2014/main" id="{B3956F6C-0C2D-4A7D-893F-903D5EB7737E}"/>
              </a:ext>
            </a:extLst>
          </p:cNvPr>
          <p:cNvPicPr>
            <a:picLocks noChangeAspect="1"/>
          </p:cNvPicPr>
          <p:nvPr/>
        </p:nvPicPr>
        <p:blipFill rotWithShape="1">
          <a:blip r:embed="rId3"/>
          <a:srcRect r="6312"/>
          <a:stretch/>
        </p:blipFill>
        <p:spPr>
          <a:xfrm>
            <a:off x="166686" y="2656469"/>
            <a:ext cx="3733173" cy="1534529"/>
          </a:xfrm>
          <a:prstGeom prst="rect">
            <a:avLst/>
          </a:prstGeom>
        </p:spPr>
      </p:pic>
      <p:pic>
        <p:nvPicPr>
          <p:cNvPr id="5" name="Picture 4">
            <a:extLst>
              <a:ext uri="{FF2B5EF4-FFF2-40B4-BE49-F238E27FC236}">
                <a16:creationId xmlns:a16="http://schemas.microsoft.com/office/drawing/2014/main" id="{43723034-1F63-4A50-8244-B1B2735354A4}"/>
              </a:ext>
            </a:extLst>
          </p:cNvPr>
          <p:cNvPicPr>
            <a:picLocks noChangeAspect="1"/>
          </p:cNvPicPr>
          <p:nvPr/>
        </p:nvPicPr>
        <p:blipFill>
          <a:blip r:embed="rId4"/>
          <a:stretch>
            <a:fillRect/>
          </a:stretch>
        </p:blipFill>
        <p:spPr>
          <a:xfrm>
            <a:off x="4072303" y="1349490"/>
            <a:ext cx="4152768" cy="2009404"/>
          </a:xfrm>
          <a:prstGeom prst="rect">
            <a:avLst/>
          </a:prstGeom>
        </p:spPr>
      </p:pic>
      <p:pic>
        <p:nvPicPr>
          <p:cNvPr id="6" name="Picture 5">
            <a:extLst>
              <a:ext uri="{FF2B5EF4-FFF2-40B4-BE49-F238E27FC236}">
                <a16:creationId xmlns:a16="http://schemas.microsoft.com/office/drawing/2014/main" id="{60767AB6-76BA-4BD0-9367-28F4CE51B482}"/>
              </a:ext>
            </a:extLst>
          </p:cNvPr>
          <p:cNvPicPr>
            <a:picLocks noChangeAspect="1"/>
          </p:cNvPicPr>
          <p:nvPr/>
        </p:nvPicPr>
        <p:blipFill rotWithShape="1">
          <a:blip r:embed="rId5"/>
          <a:srcRect l="849" t="4526" r="32553" b="-1"/>
          <a:stretch/>
        </p:blipFill>
        <p:spPr>
          <a:xfrm>
            <a:off x="8397515" y="2581137"/>
            <a:ext cx="3640604" cy="777757"/>
          </a:xfrm>
          <a:prstGeom prst="rect">
            <a:avLst/>
          </a:prstGeom>
        </p:spPr>
      </p:pic>
      <p:sp>
        <p:nvSpPr>
          <p:cNvPr id="8" name="TextBox 7">
            <a:extLst>
              <a:ext uri="{FF2B5EF4-FFF2-40B4-BE49-F238E27FC236}">
                <a16:creationId xmlns:a16="http://schemas.microsoft.com/office/drawing/2014/main" id="{AA935CBD-657E-40C7-856A-600FFE53FC5E}"/>
              </a:ext>
            </a:extLst>
          </p:cNvPr>
          <p:cNvSpPr txBox="1"/>
          <p:nvPr/>
        </p:nvSpPr>
        <p:spPr>
          <a:xfrm>
            <a:off x="8397516" y="1349490"/>
            <a:ext cx="3640604" cy="1165110"/>
          </a:xfrm>
          <a:prstGeom prst="rect">
            <a:avLst/>
          </a:prstGeom>
          <a:solidFill>
            <a:schemeClr val="accent1">
              <a:lumMod val="75000"/>
            </a:schemeClr>
          </a:solidFill>
        </p:spPr>
        <p:txBody>
          <a:bodyPr wrap="square" rtlCol="0" anchor="ctr">
            <a:noAutofit/>
          </a:bodyPr>
          <a:lstStyle/>
          <a:p>
            <a:pPr algn="ctr"/>
            <a:r>
              <a:rPr lang="en-US" sz="4000" dirty="0"/>
              <a:t>Output:</a:t>
            </a:r>
          </a:p>
        </p:txBody>
      </p:sp>
      <p:sp>
        <p:nvSpPr>
          <p:cNvPr id="9" name="TextBox 8">
            <a:extLst>
              <a:ext uri="{FF2B5EF4-FFF2-40B4-BE49-F238E27FC236}">
                <a16:creationId xmlns:a16="http://schemas.microsoft.com/office/drawing/2014/main" id="{3FAA0568-077A-4065-9ABC-E206AB7F5FE7}"/>
              </a:ext>
            </a:extLst>
          </p:cNvPr>
          <p:cNvSpPr txBox="1"/>
          <p:nvPr/>
        </p:nvSpPr>
        <p:spPr>
          <a:xfrm>
            <a:off x="36051" y="1345931"/>
            <a:ext cx="261257" cy="265176"/>
          </a:xfrm>
          <a:prstGeom prst="rect">
            <a:avLst/>
          </a:prstGeom>
          <a:solidFill>
            <a:schemeClr val="accent1">
              <a:lumMod val="75000"/>
            </a:schemeClr>
          </a:solidFill>
        </p:spPr>
        <p:txBody>
          <a:bodyPr wrap="square" rtlCol="0" anchor="ctr">
            <a:spAutoFit/>
          </a:bodyPr>
          <a:lstStyle/>
          <a:p>
            <a:pPr algn="ctr"/>
            <a:r>
              <a:rPr lang="en-US" dirty="0"/>
              <a:t>1</a:t>
            </a:r>
          </a:p>
        </p:txBody>
      </p:sp>
      <p:sp>
        <p:nvSpPr>
          <p:cNvPr id="10" name="TextBox 9">
            <a:extLst>
              <a:ext uri="{FF2B5EF4-FFF2-40B4-BE49-F238E27FC236}">
                <a16:creationId xmlns:a16="http://schemas.microsoft.com/office/drawing/2014/main" id="{FC6B3E26-A547-4E0C-AF35-2FC6EA1FB90E}"/>
              </a:ext>
            </a:extLst>
          </p:cNvPr>
          <p:cNvSpPr txBox="1"/>
          <p:nvPr/>
        </p:nvSpPr>
        <p:spPr>
          <a:xfrm>
            <a:off x="36051" y="1623522"/>
            <a:ext cx="261257" cy="274320"/>
          </a:xfrm>
          <a:prstGeom prst="rect">
            <a:avLst/>
          </a:prstGeom>
          <a:solidFill>
            <a:schemeClr val="accent1">
              <a:lumMod val="75000"/>
            </a:schemeClr>
          </a:solidFill>
        </p:spPr>
        <p:txBody>
          <a:bodyPr wrap="square" rtlCol="0" anchor="ctr">
            <a:spAutoFit/>
          </a:bodyPr>
          <a:lstStyle/>
          <a:p>
            <a:pPr algn="ctr"/>
            <a:r>
              <a:rPr lang="en-US" dirty="0"/>
              <a:t>2</a:t>
            </a:r>
          </a:p>
        </p:txBody>
      </p:sp>
      <p:sp>
        <p:nvSpPr>
          <p:cNvPr id="11" name="TextBox 10">
            <a:extLst>
              <a:ext uri="{FF2B5EF4-FFF2-40B4-BE49-F238E27FC236}">
                <a16:creationId xmlns:a16="http://schemas.microsoft.com/office/drawing/2014/main" id="{BF36C36A-F0A7-4CBF-B68F-923B0D34146B}"/>
              </a:ext>
            </a:extLst>
          </p:cNvPr>
          <p:cNvSpPr txBox="1"/>
          <p:nvPr/>
        </p:nvSpPr>
        <p:spPr>
          <a:xfrm>
            <a:off x="36051" y="1917490"/>
            <a:ext cx="261257" cy="265176"/>
          </a:xfrm>
          <a:prstGeom prst="rect">
            <a:avLst/>
          </a:prstGeom>
          <a:solidFill>
            <a:schemeClr val="accent1">
              <a:lumMod val="75000"/>
            </a:schemeClr>
          </a:solidFill>
        </p:spPr>
        <p:txBody>
          <a:bodyPr wrap="square" rtlCol="0" anchor="ctr">
            <a:spAutoFit/>
          </a:bodyPr>
          <a:lstStyle/>
          <a:p>
            <a:pPr algn="ctr"/>
            <a:r>
              <a:rPr lang="en-US" dirty="0"/>
              <a:t>3</a:t>
            </a:r>
          </a:p>
        </p:txBody>
      </p:sp>
      <p:sp>
        <p:nvSpPr>
          <p:cNvPr id="12" name="TextBox 11">
            <a:extLst>
              <a:ext uri="{FF2B5EF4-FFF2-40B4-BE49-F238E27FC236}">
                <a16:creationId xmlns:a16="http://schemas.microsoft.com/office/drawing/2014/main" id="{80DC1E08-2D4F-43D6-B2BB-6366F660E383}"/>
              </a:ext>
            </a:extLst>
          </p:cNvPr>
          <p:cNvSpPr txBox="1"/>
          <p:nvPr/>
        </p:nvSpPr>
        <p:spPr>
          <a:xfrm>
            <a:off x="325521" y="1345931"/>
            <a:ext cx="261257" cy="265176"/>
          </a:xfrm>
          <a:prstGeom prst="rect">
            <a:avLst/>
          </a:prstGeom>
          <a:solidFill>
            <a:schemeClr val="accent1">
              <a:lumMod val="75000"/>
            </a:schemeClr>
          </a:solidFill>
        </p:spPr>
        <p:txBody>
          <a:bodyPr wrap="square" rtlCol="0" anchor="ctr">
            <a:spAutoFit/>
          </a:bodyPr>
          <a:lstStyle/>
          <a:p>
            <a:pPr algn="ctr"/>
            <a:r>
              <a:rPr lang="en-US" dirty="0"/>
              <a:t>4</a:t>
            </a:r>
          </a:p>
        </p:txBody>
      </p:sp>
      <p:sp>
        <p:nvSpPr>
          <p:cNvPr id="14" name="TextBox 13">
            <a:extLst>
              <a:ext uri="{FF2B5EF4-FFF2-40B4-BE49-F238E27FC236}">
                <a16:creationId xmlns:a16="http://schemas.microsoft.com/office/drawing/2014/main" id="{9F76560C-79C6-4A20-B781-D5AE0E1274D7}"/>
              </a:ext>
            </a:extLst>
          </p:cNvPr>
          <p:cNvSpPr txBox="1"/>
          <p:nvPr/>
        </p:nvSpPr>
        <p:spPr>
          <a:xfrm>
            <a:off x="325520" y="1628094"/>
            <a:ext cx="261257" cy="265176"/>
          </a:xfrm>
          <a:prstGeom prst="rect">
            <a:avLst/>
          </a:prstGeom>
          <a:solidFill>
            <a:schemeClr val="accent1">
              <a:lumMod val="75000"/>
            </a:schemeClr>
          </a:solidFill>
        </p:spPr>
        <p:txBody>
          <a:bodyPr wrap="square" rtlCol="0" anchor="ctr">
            <a:spAutoFit/>
          </a:bodyPr>
          <a:lstStyle/>
          <a:p>
            <a:pPr algn="ctr"/>
            <a:r>
              <a:rPr lang="en-US" dirty="0"/>
              <a:t>5</a:t>
            </a:r>
          </a:p>
        </p:txBody>
      </p:sp>
      <p:sp>
        <p:nvSpPr>
          <p:cNvPr id="15" name="TextBox 14">
            <a:extLst>
              <a:ext uri="{FF2B5EF4-FFF2-40B4-BE49-F238E27FC236}">
                <a16:creationId xmlns:a16="http://schemas.microsoft.com/office/drawing/2014/main" id="{8B226804-905C-4D2E-987A-48B86350D569}"/>
              </a:ext>
            </a:extLst>
          </p:cNvPr>
          <p:cNvSpPr txBox="1"/>
          <p:nvPr/>
        </p:nvSpPr>
        <p:spPr>
          <a:xfrm>
            <a:off x="3941419" y="1353877"/>
            <a:ext cx="261257" cy="265176"/>
          </a:xfrm>
          <a:prstGeom prst="rect">
            <a:avLst/>
          </a:prstGeom>
          <a:solidFill>
            <a:schemeClr val="accent1">
              <a:lumMod val="75000"/>
            </a:schemeClr>
          </a:solidFill>
        </p:spPr>
        <p:txBody>
          <a:bodyPr wrap="square" rtlCol="0" anchor="ctr">
            <a:spAutoFit/>
          </a:bodyPr>
          <a:lstStyle/>
          <a:p>
            <a:pPr algn="ctr"/>
            <a:r>
              <a:rPr lang="en-US" dirty="0"/>
              <a:t>6</a:t>
            </a:r>
          </a:p>
        </p:txBody>
      </p:sp>
      <p:sp>
        <p:nvSpPr>
          <p:cNvPr id="16" name="TextBox 15">
            <a:extLst>
              <a:ext uri="{FF2B5EF4-FFF2-40B4-BE49-F238E27FC236}">
                <a16:creationId xmlns:a16="http://schemas.microsoft.com/office/drawing/2014/main" id="{D816CA52-B572-4614-B39C-A78F1AB74272}"/>
              </a:ext>
            </a:extLst>
          </p:cNvPr>
          <p:cNvSpPr txBox="1"/>
          <p:nvPr/>
        </p:nvSpPr>
        <p:spPr>
          <a:xfrm>
            <a:off x="36050" y="2656469"/>
            <a:ext cx="261257" cy="265176"/>
          </a:xfrm>
          <a:prstGeom prst="rect">
            <a:avLst/>
          </a:prstGeom>
          <a:solidFill>
            <a:schemeClr val="accent1">
              <a:lumMod val="75000"/>
            </a:schemeClr>
          </a:solidFill>
        </p:spPr>
        <p:txBody>
          <a:bodyPr wrap="square" rtlCol="0" anchor="ctr">
            <a:spAutoFit/>
          </a:bodyPr>
          <a:lstStyle/>
          <a:p>
            <a:pPr algn="ctr"/>
            <a:r>
              <a:rPr lang="en-US" dirty="0"/>
              <a:t>1</a:t>
            </a:r>
          </a:p>
        </p:txBody>
      </p:sp>
      <p:sp>
        <p:nvSpPr>
          <p:cNvPr id="17" name="TextBox 16">
            <a:extLst>
              <a:ext uri="{FF2B5EF4-FFF2-40B4-BE49-F238E27FC236}">
                <a16:creationId xmlns:a16="http://schemas.microsoft.com/office/drawing/2014/main" id="{7961FCD6-35DB-484E-B674-E80C2B293604}"/>
              </a:ext>
            </a:extLst>
          </p:cNvPr>
          <p:cNvSpPr txBox="1"/>
          <p:nvPr/>
        </p:nvSpPr>
        <p:spPr>
          <a:xfrm>
            <a:off x="36050" y="2934060"/>
            <a:ext cx="261257" cy="274320"/>
          </a:xfrm>
          <a:prstGeom prst="rect">
            <a:avLst/>
          </a:prstGeom>
          <a:solidFill>
            <a:schemeClr val="accent1">
              <a:lumMod val="75000"/>
            </a:schemeClr>
          </a:solidFill>
        </p:spPr>
        <p:txBody>
          <a:bodyPr wrap="square" rtlCol="0" anchor="ctr">
            <a:spAutoFit/>
          </a:bodyPr>
          <a:lstStyle/>
          <a:p>
            <a:pPr algn="ctr"/>
            <a:r>
              <a:rPr lang="en-US" dirty="0"/>
              <a:t>2</a:t>
            </a:r>
          </a:p>
        </p:txBody>
      </p:sp>
      <p:sp>
        <p:nvSpPr>
          <p:cNvPr id="18" name="TextBox 17">
            <a:extLst>
              <a:ext uri="{FF2B5EF4-FFF2-40B4-BE49-F238E27FC236}">
                <a16:creationId xmlns:a16="http://schemas.microsoft.com/office/drawing/2014/main" id="{2C794C5C-A145-4F78-A5F5-B5912CC62F7D}"/>
              </a:ext>
            </a:extLst>
          </p:cNvPr>
          <p:cNvSpPr txBox="1"/>
          <p:nvPr/>
        </p:nvSpPr>
        <p:spPr>
          <a:xfrm>
            <a:off x="36050" y="3228028"/>
            <a:ext cx="261257" cy="265176"/>
          </a:xfrm>
          <a:prstGeom prst="rect">
            <a:avLst/>
          </a:prstGeom>
          <a:solidFill>
            <a:schemeClr val="accent1">
              <a:lumMod val="75000"/>
            </a:schemeClr>
          </a:solidFill>
        </p:spPr>
        <p:txBody>
          <a:bodyPr wrap="square" rtlCol="0" anchor="ctr">
            <a:spAutoFit/>
          </a:bodyPr>
          <a:lstStyle/>
          <a:p>
            <a:pPr algn="ctr"/>
            <a:r>
              <a:rPr lang="en-US" dirty="0"/>
              <a:t>3</a:t>
            </a:r>
          </a:p>
        </p:txBody>
      </p:sp>
      <p:sp>
        <p:nvSpPr>
          <p:cNvPr id="19" name="TextBox 18">
            <a:extLst>
              <a:ext uri="{FF2B5EF4-FFF2-40B4-BE49-F238E27FC236}">
                <a16:creationId xmlns:a16="http://schemas.microsoft.com/office/drawing/2014/main" id="{57036918-9ADB-43E3-A221-CEAE8A6FE073}"/>
              </a:ext>
            </a:extLst>
          </p:cNvPr>
          <p:cNvSpPr txBox="1"/>
          <p:nvPr/>
        </p:nvSpPr>
        <p:spPr>
          <a:xfrm>
            <a:off x="325520" y="2656469"/>
            <a:ext cx="261257" cy="265176"/>
          </a:xfrm>
          <a:prstGeom prst="rect">
            <a:avLst/>
          </a:prstGeom>
          <a:solidFill>
            <a:schemeClr val="accent1">
              <a:lumMod val="75000"/>
            </a:schemeClr>
          </a:solidFill>
        </p:spPr>
        <p:txBody>
          <a:bodyPr wrap="square" rtlCol="0" anchor="ctr">
            <a:spAutoFit/>
          </a:bodyPr>
          <a:lstStyle/>
          <a:p>
            <a:pPr algn="ctr"/>
            <a:r>
              <a:rPr lang="en-US" dirty="0"/>
              <a:t>4</a:t>
            </a:r>
          </a:p>
        </p:txBody>
      </p:sp>
      <p:sp>
        <p:nvSpPr>
          <p:cNvPr id="20" name="TextBox 19">
            <a:extLst>
              <a:ext uri="{FF2B5EF4-FFF2-40B4-BE49-F238E27FC236}">
                <a16:creationId xmlns:a16="http://schemas.microsoft.com/office/drawing/2014/main" id="{2885C0EF-F3D6-4090-A76E-D99A7983CD3D}"/>
              </a:ext>
            </a:extLst>
          </p:cNvPr>
          <p:cNvSpPr txBox="1"/>
          <p:nvPr/>
        </p:nvSpPr>
        <p:spPr>
          <a:xfrm>
            <a:off x="325519" y="2938632"/>
            <a:ext cx="261257" cy="265176"/>
          </a:xfrm>
          <a:prstGeom prst="rect">
            <a:avLst/>
          </a:prstGeom>
          <a:solidFill>
            <a:schemeClr val="accent1">
              <a:lumMod val="75000"/>
            </a:schemeClr>
          </a:solidFill>
        </p:spPr>
        <p:txBody>
          <a:bodyPr wrap="square" rtlCol="0" anchor="ctr">
            <a:spAutoFit/>
          </a:bodyPr>
          <a:lstStyle/>
          <a:p>
            <a:pPr algn="ctr"/>
            <a:r>
              <a:rPr lang="en-US" dirty="0"/>
              <a:t>5</a:t>
            </a:r>
          </a:p>
        </p:txBody>
      </p:sp>
    </p:spTree>
    <p:extLst>
      <p:ext uri="{BB962C8B-B14F-4D97-AF65-F5344CB8AC3E}">
        <p14:creationId xmlns:p14="http://schemas.microsoft.com/office/powerpoint/2010/main" val="57359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8674"/>
            <a:ext cx="10268126" cy="875648"/>
          </a:xfrm>
        </p:spPr>
        <p:txBody>
          <a:bodyPr>
            <a:normAutofit fontScale="90000"/>
          </a:bodyPr>
          <a:lstStyle/>
          <a:p>
            <a:r>
              <a:rPr lang="en-US" dirty="0"/>
              <a:t>Variadic Return, Ignoring a Return Value</a:t>
            </a:r>
          </a:p>
        </p:txBody>
      </p:sp>
      <p:sp>
        <p:nvSpPr>
          <p:cNvPr id="13" name="Text Placeholder 4">
            <a:extLst>
              <a:ext uri="{FF2B5EF4-FFF2-40B4-BE49-F238E27FC236}">
                <a16:creationId xmlns:a16="http://schemas.microsoft.com/office/drawing/2014/main" id="{82873F9A-5AD0-4E49-A8AA-C76B93F59CA9}"/>
              </a:ext>
            </a:extLst>
          </p:cNvPr>
          <p:cNvSpPr txBox="1">
            <a:spLocks/>
          </p:cNvSpPr>
          <p:nvPr/>
        </p:nvSpPr>
        <p:spPr>
          <a:xfrm>
            <a:off x="166686" y="4245345"/>
            <a:ext cx="11871433" cy="2270865"/>
          </a:xfrm>
          <a:prstGeom prst="rect">
            <a:avLst/>
          </a:prstGeom>
          <a:solidFill>
            <a:schemeClr val="accent1">
              <a:lumMod val="7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marL="457200" indent="-457200" algn="l">
              <a:buAutoNum type="arabicPeriod"/>
            </a:pPr>
            <a:r>
              <a:rPr lang="en-US" cap="none" dirty="0">
                <a:solidFill>
                  <a:schemeClr val="accent1">
                    <a:lumMod val="60000"/>
                    <a:lumOff val="40000"/>
                  </a:schemeClr>
                </a:solidFill>
              </a:rPr>
              <a:t>Go allows for more than one return value, though when specifying more than one return value in a function, parentheses are required</a:t>
            </a:r>
          </a:p>
          <a:p>
            <a:pPr marL="457200" indent="-457200" algn="l">
              <a:buAutoNum type="arabicPeriod"/>
            </a:pPr>
            <a:r>
              <a:rPr lang="en-US" cap="none" dirty="0">
                <a:solidFill>
                  <a:schemeClr val="accent1">
                    <a:lumMod val="60000"/>
                    <a:lumOff val="40000"/>
                  </a:schemeClr>
                </a:solidFill>
              </a:rPr>
              <a:t>Unwanted return values can be ignored by using the blank identifier “_”</a:t>
            </a:r>
          </a:p>
          <a:p>
            <a:pPr marL="457200" indent="-457200" algn="l">
              <a:buAutoNum type="arabicPeriod"/>
            </a:pPr>
            <a:r>
              <a:rPr lang="en-US" cap="none" dirty="0">
                <a:solidFill>
                  <a:schemeClr val="accent1">
                    <a:lumMod val="60000"/>
                    <a:lumOff val="40000"/>
                  </a:schemeClr>
                </a:solidFill>
              </a:rPr>
              <a:t>For range usually returns the index, then the value of the current index in the object being looped over, however if both are omitted, then it simply loops a number of times corresponding to the size of the object being looped over</a:t>
            </a:r>
          </a:p>
          <a:p>
            <a:pPr marL="457200" indent="-457200" algn="l">
              <a:buAutoNum type="arabicPeriod"/>
            </a:pPr>
            <a:endParaRPr lang="en-US" cap="none" dirty="0">
              <a:solidFill>
                <a:schemeClr val="accent1">
                  <a:lumMod val="60000"/>
                  <a:lumOff val="40000"/>
                </a:schemeClr>
              </a:solidFill>
            </a:endParaRPr>
          </a:p>
        </p:txBody>
      </p:sp>
      <p:pic>
        <p:nvPicPr>
          <p:cNvPr id="2" name="Picture 1">
            <a:extLst>
              <a:ext uri="{FF2B5EF4-FFF2-40B4-BE49-F238E27FC236}">
                <a16:creationId xmlns:a16="http://schemas.microsoft.com/office/drawing/2014/main" id="{93CADA19-6353-4604-9713-0B3DC7401392}"/>
              </a:ext>
            </a:extLst>
          </p:cNvPr>
          <p:cNvPicPr>
            <a:picLocks noChangeAspect="1"/>
          </p:cNvPicPr>
          <p:nvPr/>
        </p:nvPicPr>
        <p:blipFill rotWithShape="1">
          <a:blip r:embed="rId2"/>
          <a:srcRect l="1789" t="1814"/>
          <a:stretch/>
        </p:blipFill>
        <p:spPr>
          <a:xfrm>
            <a:off x="166686" y="1154322"/>
            <a:ext cx="2843784" cy="2422207"/>
          </a:xfrm>
          <a:prstGeom prst="rect">
            <a:avLst/>
          </a:prstGeom>
        </p:spPr>
      </p:pic>
      <p:pic>
        <p:nvPicPr>
          <p:cNvPr id="3" name="Picture 2">
            <a:extLst>
              <a:ext uri="{FF2B5EF4-FFF2-40B4-BE49-F238E27FC236}">
                <a16:creationId xmlns:a16="http://schemas.microsoft.com/office/drawing/2014/main" id="{92D849E4-45E3-44F8-83C5-AE1668B1E888}"/>
              </a:ext>
            </a:extLst>
          </p:cNvPr>
          <p:cNvPicPr>
            <a:picLocks noChangeAspect="1"/>
          </p:cNvPicPr>
          <p:nvPr/>
        </p:nvPicPr>
        <p:blipFill rotWithShape="1">
          <a:blip r:embed="rId3"/>
          <a:srcRect l="8014"/>
          <a:stretch/>
        </p:blipFill>
        <p:spPr>
          <a:xfrm>
            <a:off x="3113148" y="1719263"/>
            <a:ext cx="772135" cy="2422969"/>
          </a:xfrm>
          <a:prstGeom prst="rect">
            <a:avLst/>
          </a:prstGeom>
        </p:spPr>
      </p:pic>
      <p:sp>
        <p:nvSpPr>
          <p:cNvPr id="6" name="TextBox 5">
            <a:extLst>
              <a:ext uri="{FF2B5EF4-FFF2-40B4-BE49-F238E27FC236}">
                <a16:creationId xmlns:a16="http://schemas.microsoft.com/office/drawing/2014/main" id="{68BCD441-1C5D-45A9-AEAE-4843368543C5}"/>
              </a:ext>
            </a:extLst>
          </p:cNvPr>
          <p:cNvSpPr txBox="1"/>
          <p:nvPr/>
        </p:nvSpPr>
        <p:spPr>
          <a:xfrm>
            <a:off x="3113148" y="1154322"/>
            <a:ext cx="772135" cy="564941"/>
          </a:xfrm>
          <a:prstGeom prst="rect">
            <a:avLst/>
          </a:prstGeom>
          <a:solidFill>
            <a:schemeClr val="accent1">
              <a:lumMod val="75000"/>
            </a:schemeClr>
          </a:solidFill>
        </p:spPr>
        <p:txBody>
          <a:bodyPr wrap="square" rtlCol="0" anchor="ctr">
            <a:noAutofit/>
          </a:bodyPr>
          <a:lstStyle/>
          <a:p>
            <a:pPr algn="ctr"/>
            <a:r>
              <a:rPr lang="en-US" sz="1400" dirty="0"/>
              <a:t>Output:</a:t>
            </a:r>
          </a:p>
        </p:txBody>
      </p:sp>
      <p:pic>
        <p:nvPicPr>
          <p:cNvPr id="5" name="Picture 4">
            <a:extLst>
              <a:ext uri="{FF2B5EF4-FFF2-40B4-BE49-F238E27FC236}">
                <a16:creationId xmlns:a16="http://schemas.microsoft.com/office/drawing/2014/main" id="{883FD2F4-1075-43F8-B5B8-0647FF953E70}"/>
              </a:ext>
            </a:extLst>
          </p:cNvPr>
          <p:cNvPicPr>
            <a:picLocks noChangeAspect="1"/>
          </p:cNvPicPr>
          <p:nvPr/>
        </p:nvPicPr>
        <p:blipFill rotWithShape="1">
          <a:blip r:embed="rId4"/>
          <a:srcRect l="11690" t="1186"/>
          <a:stretch/>
        </p:blipFill>
        <p:spPr>
          <a:xfrm>
            <a:off x="6987154" y="1719262"/>
            <a:ext cx="772135" cy="2512826"/>
          </a:xfrm>
          <a:prstGeom prst="rect">
            <a:avLst/>
          </a:prstGeom>
        </p:spPr>
      </p:pic>
      <p:pic>
        <p:nvPicPr>
          <p:cNvPr id="7" name="Picture 6">
            <a:extLst>
              <a:ext uri="{FF2B5EF4-FFF2-40B4-BE49-F238E27FC236}">
                <a16:creationId xmlns:a16="http://schemas.microsoft.com/office/drawing/2014/main" id="{A45CF238-5F0B-41B7-9CD5-F4E4DBC45440}"/>
              </a:ext>
            </a:extLst>
          </p:cNvPr>
          <p:cNvPicPr>
            <a:picLocks noChangeAspect="1"/>
          </p:cNvPicPr>
          <p:nvPr/>
        </p:nvPicPr>
        <p:blipFill rotWithShape="1">
          <a:blip r:embed="rId5"/>
          <a:srcRect l="1789" t="2547" b="760"/>
          <a:stretch/>
        </p:blipFill>
        <p:spPr>
          <a:xfrm>
            <a:off x="4046789" y="1154322"/>
            <a:ext cx="2843784" cy="2422207"/>
          </a:xfrm>
          <a:prstGeom prst="rect">
            <a:avLst/>
          </a:prstGeom>
        </p:spPr>
      </p:pic>
      <p:sp>
        <p:nvSpPr>
          <p:cNvPr id="9" name="TextBox 8">
            <a:extLst>
              <a:ext uri="{FF2B5EF4-FFF2-40B4-BE49-F238E27FC236}">
                <a16:creationId xmlns:a16="http://schemas.microsoft.com/office/drawing/2014/main" id="{EED70104-3BD2-4CD5-B580-C7ADA5EF49FD}"/>
              </a:ext>
            </a:extLst>
          </p:cNvPr>
          <p:cNvSpPr txBox="1"/>
          <p:nvPr/>
        </p:nvSpPr>
        <p:spPr>
          <a:xfrm>
            <a:off x="6987154" y="1154321"/>
            <a:ext cx="772135" cy="564941"/>
          </a:xfrm>
          <a:prstGeom prst="rect">
            <a:avLst/>
          </a:prstGeom>
          <a:solidFill>
            <a:schemeClr val="accent1">
              <a:lumMod val="75000"/>
            </a:schemeClr>
          </a:solidFill>
        </p:spPr>
        <p:txBody>
          <a:bodyPr wrap="square" rtlCol="0" anchor="ctr">
            <a:noAutofit/>
          </a:bodyPr>
          <a:lstStyle/>
          <a:p>
            <a:pPr algn="ctr"/>
            <a:r>
              <a:rPr lang="en-US" sz="1400" dirty="0"/>
              <a:t>Output:</a:t>
            </a:r>
          </a:p>
        </p:txBody>
      </p:sp>
      <p:pic>
        <p:nvPicPr>
          <p:cNvPr id="10" name="Picture 9">
            <a:extLst>
              <a:ext uri="{FF2B5EF4-FFF2-40B4-BE49-F238E27FC236}">
                <a16:creationId xmlns:a16="http://schemas.microsoft.com/office/drawing/2014/main" id="{D3E44484-9A7C-4AD5-8673-E5AF2AF1B980}"/>
              </a:ext>
            </a:extLst>
          </p:cNvPr>
          <p:cNvPicPr>
            <a:picLocks noChangeAspect="1"/>
          </p:cNvPicPr>
          <p:nvPr/>
        </p:nvPicPr>
        <p:blipFill rotWithShape="1">
          <a:blip r:embed="rId6"/>
          <a:srcRect l="2302" t="2409" b="1591"/>
          <a:stretch/>
        </p:blipFill>
        <p:spPr>
          <a:xfrm>
            <a:off x="7926563" y="1154321"/>
            <a:ext cx="4111556" cy="1474085"/>
          </a:xfrm>
          <a:prstGeom prst="rect">
            <a:avLst/>
          </a:prstGeom>
        </p:spPr>
      </p:pic>
      <p:sp>
        <p:nvSpPr>
          <p:cNvPr id="11" name="TextBox 10">
            <a:extLst>
              <a:ext uri="{FF2B5EF4-FFF2-40B4-BE49-F238E27FC236}">
                <a16:creationId xmlns:a16="http://schemas.microsoft.com/office/drawing/2014/main" id="{A04ABF76-D64B-4D93-BB72-103CB757B0DE}"/>
              </a:ext>
            </a:extLst>
          </p:cNvPr>
          <p:cNvSpPr txBox="1"/>
          <p:nvPr/>
        </p:nvSpPr>
        <p:spPr>
          <a:xfrm>
            <a:off x="36057" y="1154321"/>
            <a:ext cx="261257" cy="265176"/>
          </a:xfrm>
          <a:prstGeom prst="rect">
            <a:avLst/>
          </a:prstGeom>
          <a:solidFill>
            <a:schemeClr val="accent1">
              <a:lumMod val="75000"/>
            </a:schemeClr>
          </a:solidFill>
        </p:spPr>
        <p:txBody>
          <a:bodyPr wrap="square" rtlCol="0" anchor="ctr">
            <a:spAutoFit/>
          </a:bodyPr>
          <a:lstStyle/>
          <a:p>
            <a:pPr algn="ctr"/>
            <a:r>
              <a:rPr lang="en-US" dirty="0"/>
              <a:t>1</a:t>
            </a:r>
          </a:p>
        </p:txBody>
      </p:sp>
      <p:sp>
        <p:nvSpPr>
          <p:cNvPr id="12" name="TextBox 11">
            <a:extLst>
              <a:ext uri="{FF2B5EF4-FFF2-40B4-BE49-F238E27FC236}">
                <a16:creationId xmlns:a16="http://schemas.microsoft.com/office/drawing/2014/main" id="{7C3993CD-C4B6-4B07-9CA5-878D44CCC540}"/>
              </a:ext>
            </a:extLst>
          </p:cNvPr>
          <p:cNvSpPr txBox="1"/>
          <p:nvPr/>
        </p:nvSpPr>
        <p:spPr>
          <a:xfrm>
            <a:off x="36057" y="1431912"/>
            <a:ext cx="261257" cy="274320"/>
          </a:xfrm>
          <a:prstGeom prst="rect">
            <a:avLst/>
          </a:prstGeom>
          <a:solidFill>
            <a:schemeClr val="accent1">
              <a:lumMod val="75000"/>
            </a:schemeClr>
          </a:solidFill>
        </p:spPr>
        <p:txBody>
          <a:bodyPr wrap="square" rtlCol="0" anchor="ctr">
            <a:spAutoFit/>
          </a:bodyPr>
          <a:lstStyle/>
          <a:p>
            <a:pPr algn="ctr"/>
            <a:r>
              <a:rPr lang="en-US" dirty="0"/>
              <a:t>2</a:t>
            </a:r>
          </a:p>
        </p:txBody>
      </p:sp>
      <p:sp>
        <p:nvSpPr>
          <p:cNvPr id="14" name="TextBox 13">
            <a:extLst>
              <a:ext uri="{FF2B5EF4-FFF2-40B4-BE49-F238E27FC236}">
                <a16:creationId xmlns:a16="http://schemas.microsoft.com/office/drawing/2014/main" id="{5EBD9684-A89F-4069-BABA-FFCD0F6B5AB0}"/>
              </a:ext>
            </a:extLst>
          </p:cNvPr>
          <p:cNvSpPr txBox="1"/>
          <p:nvPr/>
        </p:nvSpPr>
        <p:spPr>
          <a:xfrm>
            <a:off x="7800571" y="1154321"/>
            <a:ext cx="261257" cy="265176"/>
          </a:xfrm>
          <a:prstGeom prst="rect">
            <a:avLst/>
          </a:prstGeom>
          <a:solidFill>
            <a:schemeClr val="accent1">
              <a:lumMod val="75000"/>
            </a:schemeClr>
          </a:solidFill>
        </p:spPr>
        <p:txBody>
          <a:bodyPr wrap="square" rtlCol="0" anchor="ctr">
            <a:spAutoFit/>
          </a:bodyPr>
          <a:lstStyle/>
          <a:p>
            <a:pPr algn="ctr"/>
            <a:r>
              <a:rPr lang="en-US" dirty="0"/>
              <a:t>3</a:t>
            </a:r>
          </a:p>
        </p:txBody>
      </p:sp>
      <p:sp>
        <p:nvSpPr>
          <p:cNvPr id="17" name="TextBox 16">
            <a:extLst>
              <a:ext uri="{FF2B5EF4-FFF2-40B4-BE49-F238E27FC236}">
                <a16:creationId xmlns:a16="http://schemas.microsoft.com/office/drawing/2014/main" id="{41763212-3E2D-43BD-B8F3-6F23E07576B2}"/>
              </a:ext>
            </a:extLst>
          </p:cNvPr>
          <p:cNvSpPr txBox="1"/>
          <p:nvPr/>
        </p:nvSpPr>
        <p:spPr>
          <a:xfrm>
            <a:off x="3927268" y="1154321"/>
            <a:ext cx="261257" cy="265176"/>
          </a:xfrm>
          <a:prstGeom prst="rect">
            <a:avLst/>
          </a:prstGeom>
          <a:solidFill>
            <a:schemeClr val="accent1">
              <a:lumMod val="75000"/>
            </a:schemeClr>
          </a:solidFill>
        </p:spPr>
        <p:txBody>
          <a:bodyPr wrap="square" rtlCol="0" anchor="ctr">
            <a:spAutoFit/>
          </a:bodyPr>
          <a:lstStyle/>
          <a:p>
            <a:pPr algn="ctr"/>
            <a:r>
              <a:rPr lang="en-US" dirty="0"/>
              <a:t>1</a:t>
            </a:r>
          </a:p>
        </p:txBody>
      </p:sp>
      <p:sp>
        <p:nvSpPr>
          <p:cNvPr id="18" name="TextBox 17">
            <a:extLst>
              <a:ext uri="{FF2B5EF4-FFF2-40B4-BE49-F238E27FC236}">
                <a16:creationId xmlns:a16="http://schemas.microsoft.com/office/drawing/2014/main" id="{C604858C-70ED-4B82-9836-940C0CBB5546}"/>
              </a:ext>
            </a:extLst>
          </p:cNvPr>
          <p:cNvSpPr txBox="1"/>
          <p:nvPr/>
        </p:nvSpPr>
        <p:spPr>
          <a:xfrm>
            <a:off x="3927268" y="1431912"/>
            <a:ext cx="261257" cy="274320"/>
          </a:xfrm>
          <a:prstGeom prst="rect">
            <a:avLst/>
          </a:prstGeom>
          <a:solidFill>
            <a:schemeClr val="accent1">
              <a:lumMod val="75000"/>
            </a:schemeClr>
          </a:solidFill>
        </p:spPr>
        <p:txBody>
          <a:bodyPr wrap="square" rtlCol="0" anchor="ctr">
            <a:spAutoFit/>
          </a:bodyPr>
          <a:lstStyle/>
          <a:p>
            <a:pPr algn="ctr"/>
            <a:r>
              <a:rPr lang="en-US" dirty="0"/>
              <a:t>2</a:t>
            </a:r>
          </a:p>
        </p:txBody>
      </p:sp>
    </p:spTree>
    <p:extLst>
      <p:ext uri="{BB962C8B-B14F-4D97-AF65-F5344CB8AC3E}">
        <p14:creationId xmlns:p14="http://schemas.microsoft.com/office/powerpoint/2010/main" val="4183248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8674"/>
            <a:ext cx="4838700" cy="875648"/>
          </a:xfrm>
        </p:spPr>
        <p:txBody>
          <a:bodyPr>
            <a:normAutofit/>
          </a:bodyPr>
          <a:lstStyle/>
          <a:p>
            <a:r>
              <a:rPr lang="en-US" dirty="0"/>
              <a:t>Arrays and Slices</a:t>
            </a:r>
          </a:p>
        </p:txBody>
      </p:sp>
      <p:sp>
        <p:nvSpPr>
          <p:cNvPr id="13" name="Text Placeholder 4">
            <a:extLst>
              <a:ext uri="{FF2B5EF4-FFF2-40B4-BE49-F238E27FC236}">
                <a16:creationId xmlns:a16="http://schemas.microsoft.com/office/drawing/2014/main" id="{82873F9A-5AD0-4E49-A8AA-C76B93F59CA9}"/>
              </a:ext>
            </a:extLst>
          </p:cNvPr>
          <p:cNvSpPr txBox="1">
            <a:spLocks/>
          </p:cNvSpPr>
          <p:nvPr/>
        </p:nvSpPr>
        <p:spPr>
          <a:xfrm>
            <a:off x="166686" y="4245345"/>
            <a:ext cx="11871433" cy="2270865"/>
          </a:xfrm>
          <a:prstGeom prst="rect">
            <a:avLst/>
          </a:prstGeom>
          <a:solidFill>
            <a:schemeClr val="accent1">
              <a:lumMod val="7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marL="457200" indent="-457200" algn="l">
              <a:buAutoNum type="arabicPeriod"/>
            </a:pPr>
            <a:r>
              <a:rPr lang="en-US" cap="none" dirty="0">
                <a:solidFill>
                  <a:schemeClr val="accent1">
                    <a:lumMod val="60000"/>
                    <a:lumOff val="40000"/>
                  </a:schemeClr>
                </a:solidFill>
              </a:rPr>
              <a:t>Arrays in Go are similar to arrays in C, in that they are of fixed size (and can’t be resized) and hold a single type</a:t>
            </a:r>
          </a:p>
          <a:p>
            <a:pPr marL="457200" indent="-457200" algn="l">
              <a:buAutoNum type="arabicPeriod"/>
            </a:pPr>
            <a:r>
              <a:rPr lang="en-US" cap="none" dirty="0">
                <a:solidFill>
                  <a:schemeClr val="accent1">
                    <a:lumMod val="60000"/>
                    <a:lumOff val="40000"/>
                  </a:schemeClr>
                </a:solidFill>
              </a:rPr>
              <a:t>An array's length is part of its type, so arrays cannot be resized</a:t>
            </a:r>
          </a:p>
          <a:p>
            <a:pPr marL="457200" indent="-457200" algn="l">
              <a:buAutoNum type="arabicPeriod"/>
            </a:pPr>
            <a:r>
              <a:rPr lang="en-US" cap="none" dirty="0">
                <a:solidFill>
                  <a:schemeClr val="accent1">
                    <a:lumMod val="60000"/>
                    <a:lumOff val="40000"/>
                  </a:schemeClr>
                </a:solidFill>
              </a:rPr>
              <a:t>A slice is a dynamically-sized, flexible view into some or all elements of an array; in Go, slices are much more common than arrays</a:t>
            </a:r>
          </a:p>
          <a:p>
            <a:pPr marL="457200" indent="-457200" algn="l">
              <a:buAutoNum type="arabicPeriod"/>
            </a:pPr>
            <a:r>
              <a:rPr lang="en-US" cap="none" dirty="0">
                <a:solidFill>
                  <a:schemeClr val="accent1">
                    <a:lumMod val="60000"/>
                    <a:lumOff val="40000"/>
                  </a:schemeClr>
                </a:solidFill>
              </a:rPr>
              <a:t>Accessing multiple values is done with the slice operator “:” inside of the accessing brackets of the slice</a:t>
            </a:r>
          </a:p>
          <a:p>
            <a:pPr marL="457200" indent="-457200" algn="l">
              <a:buAutoNum type="arabicPeriod"/>
            </a:pPr>
            <a:endParaRPr lang="en-US" cap="none" dirty="0">
              <a:solidFill>
                <a:schemeClr val="accent1">
                  <a:lumMod val="60000"/>
                  <a:lumOff val="40000"/>
                </a:schemeClr>
              </a:solidFill>
            </a:endParaRPr>
          </a:p>
        </p:txBody>
      </p:sp>
      <p:pic>
        <p:nvPicPr>
          <p:cNvPr id="3" name="Picture 2">
            <a:extLst>
              <a:ext uri="{FF2B5EF4-FFF2-40B4-BE49-F238E27FC236}">
                <a16:creationId xmlns:a16="http://schemas.microsoft.com/office/drawing/2014/main" id="{816B56B5-5E5A-4BA6-B2A3-21BBBF7EC46C}"/>
              </a:ext>
            </a:extLst>
          </p:cNvPr>
          <p:cNvPicPr>
            <a:picLocks noChangeAspect="1"/>
          </p:cNvPicPr>
          <p:nvPr/>
        </p:nvPicPr>
        <p:blipFill rotWithShape="1">
          <a:blip r:embed="rId2"/>
          <a:srcRect l="2879" t="2428"/>
          <a:stretch/>
        </p:blipFill>
        <p:spPr>
          <a:xfrm>
            <a:off x="166686" y="1154322"/>
            <a:ext cx="3367278" cy="2592963"/>
          </a:xfrm>
          <a:prstGeom prst="rect">
            <a:avLst/>
          </a:prstGeom>
        </p:spPr>
      </p:pic>
      <p:pic>
        <p:nvPicPr>
          <p:cNvPr id="5" name="Picture 4">
            <a:extLst>
              <a:ext uri="{FF2B5EF4-FFF2-40B4-BE49-F238E27FC236}">
                <a16:creationId xmlns:a16="http://schemas.microsoft.com/office/drawing/2014/main" id="{A5AA1ADB-9359-45ED-810B-77D8A0ECE750}"/>
              </a:ext>
            </a:extLst>
          </p:cNvPr>
          <p:cNvPicPr>
            <a:picLocks noChangeAspect="1"/>
          </p:cNvPicPr>
          <p:nvPr/>
        </p:nvPicPr>
        <p:blipFill rotWithShape="1">
          <a:blip r:embed="rId3"/>
          <a:srcRect l="4460" t="17672" r="1754"/>
          <a:stretch/>
        </p:blipFill>
        <p:spPr>
          <a:xfrm>
            <a:off x="3677412" y="1719263"/>
            <a:ext cx="1161288" cy="1356618"/>
          </a:xfrm>
          <a:prstGeom prst="rect">
            <a:avLst/>
          </a:prstGeom>
        </p:spPr>
      </p:pic>
      <p:sp>
        <p:nvSpPr>
          <p:cNvPr id="7" name="TextBox 6">
            <a:extLst>
              <a:ext uri="{FF2B5EF4-FFF2-40B4-BE49-F238E27FC236}">
                <a16:creationId xmlns:a16="http://schemas.microsoft.com/office/drawing/2014/main" id="{A28CEAE5-3340-4A9A-804B-513E6C9CA98D}"/>
              </a:ext>
            </a:extLst>
          </p:cNvPr>
          <p:cNvSpPr txBox="1"/>
          <p:nvPr/>
        </p:nvSpPr>
        <p:spPr>
          <a:xfrm>
            <a:off x="3677412" y="1154322"/>
            <a:ext cx="1161288" cy="564941"/>
          </a:xfrm>
          <a:prstGeom prst="rect">
            <a:avLst/>
          </a:prstGeom>
          <a:solidFill>
            <a:schemeClr val="accent1">
              <a:lumMod val="75000"/>
            </a:schemeClr>
          </a:solidFill>
        </p:spPr>
        <p:txBody>
          <a:bodyPr wrap="square" rtlCol="0" anchor="ctr">
            <a:noAutofit/>
          </a:bodyPr>
          <a:lstStyle/>
          <a:p>
            <a:pPr algn="ctr"/>
            <a:r>
              <a:rPr lang="en-US" sz="2400" dirty="0"/>
              <a:t>Output:</a:t>
            </a:r>
          </a:p>
        </p:txBody>
      </p:sp>
      <p:pic>
        <p:nvPicPr>
          <p:cNvPr id="6" name="Picture 5">
            <a:extLst>
              <a:ext uri="{FF2B5EF4-FFF2-40B4-BE49-F238E27FC236}">
                <a16:creationId xmlns:a16="http://schemas.microsoft.com/office/drawing/2014/main" id="{EAF15D36-94E4-4C39-833D-D6C097E52B22}"/>
              </a:ext>
            </a:extLst>
          </p:cNvPr>
          <p:cNvPicPr>
            <a:picLocks noChangeAspect="1"/>
          </p:cNvPicPr>
          <p:nvPr/>
        </p:nvPicPr>
        <p:blipFill rotWithShape="1">
          <a:blip r:embed="rId4"/>
          <a:srcRect l="943" t="1030"/>
          <a:stretch/>
        </p:blipFill>
        <p:spPr>
          <a:xfrm>
            <a:off x="5376672" y="1154322"/>
            <a:ext cx="4000500" cy="1866519"/>
          </a:xfrm>
          <a:prstGeom prst="rect">
            <a:avLst/>
          </a:prstGeom>
        </p:spPr>
      </p:pic>
      <p:pic>
        <p:nvPicPr>
          <p:cNvPr id="8" name="Picture 7">
            <a:extLst>
              <a:ext uri="{FF2B5EF4-FFF2-40B4-BE49-F238E27FC236}">
                <a16:creationId xmlns:a16="http://schemas.microsoft.com/office/drawing/2014/main" id="{205D54E5-1313-4F7C-9C30-5DF7037DB172}"/>
              </a:ext>
            </a:extLst>
          </p:cNvPr>
          <p:cNvPicPr>
            <a:picLocks noChangeAspect="1"/>
          </p:cNvPicPr>
          <p:nvPr/>
        </p:nvPicPr>
        <p:blipFill rotWithShape="1">
          <a:blip r:embed="rId5"/>
          <a:srcRect t="22538"/>
          <a:stretch/>
        </p:blipFill>
        <p:spPr>
          <a:xfrm>
            <a:off x="9518523" y="1714317"/>
            <a:ext cx="1695450" cy="996056"/>
          </a:xfrm>
          <a:prstGeom prst="rect">
            <a:avLst/>
          </a:prstGeom>
        </p:spPr>
      </p:pic>
      <p:sp>
        <p:nvSpPr>
          <p:cNvPr id="10" name="TextBox 9">
            <a:extLst>
              <a:ext uri="{FF2B5EF4-FFF2-40B4-BE49-F238E27FC236}">
                <a16:creationId xmlns:a16="http://schemas.microsoft.com/office/drawing/2014/main" id="{1D54A25E-020C-44C9-A436-598487B6111C}"/>
              </a:ext>
            </a:extLst>
          </p:cNvPr>
          <p:cNvSpPr txBox="1"/>
          <p:nvPr/>
        </p:nvSpPr>
        <p:spPr>
          <a:xfrm>
            <a:off x="9518523" y="1149344"/>
            <a:ext cx="1695450" cy="564941"/>
          </a:xfrm>
          <a:prstGeom prst="rect">
            <a:avLst/>
          </a:prstGeom>
          <a:solidFill>
            <a:schemeClr val="accent1">
              <a:lumMod val="75000"/>
            </a:schemeClr>
          </a:solidFill>
        </p:spPr>
        <p:txBody>
          <a:bodyPr wrap="square" rtlCol="0" anchor="ctr">
            <a:noAutofit/>
          </a:bodyPr>
          <a:lstStyle/>
          <a:p>
            <a:pPr algn="ctr"/>
            <a:r>
              <a:rPr lang="en-US" sz="2400" dirty="0"/>
              <a:t>Output:</a:t>
            </a:r>
          </a:p>
        </p:txBody>
      </p:sp>
    </p:spTree>
    <p:extLst>
      <p:ext uri="{BB962C8B-B14F-4D97-AF65-F5344CB8AC3E}">
        <p14:creationId xmlns:p14="http://schemas.microsoft.com/office/powerpoint/2010/main" val="218497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8674"/>
            <a:ext cx="1724025" cy="875648"/>
          </a:xfrm>
        </p:spPr>
        <p:txBody>
          <a:bodyPr>
            <a:normAutofit/>
          </a:bodyPr>
          <a:lstStyle/>
          <a:p>
            <a:r>
              <a:rPr lang="en-US" dirty="0"/>
              <a:t>Maps</a:t>
            </a:r>
          </a:p>
        </p:txBody>
      </p:sp>
      <p:sp>
        <p:nvSpPr>
          <p:cNvPr id="13" name="Text Placeholder 4">
            <a:extLst>
              <a:ext uri="{FF2B5EF4-FFF2-40B4-BE49-F238E27FC236}">
                <a16:creationId xmlns:a16="http://schemas.microsoft.com/office/drawing/2014/main" id="{82873F9A-5AD0-4E49-A8AA-C76B93F59CA9}"/>
              </a:ext>
            </a:extLst>
          </p:cNvPr>
          <p:cNvSpPr txBox="1">
            <a:spLocks/>
          </p:cNvSpPr>
          <p:nvPr/>
        </p:nvSpPr>
        <p:spPr>
          <a:xfrm>
            <a:off x="166686" y="4245345"/>
            <a:ext cx="11871433" cy="2270865"/>
          </a:xfrm>
          <a:prstGeom prst="rect">
            <a:avLst/>
          </a:prstGeom>
          <a:solidFill>
            <a:schemeClr val="accent1">
              <a:lumMod val="7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marL="457200" indent="-457200" algn="l">
              <a:buAutoNum type="arabicPeriod"/>
            </a:pPr>
            <a:r>
              <a:rPr lang="en-US" cap="none" dirty="0">
                <a:solidFill>
                  <a:schemeClr val="accent1">
                    <a:lumMod val="60000"/>
                    <a:lumOff val="40000"/>
                  </a:schemeClr>
                </a:solidFill>
              </a:rPr>
              <a:t>A map data type maps keys to values</a:t>
            </a:r>
          </a:p>
          <a:p>
            <a:pPr marL="457200" indent="-457200" algn="l">
              <a:buAutoNum type="arabicPeriod"/>
            </a:pPr>
            <a:r>
              <a:rPr lang="en-US" cap="none" dirty="0">
                <a:solidFill>
                  <a:schemeClr val="accent1">
                    <a:lumMod val="60000"/>
                    <a:lumOff val="40000"/>
                  </a:schemeClr>
                </a:solidFill>
              </a:rPr>
              <a:t>Default value of a map key which is not been set yet, is the zero value for that data type, 0 in this case</a:t>
            </a:r>
          </a:p>
          <a:p>
            <a:pPr marL="457200" indent="-457200" algn="l">
              <a:buAutoNum type="arabicPeriod"/>
            </a:pPr>
            <a:r>
              <a:rPr lang="en-US" cap="none" dirty="0">
                <a:solidFill>
                  <a:schemeClr val="accent1">
                    <a:lumMod val="60000"/>
                    <a:lumOff val="40000"/>
                  </a:schemeClr>
                </a:solidFill>
              </a:rPr>
              <a:t>Can be printed out using a for range loop to access the corresponding keys and values</a:t>
            </a:r>
          </a:p>
          <a:p>
            <a:pPr marL="457200" indent="-457200" algn="l">
              <a:buAutoNum type="arabicPeriod"/>
            </a:pPr>
            <a:r>
              <a:rPr lang="en-US" cap="none" dirty="0">
                <a:solidFill>
                  <a:schemeClr val="accent1">
                    <a:lumMod val="60000"/>
                    <a:lumOff val="40000"/>
                  </a:schemeClr>
                </a:solidFill>
              </a:rPr>
              <a:t>Created either via the map function (seen first with “</a:t>
            </a:r>
            <a:r>
              <a:rPr lang="en-US" cap="none" dirty="0" err="1">
                <a:solidFill>
                  <a:schemeClr val="accent1">
                    <a:lumMod val="60000"/>
                    <a:lumOff val="40000"/>
                  </a:schemeClr>
                </a:solidFill>
              </a:rPr>
              <a:t>exMap</a:t>
            </a:r>
            <a:r>
              <a:rPr lang="en-US" cap="none" dirty="0">
                <a:solidFill>
                  <a:schemeClr val="accent1">
                    <a:lumMod val="60000"/>
                    <a:lumOff val="40000"/>
                  </a:schemeClr>
                </a:solidFill>
              </a:rPr>
              <a:t>”) or a map literal (seen second with “</a:t>
            </a:r>
            <a:r>
              <a:rPr lang="en-US" cap="none" dirty="0" err="1">
                <a:solidFill>
                  <a:schemeClr val="accent1">
                    <a:lumMod val="60000"/>
                    <a:lumOff val="40000"/>
                  </a:schemeClr>
                </a:solidFill>
              </a:rPr>
              <a:t>liesMap</a:t>
            </a:r>
            <a:r>
              <a:rPr lang="en-US" cap="none" dirty="0">
                <a:solidFill>
                  <a:schemeClr val="accent1">
                    <a:lumMod val="60000"/>
                    <a:lumOff val="40000"/>
                  </a:schemeClr>
                </a:solidFill>
              </a:rPr>
              <a:t>”)</a:t>
            </a:r>
          </a:p>
          <a:p>
            <a:pPr marL="457200" indent="-457200" algn="l">
              <a:buAutoNum type="arabicPeriod"/>
            </a:pPr>
            <a:endParaRPr lang="en-US" cap="none" dirty="0">
              <a:solidFill>
                <a:schemeClr val="accent1">
                  <a:lumMod val="60000"/>
                  <a:lumOff val="40000"/>
                </a:schemeClr>
              </a:solidFill>
            </a:endParaRPr>
          </a:p>
          <a:p>
            <a:pPr marL="457200" indent="-457200" algn="l">
              <a:buAutoNum type="arabicPeriod"/>
            </a:pPr>
            <a:endParaRPr lang="en-US" cap="none" dirty="0">
              <a:solidFill>
                <a:schemeClr val="accent1">
                  <a:lumMod val="60000"/>
                  <a:lumOff val="40000"/>
                </a:schemeClr>
              </a:solidFill>
            </a:endParaRPr>
          </a:p>
          <a:p>
            <a:pPr marL="457200" indent="-457200" algn="l">
              <a:buAutoNum type="arabicPeriod"/>
            </a:pPr>
            <a:endParaRPr lang="en-US" cap="none" dirty="0">
              <a:solidFill>
                <a:schemeClr val="accent1">
                  <a:lumMod val="60000"/>
                  <a:lumOff val="40000"/>
                </a:schemeClr>
              </a:solidFill>
            </a:endParaRPr>
          </a:p>
          <a:p>
            <a:pPr marL="457200" indent="-457200" algn="l">
              <a:buAutoNum type="arabicPeriod"/>
            </a:pPr>
            <a:endParaRPr lang="en-US" cap="none" dirty="0">
              <a:solidFill>
                <a:schemeClr val="accent1">
                  <a:lumMod val="60000"/>
                  <a:lumOff val="40000"/>
                </a:schemeClr>
              </a:solidFill>
            </a:endParaRPr>
          </a:p>
        </p:txBody>
      </p:sp>
      <p:sp>
        <p:nvSpPr>
          <p:cNvPr id="6" name="TextBox 5">
            <a:extLst>
              <a:ext uri="{FF2B5EF4-FFF2-40B4-BE49-F238E27FC236}">
                <a16:creationId xmlns:a16="http://schemas.microsoft.com/office/drawing/2014/main" id="{910A6A29-0361-408F-A361-6BBBAD95A61A}"/>
              </a:ext>
            </a:extLst>
          </p:cNvPr>
          <p:cNvSpPr txBox="1"/>
          <p:nvPr/>
        </p:nvSpPr>
        <p:spPr>
          <a:xfrm>
            <a:off x="6206599" y="1154322"/>
            <a:ext cx="3567112" cy="711054"/>
          </a:xfrm>
          <a:prstGeom prst="rect">
            <a:avLst/>
          </a:prstGeom>
          <a:solidFill>
            <a:schemeClr val="accent1">
              <a:lumMod val="75000"/>
            </a:schemeClr>
          </a:solidFill>
        </p:spPr>
        <p:txBody>
          <a:bodyPr wrap="square" rtlCol="0" anchor="ctr">
            <a:noAutofit/>
          </a:bodyPr>
          <a:lstStyle/>
          <a:p>
            <a:pPr algn="ctr"/>
            <a:r>
              <a:rPr lang="en-US" sz="4800" dirty="0"/>
              <a:t>Output:</a:t>
            </a:r>
          </a:p>
        </p:txBody>
      </p:sp>
      <p:pic>
        <p:nvPicPr>
          <p:cNvPr id="5" name="Picture 4">
            <a:extLst>
              <a:ext uri="{FF2B5EF4-FFF2-40B4-BE49-F238E27FC236}">
                <a16:creationId xmlns:a16="http://schemas.microsoft.com/office/drawing/2014/main" id="{1B26B7AB-E714-4F52-A9C5-D89440253F5D}"/>
              </a:ext>
            </a:extLst>
          </p:cNvPr>
          <p:cNvPicPr>
            <a:picLocks noChangeAspect="1"/>
          </p:cNvPicPr>
          <p:nvPr/>
        </p:nvPicPr>
        <p:blipFill rotWithShape="1">
          <a:blip r:embed="rId2"/>
          <a:srcRect l="1025" t="1737"/>
          <a:stretch/>
        </p:blipFill>
        <p:spPr>
          <a:xfrm>
            <a:off x="166686" y="1154322"/>
            <a:ext cx="5873227" cy="2592582"/>
          </a:xfrm>
          <a:prstGeom prst="rect">
            <a:avLst/>
          </a:prstGeom>
        </p:spPr>
      </p:pic>
      <p:pic>
        <p:nvPicPr>
          <p:cNvPr id="7" name="Picture 6">
            <a:extLst>
              <a:ext uri="{FF2B5EF4-FFF2-40B4-BE49-F238E27FC236}">
                <a16:creationId xmlns:a16="http://schemas.microsoft.com/office/drawing/2014/main" id="{CBD1E706-69F4-4489-82AD-DFA9857B85F2}"/>
              </a:ext>
            </a:extLst>
          </p:cNvPr>
          <p:cNvPicPr>
            <a:picLocks noChangeAspect="1"/>
          </p:cNvPicPr>
          <p:nvPr/>
        </p:nvPicPr>
        <p:blipFill rotWithShape="1">
          <a:blip r:embed="rId3"/>
          <a:srcRect l="1706" t="4502"/>
          <a:stretch/>
        </p:blipFill>
        <p:spPr>
          <a:xfrm>
            <a:off x="6206599" y="1865376"/>
            <a:ext cx="3567112" cy="1700980"/>
          </a:xfrm>
          <a:prstGeom prst="rect">
            <a:avLst/>
          </a:prstGeom>
        </p:spPr>
      </p:pic>
      <p:sp>
        <p:nvSpPr>
          <p:cNvPr id="9" name="TextBox 8">
            <a:extLst>
              <a:ext uri="{FF2B5EF4-FFF2-40B4-BE49-F238E27FC236}">
                <a16:creationId xmlns:a16="http://schemas.microsoft.com/office/drawing/2014/main" id="{0FD44FD3-6670-4015-A579-E3BE0146EA34}"/>
              </a:ext>
            </a:extLst>
          </p:cNvPr>
          <p:cNvSpPr txBox="1"/>
          <p:nvPr/>
        </p:nvSpPr>
        <p:spPr>
          <a:xfrm>
            <a:off x="36057" y="1146572"/>
            <a:ext cx="261257" cy="265176"/>
          </a:xfrm>
          <a:prstGeom prst="rect">
            <a:avLst/>
          </a:prstGeom>
          <a:solidFill>
            <a:schemeClr val="accent1">
              <a:lumMod val="75000"/>
            </a:schemeClr>
          </a:solidFill>
        </p:spPr>
        <p:txBody>
          <a:bodyPr wrap="square" rtlCol="0" anchor="ctr">
            <a:spAutoFit/>
          </a:bodyPr>
          <a:lstStyle/>
          <a:p>
            <a:pPr algn="ctr"/>
            <a:r>
              <a:rPr lang="en-US" dirty="0"/>
              <a:t>1</a:t>
            </a:r>
          </a:p>
        </p:txBody>
      </p:sp>
      <p:sp>
        <p:nvSpPr>
          <p:cNvPr id="10" name="TextBox 9">
            <a:extLst>
              <a:ext uri="{FF2B5EF4-FFF2-40B4-BE49-F238E27FC236}">
                <a16:creationId xmlns:a16="http://schemas.microsoft.com/office/drawing/2014/main" id="{E18ECDB9-37BB-40D1-8F27-FB639D9B3DED}"/>
              </a:ext>
            </a:extLst>
          </p:cNvPr>
          <p:cNvSpPr txBox="1"/>
          <p:nvPr/>
        </p:nvSpPr>
        <p:spPr>
          <a:xfrm>
            <a:off x="36057" y="1424163"/>
            <a:ext cx="261257" cy="274320"/>
          </a:xfrm>
          <a:prstGeom prst="rect">
            <a:avLst/>
          </a:prstGeom>
          <a:solidFill>
            <a:schemeClr val="accent1">
              <a:lumMod val="75000"/>
            </a:schemeClr>
          </a:solidFill>
        </p:spPr>
        <p:txBody>
          <a:bodyPr wrap="square" rtlCol="0" anchor="ctr">
            <a:spAutoFit/>
          </a:bodyPr>
          <a:lstStyle/>
          <a:p>
            <a:pPr algn="ctr"/>
            <a:r>
              <a:rPr lang="en-US" dirty="0"/>
              <a:t>2</a:t>
            </a:r>
          </a:p>
        </p:txBody>
      </p:sp>
      <p:sp>
        <p:nvSpPr>
          <p:cNvPr id="11" name="TextBox 10">
            <a:extLst>
              <a:ext uri="{FF2B5EF4-FFF2-40B4-BE49-F238E27FC236}">
                <a16:creationId xmlns:a16="http://schemas.microsoft.com/office/drawing/2014/main" id="{7B6BCC24-D280-4A01-A10F-05FE5ADC3465}"/>
              </a:ext>
            </a:extLst>
          </p:cNvPr>
          <p:cNvSpPr txBox="1"/>
          <p:nvPr/>
        </p:nvSpPr>
        <p:spPr>
          <a:xfrm>
            <a:off x="36057" y="1718131"/>
            <a:ext cx="261257" cy="265176"/>
          </a:xfrm>
          <a:prstGeom prst="rect">
            <a:avLst/>
          </a:prstGeom>
          <a:solidFill>
            <a:schemeClr val="accent1">
              <a:lumMod val="75000"/>
            </a:schemeClr>
          </a:solidFill>
        </p:spPr>
        <p:txBody>
          <a:bodyPr wrap="square" rtlCol="0" anchor="ctr">
            <a:spAutoFit/>
          </a:bodyPr>
          <a:lstStyle/>
          <a:p>
            <a:pPr algn="ctr"/>
            <a:r>
              <a:rPr lang="en-US" dirty="0"/>
              <a:t>3</a:t>
            </a:r>
          </a:p>
        </p:txBody>
      </p:sp>
      <p:sp>
        <p:nvSpPr>
          <p:cNvPr id="12" name="TextBox 11">
            <a:extLst>
              <a:ext uri="{FF2B5EF4-FFF2-40B4-BE49-F238E27FC236}">
                <a16:creationId xmlns:a16="http://schemas.microsoft.com/office/drawing/2014/main" id="{567AA49A-635B-4EEA-9956-E32D71E5AB35}"/>
              </a:ext>
            </a:extLst>
          </p:cNvPr>
          <p:cNvSpPr txBox="1"/>
          <p:nvPr/>
        </p:nvSpPr>
        <p:spPr>
          <a:xfrm>
            <a:off x="36056" y="2002955"/>
            <a:ext cx="261257" cy="265176"/>
          </a:xfrm>
          <a:prstGeom prst="rect">
            <a:avLst/>
          </a:prstGeom>
          <a:solidFill>
            <a:schemeClr val="accent1">
              <a:lumMod val="75000"/>
            </a:schemeClr>
          </a:solidFill>
        </p:spPr>
        <p:txBody>
          <a:bodyPr wrap="square" rtlCol="0" anchor="ctr">
            <a:spAutoFit/>
          </a:bodyPr>
          <a:lstStyle/>
          <a:p>
            <a:pPr algn="ctr"/>
            <a:r>
              <a:rPr lang="en-US" dirty="0"/>
              <a:t>4</a:t>
            </a:r>
          </a:p>
        </p:txBody>
      </p:sp>
    </p:spTree>
    <p:extLst>
      <p:ext uri="{BB962C8B-B14F-4D97-AF65-F5344CB8AC3E}">
        <p14:creationId xmlns:p14="http://schemas.microsoft.com/office/powerpoint/2010/main" val="123570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278674"/>
            <a:ext cx="2261938" cy="875648"/>
          </a:xfrm>
        </p:spPr>
        <p:txBody>
          <a:bodyPr>
            <a:normAutofit fontScale="90000"/>
          </a:bodyPr>
          <a:lstStyle/>
          <a:p>
            <a:r>
              <a:rPr lang="en-US" dirty="0"/>
              <a:t>Pointers</a:t>
            </a:r>
          </a:p>
        </p:txBody>
      </p:sp>
      <p:sp>
        <p:nvSpPr>
          <p:cNvPr id="13" name="Text Placeholder 4">
            <a:extLst>
              <a:ext uri="{FF2B5EF4-FFF2-40B4-BE49-F238E27FC236}">
                <a16:creationId xmlns:a16="http://schemas.microsoft.com/office/drawing/2014/main" id="{82873F9A-5AD0-4E49-A8AA-C76B93F59CA9}"/>
              </a:ext>
            </a:extLst>
          </p:cNvPr>
          <p:cNvSpPr txBox="1">
            <a:spLocks/>
          </p:cNvSpPr>
          <p:nvPr/>
        </p:nvSpPr>
        <p:spPr>
          <a:xfrm>
            <a:off x="166686" y="4245345"/>
            <a:ext cx="11871433" cy="2270865"/>
          </a:xfrm>
          <a:prstGeom prst="rect">
            <a:avLst/>
          </a:prstGeom>
          <a:solidFill>
            <a:schemeClr val="accent1">
              <a:lumMod val="7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marL="457200" indent="-457200" algn="l">
              <a:buAutoNum type="arabicPeriod"/>
            </a:pPr>
            <a:r>
              <a:rPr lang="en-US" cap="none" dirty="0">
                <a:solidFill>
                  <a:schemeClr val="accent1">
                    <a:lumMod val="60000"/>
                    <a:lumOff val="40000"/>
                  </a:schemeClr>
                </a:solidFill>
              </a:rPr>
              <a:t>A pointer is a variable which holds the memory address of another variable, allowing the pointer to access that variable’s value indirectly</a:t>
            </a:r>
          </a:p>
          <a:p>
            <a:pPr marL="457200" indent="-457200" algn="l">
              <a:buAutoNum type="arabicPeriod"/>
            </a:pPr>
            <a:r>
              <a:rPr lang="en-US" cap="none" dirty="0">
                <a:solidFill>
                  <a:schemeClr val="accent1">
                    <a:lumMod val="60000"/>
                    <a:lumOff val="40000"/>
                  </a:schemeClr>
                </a:solidFill>
              </a:rPr>
              <a:t>The ‘&amp;’ (reference) operator returns the memory address of the variable it’s operating on</a:t>
            </a:r>
          </a:p>
          <a:p>
            <a:pPr marL="457200" indent="-457200" algn="l">
              <a:buAutoNum type="arabicPeriod"/>
            </a:pPr>
            <a:r>
              <a:rPr lang="en-US" cap="none" dirty="0">
                <a:solidFill>
                  <a:schemeClr val="accent1">
                    <a:lumMod val="60000"/>
                    <a:lumOff val="40000"/>
                  </a:schemeClr>
                </a:solidFill>
              </a:rPr>
              <a:t>The ‘*’ (dereference) operator returns the value of the memory address that the pointer holds</a:t>
            </a:r>
          </a:p>
          <a:p>
            <a:pPr marL="457200" indent="-457200" algn="l">
              <a:buAutoNum type="arabicPeriod"/>
            </a:pPr>
            <a:endParaRPr lang="en-US" cap="none" dirty="0">
              <a:solidFill>
                <a:schemeClr val="accent1">
                  <a:lumMod val="60000"/>
                  <a:lumOff val="40000"/>
                </a:schemeClr>
              </a:solidFill>
            </a:endParaRPr>
          </a:p>
          <a:p>
            <a:pPr algn="l"/>
            <a:r>
              <a:rPr lang="en-US" cap="none" dirty="0">
                <a:solidFill>
                  <a:schemeClr val="accent1">
                    <a:lumMod val="60000"/>
                    <a:lumOff val="40000"/>
                  </a:schemeClr>
                </a:solidFill>
              </a:rPr>
              <a:t>Note: Unlike C, Go has no pointer arithmetic</a:t>
            </a:r>
          </a:p>
          <a:p>
            <a:pPr marL="457200" indent="-457200" algn="l">
              <a:buAutoNum type="arabicPeriod"/>
            </a:pPr>
            <a:endParaRPr lang="en-US" cap="none" dirty="0">
              <a:solidFill>
                <a:schemeClr val="accent1">
                  <a:lumMod val="60000"/>
                  <a:lumOff val="40000"/>
                </a:schemeClr>
              </a:solidFill>
            </a:endParaRPr>
          </a:p>
        </p:txBody>
      </p:sp>
      <p:pic>
        <p:nvPicPr>
          <p:cNvPr id="3" name="Picture 2">
            <a:extLst>
              <a:ext uri="{FF2B5EF4-FFF2-40B4-BE49-F238E27FC236}">
                <a16:creationId xmlns:a16="http://schemas.microsoft.com/office/drawing/2014/main" id="{9C174500-C7F4-4617-B885-844FD285FEF0}"/>
              </a:ext>
            </a:extLst>
          </p:cNvPr>
          <p:cNvPicPr>
            <a:picLocks noChangeAspect="1"/>
          </p:cNvPicPr>
          <p:nvPr/>
        </p:nvPicPr>
        <p:blipFill rotWithShape="1">
          <a:blip r:embed="rId2"/>
          <a:srcRect l="1429" t="3507"/>
          <a:stretch/>
        </p:blipFill>
        <p:spPr>
          <a:xfrm>
            <a:off x="166686" y="1154322"/>
            <a:ext cx="6581584" cy="2049589"/>
          </a:xfrm>
          <a:prstGeom prst="rect">
            <a:avLst/>
          </a:prstGeom>
        </p:spPr>
      </p:pic>
      <p:pic>
        <p:nvPicPr>
          <p:cNvPr id="5" name="Picture 4">
            <a:extLst>
              <a:ext uri="{FF2B5EF4-FFF2-40B4-BE49-F238E27FC236}">
                <a16:creationId xmlns:a16="http://schemas.microsoft.com/office/drawing/2014/main" id="{AB6C7FDD-9407-4283-82D3-3CB2B88D6556}"/>
              </a:ext>
            </a:extLst>
          </p:cNvPr>
          <p:cNvPicPr>
            <a:picLocks noChangeAspect="1"/>
          </p:cNvPicPr>
          <p:nvPr/>
        </p:nvPicPr>
        <p:blipFill rotWithShape="1">
          <a:blip r:embed="rId3"/>
          <a:srcRect l="1360" t="22987"/>
          <a:stretch/>
        </p:blipFill>
        <p:spPr>
          <a:xfrm>
            <a:off x="6914957" y="1865376"/>
            <a:ext cx="3053524" cy="1034307"/>
          </a:xfrm>
          <a:prstGeom prst="rect">
            <a:avLst/>
          </a:prstGeom>
        </p:spPr>
      </p:pic>
      <p:sp>
        <p:nvSpPr>
          <p:cNvPr id="7" name="TextBox 6">
            <a:extLst>
              <a:ext uri="{FF2B5EF4-FFF2-40B4-BE49-F238E27FC236}">
                <a16:creationId xmlns:a16="http://schemas.microsoft.com/office/drawing/2014/main" id="{6E1C913B-1C24-49FB-AB1E-F1E0CBD649BF}"/>
              </a:ext>
            </a:extLst>
          </p:cNvPr>
          <p:cNvSpPr txBox="1"/>
          <p:nvPr/>
        </p:nvSpPr>
        <p:spPr>
          <a:xfrm>
            <a:off x="6914957" y="1154322"/>
            <a:ext cx="3053524" cy="711054"/>
          </a:xfrm>
          <a:prstGeom prst="rect">
            <a:avLst/>
          </a:prstGeom>
          <a:solidFill>
            <a:schemeClr val="accent1">
              <a:lumMod val="75000"/>
            </a:schemeClr>
          </a:solidFill>
        </p:spPr>
        <p:txBody>
          <a:bodyPr wrap="square" rtlCol="0" anchor="ctr">
            <a:noAutofit/>
          </a:bodyPr>
          <a:lstStyle/>
          <a:p>
            <a:pPr algn="ctr"/>
            <a:r>
              <a:rPr lang="en-US" sz="4800" dirty="0"/>
              <a:t>Output:</a:t>
            </a:r>
          </a:p>
        </p:txBody>
      </p:sp>
    </p:spTree>
    <p:extLst>
      <p:ext uri="{BB962C8B-B14F-4D97-AF65-F5344CB8AC3E}">
        <p14:creationId xmlns:p14="http://schemas.microsoft.com/office/powerpoint/2010/main" val="318620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278674"/>
            <a:ext cx="2117559" cy="875648"/>
          </a:xfrm>
        </p:spPr>
        <p:txBody>
          <a:bodyPr>
            <a:normAutofit/>
          </a:bodyPr>
          <a:lstStyle/>
          <a:p>
            <a:r>
              <a:rPr lang="en-US" dirty="0"/>
              <a:t>Structs</a:t>
            </a:r>
          </a:p>
        </p:txBody>
      </p:sp>
      <p:sp>
        <p:nvSpPr>
          <p:cNvPr id="13" name="Text Placeholder 4">
            <a:extLst>
              <a:ext uri="{FF2B5EF4-FFF2-40B4-BE49-F238E27FC236}">
                <a16:creationId xmlns:a16="http://schemas.microsoft.com/office/drawing/2014/main" id="{82873F9A-5AD0-4E49-A8AA-C76B93F59CA9}"/>
              </a:ext>
            </a:extLst>
          </p:cNvPr>
          <p:cNvSpPr txBox="1">
            <a:spLocks/>
          </p:cNvSpPr>
          <p:nvPr/>
        </p:nvSpPr>
        <p:spPr>
          <a:xfrm>
            <a:off x="166686" y="4245345"/>
            <a:ext cx="11871433" cy="2270865"/>
          </a:xfrm>
          <a:prstGeom prst="rect">
            <a:avLst/>
          </a:prstGeom>
          <a:solidFill>
            <a:schemeClr val="accent1">
              <a:lumMod val="7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marL="457200" indent="-457200" algn="l">
              <a:buAutoNum type="arabicPeriod"/>
            </a:pPr>
            <a:r>
              <a:rPr lang="en-US" cap="none" dirty="0">
                <a:solidFill>
                  <a:schemeClr val="accent1">
                    <a:lumMod val="60000"/>
                    <a:lumOff val="40000"/>
                  </a:schemeClr>
                </a:solidFill>
              </a:rPr>
              <a:t>A struct is a data type that groups together zero or more named values of arbitrary types as a single entity</a:t>
            </a:r>
          </a:p>
          <a:p>
            <a:pPr marL="457200" indent="-457200" algn="l">
              <a:buAutoNum type="arabicPeriod"/>
            </a:pPr>
            <a:r>
              <a:rPr lang="en-US" cap="none" dirty="0">
                <a:solidFill>
                  <a:schemeClr val="accent1">
                    <a:lumMod val="60000"/>
                    <a:lumOff val="40000"/>
                  </a:schemeClr>
                </a:solidFill>
              </a:rPr>
              <a:t>Each value in the struct is called a field</a:t>
            </a:r>
          </a:p>
          <a:p>
            <a:pPr marL="457200" indent="-457200" algn="l">
              <a:buAutoNum type="arabicPeriod"/>
            </a:pPr>
            <a:r>
              <a:rPr lang="en-US" cap="none" dirty="0">
                <a:solidFill>
                  <a:schemeClr val="accent1">
                    <a:lumMod val="60000"/>
                    <a:lumOff val="40000"/>
                  </a:schemeClr>
                </a:solidFill>
              </a:rPr>
              <a:t>Instantiation of a struct can take many forms</a:t>
            </a:r>
          </a:p>
          <a:p>
            <a:pPr marL="457200" indent="-457200" algn="l">
              <a:buAutoNum type="arabicPeriod"/>
            </a:pPr>
            <a:r>
              <a:rPr lang="en-US" cap="none" dirty="0">
                <a:solidFill>
                  <a:schemeClr val="accent1">
                    <a:lumMod val="60000"/>
                    <a:lumOff val="40000"/>
                  </a:schemeClr>
                </a:solidFill>
              </a:rPr>
              <a:t>Note, that like variables declared without a value, struct fields declared without a value are initialized with the type’s corresponding zero value</a:t>
            </a:r>
          </a:p>
          <a:p>
            <a:pPr marL="457200" indent="-457200" algn="l">
              <a:buAutoNum type="arabicPeriod"/>
            </a:pPr>
            <a:endParaRPr lang="en-US" cap="none" dirty="0">
              <a:solidFill>
                <a:schemeClr val="accent1">
                  <a:lumMod val="60000"/>
                  <a:lumOff val="40000"/>
                </a:schemeClr>
              </a:solidFill>
            </a:endParaRPr>
          </a:p>
          <a:p>
            <a:pPr marL="457200" indent="-457200" algn="l">
              <a:buAutoNum type="arabicPeriod"/>
            </a:pPr>
            <a:endParaRPr lang="en-US" cap="none" dirty="0">
              <a:solidFill>
                <a:schemeClr val="accent1">
                  <a:lumMod val="60000"/>
                  <a:lumOff val="40000"/>
                </a:schemeClr>
              </a:solidFill>
            </a:endParaRPr>
          </a:p>
        </p:txBody>
      </p:sp>
      <p:pic>
        <p:nvPicPr>
          <p:cNvPr id="2" name="Picture 1">
            <a:extLst>
              <a:ext uri="{FF2B5EF4-FFF2-40B4-BE49-F238E27FC236}">
                <a16:creationId xmlns:a16="http://schemas.microsoft.com/office/drawing/2014/main" id="{BC714401-7574-4EE1-A0A6-65A052CED7EC}"/>
              </a:ext>
            </a:extLst>
          </p:cNvPr>
          <p:cNvPicPr>
            <a:picLocks noChangeAspect="1"/>
          </p:cNvPicPr>
          <p:nvPr/>
        </p:nvPicPr>
        <p:blipFill rotWithShape="1">
          <a:blip r:embed="rId2"/>
          <a:srcRect t="16821"/>
          <a:stretch/>
        </p:blipFill>
        <p:spPr>
          <a:xfrm>
            <a:off x="166687" y="1154323"/>
            <a:ext cx="2867053" cy="1616310"/>
          </a:xfrm>
          <a:prstGeom prst="rect">
            <a:avLst/>
          </a:prstGeom>
        </p:spPr>
      </p:pic>
      <p:pic>
        <p:nvPicPr>
          <p:cNvPr id="3" name="Picture 2">
            <a:extLst>
              <a:ext uri="{FF2B5EF4-FFF2-40B4-BE49-F238E27FC236}">
                <a16:creationId xmlns:a16="http://schemas.microsoft.com/office/drawing/2014/main" id="{F1ECFF83-0397-4922-AC52-EA7867E62999}"/>
              </a:ext>
            </a:extLst>
          </p:cNvPr>
          <p:cNvPicPr>
            <a:picLocks noChangeAspect="1"/>
          </p:cNvPicPr>
          <p:nvPr/>
        </p:nvPicPr>
        <p:blipFill rotWithShape="1">
          <a:blip r:embed="rId3"/>
          <a:srcRect l="874"/>
          <a:stretch/>
        </p:blipFill>
        <p:spPr>
          <a:xfrm>
            <a:off x="6935767" y="2112880"/>
            <a:ext cx="5102352" cy="657753"/>
          </a:xfrm>
          <a:prstGeom prst="rect">
            <a:avLst/>
          </a:prstGeom>
        </p:spPr>
      </p:pic>
      <p:pic>
        <p:nvPicPr>
          <p:cNvPr id="5" name="Picture 4">
            <a:extLst>
              <a:ext uri="{FF2B5EF4-FFF2-40B4-BE49-F238E27FC236}">
                <a16:creationId xmlns:a16="http://schemas.microsoft.com/office/drawing/2014/main" id="{20D9E1BA-8436-4D54-9A52-35D1B373DCBA}"/>
              </a:ext>
            </a:extLst>
          </p:cNvPr>
          <p:cNvPicPr>
            <a:picLocks noChangeAspect="1"/>
          </p:cNvPicPr>
          <p:nvPr/>
        </p:nvPicPr>
        <p:blipFill rotWithShape="1">
          <a:blip r:embed="rId4"/>
          <a:srcRect l="3562" t="62855"/>
          <a:stretch/>
        </p:blipFill>
        <p:spPr>
          <a:xfrm>
            <a:off x="166685" y="2900870"/>
            <a:ext cx="5905167" cy="1213929"/>
          </a:xfrm>
          <a:prstGeom prst="rect">
            <a:avLst/>
          </a:prstGeom>
        </p:spPr>
      </p:pic>
      <p:sp>
        <p:nvSpPr>
          <p:cNvPr id="8" name="TextBox 7">
            <a:extLst>
              <a:ext uri="{FF2B5EF4-FFF2-40B4-BE49-F238E27FC236}">
                <a16:creationId xmlns:a16="http://schemas.microsoft.com/office/drawing/2014/main" id="{322A359A-22B3-4402-8E10-C497B5B97F41}"/>
              </a:ext>
            </a:extLst>
          </p:cNvPr>
          <p:cNvSpPr txBox="1"/>
          <p:nvPr/>
        </p:nvSpPr>
        <p:spPr>
          <a:xfrm>
            <a:off x="6935767" y="1154322"/>
            <a:ext cx="5102352" cy="958558"/>
          </a:xfrm>
          <a:prstGeom prst="rect">
            <a:avLst/>
          </a:prstGeom>
          <a:solidFill>
            <a:schemeClr val="accent1">
              <a:lumMod val="75000"/>
            </a:schemeClr>
          </a:solidFill>
        </p:spPr>
        <p:txBody>
          <a:bodyPr wrap="square" rtlCol="0" anchor="ctr">
            <a:noAutofit/>
          </a:bodyPr>
          <a:lstStyle/>
          <a:p>
            <a:pPr algn="ctr"/>
            <a:r>
              <a:rPr lang="en-US" sz="4800" dirty="0"/>
              <a:t>Output:</a:t>
            </a:r>
          </a:p>
        </p:txBody>
      </p:sp>
      <p:pic>
        <p:nvPicPr>
          <p:cNvPr id="7" name="Picture 6">
            <a:extLst>
              <a:ext uri="{FF2B5EF4-FFF2-40B4-BE49-F238E27FC236}">
                <a16:creationId xmlns:a16="http://schemas.microsoft.com/office/drawing/2014/main" id="{32CF4B4E-AC60-4133-B2B9-2C5D69AFBAE9}"/>
              </a:ext>
            </a:extLst>
          </p:cNvPr>
          <p:cNvPicPr>
            <a:picLocks noChangeAspect="1"/>
          </p:cNvPicPr>
          <p:nvPr/>
        </p:nvPicPr>
        <p:blipFill>
          <a:blip r:embed="rId5"/>
          <a:stretch>
            <a:fillRect/>
          </a:stretch>
        </p:blipFill>
        <p:spPr>
          <a:xfrm>
            <a:off x="3200428" y="1154323"/>
            <a:ext cx="3510107" cy="1616002"/>
          </a:xfrm>
          <a:prstGeom prst="rect">
            <a:avLst/>
          </a:prstGeom>
        </p:spPr>
      </p:pic>
    </p:spTree>
    <p:extLst>
      <p:ext uri="{BB962C8B-B14F-4D97-AF65-F5344CB8AC3E}">
        <p14:creationId xmlns:p14="http://schemas.microsoft.com/office/powerpoint/2010/main" val="292276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278674"/>
            <a:ext cx="2499920" cy="875648"/>
          </a:xfrm>
        </p:spPr>
        <p:txBody>
          <a:bodyPr>
            <a:normAutofit fontScale="90000"/>
          </a:bodyPr>
          <a:lstStyle/>
          <a:p>
            <a:r>
              <a:rPr lang="en-US" dirty="0"/>
              <a:t>Methods</a:t>
            </a:r>
          </a:p>
        </p:txBody>
      </p:sp>
      <p:sp>
        <p:nvSpPr>
          <p:cNvPr id="13" name="Text Placeholder 4">
            <a:extLst>
              <a:ext uri="{FF2B5EF4-FFF2-40B4-BE49-F238E27FC236}">
                <a16:creationId xmlns:a16="http://schemas.microsoft.com/office/drawing/2014/main" id="{82873F9A-5AD0-4E49-A8AA-C76B93F59CA9}"/>
              </a:ext>
            </a:extLst>
          </p:cNvPr>
          <p:cNvSpPr txBox="1">
            <a:spLocks/>
          </p:cNvSpPr>
          <p:nvPr/>
        </p:nvSpPr>
        <p:spPr>
          <a:xfrm>
            <a:off x="166686" y="4245345"/>
            <a:ext cx="11871433" cy="2270865"/>
          </a:xfrm>
          <a:prstGeom prst="rect">
            <a:avLst/>
          </a:prstGeom>
          <a:solidFill>
            <a:schemeClr val="accent1">
              <a:lumMod val="7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marL="457200" indent="-457200" algn="l">
              <a:buAutoNum type="arabicPeriod"/>
            </a:pPr>
            <a:r>
              <a:rPr lang="en-US" cap="none" dirty="0">
                <a:solidFill>
                  <a:schemeClr val="accent1">
                    <a:lumMod val="60000"/>
                    <a:lumOff val="40000"/>
                  </a:schemeClr>
                </a:solidFill>
              </a:rPr>
              <a:t>Go does not have classes. However, you can define methods on types; a method is a function with a special receiver argument; the receiver appears in its own argument list between the “</a:t>
            </a:r>
            <a:r>
              <a:rPr lang="en-US" cap="none" dirty="0" err="1">
                <a:solidFill>
                  <a:schemeClr val="accent1">
                    <a:lumMod val="60000"/>
                    <a:lumOff val="40000"/>
                  </a:schemeClr>
                </a:solidFill>
              </a:rPr>
              <a:t>func</a:t>
            </a:r>
            <a:r>
              <a:rPr lang="en-US" cap="none" dirty="0">
                <a:solidFill>
                  <a:schemeClr val="accent1">
                    <a:lumMod val="60000"/>
                    <a:lumOff val="40000"/>
                  </a:schemeClr>
                </a:solidFill>
              </a:rPr>
              <a:t>” keyword and the method name specifying the type the method applies to</a:t>
            </a:r>
          </a:p>
          <a:p>
            <a:pPr marL="457200" indent="-457200" algn="l">
              <a:buAutoNum type="arabicPeriod"/>
            </a:pPr>
            <a:endParaRPr lang="en-US" cap="none" dirty="0">
              <a:solidFill>
                <a:schemeClr val="accent1">
                  <a:lumMod val="60000"/>
                  <a:lumOff val="40000"/>
                </a:schemeClr>
              </a:solidFill>
            </a:endParaRPr>
          </a:p>
          <a:p>
            <a:pPr marL="457200" indent="-457200" algn="l">
              <a:buAutoNum type="arabicPeriod"/>
            </a:pPr>
            <a:endParaRPr lang="en-US" cap="none" dirty="0">
              <a:solidFill>
                <a:schemeClr val="accent1">
                  <a:lumMod val="60000"/>
                  <a:lumOff val="40000"/>
                </a:schemeClr>
              </a:solidFill>
            </a:endParaRPr>
          </a:p>
          <a:p>
            <a:pPr marL="457200" indent="-457200" algn="l">
              <a:buAutoNum type="arabicPeriod"/>
            </a:pPr>
            <a:endParaRPr lang="en-US" cap="none" dirty="0">
              <a:solidFill>
                <a:schemeClr val="accent1">
                  <a:lumMod val="60000"/>
                  <a:lumOff val="40000"/>
                </a:schemeClr>
              </a:solidFill>
            </a:endParaRPr>
          </a:p>
        </p:txBody>
      </p:sp>
      <p:pic>
        <p:nvPicPr>
          <p:cNvPr id="2" name="Picture 1">
            <a:extLst>
              <a:ext uri="{FF2B5EF4-FFF2-40B4-BE49-F238E27FC236}">
                <a16:creationId xmlns:a16="http://schemas.microsoft.com/office/drawing/2014/main" id="{9CCD86EC-463D-4CF8-B8B1-E427DD4EE12F}"/>
              </a:ext>
            </a:extLst>
          </p:cNvPr>
          <p:cNvPicPr>
            <a:picLocks noChangeAspect="1"/>
          </p:cNvPicPr>
          <p:nvPr/>
        </p:nvPicPr>
        <p:blipFill>
          <a:blip r:embed="rId2"/>
          <a:stretch>
            <a:fillRect/>
          </a:stretch>
        </p:blipFill>
        <p:spPr>
          <a:xfrm>
            <a:off x="166686" y="1154322"/>
            <a:ext cx="2832546" cy="2989910"/>
          </a:xfrm>
          <a:prstGeom prst="rect">
            <a:avLst/>
          </a:prstGeom>
        </p:spPr>
      </p:pic>
      <p:sp>
        <p:nvSpPr>
          <p:cNvPr id="3" name="Rectangle 2">
            <a:extLst>
              <a:ext uri="{FF2B5EF4-FFF2-40B4-BE49-F238E27FC236}">
                <a16:creationId xmlns:a16="http://schemas.microsoft.com/office/drawing/2014/main" id="{3D943660-2AD6-4C45-8DB4-23A6813406E7}"/>
              </a:ext>
            </a:extLst>
          </p:cNvPr>
          <p:cNvSpPr/>
          <p:nvPr/>
        </p:nvSpPr>
        <p:spPr>
          <a:xfrm>
            <a:off x="3165919" y="3774900"/>
            <a:ext cx="4071436" cy="369332"/>
          </a:xfrm>
          <a:prstGeom prst="rect">
            <a:avLst/>
          </a:prstGeom>
        </p:spPr>
        <p:txBody>
          <a:bodyPr wrap="none">
            <a:spAutoFit/>
          </a:bodyPr>
          <a:lstStyle/>
          <a:p>
            <a:r>
              <a:rPr lang="en-US" dirty="0"/>
              <a:t>From: https://tour.golang.org/methods/1</a:t>
            </a:r>
          </a:p>
        </p:txBody>
      </p:sp>
      <p:pic>
        <p:nvPicPr>
          <p:cNvPr id="5" name="Picture 4">
            <a:extLst>
              <a:ext uri="{FF2B5EF4-FFF2-40B4-BE49-F238E27FC236}">
                <a16:creationId xmlns:a16="http://schemas.microsoft.com/office/drawing/2014/main" id="{013B6392-6AA3-4430-84A4-24C2626DFFAC}"/>
              </a:ext>
            </a:extLst>
          </p:cNvPr>
          <p:cNvPicPr>
            <a:picLocks noChangeAspect="1"/>
          </p:cNvPicPr>
          <p:nvPr/>
        </p:nvPicPr>
        <p:blipFill rotWithShape="1">
          <a:blip r:embed="rId3"/>
          <a:srcRect l="1369" t="15652" r="29127"/>
          <a:stretch/>
        </p:blipFill>
        <p:spPr>
          <a:xfrm>
            <a:off x="3165919" y="2211413"/>
            <a:ext cx="4071436" cy="875728"/>
          </a:xfrm>
          <a:prstGeom prst="rect">
            <a:avLst/>
          </a:prstGeom>
        </p:spPr>
      </p:pic>
      <p:sp>
        <p:nvSpPr>
          <p:cNvPr id="7" name="TextBox 6">
            <a:extLst>
              <a:ext uri="{FF2B5EF4-FFF2-40B4-BE49-F238E27FC236}">
                <a16:creationId xmlns:a16="http://schemas.microsoft.com/office/drawing/2014/main" id="{D5CAF47D-4466-4186-9B06-14B9ECFA2B52}"/>
              </a:ext>
            </a:extLst>
          </p:cNvPr>
          <p:cNvSpPr txBox="1"/>
          <p:nvPr/>
        </p:nvSpPr>
        <p:spPr>
          <a:xfrm>
            <a:off x="3165919" y="1151741"/>
            <a:ext cx="4071436" cy="1059672"/>
          </a:xfrm>
          <a:prstGeom prst="rect">
            <a:avLst/>
          </a:prstGeom>
          <a:solidFill>
            <a:schemeClr val="accent1">
              <a:lumMod val="75000"/>
            </a:schemeClr>
          </a:solidFill>
        </p:spPr>
        <p:txBody>
          <a:bodyPr wrap="square" rtlCol="0" anchor="ctr">
            <a:noAutofit/>
          </a:bodyPr>
          <a:lstStyle/>
          <a:p>
            <a:pPr algn="ctr"/>
            <a:r>
              <a:rPr lang="en-US" sz="4800" dirty="0"/>
              <a:t>Output:</a:t>
            </a:r>
          </a:p>
        </p:txBody>
      </p:sp>
    </p:spTree>
    <p:extLst>
      <p:ext uri="{BB962C8B-B14F-4D97-AF65-F5344CB8AC3E}">
        <p14:creationId xmlns:p14="http://schemas.microsoft.com/office/powerpoint/2010/main" val="353210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278674"/>
            <a:ext cx="5657851" cy="875648"/>
          </a:xfrm>
        </p:spPr>
        <p:txBody>
          <a:bodyPr>
            <a:normAutofit/>
          </a:bodyPr>
          <a:lstStyle/>
          <a:p>
            <a:r>
              <a:rPr lang="en-US" dirty="0"/>
              <a:t>The “go” Statement </a:t>
            </a:r>
          </a:p>
        </p:txBody>
      </p:sp>
      <p:sp>
        <p:nvSpPr>
          <p:cNvPr id="13" name="Text Placeholder 4">
            <a:extLst>
              <a:ext uri="{FF2B5EF4-FFF2-40B4-BE49-F238E27FC236}">
                <a16:creationId xmlns:a16="http://schemas.microsoft.com/office/drawing/2014/main" id="{82873F9A-5AD0-4E49-A8AA-C76B93F59CA9}"/>
              </a:ext>
            </a:extLst>
          </p:cNvPr>
          <p:cNvSpPr txBox="1">
            <a:spLocks/>
          </p:cNvSpPr>
          <p:nvPr/>
        </p:nvSpPr>
        <p:spPr>
          <a:xfrm>
            <a:off x="166686" y="4245345"/>
            <a:ext cx="11871433" cy="2270865"/>
          </a:xfrm>
          <a:prstGeom prst="rect">
            <a:avLst/>
          </a:prstGeom>
          <a:solidFill>
            <a:schemeClr val="accent1">
              <a:lumMod val="7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marL="457200" indent="-457200" algn="l">
              <a:buAutoNum type="arabicPeriod"/>
            </a:pPr>
            <a:r>
              <a:rPr lang="en-US" cap="none" dirty="0">
                <a:solidFill>
                  <a:schemeClr val="accent1">
                    <a:lumMod val="60000"/>
                    <a:lumOff val="40000"/>
                  </a:schemeClr>
                </a:solidFill>
              </a:rPr>
              <a:t>In Go, each concurrently executing activity is called a goroutine (Though you can think of them as threads for all intents and purposes). When a program starts, its only goroutine is the one that calls the “main” function, so we call it the “main goroutine”</a:t>
            </a:r>
          </a:p>
          <a:p>
            <a:pPr marL="457200" indent="-457200" algn="l">
              <a:buAutoNum type="arabicPeriod"/>
            </a:pPr>
            <a:r>
              <a:rPr lang="en-US" cap="none" dirty="0">
                <a:solidFill>
                  <a:schemeClr val="accent1">
                    <a:lumMod val="60000"/>
                    <a:lumOff val="40000"/>
                  </a:schemeClr>
                </a:solidFill>
              </a:rPr>
              <a:t>Syntactically, a “go” statement is an ordinary function or method call prefixed by the keyword “go”</a:t>
            </a:r>
          </a:p>
          <a:p>
            <a:pPr marL="457200" indent="-457200" algn="l">
              <a:buAutoNum type="arabicPeriod"/>
            </a:pPr>
            <a:r>
              <a:rPr lang="en-US" cap="none" dirty="0">
                <a:solidFill>
                  <a:schemeClr val="accent1">
                    <a:lumMod val="60000"/>
                    <a:lumOff val="40000"/>
                  </a:schemeClr>
                </a:solidFill>
              </a:rPr>
              <a:t>As soon as the main function returns, all other goroutines are abruptly terminated and the program exits</a:t>
            </a:r>
          </a:p>
          <a:p>
            <a:pPr marL="457200" indent="-457200" algn="l">
              <a:buAutoNum type="arabicPeriod"/>
            </a:pPr>
            <a:endParaRPr lang="en-US" cap="none" dirty="0">
              <a:solidFill>
                <a:schemeClr val="accent1">
                  <a:lumMod val="60000"/>
                  <a:lumOff val="40000"/>
                </a:schemeClr>
              </a:solidFill>
            </a:endParaRPr>
          </a:p>
          <a:p>
            <a:pPr marL="457200" indent="-457200" algn="l">
              <a:buAutoNum type="arabicPeriod"/>
            </a:pPr>
            <a:endParaRPr lang="en-US" cap="none" dirty="0">
              <a:solidFill>
                <a:schemeClr val="accent1">
                  <a:lumMod val="60000"/>
                  <a:lumOff val="40000"/>
                </a:schemeClr>
              </a:solidFill>
            </a:endParaRPr>
          </a:p>
        </p:txBody>
      </p:sp>
      <p:pic>
        <p:nvPicPr>
          <p:cNvPr id="5" name="Picture 4">
            <a:extLst>
              <a:ext uri="{FF2B5EF4-FFF2-40B4-BE49-F238E27FC236}">
                <a16:creationId xmlns:a16="http://schemas.microsoft.com/office/drawing/2014/main" id="{CF4310AD-71EC-4FCA-9B63-68E963315A06}"/>
              </a:ext>
            </a:extLst>
          </p:cNvPr>
          <p:cNvPicPr>
            <a:picLocks noChangeAspect="1"/>
          </p:cNvPicPr>
          <p:nvPr/>
        </p:nvPicPr>
        <p:blipFill rotWithShape="1">
          <a:blip r:embed="rId2"/>
          <a:srcRect l="1561"/>
          <a:stretch/>
        </p:blipFill>
        <p:spPr>
          <a:xfrm>
            <a:off x="166686" y="1154322"/>
            <a:ext cx="3207450" cy="3044743"/>
          </a:xfrm>
          <a:prstGeom prst="rect">
            <a:avLst/>
          </a:prstGeom>
        </p:spPr>
      </p:pic>
      <p:pic>
        <p:nvPicPr>
          <p:cNvPr id="6" name="Picture 5">
            <a:extLst>
              <a:ext uri="{FF2B5EF4-FFF2-40B4-BE49-F238E27FC236}">
                <a16:creationId xmlns:a16="http://schemas.microsoft.com/office/drawing/2014/main" id="{6A3DC433-A38A-4896-AABC-DF1DD434D7BB}"/>
              </a:ext>
            </a:extLst>
          </p:cNvPr>
          <p:cNvPicPr>
            <a:picLocks noChangeAspect="1"/>
          </p:cNvPicPr>
          <p:nvPr/>
        </p:nvPicPr>
        <p:blipFill rotWithShape="1">
          <a:blip r:embed="rId3"/>
          <a:srcRect l="6211"/>
          <a:stretch/>
        </p:blipFill>
        <p:spPr>
          <a:xfrm>
            <a:off x="3540823" y="1751140"/>
            <a:ext cx="1697355" cy="2447925"/>
          </a:xfrm>
          <a:prstGeom prst="rect">
            <a:avLst/>
          </a:prstGeom>
        </p:spPr>
      </p:pic>
      <p:sp>
        <p:nvSpPr>
          <p:cNvPr id="8" name="TextBox 7">
            <a:extLst>
              <a:ext uri="{FF2B5EF4-FFF2-40B4-BE49-F238E27FC236}">
                <a16:creationId xmlns:a16="http://schemas.microsoft.com/office/drawing/2014/main" id="{D7BEE8BD-210D-4E20-ACE5-D225487B75B9}"/>
              </a:ext>
            </a:extLst>
          </p:cNvPr>
          <p:cNvSpPr txBox="1"/>
          <p:nvPr/>
        </p:nvSpPr>
        <p:spPr>
          <a:xfrm>
            <a:off x="3540823" y="1154322"/>
            <a:ext cx="1697355" cy="596818"/>
          </a:xfrm>
          <a:prstGeom prst="rect">
            <a:avLst/>
          </a:prstGeom>
          <a:solidFill>
            <a:schemeClr val="accent1">
              <a:lumMod val="75000"/>
            </a:schemeClr>
          </a:solidFill>
        </p:spPr>
        <p:txBody>
          <a:bodyPr wrap="square" rtlCol="0" anchor="ctr">
            <a:noAutofit/>
          </a:bodyPr>
          <a:lstStyle/>
          <a:p>
            <a:pPr algn="ctr"/>
            <a:r>
              <a:rPr lang="en-US" sz="3600" dirty="0"/>
              <a:t>Output:</a:t>
            </a:r>
          </a:p>
        </p:txBody>
      </p:sp>
    </p:spTree>
    <p:extLst>
      <p:ext uri="{BB962C8B-B14F-4D97-AF65-F5344CB8AC3E}">
        <p14:creationId xmlns:p14="http://schemas.microsoft.com/office/powerpoint/2010/main" val="153658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8674"/>
            <a:ext cx="2743200" cy="875648"/>
          </a:xfrm>
        </p:spPr>
        <p:txBody>
          <a:bodyPr>
            <a:normAutofit/>
          </a:bodyPr>
          <a:lstStyle/>
          <a:p>
            <a:r>
              <a:rPr lang="en-US" dirty="0"/>
              <a:t>Channels</a:t>
            </a:r>
          </a:p>
        </p:txBody>
      </p:sp>
      <p:sp>
        <p:nvSpPr>
          <p:cNvPr id="13" name="Text Placeholder 4">
            <a:extLst>
              <a:ext uri="{FF2B5EF4-FFF2-40B4-BE49-F238E27FC236}">
                <a16:creationId xmlns:a16="http://schemas.microsoft.com/office/drawing/2014/main" id="{82873F9A-5AD0-4E49-A8AA-C76B93F59CA9}"/>
              </a:ext>
            </a:extLst>
          </p:cNvPr>
          <p:cNvSpPr txBox="1">
            <a:spLocks/>
          </p:cNvSpPr>
          <p:nvPr/>
        </p:nvSpPr>
        <p:spPr>
          <a:xfrm>
            <a:off x="166686" y="4245345"/>
            <a:ext cx="11871433" cy="2270865"/>
          </a:xfrm>
          <a:prstGeom prst="rect">
            <a:avLst/>
          </a:prstGeom>
          <a:solidFill>
            <a:schemeClr val="accent1">
              <a:lumMod val="7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marL="457200" indent="-457200" algn="l">
              <a:buAutoNum type="arabicPeriod"/>
            </a:pPr>
            <a:r>
              <a:rPr lang="en-US" cap="none" dirty="0">
                <a:solidFill>
                  <a:schemeClr val="accent1">
                    <a:lumMod val="60000"/>
                    <a:lumOff val="40000"/>
                  </a:schemeClr>
                </a:solidFill>
              </a:rPr>
              <a:t>Channels are a typed conduit through which you can send and receive values with the channel </a:t>
            </a:r>
            <a:br>
              <a:rPr lang="en-US" cap="none" dirty="0">
                <a:solidFill>
                  <a:schemeClr val="accent1">
                    <a:lumMod val="60000"/>
                    <a:lumOff val="40000"/>
                  </a:schemeClr>
                </a:solidFill>
              </a:rPr>
            </a:br>
            <a:r>
              <a:rPr lang="en-US" cap="none" dirty="0">
                <a:solidFill>
                  <a:schemeClr val="accent1">
                    <a:lumMod val="60000"/>
                    <a:lumOff val="40000"/>
                  </a:schemeClr>
                </a:solidFill>
              </a:rPr>
              <a:t>operator “&lt;-” </a:t>
            </a:r>
          </a:p>
          <a:p>
            <a:pPr marL="457200" indent="-457200" algn="l">
              <a:buAutoNum type="arabicPeriod"/>
            </a:pPr>
            <a:r>
              <a:rPr lang="en-US" cap="none" dirty="0">
                <a:solidFill>
                  <a:schemeClr val="accent1">
                    <a:lumMod val="60000"/>
                    <a:lumOff val="40000"/>
                  </a:schemeClr>
                </a:solidFill>
              </a:rPr>
              <a:t>Channels will block until they receive values</a:t>
            </a:r>
          </a:p>
          <a:p>
            <a:pPr marL="457200" indent="-457200" algn="l">
              <a:buAutoNum type="arabicPeriod"/>
            </a:pPr>
            <a:r>
              <a:rPr lang="en-US" cap="none" dirty="0">
                <a:solidFill>
                  <a:schemeClr val="accent1">
                    <a:lumMod val="60000"/>
                    <a:lumOff val="40000"/>
                  </a:schemeClr>
                </a:solidFill>
              </a:rPr>
              <a:t>Declared with the “make” function</a:t>
            </a:r>
          </a:p>
          <a:p>
            <a:pPr marL="457200" indent="-457200" algn="l">
              <a:buAutoNum type="arabicPeriod"/>
            </a:pPr>
            <a:r>
              <a:rPr lang="en-US" cap="none" dirty="0">
                <a:solidFill>
                  <a:schemeClr val="accent1">
                    <a:lumMod val="60000"/>
                    <a:lumOff val="40000"/>
                  </a:schemeClr>
                </a:solidFill>
              </a:rPr>
              <a:t>Can be buffered, so the channel will block until the buffer is filled</a:t>
            </a:r>
          </a:p>
          <a:p>
            <a:pPr marL="457200" indent="-457200" algn="l">
              <a:buAutoNum type="arabicPeriod"/>
            </a:pPr>
            <a:endParaRPr lang="en-US" cap="none" dirty="0">
              <a:solidFill>
                <a:schemeClr val="accent1">
                  <a:lumMod val="60000"/>
                  <a:lumOff val="40000"/>
                </a:schemeClr>
              </a:solidFill>
            </a:endParaRPr>
          </a:p>
          <a:p>
            <a:pPr marL="457200" indent="-457200" algn="l">
              <a:buAutoNum type="arabicPeriod"/>
            </a:pPr>
            <a:endParaRPr lang="en-US" cap="none" dirty="0">
              <a:solidFill>
                <a:schemeClr val="accent1">
                  <a:lumMod val="60000"/>
                  <a:lumOff val="40000"/>
                </a:schemeClr>
              </a:solidFill>
            </a:endParaRPr>
          </a:p>
        </p:txBody>
      </p:sp>
      <p:pic>
        <p:nvPicPr>
          <p:cNvPr id="2" name="Picture 1">
            <a:extLst>
              <a:ext uri="{FF2B5EF4-FFF2-40B4-BE49-F238E27FC236}">
                <a16:creationId xmlns:a16="http://schemas.microsoft.com/office/drawing/2014/main" id="{D16A0142-9A4A-4679-82B8-3DF65A94171A}"/>
              </a:ext>
            </a:extLst>
          </p:cNvPr>
          <p:cNvPicPr>
            <a:picLocks noChangeAspect="1"/>
          </p:cNvPicPr>
          <p:nvPr/>
        </p:nvPicPr>
        <p:blipFill>
          <a:blip r:embed="rId2"/>
          <a:stretch>
            <a:fillRect/>
          </a:stretch>
        </p:blipFill>
        <p:spPr>
          <a:xfrm>
            <a:off x="166686" y="1154322"/>
            <a:ext cx="2987994" cy="3044371"/>
          </a:xfrm>
          <a:prstGeom prst="rect">
            <a:avLst/>
          </a:prstGeom>
        </p:spPr>
      </p:pic>
      <p:pic>
        <p:nvPicPr>
          <p:cNvPr id="3" name="Picture 2">
            <a:extLst>
              <a:ext uri="{FF2B5EF4-FFF2-40B4-BE49-F238E27FC236}">
                <a16:creationId xmlns:a16="http://schemas.microsoft.com/office/drawing/2014/main" id="{AAA1A517-EDE6-49DA-98E7-812B10EA7C02}"/>
              </a:ext>
            </a:extLst>
          </p:cNvPr>
          <p:cNvPicPr>
            <a:picLocks noChangeAspect="1"/>
          </p:cNvPicPr>
          <p:nvPr/>
        </p:nvPicPr>
        <p:blipFill rotWithShape="1">
          <a:blip r:embed="rId3"/>
          <a:srcRect l="3084" t="4017" b="-1"/>
          <a:stretch/>
        </p:blipFill>
        <p:spPr>
          <a:xfrm>
            <a:off x="6484072" y="2132534"/>
            <a:ext cx="2317051" cy="1087945"/>
          </a:xfrm>
          <a:prstGeom prst="rect">
            <a:avLst/>
          </a:prstGeom>
        </p:spPr>
      </p:pic>
      <p:sp>
        <p:nvSpPr>
          <p:cNvPr id="6" name="TextBox 5">
            <a:extLst>
              <a:ext uri="{FF2B5EF4-FFF2-40B4-BE49-F238E27FC236}">
                <a16:creationId xmlns:a16="http://schemas.microsoft.com/office/drawing/2014/main" id="{D667CF95-CFD9-440A-AD9D-70D3D0F82F0C}"/>
              </a:ext>
            </a:extLst>
          </p:cNvPr>
          <p:cNvSpPr txBox="1"/>
          <p:nvPr/>
        </p:nvSpPr>
        <p:spPr>
          <a:xfrm>
            <a:off x="6484072" y="1154126"/>
            <a:ext cx="2317051" cy="978407"/>
          </a:xfrm>
          <a:prstGeom prst="rect">
            <a:avLst/>
          </a:prstGeom>
          <a:solidFill>
            <a:schemeClr val="accent1">
              <a:lumMod val="75000"/>
            </a:schemeClr>
          </a:solidFill>
        </p:spPr>
        <p:txBody>
          <a:bodyPr wrap="square" rtlCol="0" anchor="ctr">
            <a:noAutofit/>
          </a:bodyPr>
          <a:lstStyle/>
          <a:p>
            <a:pPr algn="ctr"/>
            <a:r>
              <a:rPr lang="en-US" sz="3600" dirty="0"/>
              <a:t>Output:</a:t>
            </a:r>
          </a:p>
        </p:txBody>
      </p:sp>
      <p:pic>
        <p:nvPicPr>
          <p:cNvPr id="5" name="Picture 4">
            <a:extLst>
              <a:ext uri="{FF2B5EF4-FFF2-40B4-BE49-F238E27FC236}">
                <a16:creationId xmlns:a16="http://schemas.microsoft.com/office/drawing/2014/main" id="{44F6709D-ECE4-40D9-80CD-2D650D423CD9}"/>
              </a:ext>
            </a:extLst>
          </p:cNvPr>
          <p:cNvPicPr>
            <a:picLocks noChangeAspect="1"/>
          </p:cNvPicPr>
          <p:nvPr/>
        </p:nvPicPr>
        <p:blipFill rotWithShape="1">
          <a:blip r:embed="rId4"/>
          <a:srcRect l="3572"/>
          <a:stretch/>
        </p:blipFill>
        <p:spPr>
          <a:xfrm>
            <a:off x="3321366" y="1154126"/>
            <a:ext cx="2996020" cy="3044567"/>
          </a:xfrm>
          <a:prstGeom prst="rect">
            <a:avLst/>
          </a:prstGeom>
        </p:spPr>
      </p:pic>
    </p:spTree>
    <p:extLst>
      <p:ext uri="{BB962C8B-B14F-4D97-AF65-F5344CB8AC3E}">
        <p14:creationId xmlns:p14="http://schemas.microsoft.com/office/powerpoint/2010/main" val="276265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B5064CF-2E17-4400-AB7B-1796DE4B85DE}"/>
              </a:ext>
            </a:extLst>
          </p:cNvPr>
          <p:cNvPicPr>
            <a:picLocks noChangeAspect="1"/>
          </p:cNvPicPr>
          <p:nvPr/>
        </p:nvPicPr>
        <p:blipFill rotWithShape="1">
          <a:blip r:embed="rId2"/>
          <a:srcRect t="874" r="731" b="874"/>
          <a:stretch/>
        </p:blipFill>
        <p:spPr>
          <a:xfrm>
            <a:off x="5587236" y="3983995"/>
            <a:ext cx="5207478" cy="2525862"/>
          </a:xfrm>
          <a:prstGeom prst="rect">
            <a:avLst/>
          </a:prstGeom>
        </p:spPr>
      </p:pic>
      <p:sp>
        <p:nvSpPr>
          <p:cNvPr id="2" name="Title 1">
            <a:extLst>
              <a:ext uri="{FF2B5EF4-FFF2-40B4-BE49-F238E27FC236}">
                <a16:creationId xmlns:a16="http://schemas.microsoft.com/office/drawing/2014/main" id="{F9AFE67E-6AA5-46DE-BE3A-1416227D4621}"/>
              </a:ext>
            </a:extLst>
          </p:cNvPr>
          <p:cNvSpPr>
            <a:spLocks noGrp="1"/>
          </p:cNvSpPr>
          <p:nvPr>
            <p:ph type="title"/>
          </p:nvPr>
        </p:nvSpPr>
        <p:spPr>
          <a:xfrm>
            <a:off x="1341120" y="467360"/>
            <a:ext cx="9509760" cy="639545"/>
          </a:xfrm>
        </p:spPr>
        <p:txBody>
          <a:bodyPr/>
          <a:lstStyle/>
          <a:p>
            <a:r>
              <a:rPr lang="en-US" dirty="0"/>
              <a:t>Before We Start</a:t>
            </a:r>
          </a:p>
        </p:txBody>
      </p:sp>
      <p:sp>
        <p:nvSpPr>
          <p:cNvPr id="3" name="Content Placeholder 2">
            <a:extLst>
              <a:ext uri="{FF2B5EF4-FFF2-40B4-BE49-F238E27FC236}">
                <a16:creationId xmlns:a16="http://schemas.microsoft.com/office/drawing/2014/main" id="{B30FA0E4-88CF-4AA1-9AC0-ED665E8480BB}"/>
              </a:ext>
            </a:extLst>
          </p:cNvPr>
          <p:cNvSpPr>
            <a:spLocks noGrp="1"/>
          </p:cNvSpPr>
          <p:nvPr>
            <p:ph idx="1"/>
          </p:nvPr>
        </p:nvSpPr>
        <p:spPr>
          <a:xfrm>
            <a:off x="1341119" y="988033"/>
            <a:ext cx="10931563" cy="4127627"/>
          </a:xfrm>
        </p:spPr>
        <p:txBody>
          <a:bodyPr/>
          <a:lstStyle/>
          <a:p>
            <a:r>
              <a:rPr lang="en-US" dirty="0"/>
              <a:t>For those who want to follow along</a:t>
            </a:r>
          </a:p>
          <a:p>
            <a:pPr lvl="1"/>
            <a:r>
              <a:rPr lang="en-US" dirty="0">
                <a:hlinkClick r:id="rId3"/>
              </a:rPr>
              <a:t>https://play.golang.org/</a:t>
            </a:r>
            <a:endParaRPr lang="en-US" dirty="0"/>
          </a:p>
          <a:p>
            <a:pPr lvl="2"/>
            <a:r>
              <a:rPr lang="en-US" dirty="0"/>
              <a:t>Go Playground – Run Go code conveniently in the browser</a:t>
            </a:r>
          </a:p>
          <a:p>
            <a:pPr lvl="2"/>
            <a:r>
              <a:rPr lang="en-US" dirty="0"/>
              <a:t>The portion demonstrated will be executable in the playground, but won’t have </a:t>
            </a:r>
            <a:br>
              <a:rPr lang="en-US" dirty="0"/>
            </a:br>
            <a:r>
              <a:rPr lang="en-US" dirty="0"/>
              <a:t>the same effect as it would if ran locally</a:t>
            </a:r>
          </a:p>
          <a:p>
            <a:pPr lvl="1"/>
            <a:r>
              <a:rPr lang="en-US" dirty="0">
                <a:hlinkClick r:id="rId4"/>
              </a:rPr>
              <a:t>https://github.com/the-rileyj/Learn-Go-Fast</a:t>
            </a:r>
            <a:endParaRPr lang="en-US" dirty="0"/>
          </a:p>
          <a:p>
            <a:pPr lvl="2"/>
            <a:r>
              <a:rPr lang="en-US" dirty="0"/>
              <a:t>GitHub Repository – Has the Go code shown in this </a:t>
            </a:r>
            <a:r>
              <a:rPr lang="en-US" dirty="0" err="1"/>
              <a:t>powerpoint</a:t>
            </a:r>
            <a:r>
              <a:rPr lang="en-US" dirty="0"/>
              <a:t> and the </a:t>
            </a:r>
            <a:r>
              <a:rPr lang="en-US" dirty="0" err="1"/>
              <a:t>powerpoint</a:t>
            </a:r>
            <a:br>
              <a:rPr lang="en-US" dirty="0"/>
            </a:br>
            <a:r>
              <a:rPr lang="en-US" dirty="0"/>
              <a:t>itself available at </a:t>
            </a:r>
            <a:r>
              <a:rPr lang="en-US" dirty="0">
                <a:hlinkClick r:id="rId5"/>
              </a:rPr>
              <a:t>http://therileyjohnson.com</a:t>
            </a:r>
            <a:r>
              <a:rPr lang="en-US" dirty="0"/>
              <a:t> under the works section</a:t>
            </a:r>
          </a:p>
          <a:p>
            <a:pPr lvl="1"/>
            <a:r>
              <a:rPr lang="en-US" dirty="0"/>
              <a:t>This presentation will be available within the next couple of days on my site as a video</a:t>
            </a:r>
          </a:p>
          <a:p>
            <a:endParaRPr lang="en-US" dirty="0"/>
          </a:p>
        </p:txBody>
      </p:sp>
      <p:pic>
        <p:nvPicPr>
          <p:cNvPr id="4" name="Picture 3">
            <a:extLst>
              <a:ext uri="{FF2B5EF4-FFF2-40B4-BE49-F238E27FC236}">
                <a16:creationId xmlns:a16="http://schemas.microsoft.com/office/drawing/2014/main" id="{A9CF5D2C-43EA-4A3D-8B69-DB59BE0F2E78}"/>
              </a:ext>
            </a:extLst>
          </p:cNvPr>
          <p:cNvPicPr>
            <a:picLocks noChangeAspect="1"/>
          </p:cNvPicPr>
          <p:nvPr/>
        </p:nvPicPr>
        <p:blipFill rotWithShape="1">
          <a:blip r:embed="rId6"/>
          <a:srcRect t="1293" r="365" b="1379"/>
          <a:stretch/>
        </p:blipFill>
        <p:spPr>
          <a:xfrm>
            <a:off x="287116" y="3983995"/>
            <a:ext cx="5204249" cy="2525862"/>
          </a:xfrm>
          <a:prstGeom prst="rect">
            <a:avLst/>
          </a:prstGeom>
        </p:spPr>
      </p:pic>
      <p:sp>
        <p:nvSpPr>
          <p:cNvPr id="5" name="Oval 4">
            <a:extLst>
              <a:ext uri="{FF2B5EF4-FFF2-40B4-BE49-F238E27FC236}">
                <a16:creationId xmlns:a16="http://schemas.microsoft.com/office/drawing/2014/main" id="{525CE26A-B1C7-4F33-8657-C370D0816017}"/>
              </a:ext>
            </a:extLst>
          </p:cNvPr>
          <p:cNvSpPr/>
          <p:nvPr/>
        </p:nvSpPr>
        <p:spPr>
          <a:xfrm>
            <a:off x="871742" y="4017549"/>
            <a:ext cx="232610" cy="12820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2B464DF-5DF3-4B68-88E6-7164903DFA98}"/>
              </a:ext>
            </a:extLst>
          </p:cNvPr>
          <p:cNvCxnSpPr>
            <a:cxnSpLocks/>
            <a:endCxn id="5" idx="0"/>
          </p:cNvCxnSpPr>
          <p:nvPr/>
        </p:nvCxnSpPr>
        <p:spPr>
          <a:xfrm>
            <a:off x="988047" y="3682765"/>
            <a:ext cx="0" cy="33478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57C6C5E-AF60-4FAE-ABE5-1E477BE166AA}"/>
              </a:ext>
            </a:extLst>
          </p:cNvPr>
          <p:cNvCxnSpPr>
            <a:cxnSpLocks/>
          </p:cNvCxnSpPr>
          <p:nvPr/>
        </p:nvCxnSpPr>
        <p:spPr>
          <a:xfrm flipH="1">
            <a:off x="1055607" y="3682765"/>
            <a:ext cx="144616" cy="33478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8979CC8-EF27-4450-BC49-7D25AEA136E6}"/>
              </a:ext>
            </a:extLst>
          </p:cNvPr>
          <p:cNvCxnSpPr>
            <a:cxnSpLocks/>
          </p:cNvCxnSpPr>
          <p:nvPr/>
        </p:nvCxnSpPr>
        <p:spPr>
          <a:xfrm>
            <a:off x="775871" y="3682765"/>
            <a:ext cx="144616" cy="33478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682877D9-978C-4CEB-A32F-097DE9EABF30}"/>
              </a:ext>
            </a:extLst>
          </p:cNvPr>
          <p:cNvSpPr/>
          <p:nvPr/>
        </p:nvSpPr>
        <p:spPr>
          <a:xfrm>
            <a:off x="7665520" y="5196840"/>
            <a:ext cx="571699" cy="17526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A9BA4535-7CA5-475C-9BE0-B89BA31E223B}"/>
              </a:ext>
            </a:extLst>
          </p:cNvPr>
          <p:cNvCxnSpPr>
            <a:cxnSpLocks/>
          </p:cNvCxnSpPr>
          <p:nvPr/>
        </p:nvCxnSpPr>
        <p:spPr>
          <a:xfrm>
            <a:off x="7952722" y="4858042"/>
            <a:ext cx="0" cy="33478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294C8D9-D90B-422F-A012-0D837BDE3D0B}"/>
              </a:ext>
            </a:extLst>
          </p:cNvPr>
          <p:cNvCxnSpPr>
            <a:cxnSpLocks/>
          </p:cNvCxnSpPr>
          <p:nvPr/>
        </p:nvCxnSpPr>
        <p:spPr>
          <a:xfrm flipH="1">
            <a:off x="8020282" y="4858042"/>
            <a:ext cx="144616" cy="33478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E78F7D9-F3A6-4899-8227-36CF34BB1167}"/>
              </a:ext>
            </a:extLst>
          </p:cNvPr>
          <p:cNvCxnSpPr>
            <a:cxnSpLocks/>
          </p:cNvCxnSpPr>
          <p:nvPr/>
        </p:nvCxnSpPr>
        <p:spPr>
          <a:xfrm>
            <a:off x="7740546" y="4858042"/>
            <a:ext cx="144616" cy="33478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F21BAB7F-669F-4A12-BBC3-9A56442869BC}"/>
              </a:ext>
            </a:extLst>
          </p:cNvPr>
          <p:cNvSpPr/>
          <p:nvPr/>
        </p:nvSpPr>
        <p:spPr>
          <a:xfrm>
            <a:off x="8951976" y="5196840"/>
            <a:ext cx="1363527" cy="17526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2968E67B-A27D-4A6B-93D3-9531AB20DE6A}"/>
              </a:ext>
            </a:extLst>
          </p:cNvPr>
          <p:cNvCxnSpPr>
            <a:cxnSpLocks/>
          </p:cNvCxnSpPr>
          <p:nvPr/>
        </p:nvCxnSpPr>
        <p:spPr>
          <a:xfrm>
            <a:off x="9578424" y="4858042"/>
            <a:ext cx="0" cy="33478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EC43E6E-131A-4677-9813-B8379DB8D0B2}"/>
              </a:ext>
            </a:extLst>
          </p:cNvPr>
          <p:cNvCxnSpPr>
            <a:cxnSpLocks/>
          </p:cNvCxnSpPr>
          <p:nvPr/>
        </p:nvCxnSpPr>
        <p:spPr>
          <a:xfrm>
            <a:off x="9225990" y="4858042"/>
            <a:ext cx="259100" cy="33478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F2EE0DC-2727-49A3-9812-C1493EE9967A}"/>
              </a:ext>
            </a:extLst>
          </p:cNvPr>
          <p:cNvCxnSpPr>
            <a:cxnSpLocks/>
          </p:cNvCxnSpPr>
          <p:nvPr/>
        </p:nvCxnSpPr>
        <p:spPr>
          <a:xfrm flipH="1">
            <a:off x="9673115" y="4858042"/>
            <a:ext cx="259100" cy="33478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68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8674"/>
            <a:ext cx="1914525" cy="875648"/>
          </a:xfrm>
        </p:spPr>
        <p:txBody>
          <a:bodyPr>
            <a:normAutofit/>
          </a:bodyPr>
          <a:lstStyle/>
          <a:p>
            <a:r>
              <a:rPr lang="en-US" dirty="0"/>
              <a:t>Select</a:t>
            </a:r>
          </a:p>
        </p:txBody>
      </p:sp>
      <p:sp>
        <p:nvSpPr>
          <p:cNvPr id="13" name="Text Placeholder 4">
            <a:extLst>
              <a:ext uri="{FF2B5EF4-FFF2-40B4-BE49-F238E27FC236}">
                <a16:creationId xmlns:a16="http://schemas.microsoft.com/office/drawing/2014/main" id="{82873F9A-5AD0-4E49-A8AA-C76B93F59CA9}"/>
              </a:ext>
            </a:extLst>
          </p:cNvPr>
          <p:cNvSpPr txBox="1">
            <a:spLocks/>
          </p:cNvSpPr>
          <p:nvPr/>
        </p:nvSpPr>
        <p:spPr>
          <a:xfrm>
            <a:off x="166686" y="4245345"/>
            <a:ext cx="11871433" cy="2270865"/>
          </a:xfrm>
          <a:prstGeom prst="rect">
            <a:avLst/>
          </a:prstGeom>
          <a:solidFill>
            <a:schemeClr val="accent1">
              <a:lumMod val="7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marL="457200" indent="-457200" algn="l">
              <a:buAutoNum type="arabicPeriod"/>
            </a:pPr>
            <a:r>
              <a:rPr lang="en-US" cap="none" dirty="0">
                <a:solidFill>
                  <a:schemeClr val="accent1">
                    <a:lumMod val="60000"/>
                    <a:lumOff val="40000"/>
                  </a:schemeClr>
                </a:solidFill>
              </a:rPr>
              <a:t>The “select” statement lets a goroutine wait on multiple channels at once</a:t>
            </a:r>
          </a:p>
          <a:p>
            <a:pPr marL="457200" indent="-457200" algn="l">
              <a:buAutoNum type="arabicPeriod"/>
            </a:pPr>
            <a:r>
              <a:rPr lang="en-US" cap="none" dirty="0">
                <a:solidFill>
                  <a:schemeClr val="accent1">
                    <a:lumMod val="60000"/>
                    <a:lumOff val="40000"/>
                  </a:schemeClr>
                </a:solidFill>
              </a:rPr>
              <a:t>Will execute code corresponding to the first channel to return a value</a:t>
            </a:r>
          </a:p>
          <a:p>
            <a:pPr marL="457200" indent="-457200" algn="l">
              <a:buAutoNum type="arabicPeriod"/>
            </a:pPr>
            <a:r>
              <a:rPr lang="en-US" cap="none" dirty="0">
                <a:solidFill>
                  <a:schemeClr val="accent1">
                    <a:lumMod val="60000"/>
                    <a:lumOff val="40000"/>
                  </a:schemeClr>
                </a:solidFill>
              </a:rPr>
              <a:t>Similar to a switch statement, the default case in a select is run if no other case is ready</a:t>
            </a:r>
          </a:p>
          <a:p>
            <a:pPr marL="457200" indent="-457200" algn="l">
              <a:buAutoNum type="arabicPeriod"/>
            </a:pPr>
            <a:endParaRPr lang="en-US" cap="none" dirty="0">
              <a:solidFill>
                <a:schemeClr val="accent1">
                  <a:lumMod val="60000"/>
                  <a:lumOff val="40000"/>
                </a:schemeClr>
              </a:solidFill>
            </a:endParaRPr>
          </a:p>
          <a:p>
            <a:pPr marL="457200" indent="-457200" algn="l">
              <a:buAutoNum type="arabicPeriod"/>
            </a:pPr>
            <a:endParaRPr lang="en-US" cap="none" dirty="0">
              <a:solidFill>
                <a:schemeClr val="accent1">
                  <a:lumMod val="60000"/>
                  <a:lumOff val="40000"/>
                </a:schemeClr>
              </a:solidFill>
            </a:endParaRPr>
          </a:p>
          <a:p>
            <a:pPr marL="457200" indent="-457200" algn="l">
              <a:buAutoNum type="arabicPeriod"/>
            </a:pPr>
            <a:endParaRPr lang="en-US" cap="none" dirty="0">
              <a:solidFill>
                <a:schemeClr val="accent1">
                  <a:lumMod val="60000"/>
                  <a:lumOff val="40000"/>
                </a:schemeClr>
              </a:solidFill>
            </a:endParaRPr>
          </a:p>
        </p:txBody>
      </p:sp>
      <p:pic>
        <p:nvPicPr>
          <p:cNvPr id="2" name="Picture 1">
            <a:extLst>
              <a:ext uri="{FF2B5EF4-FFF2-40B4-BE49-F238E27FC236}">
                <a16:creationId xmlns:a16="http://schemas.microsoft.com/office/drawing/2014/main" id="{8F9ACA62-1421-4792-9149-28A0BE6CD2E5}"/>
              </a:ext>
            </a:extLst>
          </p:cNvPr>
          <p:cNvPicPr>
            <a:picLocks noChangeAspect="1"/>
          </p:cNvPicPr>
          <p:nvPr/>
        </p:nvPicPr>
        <p:blipFill>
          <a:blip r:embed="rId2"/>
          <a:stretch>
            <a:fillRect/>
          </a:stretch>
        </p:blipFill>
        <p:spPr>
          <a:xfrm>
            <a:off x="166686" y="1154322"/>
            <a:ext cx="3033714" cy="3051772"/>
          </a:xfrm>
          <a:prstGeom prst="rect">
            <a:avLst/>
          </a:prstGeom>
        </p:spPr>
      </p:pic>
      <p:pic>
        <p:nvPicPr>
          <p:cNvPr id="3" name="Picture 2">
            <a:extLst>
              <a:ext uri="{FF2B5EF4-FFF2-40B4-BE49-F238E27FC236}">
                <a16:creationId xmlns:a16="http://schemas.microsoft.com/office/drawing/2014/main" id="{84B0F0DB-1447-4FFF-A27F-F9D3E97C9188}"/>
              </a:ext>
            </a:extLst>
          </p:cNvPr>
          <p:cNvPicPr>
            <a:picLocks noChangeAspect="1"/>
          </p:cNvPicPr>
          <p:nvPr/>
        </p:nvPicPr>
        <p:blipFill>
          <a:blip r:embed="rId3"/>
          <a:stretch>
            <a:fillRect/>
          </a:stretch>
        </p:blipFill>
        <p:spPr>
          <a:xfrm>
            <a:off x="3367086" y="1154321"/>
            <a:ext cx="1673359" cy="3051773"/>
          </a:xfrm>
          <a:prstGeom prst="rect">
            <a:avLst/>
          </a:prstGeom>
        </p:spPr>
      </p:pic>
    </p:spTree>
    <p:extLst>
      <p:ext uri="{BB962C8B-B14F-4D97-AF65-F5344CB8AC3E}">
        <p14:creationId xmlns:p14="http://schemas.microsoft.com/office/powerpoint/2010/main" val="3921817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278674"/>
            <a:ext cx="9613784" cy="875648"/>
          </a:xfrm>
        </p:spPr>
        <p:txBody>
          <a:bodyPr>
            <a:normAutofit/>
          </a:bodyPr>
          <a:lstStyle/>
          <a:p>
            <a:r>
              <a:rPr lang="en-US" dirty="0"/>
              <a:t>Exporting Variables and Functions </a:t>
            </a:r>
          </a:p>
        </p:txBody>
      </p:sp>
      <p:sp>
        <p:nvSpPr>
          <p:cNvPr id="13" name="Text Placeholder 4">
            <a:extLst>
              <a:ext uri="{FF2B5EF4-FFF2-40B4-BE49-F238E27FC236}">
                <a16:creationId xmlns:a16="http://schemas.microsoft.com/office/drawing/2014/main" id="{82873F9A-5AD0-4E49-A8AA-C76B93F59CA9}"/>
              </a:ext>
            </a:extLst>
          </p:cNvPr>
          <p:cNvSpPr txBox="1">
            <a:spLocks/>
          </p:cNvSpPr>
          <p:nvPr/>
        </p:nvSpPr>
        <p:spPr>
          <a:xfrm>
            <a:off x="166686" y="4245345"/>
            <a:ext cx="11871433" cy="2270865"/>
          </a:xfrm>
          <a:prstGeom prst="rect">
            <a:avLst/>
          </a:prstGeom>
          <a:solidFill>
            <a:schemeClr val="accent1">
              <a:lumMod val="7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marL="457200" indent="-457200" algn="l">
              <a:buAutoNum type="arabicPeriod"/>
            </a:pPr>
            <a:r>
              <a:rPr lang="en-US" cap="none" dirty="0">
                <a:solidFill>
                  <a:schemeClr val="accent1">
                    <a:lumMod val="60000"/>
                    <a:lumOff val="40000"/>
                  </a:schemeClr>
                </a:solidFill>
              </a:rPr>
              <a:t>Exporting means that the variable, function, or type being exported will be available outside of the package it was declared in, for use by other go files which import the package</a:t>
            </a:r>
          </a:p>
          <a:p>
            <a:pPr marL="457200" indent="-457200" algn="l">
              <a:buAutoNum type="arabicPeriod"/>
            </a:pPr>
            <a:r>
              <a:rPr lang="en-US" cap="none" dirty="0">
                <a:solidFill>
                  <a:schemeClr val="accent1">
                    <a:lumMod val="60000"/>
                    <a:lumOff val="40000"/>
                  </a:schemeClr>
                </a:solidFill>
              </a:rPr>
              <a:t>Determining whether or not a variable, function, or type in Go is to be exported all depends on whether the first character of the name is uppercase or lowercase; uppercase means that the variable, function, or type  will be available outside of the package it was declared in (if declared on a package level scope-wise) and lowercase will mean that it’s only available within the package</a:t>
            </a:r>
          </a:p>
          <a:p>
            <a:pPr marL="457200" indent="-457200" algn="l">
              <a:buAutoNum type="arabicPeriod"/>
            </a:pPr>
            <a:endParaRPr lang="en-US" cap="none" dirty="0">
              <a:solidFill>
                <a:schemeClr val="accent1">
                  <a:lumMod val="60000"/>
                  <a:lumOff val="40000"/>
                </a:schemeClr>
              </a:solidFill>
            </a:endParaRPr>
          </a:p>
          <a:p>
            <a:pPr marL="457200" indent="-457200" algn="l">
              <a:buAutoNum type="arabicPeriod"/>
            </a:pPr>
            <a:endParaRPr lang="en-US" cap="none" dirty="0">
              <a:solidFill>
                <a:schemeClr val="accent1">
                  <a:lumMod val="60000"/>
                  <a:lumOff val="40000"/>
                </a:schemeClr>
              </a:solidFill>
            </a:endParaRPr>
          </a:p>
        </p:txBody>
      </p:sp>
      <p:pic>
        <p:nvPicPr>
          <p:cNvPr id="3" name="Picture 2">
            <a:extLst>
              <a:ext uri="{FF2B5EF4-FFF2-40B4-BE49-F238E27FC236}">
                <a16:creationId xmlns:a16="http://schemas.microsoft.com/office/drawing/2014/main" id="{391C3C6C-DBFC-47E7-9462-FA20DED1ACC2}"/>
              </a:ext>
            </a:extLst>
          </p:cNvPr>
          <p:cNvPicPr>
            <a:picLocks noChangeAspect="1"/>
          </p:cNvPicPr>
          <p:nvPr/>
        </p:nvPicPr>
        <p:blipFill>
          <a:blip r:embed="rId2"/>
          <a:stretch>
            <a:fillRect/>
          </a:stretch>
        </p:blipFill>
        <p:spPr>
          <a:xfrm>
            <a:off x="166686" y="1154322"/>
            <a:ext cx="7075362" cy="2978697"/>
          </a:xfrm>
          <a:prstGeom prst="rect">
            <a:avLst/>
          </a:prstGeom>
        </p:spPr>
      </p:pic>
    </p:spTree>
    <p:extLst>
      <p:ext uri="{BB962C8B-B14F-4D97-AF65-F5344CB8AC3E}">
        <p14:creationId xmlns:p14="http://schemas.microsoft.com/office/powerpoint/2010/main" val="52229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8674"/>
            <a:ext cx="2662518" cy="875648"/>
          </a:xfrm>
        </p:spPr>
        <p:txBody>
          <a:bodyPr>
            <a:normAutofit/>
          </a:bodyPr>
          <a:lstStyle/>
          <a:p>
            <a:r>
              <a:rPr lang="en-US" dirty="0"/>
              <a:t>Assorted</a:t>
            </a:r>
          </a:p>
        </p:txBody>
      </p:sp>
      <p:sp>
        <p:nvSpPr>
          <p:cNvPr id="13" name="Text Placeholder 4">
            <a:extLst>
              <a:ext uri="{FF2B5EF4-FFF2-40B4-BE49-F238E27FC236}">
                <a16:creationId xmlns:a16="http://schemas.microsoft.com/office/drawing/2014/main" id="{82873F9A-5AD0-4E49-A8AA-C76B93F59CA9}"/>
              </a:ext>
            </a:extLst>
          </p:cNvPr>
          <p:cNvSpPr txBox="1">
            <a:spLocks/>
          </p:cNvSpPr>
          <p:nvPr/>
        </p:nvSpPr>
        <p:spPr>
          <a:xfrm>
            <a:off x="166686" y="4245345"/>
            <a:ext cx="11871433" cy="2270865"/>
          </a:xfrm>
          <a:prstGeom prst="rect">
            <a:avLst/>
          </a:prstGeom>
          <a:solidFill>
            <a:schemeClr val="accent1">
              <a:lumMod val="7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marL="457200" indent="-457200" algn="l">
              <a:buAutoNum type="arabicPeriod"/>
            </a:pPr>
            <a:r>
              <a:rPr lang="en-US" cap="none" dirty="0">
                <a:solidFill>
                  <a:schemeClr val="accent1">
                    <a:lumMod val="60000"/>
                    <a:lumOff val="40000"/>
                  </a:schemeClr>
                </a:solidFill>
              </a:rPr>
              <a:t>Comments are the same as they are in many other languages syntactically similar to C</a:t>
            </a:r>
          </a:p>
          <a:p>
            <a:pPr marL="457200" indent="-457200" algn="l">
              <a:buAutoNum type="arabicPeriod"/>
            </a:pPr>
            <a:r>
              <a:rPr lang="en-US" cap="none" dirty="0">
                <a:solidFill>
                  <a:schemeClr val="accent1">
                    <a:lumMod val="60000"/>
                    <a:lumOff val="40000"/>
                  </a:schemeClr>
                </a:solidFill>
              </a:rPr>
              <a:t>Type casting will work on any type that has the casted type as it’s underlying type, ex. string to byte slice</a:t>
            </a:r>
          </a:p>
          <a:p>
            <a:pPr marL="457200" indent="-457200" algn="l">
              <a:buAutoNum type="arabicPeriod"/>
            </a:pPr>
            <a:endParaRPr lang="en-US" cap="none" dirty="0">
              <a:solidFill>
                <a:schemeClr val="accent1">
                  <a:lumMod val="60000"/>
                  <a:lumOff val="40000"/>
                </a:schemeClr>
              </a:solidFill>
            </a:endParaRPr>
          </a:p>
          <a:p>
            <a:pPr marL="457200" indent="-457200" algn="l">
              <a:buAutoNum type="arabicPeriod"/>
            </a:pPr>
            <a:endParaRPr lang="en-US" cap="none" dirty="0">
              <a:solidFill>
                <a:schemeClr val="accent1">
                  <a:lumMod val="60000"/>
                  <a:lumOff val="40000"/>
                </a:schemeClr>
              </a:solidFill>
            </a:endParaRPr>
          </a:p>
          <a:p>
            <a:pPr marL="457200" indent="-457200" algn="l">
              <a:buAutoNum type="arabicPeriod"/>
            </a:pPr>
            <a:endParaRPr lang="en-US" cap="none" dirty="0">
              <a:solidFill>
                <a:schemeClr val="accent1">
                  <a:lumMod val="60000"/>
                  <a:lumOff val="40000"/>
                </a:schemeClr>
              </a:solidFill>
            </a:endParaRPr>
          </a:p>
          <a:p>
            <a:pPr marL="457200" indent="-457200" algn="l">
              <a:buAutoNum type="arabicPeriod"/>
            </a:pPr>
            <a:endParaRPr lang="en-US" cap="none" dirty="0">
              <a:solidFill>
                <a:schemeClr val="accent1">
                  <a:lumMod val="60000"/>
                  <a:lumOff val="40000"/>
                </a:schemeClr>
              </a:solidFill>
            </a:endParaRPr>
          </a:p>
        </p:txBody>
      </p:sp>
      <p:pic>
        <p:nvPicPr>
          <p:cNvPr id="2" name="Picture 1">
            <a:extLst>
              <a:ext uri="{FF2B5EF4-FFF2-40B4-BE49-F238E27FC236}">
                <a16:creationId xmlns:a16="http://schemas.microsoft.com/office/drawing/2014/main" id="{500791DA-C403-45BA-936A-EA9158A6D56A}"/>
              </a:ext>
            </a:extLst>
          </p:cNvPr>
          <p:cNvPicPr>
            <a:picLocks noChangeAspect="1"/>
          </p:cNvPicPr>
          <p:nvPr/>
        </p:nvPicPr>
        <p:blipFill rotWithShape="1">
          <a:blip r:embed="rId2"/>
          <a:srcRect b="1791"/>
          <a:stretch/>
        </p:blipFill>
        <p:spPr>
          <a:xfrm>
            <a:off x="166686" y="1154322"/>
            <a:ext cx="5676900" cy="2984045"/>
          </a:xfrm>
          <a:prstGeom prst="rect">
            <a:avLst/>
          </a:prstGeom>
        </p:spPr>
      </p:pic>
      <p:pic>
        <p:nvPicPr>
          <p:cNvPr id="3" name="Picture 2">
            <a:extLst>
              <a:ext uri="{FF2B5EF4-FFF2-40B4-BE49-F238E27FC236}">
                <a16:creationId xmlns:a16="http://schemas.microsoft.com/office/drawing/2014/main" id="{1D6ADCE9-1710-4027-8262-94708615C9A9}"/>
              </a:ext>
            </a:extLst>
          </p:cNvPr>
          <p:cNvPicPr>
            <a:picLocks noChangeAspect="1"/>
          </p:cNvPicPr>
          <p:nvPr/>
        </p:nvPicPr>
        <p:blipFill>
          <a:blip r:embed="rId3"/>
          <a:stretch>
            <a:fillRect/>
          </a:stretch>
        </p:blipFill>
        <p:spPr>
          <a:xfrm>
            <a:off x="6010272" y="2146300"/>
            <a:ext cx="6027847" cy="865498"/>
          </a:xfrm>
          <a:prstGeom prst="rect">
            <a:avLst/>
          </a:prstGeom>
        </p:spPr>
      </p:pic>
      <p:sp>
        <p:nvSpPr>
          <p:cNvPr id="6" name="TextBox 5">
            <a:extLst>
              <a:ext uri="{FF2B5EF4-FFF2-40B4-BE49-F238E27FC236}">
                <a16:creationId xmlns:a16="http://schemas.microsoft.com/office/drawing/2014/main" id="{EDC32EEC-EBFE-47AA-BFEE-DB094DF1EDBD}"/>
              </a:ext>
            </a:extLst>
          </p:cNvPr>
          <p:cNvSpPr txBox="1"/>
          <p:nvPr/>
        </p:nvSpPr>
        <p:spPr>
          <a:xfrm>
            <a:off x="6010272" y="1154322"/>
            <a:ext cx="6027847" cy="991978"/>
          </a:xfrm>
          <a:prstGeom prst="rect">
            <a:avLst/>
          </a:prstGeom>
          <a:solidFill>
            <a:schemeClr val="accent1">
              <a:lumMod val="75000"/>
            </a:schemeClr>
          </a:solidFill>
        </p:spPr>
        <p:txBody>
          <a:bodyPr wrap="square" rtlCol="0" anchor="ctr">
            <a:noAutofit/>
          </a:bodyPr>
          <a:lstStyle/>
          <a:p>
            <a:pPr algn="ctr"/>
            <a:r>
              <a:rPr lang="en-US" sz="3600" dirty="0"/>
              <a:t>Output:</a:t>
            </a:r>
          </a:p>
        </p:txBody>
      </p:sp>
    </p:spTree>
    <p:extLst>
      <p:ext uri="{BB962C8B-B14F-4D97-AF65-F5344CB8AC3E}">
        <p14:creationId xmlns:p14="http://schemas.microsoft.com/office/powerpoint/2010/main" val="1008918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8674"/>
            <a:ext cx="2944536" cy="875648"/>
          </a:xfrm>
        </p:spPr>
        <p:txBody>
          <a:bodyPr>
            <a:normAutofit/>
          </a:bodyPr>
          <a:lstStyle/>
          <a:p>
            <a:r>
              <a:rPr lang="en-US" dirty="0"/>
              <a:t>Interfaces</a:t>
            </a:r>
          </a:p>
        </p:txBody>
      </p:sp>
      <p:sp>
        <p:nvSpPr>
          <p:cNvPr id="13" name="Text Placeholder 4">
            <a:extLst>
              <a:ext uri="{FF2B5EF4-FFF2-40B4-BE49-F238E27FC236}">
                <a16:creationId xmlns:a16="http://schemas.microsoft.com/office/drawing/2014/main" id="{82873F9A-5AD0-4E49-A8AA-C76B93F59CA9}"/>
              </a:ext>
            </a:extLst>
          </p:cNvPr>
          <p:cNvSpPr txBox="1">
            <a:spLocks/>
          </p:cNvSpPr>
          <p:nvPr/>
        </p:nvSpPr>
        <p:spPr>
          <a:xfrm>
            <a:off x="166686" y="4245345"/>
            <a:ext cx="11871433" cy="2270865"/>
          </a:xfrm>
          <a:prstGeom prst="rect">
            <a:avLst/>
          </a:prstGeom>
          <a:solidFill>
            <a:schemeClr val="accent1">
              <a:lumMod val="7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marL="457200" indent="-457200" algn="l">
              <a:buAutoNum type="arabicPeriod"/>
            </a:pPr>
            <a:r>
              <a:rPr lang="en-US" cap="none" dirty="0">
                <a:solidFill>
                  <a:schemeClr val="accent1">
                    <a:lumMod val="60000"/>
                    <a:lumOff val="40000"/>
                  </a:schemeClr>
                </a:solidFill>
              </a:rPr>
              <a:t>An interface type is defined as a set of method signatures.</a:t>
            </a:r>
          </a:p>
          <a:p>
            <a:pPr marL="457200" indent="-457200" algn="l">
              <a:buAutoNum type="arabicPeriod"/>
            </a:pPr>
            <a:r>
              <a:rPr lang="en-US" cap="none" dirty="0">
                <a:solidFill>
                  <a:schemeClr val="accent1">
                    <a:lumMod val="60000"/>
                    <a:lumOff val="40000"/>
                  </a:schemeClr>
                </a:solidFill>
              </a:rPr>
              <a:t>A value of interface type can hold any value that implements those methods</a:t>
            </a:r>
          </a:p>
          <a:p>
            <a:pPr marL="457200" indent="-457200" algn="l">
              <a:buAutoNum type="arabicPeriod"/>
            </a:pPr>
            <a:endParaRPr lang="en-US" cap="none" dirty="0">
              <a:solidFill>
                <a:schemeClr val="accent1">
                  <a:lumMod val="60000"/>
                  <a:lumOff val="40000"/>
                </a:schemeClr>
              </a:solidFill>
            </a:endParaRPr>
          </a:p>
          <a:p>
            <a:pPr marL="457200" indent="-457200" algn="l">
              <a:buAutoNum type="arabicPeriod"/>
            </a:pPr>
            <a:endParaRPr lang="en-US" cap="none" dirty="0">
              <a:solidFill>
                <a:schemeClr val="accent1">
                  <a:lumMod val="60000"/>
                  <a:lumOff val="40000"/>
                </a:schemeClr>
              </a:solidFill>
            </a:endParaRPr>
          </a:p>
          <a:p>
            <a:pPr marL="457200" indent="-457200" algn="l">
              <a:buAutoNum type="arabicPeriod"/>
            </a:pPr>
            <a:endParaRPr lang="en-US" cap="none" dirty="0">
              <a:solidFill>
                <a:schemeClr val="accent1">
                  <a:lumMod val="60000"/>
                  <a:lumOff val="40000"/>
                </a:schemeClr>
              </a:solidFill>
            </a:endParaRPr>
          </a:p>
          <a:p>
            <a:pPr marL="457200" indent="-457200" algn="l">
              <a:buAutoNum type="arabicPeriod"/>
            </a:pPr>
            <a:endParaRPr lang="en-US" cap="none" dirty="0">
              <a:solidFill>
                <a:schemeClr val="accent1">
                  <a:lumMod val="60000"/>
                  <a:lumOff val="40000"/>
                </a:schemeClr>
              </a:solidFill>
            </a:endParaRPr>
          </a:p>
          <a:p>
            <a:pPr marL="457200" indent="-457200" algn="l">
              <a:buAutoNum type="arabicPeriod"/>
            </a:pPr>
            <a:endParaRPr lang="en-US" cap="none" dirty="0">
              <a:solidFill>
                <a:schemeClr val="accent1">
                  <a:lumMod val="60000"/>
                  <a:lumOff val="40000"/>
                </a:schemeClr>
              </a:solidFill>
            </a:endParaRPr>
          </a:p>
        </p:txBody>
      </p:sp>
      <p:pic>
        <p:nvPicPr>
          <p:cNvPr id="3" name="Picture 2">
            <a:extLst>
              <a:ext uri="{FF2B5EF4-FFF2-40B4-BE49-F238E27FC236}">
                <a16:creationId xmlns:a16="http://schemas.microsoft.com/office/drawing/2014/main" id="{4646111E-EBCB-4D4F-AAD7-64072F931EE7}"/>
              </a:ext>
            </a:extLst>
          </p:cNvPr>
          <p:cNvPicPr>
            <a:picLocks noChangeAspect="1"/>
          </p:cNvPicPr>
          <p:nvPr/>
        </p:nvPicPr>
        <p:blipFill>
          <a:blip r:embed="rId2"/>
          <a:stretch>
            <a:fillRect/>
          </a:stretch>
        </p:blipFill>
        <p:spPr>
          <a:xfrm>
            <a:off x="166687" y="1154322"/>
            <a:ext cx="3363914" cy="3040144"/>
          </a:xfrm>
          <a:prstGeom prst="rect">
            <a:avLst/>
          </a:prstGeom>
        </p:spPr>
      </p:pic>
      <p:pic>
        <p:nvPicPr>
          <p:cNvPr id="5" name="Picture 4">
            <a:extLst>
              <a:ext uri="{FF2B5EF4-FFF2-40B4-BE49-F238E27FC236}">
                <a16:creationId xmlns:a16="http://schemas.microsoft.com/office/drawing/2014/main" id="{62668453-33DB-46D8-ADA9-C1CBA5F1228B}"/>
              </a:ext>
            </a:extLst>
          </p:cNvPr>
          <p:cNvPicPr>
            <a:picLocks noChangeAspect="1"/>
          </p:cNvPicPr>
          <p:nvPr/>
        </p:nvPicPr>
        <p:blipFill>
          <a:blip r:embed="rId3"/>
          <a:stretch>
            <a:fillRect/>
          </a:stretch>
        </p:blipFill>
        <p:spPr>
          <a:xfrm>
            <a:off x="3697289" y="1154322"/>
            <a:ext cx="3236912" cy="3043441"/>
          </a:xfrm>
          <a:prstGeom prst="rect">
            <a:avLst/>
          </a:prstGeom>
        </p:spPr>
      </p:pic>
    </p:spTree>
    <p:extLst>
      <p:ext uri="{BB962C8B-B14F-4D97-AF65-F5344CB8AC3E}">
        <p14:creationId xmlns:p14="http://schemas.microsoft.com/office/powerpoint/2010/main" val="1896445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8674"/>
            <a:ext cx="4608576" cy="875648"/>
          </a:xfrm>
        </p:spPr>
        <p:txBody>
          <a:bodyPr>
            <a:normAutofit fontScale="90000"/>
          </a:bodyPr>
          <a:lstStyle/>
          <a:p>
            <a:r>
              <a:rPr lang="en-US" dirty="0"/>
              <a:t>A BIG Thanks to…</a:t>
            </a:r>
          </a:p>
        </p:txBody>
      </p:sp>
      <p:sp>
        <p:nvSpPr>
          <p:cNvPr id="13" name="Text Placeholder 4">
            <a:extLst>
              <a:ext uri="{FF2B5EF4-FFF2-40B4-BE49-F238E27FC236}">
                <a16:creationId xmlns:a16="http://schemas.microsoft.com/office/drawing/2014/main" id="{82873F9A-5AD0-4E49-A8AA-C76B93F59CA9}"/>
              </a:ext>
            </a:extLst>
          </p:cNvPr>
          <p:cNvSpPr txBox="1">
            <a:spLocks/>
          </p:cNvSpPr>
          <p:nvPr/>
        </p:nvSpPr>
        <p:spPr>
          <a:xfrm>
            <a:off x="166686" y="4245345"/>
            <a:ext cx="11871433" cy="2270865"/>
          </a:xfrm>
          <a:prstGeom prst="rect">
            <a:avLst/>
          </a:prstGeom>
          <a:solidFill>
            <a:schemeClr val="accent1">
              <a:lumMod val="7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marL="457200" indent="-457200" algn="l">
              <a:buAutoNum type="arabicPeriod"/>
            </a:pPr>
            <a:r>
              <a:rPr lang="en-US" cap="none" dirty="0">
                <a:solidFill>
                  <a:schemeClr val="accent1">
                    <a:lumMod val="60000"/>
                    <a:lumOff val="40000"/>
                  </a:schemeClr>
                </a:solidFill>
              </a:rPr>
              <a:t>Cody </a:t>
            </a:r>
            <a:r>
              <a:rPr lang="en-US" cap="none" dirty="0" err="1">
                <a:solidFill>
                  <a:schemeClr val="accent1">
                    <a:lumMod val="60000"/>
                    <a:lumOff val="40000"/>
                  </a:schemeClr>
                </a:solidFill>
              </a:rPr>
              <a:t>Welu</a:t>
            </a:r>
            <a:r>
              <a:rPr lang="en-US" cap="none" dirty="0">
                <a:solidFill>
                  <a:schemeClr val="accent1">
                    <a:lumMod val="60000"/>
                    <a:lumOff val="40000"/>
                  </a:schemeClr>
                </a:solidFill>
              </a:rPr>
              <a:t> – Check out </a:t>
            </a:r>
            <a:r>
              <a:rPr lang="en-US" cap="none" dirty="0">
                <a:solidFill>
                  <a:schemeClr val="accent1">
                    <a:lumMod val="60000"/>
                    <a:lumOff val="40000"/>
                  </a:schemeClr>
                </a:solidFill>
                <a:hlinkClick r:id="rId2"/>
              </a:rPr>
              <a:t>http://www.welu.photography/</a:t>
            </a:r>
            <a:endParaRPr lang="en-US" cap="none" dirty="0">
              <a:solidFill>
                <a:schemeClr val="accent1">
                  <a:lumMod val="60000"/>
                  <a:lumOff val="40000"/>
                </a:schemeClr>
              </a:solidFill>
            </a:endParaRPr>
          </a:p>
          <a:p>
            <a:pPr marL="457200" indent="-457200" algn="l">
              <a:buAutoNum type="arabicPeriod"/>
            </a:pPr>
            <a:r>
              <a:rPr lang="en-US" cap="none" dirty="0">
                <a:solidFill>
                  <a:schemeClr val="accent1">
                    <a:lumMod val="60000"/>
                    <a:lumOff val="40000"/>
                  </a:schemeClr>
                </a:solidFill>
              </a:rPr>
              <a:t>Go Tour – Used many definitions from there, because my definitions are very not smart; as well as a few terrific examples</a:t>
            </a:r>
          </a:p>
          <a:p>
            <a:pPr marL="457200" indent="-457200" algn="l">
              <a:buAutoNum type="arabicPeriod"/>
            </a:pPr>
            <a:r>
              <a:rPr lang="en-US" cap="none" dirty="0">
                <a:solidFill>
                  <a:schemeClr val="accent1">
                    <a:lumMod val="60000"/>
                    <a:lumOff val="40000"/>
                  </a:schemeClr>
                </a:solidFill>
              </a:rPr>
              <a:t>The Go Programming Language – By Alan A. A. Donovan and Brian W. Kernighan – Inspiration for live demo, code usage for the live demo, many definitions</a:t>
            </a:r>
          </a:p>
          <a:p>
            <a:pPr marL="457200" indent="-457200" algn="l">
              <a:buAutoNum type="arabicPeriod"/>
            </a:pPr>
            <a:endParaRPr lang="en-US" cap="none" dirty="0">
              <a:solidFill>
                <a:schemeClr val="accent1">
                  <a:lumMod val="60000"/>
                  <a:lumOff val="40000"/>
                </a:schemeClr>
              </a:solidFill>
            </a:endParaRPr>
          </a:p>
          <a:p>
            <a:pPr marL="457200" indent="-457200" algn="l">
              <a:buAutoNum type="arabicPeriod"/>
            </a:pPr>
            <a:endParaRPr lang="en-US" cap="none" dirty="0">
              <a:solidFill>
                <a:schemeClr val="accent1">
                  <a:lumMod val="60000"/>
                  <a:lumOff val="40000"/>
                </a:schemeClr>
              </a:solidFill>
            </a:endParaRPr>
          </a:p>
        </p:txBody>
      </p:sp>
      <p:pic>
        <p:nvPicPr>
          <p:cNvPr id="1026" name="Picture 2" descr="http://dsu.edu/assets/uploads/directory/_328x328/Welu-Cody.jpg">
            <a:extLst>
              <a:ext uri="{FF2B5EF4-FFF2-40B4-BE49-F238E27FC236}">
                <a16:creationId xmlns:a16="http://schemas.microsoft.com/office/drawing/2014/main" id="{C9BED5A6-0CC8-4BC8-8292-F82C09BEF6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6" y="1154322"/>
            <a:ext cx="2978766" cy="29787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images-na.ssl-images-amazon.com/images/I/51kErZGgOZL._SX399_BO1,204,203,200_.jpg">
            <a:extLst>
              <a:ext uri="{FF2B5EF4-FFF2-40B4-BE49-F238E27FC236}">
                <a16:creationId xmlns:a16="http://schemas.microsoft.com/office/drawing/2014/main" id="{9470E2FA-6745-4E5A-8135-0179E6EF86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44401" y="1148402"/>
            <a:ext cx="2393718" cy="298468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52BB700-B426-4867-8526-9EF221F1E07A}"/>
              </a:ext>
            </a:extLst>
          </p:cNvPr>
          <p:cNvPicPr>
            <a:picLocks noChangeAspect="1"/>
          </p:cNvPicPr>
          <p:nvPr/>
        </p:nvPicPr>
        <p:blipFill>
          <a:blip r:embed="rId5"/>
          <a:stretch>
            <a:fillRect/>
          </a:stretch>
        </p:blipFill>
        <p:spPr>
          <a:xfrm>
            <a:off x="3312139" y="1148403"/>
            <a:ext cx="6167112" cy="1055302"/>
          </a:xfrm>
          <a:prstGeom prst="rect">
            <a:avLst/>
          </a:prstGeom>
        </p:spPr>
      </p:pic>
    </p:spTree>
    <p:extLst>
      <p:ext uri="{BB962C8B-B14F-4D97-AF65-F5344CB8AC3E}">
        <p14:creationId xmlns:p14="http://schemas.microsoft.com/office/powerpoint/2010/main" val="65200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8674"/>
            <a:ext cx="5448300" cy="875648"/>
          </a:xfrm>
        </p:spPr>
        <p:txBody>
          <a:bodyPr>
            <a:normAutofit/>
          </a:bodyPr>
          <a:lstStyle/>
          <a:p>
            <a:r>
              <a:rPr lang="en-US" dirty="0"/>
              <a:t>External Resources</a:t>
            </a:r>
          </a:p>
        </p:txBody>
      </p:sp>
      <p:sp>
        <p:nvSpPr>
          <p:cNvPr id="13" name="Text Placeholder 4">
            <a:extLst>
              <a:ext uri="{FF2B5EF4-FFF2-40B4-BE49-F238E27FC236}">
                <a16:creationId xmlns:a16="http://schemas.microsoft.com/office/drawing/2014/main" id="{82873F9A-5AD0-4E49-A8AA-C76B93F59CA9}"/>
              </a:ext>
            </a:extLst>
          </p:cNvPr>
          <p:cNvSpPr txBox="1">
            <a:spLocks/>
          </p:cNvSpPr>
          <p:nvPr/>
        </p:nvSpPr>
        <p:spPr>
          <a:xfrm>
            <a:off x="166686" y="4245345"/>
            <a:ext cx="11871433" cy="2270865"/>
          </a:xfrm>
          <a:prstGeom prst="rect">
            <a:avLst/>
          </a:prstGeom>
          <a:solidFill>
            <a:schemeClr val="accent1">
              <a:lumMod val="7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marL="457200" indent="-457200" algn="l">
              <a:buAutoNum type="arabicPeriod"/>
            </a:pPr>
            <a:r>
              <a:rPr lang="en-US" cap="none" dirty="0">
                <a:solidFill>
                  <a:schemeClr val="accent1">
                    <a:lumMod val="60000"/>
                    <a:lumOff val="40000"/>
                  </a:schemeClr>
                </a:solidFill>
              </a:rPr>
              <a:t>https://tour.golang.org</a:t>
            </a:r>
          </a:p>
          <a:p>
            <a:pPr marL="457200" indent="-457200" algn="l">
              <a:buAutoNum type="arabicPeriod"/>
            </a:pPr>
            <a:r>
              <a:rPr lang="en-US" cap="none" dirty="0">
                <a:solidFill>
                  <a:schemeClr val="accent1">
                    <a:lumMod val="60000"/>
                    <a:lumOff val="40000"/>
                  </a:schemeClr>
                </a:solidFill>
              </a:rPr>
              <a:t>https://gobyexample.com/</a:t>
            </a:r>
          </a:p>
          <a:p>
            <a:pPr marL="457200" indent="-457200" algn="l">
              <a:buAutoNum type="arabicPeriod"/>
            </a:pPr>
            <a:r>
              <a:rPr lang="en-US" cap="none" dirty="0">
                <a:solidFill>
                  <a:schemeClr val="accent1">
                    <a:lumMod val="60000"/>
                    <a:lumOff val="40000"/>
                  </a:schemeClr>
                </a:solidFill>
              </a:rPr>
              <a:t>https://www.amazon.com/Programming-Language-Addison-Wesley-Professional-Computing/dp/0134190440/ref=sr_1_1?s=books&amp;ie=UTF8&amp;qid=1505589198&amp;sr=1-1&amp;keywords=the+go+programming+language</a:t>
            </a:r>
          </a:p>
        </p:txBody>
      </p:sp>
      <p:pic>
        <p:nvPicPr>
          <p:cNvPr id="1028" name="Picture 4" descr="https://images-na.ssl-images-amazon.com/images/I/51kErZGgOZL._SX399_BO1,204,203,200_.jpg">
            <a:extLst>
              <a:ext uri="{FF2B5EF4-FFF2-40B4-BE49-F238E27FC236}">
                <a16:creationId xmlns:a16="http://schemas.microsoft.com/office/drawing/2014/main" id="{86E4FD8D-1CC6-4F0A-9DCB-689F161A5A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4811" y="1544847"/>
            <a:ext cx="1470113" cy="183305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D2F2527-9A45-4ABB-844E-0051E5D958C8}"/>
              </a:ext>
            </a:extLst>
          </p:cNvPr>
          <p:cNvPicPr>
            <a:picLocks noChangeAspect="1"/>
          </p:cNvPicPr>
          <p:nvPr/>
        </p:nvPicPr>
        <p:blipFill>
          <a:blip r:embed="rId3"/>
          <a:stretch>
            <a:fillRect/>
          </a:stretch>
        </p:blipFill>
        <p:spPr>
          <a:xfrm>
            <a:off x="9872662" y="1544847"/>
            <a:ext cx="1833563" cy="1838046"/>
          </a:xfrm>
          <a:prstGeom prst="rect">
            <a:avLst/>
          </a:prstGeom>
        </p:spPr>
      </p:pic>
      <p:pic>
        <p:nvPicPr>
          <p:cNvPr id="3" name="Picture 2">
            <a:extLst>
              <a:ext uri="{FF2B5EF4-FFF2-40B4-BE49-F238E27FC236}">
                <a16:creationId xmlns:a16="http://schemas.microsoft.com/office/drawing/2014/main" id="{663F352A-9D17-49A2-A2E1-107063C96E21}"/>
              </a:ext>
            </a:extLst>
          </p:cNvPr>
          <p:cNvPicPr>
            <a:picLocks noChangeAspect="1"/>
          </p:cNvPicPr>
          <p:nvPr/>
        </p:nvPicPr>
        <p:blipFill>
          <a:blip r:embed="rId4"/>
          <a:stretch>
            <a:fillRect/>
          </a:stretch>
        </p:blipFill>
        <p:spPr>
          <a:xfrm>
            <a:off x="166686" y="1549941"/>
            <a:ext cx="7480387" cy="1280027"/>
          </a:xfrm>
          <a:prstGeom prst="rect">
            <a:avLst/>
          </a:prstGeom>
        </p:spPr>
      </p:pic>
    </p:spTree>
    <p:extLst>
      <p:ext uri="{BB962C8B-B14F-4D97-AF65-F5344CB8AC3E}">
        <p14:creationId xmlns:p14="http://schemas.microsoft.com/office/powerpoint/2010/main" val="60770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end</a:t>
            </a:r>
          </a:p>
        </p:txBody>
      </p:sp>
      <p:sp>
        <p:nvSpPr>
          <p:cNvPr id="8" name="Text Placeholder 7"/>
          <p:cNvSpPr>
            <a:spLocks noGrp="1"/>
          </p:cNvSpPr>
          <p:nvPr>
            <p:ph type="body" idx="1"/>
          </p:nvPr>
        </p:nvSpPr>
        <p:spPr/>
        <p:txBody>
          <a:bodyPr/>
          <a:lstStyle/>
          <a:p>
            <a:endParaRPr lang="en-US"/>
          </a:p>
        </p:txBody>
      </p:sp>
      <p:sp>
        <p:nvSpPr>
          <p:cNvPr id="9" name="Content Placeholder 8"/>
          <p:cNvSpPr>
            <a:spLocks noGrp="1"/>
          </p:cNvSpPr>
          <p:nvPr>
            <p:ph sz="half" idx="2"/>
          </p:nvPr>
        </p:nvSpPr>
        <p:spPr/>
        <p:txBody>
          <a:bodyPr/>
          <a:lstStyle/>
          <a:p>
            <a:endParaRPr lang="en-US" dirty="0"/>
          </a:p>
        </p:txBody>
      </p:sp>
      <p:sp>
        <p:nvSpPr>
          <p:cNvPr id="10" name="Text Placeholder 9"/>
          <p:cNvSpPr>
            <a:spLocks noGrp="1"/>
          </p:cNvSpPr>
          <p:nvPr>
            <p:ph type="body" sz="quarter" idx="3"/>
          </p:nvPr>
        </p:nvSpPr>
        <p:spPr/>
        <p:txBody>
          <a:bodyPr/>
          <a:lstStyle/>
          <a:p>
            <a:endParaRPr lang="en-US"/>
          </a:p>
        </p:txBody>
      </p:sp>
      <p:sp>
        <p:nvSpPr>
          <p:cNvPr id="11" name="Content Placeholder 10"/>
          <p:cNvSpPr>
            <a:spLocks noGrp="1"/>
          </p:cNvSpPr>
          <p:nvPr>
            <p:ph sz="quarter" idx="4"/>
          </p:nvPr>
        </p:nvSpPr>
        <p:spPr/>
        <p:txBody>
          <a:bodyPr/>
          <a:lstStyle/>
          <a:p>
            <a:endParaRPr lang="en-US"/>
          </a:p>
        </p:txBody>
      </p:sp>
    </p:spTree>
    <p:extLst>
      <p:ext uri="{BB962C8B-B14F-4D97-AF65-F5344CB8AC3E}">
        <p14:creationId xmlns:p14="http://schemas.microsoft.com/office/powerpoint/2010/main" val="134147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467360"/>
            <a:ext cx="9509760" cy="621211"/>
          </a:xfrm>
        </p:spPr>
        <p:txBody>
          <a:bodyPr/>
          <a:lstStyle/>
          <a:p>
            <a:r>
              <a:rPr lang="en-US" dirty="0"/>
              <a:t>Why learn GO?</a:t>
            </a:r>
          </a:p>
        </p:txBody>
      </p:sp>
      <p:sp>
        <p:nvSpPr>
          <p:cNvPr id="14" name="Content Placeholder 13"/>
          <p:cNvSpPr>
            <a:spLocks noGrp="1"/>
          </p:cNvSpPr>
          <p:nvPr>
            <p:ph idx="1"/>
          </p:nvPr>
        </p:nvSpPr>
        <p:spPr>
          <a:xfrm>
            <a:off x="1341120" y="1088572"/>
            <a:ext cx="9509760" cy="4941008"/>
          </a:xfrm>
        </p:spPr>
        <p:txBody>
          <a:bodyPr>
            <a:normAutofit fontScale="92500" lnSpcReduction="10000"/>
          </a:bodyPr>
          <a:lstStyle/>
          <a:p>
            <a:r>
              <a:rPr lang="en-US" dirty="0"/>
              <a:t>Used by many companies and more every day</a:t>
            </a:r>
          </a:p>
          <a:p>
            <a:pPr lvl="1"/>
            <a:r>
              <a:rPr lang="en-US" dirty="0">
                <a:hlinkClick r:id="rId2"/>
              </a:rPr>
              <a:t>https://github.com/golang/go/wiki/GoUsers</a:t>
            </a:r>
            <a:endParaRPr lang="en-US" dirty="0"/>
          </a:p>
          <a:p>
            <a:pPr lvl="1"/>
            <a:r>
              <a:rPr lang="en-US" dirty="0"/>
              <a:t>Adobe</a:t>
            </a:r>
          </a:p>
          <a:p>
            <a:pPr lvl="1"/>
            <a:r>
              <a:rPr lang="en-US" dirty="0"/>
              <a:t>Google</a:t>
            </a:r>
          </a:p>
          <a:p>
            <a:pPr lvl="2"/>
            <a:r>
              <a:rPr lang="en-US" dirty="0"/>
              <a:t>YouTube</a:t>
            </a:r>
          </a:p>
          <a:p>
            <a:pPr lvl="1"/>
            <a:r>
              <a:rPr lang="en-US" dirty="0"/>
              <a:t>Netflix</a:t>
            </a:r>
          </a:p>
          <a:p>
            <a:r>
              <a:rPr lang="en-US" dirty="0"/>
              <a:t>Easy to Learn</a:t>
            </a:r>
          </a:p>
          <a:p>
            <a:pPr lvl="1"/>
            <a:r>
              <a:rPr lang="en-US" dirty="0"/>
              <a:t>Relatable to other languages with C based syntax</a:t>
            </a:r>
          </a:p>
          <a:p>
            <a:pPr lvl="1"/>
            <a:r>
              <a:rPr lang="en-US" dirty="0"/>
              <a:t>The number of keywords is relatively small, comparable to C</a:t>
            </a:r>
          </a:p>
          <a:p>
            <a:r>
              <a:rPr lang="en-US" dirty="0"/>
              <a:t>Simple in Structure and Concise in Practice</a:t>
            </a:r>
          </a:p>
          <a:p>
            <a:r>
              <a:rPr lang="en-US" dirty="0"/>
              <a:t>Portable</a:t>
            </a:r>
          </a:p>
          <a:p>
            <a:r>
              <a:rPr lang="en-US" dirty="0"/>
              <a:t>Concurrency Made Easy</a:t>
            </a:r>
          </a:p>
          <a:p>
            <a:r>
              <a:rPr lang="en-US" dirty="0">
                <a:solidFill>
                  <a:schemeClr val="tx2">
                    <a:lumMod val="75000"/>
                  </a:schemeClr>
                </a:solidFill>
              </a:rPr>
              <a:t>Simple Back End for Web Development</a:t>
            </a:r>
          </a:p>
        </p:txBody>
      </p:sp>
    </p:spTree>
    <p:extLst>
      <p:ext uri="{BB962C8B-B14F-4D97-AF65-F5344CB8AC3E}">
        <p14:creationId xmlns:p14="http://schemas.microsoft.com/office/powerpoint/2010/main" val="277185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05BED2D-22CD-4508-B568-F82B8ABA4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9563" y="1377801"/>
            <a:ext cx="3952875" cy="2052571"/>
          </a:xfrm>
          <a:prstGeom prst="rect">
            <a:avLst/>
          </a:prstGeom>
        </p:spPr>
      </p:pic>
      <p:sp>
        <p:nvSpPr>
          <p:cNvPr id="4" name="Title 3"/>
          <p:cNvSpPr>
            <a:spLocks noGrp="1"/>
          </p:cNvSpPr>
          <p:nvPr>
            <p:ph type="title"/>
          </p:nvPr>
        </p:nvSpPr>
        <p:spPr>
          <a:xfrm>
            <a:off x="0" y="278674"/>
            <a:ext cx="3799114" cy="875648"/>
          </a:xfrm>
        </p:spPr>
        <p:txBody>
          <a:bodyPr/>
          <a:lstStyle/>
          <a:p>
            <a:r>
              <a:rPr lang="en-US" dirty="0"/>
              <a:t>The Basics</a:t>
            </a:r>
          </a:p>
        </p:txBody>
      </p:sp>
      <p:sp>
        <p:nvSpPr>
          <p:cNvPr id="5" name="Text Placeholder 4"/>
          <p:cNvSpPr>
            <a:spLocks noGrp="1"/>
          </p:cNvSpPr>
          <p:nvPr>
            <p:ph type="body" idx="1"/>
          </p:nvPr>
        </p:nvSpPr>
        <p:spPr>
          <a:xfrm>
            <a:off x="4119563" y="453688"/>
            <a:ext cx="7918556" cy="263512"/>
          </a:xfrm>
          <a:solidFill>
            <a:schemeClr val="accent1">
              <a:lumMod val="60000"/>
              <a:lumOff val="40000"/>
            </a:schemeClr>
          </a:solidFill>
        </p:spPr>
        <p:txBody>
          <a:bodyPr anchor="b">
            <a:normAutofit fontScale="77500" lnSpcReduction="20000"/>
          </a:bodyPr>
          <a:lstStyle/>
          <a:p>
            <a:pPr algn="l"/>
            <a:r>
              <a:rPr lang="en-US" cap="none" dirty="0"/>
              <a:t>      Indicates that the file will be an executable</a:t>
            </a:r>
          </a:p>
        </p:txBody>
      </p:sp>
      <p:cxnSp>
        <p:nvCxnSpPr>
          <p:cNvPr id="11" name="Straight Arrow Connector 10">
            <a:extLst>
              <a:ext uri="{FF2B5EF4-FFF2-40B4-BE49-F238E27FC236}">
                <a16:creationId xmlns:a16="http://schemas.microsoft.com/office/drawing/2014/main" id="{ACDE90FA-8FD8-474B-A004-3CC5E81F9DE6}"/>
              </a:ext>
            </a:extLst>
          </p:cNvPr>
          <p:cNvCxnSpPr>
            <a:cxnSpLocks/>
            <a:stCxn id="5" idx="1"/>
          </p:cNvCxnSpPr>
          <p:nvPr/>
        </p:nvCxnSpPr>
        <p:spPr>
          <a:xfrm flipH="1">
            <a:off x="2026793" y="585444"/>
            <a:ext cx="20927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82873F9A-5AD0-4E49-A8AA-C76B93F59CA9}"/>
              </a:ext>
            </a:extLst>
          </p:cNvPr>
          <p:cNvSpPr txBox="1">
            <a:spLocks/>
          </p:cNvSpPr>
          <p:nvPr/>
        </p:nvSpPr>
        <p:spPr>
          <a:xfrm>
            <a:off x="166686" y="4245345"/>
            <a:ext cx="11871433" cy="2270865"/>
          </a:xfrm>
          <a:prstGeom prst="rect">
            <a:avLst/>
          </a:prstGeom>
          <a:solidFill>
            <a:schemeClr val="accent1">
              <a:lumMod val="7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marL="457200" indent="-457200" algn="l">
              <a:buAutoNum type="arabicPeriod"/>
            </a:pPr>
            <a:r>
              <a:rPr lang="en-US" cap="none" dirty="0">
                <a:solidFill>
                  <a:schemeClr val="accent1">
                    <a:lumMod val="60000"/>
                    <a:lumOff val="40000"/>
                  </a:schemeClr>
                </a:solidFill>
              </a:rPr>
              <a:t>Required, “package” determines whether the .go file is an executable file with “main”, or is part of a package with the name of the package replacing “main” (think header in C or module in python)</a:t>
            </a:r>
          </a:p>
          <a:p>
            <a:pPr marL="457200" indent="-457200" algn="l">
              <a:buAutoNum type="arabicPeriod"/>
            </a:pPr>
            <a:r>
              <a:rPr lang="en-US" cap="none" dirty="0">
                <a:solidFill>
                  <a:schemeClr val="accent1">
                    <a:lumMod val="60000"/>
                    <a:lumOff val="40000"/>
                  </a:schemeClr>
                </a:solidFill>
              </a:rPr>
              <a:t>Not required, “import” is only necessary to reference features from other packages, in this case the “fmt” package</a:t>
            </a:r>
          </a:p>
          <a:p>
            <a:pPr marL="457200" indent="-457200" algn="l">
              <a:buAutoNum type="arabicPeriod"/>
            </a:pPr>
            <a:r>
              <a:rPr lang="en-US" cap="none" dirty="0">
                <a:solidFill>
                  <a:schemeClr val="accent1">
                    <a:lumMod val="60000"/>
                    <a:lumOff val="40000"/>
                  </a:schemeClr>
                </a:solidFill>
              </a:rPr>
              <a:t>Required for an executable, a non-”main” go file with a main function cannot be executed</a:t>
            </a:r>
          </a:p>
          <a:p>
            <a:pPr marL="457200" indent="-457200" algn="l">
              <a:buAutoNum type="arabicPeriod"/>
            </a:pPr>
            <a:r>
              <a:rPr lang="en-US" cap="none" dirty="0">
                <a:solidFill>
                  <a:schemeClr val="accent1">
                    <a:lumMod val="60000"/>
                    <a:lumOff val="40000"/>
                  </a:schemeClr>
                </a:solidFill>
              </a:rPr>
              <a:t>Not required, main can contain 0 or more statements</a:t>
            </a:r>
          </a:p>
        </p:txBody>
      </p:sp>
      <p:cxnSp>
        <p:nvCxnSpPr>
          <p:cNvPr id="22" name="Straight Arrow Connector 21">
            <a:extLst>
              <a:ext uri="{FF2B5EF4-FFF2-40B4-BE49-F238E27FC236}">
                <a16:creationId xmlns:a16="http://schemas.microsoft.com/office/drawing/2014/main" id="{591FD985-5935-45D7-878F-45F14395F856}"/>
              </a:ext>
            </a:extLst>
          </p:cNvPr>
          <p:cNvCxnSpPr>
            <a:cxnSpLocks/>
          </p:cNvCxnSpPr>
          <p:nvPr/>
        </p:nvCxnSpPr>
        <p:spPr>
          <a:xfrm flipH="1">
            <a:off x="2026793" y="1113654"/>
            <a:ext cx="20927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 Placeholder 4">
            <a:extLst>
              <a:ext uri="{FF2B5EF4-FFF2-40B4-BE49-F238E27FC236}">
                <a16:creationId xmlns:a16="http://schemas.microsoft.com/office/drawing/2014/main" id="{B787E665-C51D-4633-9CB2-E4A2387D3147}"/>
              </a:ext>
            </a:extLst>
          </p:cNvPr>
          <p:cNvSpPr txBox="1">
            <a:spLocks/>
          </p:cNvSpPr>
          <p:nvPr/>
        </p:nvSpPr>
        <p:spPr>
          <a:xfrm>
            <a:off x="4119563" y="990811"/>
            <a:ext cx="7918556" cy="264147"/>
          </a:xfrm>
          <a:prstGeom prst="rect">
            <a:avLst/>
          </a:prstGeom>
          <a:solidFill>
            <a:schemeClr val="accent1">
              <a:lumMod val="60000"/>
              <a:lumOff val="40000"/>
            </a:schemeClr>
          </a:solidFill>
        </p:spPr>
        <p:txBody>
          <a:bodyPr vert="horz" lIns="91440" tIns="45720" rIns="91440" bIns="45720" rtlCol="0" anchor="b">
            <a:normAutofit fontScale="77500" lnSpcReduction="20000"/>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algn="l"/>
            <a:r>
              <a:rPr lang="en-US" cap="none" dirty="0"/>
              <a:t>      Tells that we want to import the “fmt” package</a:t>
            </a:r>
          </a:p>
        </p:txBody>
      </p:sp>
      <p:sp>
        <p:nvSpPr>
          <p:cNvPr id="31" name="Text Placeholder 4">
            <a:extLst>
              <a:ext uri="{FF2B5EF4-FFF2-40B4-BE49-F238E27FC236}">
                <a16:creationId xmlns:a16="http://schemas.microsoft.com/office/drawing/2014/main" id="{1029E2C6-BD79-4FCC-9EB3-695F6B4A49EA}"/>
              </a:ext>
            </a:extLst>
          </p:cNvPr>
          <p:cNvSpPr txBox="1">
            <a:spLocks/>
          </p:cNvSpPr>
          <p:nvPr/>
        </p:nvSpPr>
        <p:spPr>
          <a:xfrm>
            <a:off x="4121868" y="1483663"/>
            <a:ext cx="7918556" cy="264147"/>
          </a:xfrm>
          <a:prstGeom prst="rect">
            <a:avLst/>
          </a:prstGeom>
          <a:solidFill>
            <a:schemeClr val="accent1">
              <a:lumMod val="60000"/>
              <a:lumOff val="40000"/>
            </a:schemeClr>
          </a:solidFill>
        </p:spPr>
        <p:txBody>
          <a:bodyPr vert="horz" lIns="91440" tIns="45720" rIns="91440" bIns="45720" rtlCol="0" anchor="b">
            <a:normAutofit fontScale="77500" lnSpcReduction="20000"/>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algn="l"/>
            <a:r>
              <a:rPr lang="en-US" cap="none" dirty="0"/>
              <a:t>     </a:t>
            </a:r>
            <a:r>
              <a:rPr lang="en-US" sz="1800" cap="none" dirty="0"/>
              <a:t>Declaration</a:t>
            </a:r>
            <a:r>
              <a:rPr lang="en-US" cap="none" dirty="0"/>
              <a:t> of the main function which is the program’s entry point</a:t>
            </a:r>
          </a:p>
        </p:txBody>
      </p:sp>
      <p:sp>
        <p:nvSpPr>
          <p:cNvPr id="32" name="Text Placeholder 4">
            <a:extLst>
              <a:ext uri="{FF2B5EF4-FFF2-40B4-BE49-F238E27FC236}">
                <a16:creationId xmlns:a16="http://schemas.microsoft.com/office/drawing/2014/main" id="{002F1AD9-A9B4-425A-9511-B52F17723740}"/>
              </a:ext>
            </a:extLst>
          </p:cNvPr>
          <p:cNvSpPr txBox="1">
            <a:spLocks/>
          </p:cNvSpPr>
          <p:nvPr/>
        </p:nvSpPr>
        <p:spPr>
          <a:xfrm>
            <a:off x="4121868" y="1782934"/>
            <a:ext cx="7918556" cy="264147"/>
          </a:xfrm>
          <a:prstGeom prst="rect">
            <a:avLst/>
          </a:prstGeom>
          <a:solidFill>
            <a:schemeClr val="accent1">
              <a:lumMod val="60000"/>
              <a:lumOff val="40000"/>
            </a:schemeClr>
          </a:solidFill>
        </p:spPr>
        <p:txBody>
          <a:bodyPr vert="horz" lIns="91440" tIns="45720" rIns="91440" bIns="45720" rtlCol="0" anchor="b">
            <a:normAutofit fontScale="77500" lnSpcReduction="20000"/>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algn="l"/>
            <a:r>
              <a:rPr lang="en-US" cap="none" dirty="0"/>
              <a:t>     </a:t>
            </a:r>
            <a:r>
              <a:rPr lang="en-US" sz="1800" cap="none" dirty="0"/>
              <a:t>Prints</a:t>
            </a:r>
            <a:r>
              <a:rPr lang="en-US" cap="none" dirty="0"/>
              <a:t> </a:t>
            </a:r>
            <a:r>
              <a:rPr lang="en-US" sz="1800" cap="none" dirty="0"/>
              <a:t>out</a:t>
            </a:r>
            <a:r>
              <a:rPr lang="en-US" cap="none" dirty="0"/>
              <a:t> the text “Hello, </a:t>
            </a:r>
            <a:r>
              <a:rPr lang="ja-JP" altLang="en-US" cap="none" dirty="0"/>
              <a:t>世界</a:t>
            </a:r>
            <a:r>
              <a:rPr lang="en-US" cap="none" dirty="0"/>
              <a:t>”</a:t>
            </a:r>
          </a:p>
        </p:txBody>
      </p:sp>
      <p:cxnSp>
        <p:nvCxnSpPr>
          <p:cNvPr id="33" name="Straight Arrow Connector 32">
            <a:extLst>
              <a:ext uri="{FF2B5EF4-FFF2-40B4-BE49-F238E27FC236}">
                <a16:creationId xmlns:a16="http://schemas.microsoft.com/office/drawing/2014/main" id="{15CF7A53-0F42-4D33-8C1F-FD307C921587}"/>
              </a:ext>
            </a:extLst>
          </p:cNvPr>
          <p:cNvCxnSpPr>
            <a:cxnSpLocks/>
            <a:stCxn id="31" idx="1"/>
          </p:cNvCxnSpPr>
          <p:nvPr/>
        </p:nvCxnSpPr>
        <p:spPr>
          <a:xfrm flipH="1">
            <a:off x="2143124" y="1615737"/>
            <a:ext cx="19787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A010200-E4AD-49FD-A6BB-60C9746016B3}"/>
              </a:ext>
            </a:extLst>
          </p:cNvPr>
          <p:cNvCxnSpPr>
            <a:cxnSpLocks/>
            <a:stCxn id="32" idx="1"/>
          </p:cNvCxnSpPr>
          <p:nvPr/>
        </p:nvCxnSpPr>
        <p:spPr>
          <a:xfrm flipH="1" flipV="1">
            <a:off x="4014651" y="1915007"/>
            <a:ext cx="1072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2C91598-2964-4F74-B201-9B4464971704}"/>
              </a:ext>
            </a:extLst>
          </p:cNvPr>
          <p:cNvSpPr txBox="1"/>
          <p:nvPr/>
        </p:nvSpPr>
        <p:spPr>
          <a:xfrm>
            <a:off x="4119563" y="451133"/>
            <a:ext cx="261257" cy="265176"/>
          </a:xfrm>
          <a:prstGeom prst="rect">
            <a:avLst/>
          </a:prstGeom>
          <a:solidFill>
            <a:schemeClr val="accent1">
              <a:lumMod val="75000"/>
            </a:schemeClr>
          </a:solidFill>
        </p:spPr>
        <p:txBody>
          <a:bodyPr wrap="square" rtlCol="0" anchor="ctr">
            <a:spAutoFit/>
          </a:bodyPr>
          <a:lstStyle/>
          <a:p>
            <a:pPr algn="ctr"/>
            <a:r>
              <a:rPr lang="en-US" dirty="0"/>
              <a:t>1</a:t>
            </a:r>
          </a:p>
        </p:txBody>
      </p:sp>
      <p:sp>
        <p:nvSpPr>
          <p:cNvPr id="16" name="TextBox 15">
            <a:extLst>
              <a:ext uri="{FF2B5EF4-FFF2-40B4-BE49-F238E27FC236}">
                <a16:creationId xmlns:a16="http://schemas.microsoft.com/office/drawing/2014/main" id="{A0896478-5CFD-414C-AD4D-E63E988DEE00}"/>
              </a:ext>
            </a:extLst>
          </p:cNvPr>
          <p:cNvSpPr txBox="1"/>
          <p:nvPr/>
        </p:nvSpPr>
        <p:spPr>
          <a:xfrm>
            <a:off x="4119562" y="990907"/>
            <a:ext cx="261257" cy="265176"/>
          </a:xfrm>
          <a:prstGeom prst="rect">
            <a:avLst/>
          </a:prstGeom>
          <a:solidFill>
            <a:schemeClr val="accent1">
              <a:lumMod val="75000"/>
            </a:schemeClr>
          </a:solidFill>
        </p:spPr>
        <p:txBody>
          <a:bodyPr wrap="square" rtlCol="0" anchor="ctr">
            <a:spAutoFit/>
          </a:bodyPr>
          <a:lstStyle/>
          <a:p>
            <a:pPr algn="ctr"/>
            <a:r>
              <a:rPr lang="en-US" dirty="0"/>
              <a:t>2</a:t>
            </a:r>
          </a:p>
        </p:txBody>
      </p:sp>
      <p:sp>
        <p:nvSpPr>
          <p:cNvPr id="17" name="TextBox 16">
            <a:extLst>
              <a:ext uri="{FF2B5EF4-FFF2-40B4-BE49-F238E27FC236}">
                <a16:creationId xmlns:a16="http://schemas.microsoft.com/office/drawing/2014/main" id="{F200D108-16BE-4C4D-AD5B-E27A41BD86F5}"/>
              </a:ext>
            </a:extLst>
          </p:cNvPr>
          <p:cNvSpPr txBox="1"/>
          <p:nvPr/>
        </p:nvSpPr>
        <p:spPr>
          <a:xfrm>
            <a:off x="4119125" y="1484340"/>
            <a:ext cx="261257" cy="265176"/>
          </a:xfrm>
          <a:prstGeom prst="rect">
            <a:avLst/>
          </a:prstGeom>
          <a:solidFill>
            <a:schemeClr val="accent1">
              <a:lumMod val="75000"/>
            </a:schemeClr>
          </a:solidFill>
        </p:spPr>
        <p:txBody>
          <a:bodyPr wrap="square" rtlCol="0" anchor="ctr">
            <a:spAutoFit/>
          </a:bodyPr>
          <a:lstStyle/>
          <a:p>
            <a:pPr algn="ctr"/>
            <a:r>
              <a:rPr lang="en-US" dirty="0"/>
              <a:t>3</a:t>
            </a:r>
          </a:p>
        </p:txBody>
      </p:sp>
      <p:sp>
        <p:nvSpPr>
          <p:cNvPr id="18" name="TextBox 17">
            <a:extLst>
              <a:ext uri="{FF2B5EF4-FFF2-40B4-BE49-F238E27FC236}">
                <a16:creationId xmlns:a16="http://schemas.microsoft.com/office/drawing/2014/main" id="{96D72CB0-1D19-433B-BC33-50AA1F3CD395}"/>
              </a:ext>
            </a:extLst>
          </p:cNvPr>
          <p:cNvSpPr txBox="1"/>
          <p:nvPr/>
        </p:nvSpPr>
        <p:spPr>
          <a:xfrm>
            <a:off x="4119560" y="1782934"/>
            <a:ext cx="265176" cy="265176"/>
          </a:xfrm>
          <a:prstGeom prst="rect">
            <a:avLst/>
          </a:prstGeom>
          <a:solidFill>
            <a:schemeClr val="accent1">
              <a:lumMod val="75000"/>
            </a:schemeClr>
          </a:solidFill>
        </p:spPr>
        <p:txBody>
          <a:bodyPr wrap="square" rtlCol="0" anchor="ctr">
            <a:spAutoFit/>
          </a:bodyPr>
          <a:lstStyle/>
          <a:p>
            <a:pPr algn="ctr"/>
            <a:r>
              <a:rPr lang="en-US" dirty="0"/>
              <a:t>4</a:t>
            </a:r>
          </a:p>
        </p:txBody>
      </p:sp>
    </p:spTree>
    <p:extLst>
      <p:ext uri="{BB962C8B-B14F-4D97-AF65-F5344CB8AC3E}">
        <p14:creationId xmlns:p14="http://schemas.microsoft.com/office/powerpoint/2010/main" val="140113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42" presetClass="path" presetSubtype="0" accel="50000" decel="50000" fill="hold" nodeType="withEffect">
                                  <p:stCondLst>
                                    <p:cond delay="0"/>
                                  </p:stCondLst>
                                  <p:childTnLst>
                                    <p:animMotion origin="layout" path="M 0 -0.00139 L -0.32422 -0.13541 " pathEditMode="fixed" rAng="0" ptsTypes="AA">
                                      <p:cBhvr>
                                        <p:cTn id="9" dur="2000" fill="hold"/>
                                        <p:tgtEl>
                                          <p:spTgt spid="14"/>
                                        </p:tgtEl>
                                        <p:attrNameLst>
                                          <p:attrName>ppt_x</p:attrName>
                                          <p:attrName>ppt_y</p:attrName>
                                        </p:attrNameLst>
                                      </p:cBhvr>
                                      <p:rCtr x="-16211" y="-6713"/>
                                    </p:animMotion>
                                  </p:childTnLst>
                                </p:cTn>
                              </p:par>
                            </p:childTnLst>
                          </p:cTn>
                        </p:par>
                        <p:par>
                          <p:cTn id="10" fill="hold">
                            <p:stCondLst>
                              <p:cond delay="2000"/>
                            </p:stCondLst>
                            <p:childTnLst>
                              <p:par>
                                <p:cTn id="11" presetID="10" presetClass="entr" presetSubtype="0" fill="hold" nodeType="after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bg/>
                                          </p:spTgt>
                                        </p:tgtEl>
                                        <p:attrNameLst>
                                          <p:attrName>style.visibility</p:attrName>
                                        </p:attrNameLst>
                                      </p:cBhvr>
                                      <p:to>
                                        <p:strVal val="visible"/>
                                      </p:to>
                                    </p:set>
                                    <p:animEffect transition="in" filter="fade">
                                      <p:cBhvr>
                                        <p:cTn id="16" dur="500"/>
                                        <p:tgtEl>
                                          <p:spTgt spid="5">
                                            <p:bg/>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xEl>
                                              <p:pRg st="1" end="1"/>
                                            </p:txEl>
                                          </p:spTgt>
                                        </p:tgtEl>
                                        <p:attrNameLst>
                                          <p:attrName>style.visibility</p:attrName>
                                        </p:attrNameLst>
                                      </p:cBhvr>
                                      <p:to>
                                        <p:strVal val="visible"/>
                                      </p:to>
                                    </p:set>
                                    <p:animEffect transition="in" filter="fade">
                                      <p:cBhvr>
                                        <p:cTn id="36" dur="500"/>
                                        <p:tgtEl>
                                          <p:spTgt spid="13">
                                            <p:txEl>
                                              <p:pRg st="1" end="1"/>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nodeType="withEffect">
                                  <p:stCondLst>
                                    <p:cond delay="0"/>
                                  </p:stCondLst>
                                  <p:childTnLst>
                                    <p:set>
                                      <p:cBhvr>
                                        <p:cTn id="49" dur="1" fill="hold">
                                          <p:stCondLst>
                                            <p:cond delay="0"/>
                                          </p:stCondLst>
                                        </p:cTn>
                                        <p:tgtEl>
                                          <p:spTgt spid="13">
                                            <p:txEl>
                                              <p:pRg st="2" end="2"/>
                                            </p:txEl>
                                          </p:spTgt>
                                        </p:tgtEl>
                                        <p:attrNameLst>
                                          <p:attrName>style.visibility</p:attrName>
                                        </p:attrNameLst>
                                      </p:cBhvr>
                                      <p:to>
                                        <p:strVal val="visible"/>
                                      </p:to>
                                    </p:set>
                                    <p:animEffect transition="in" filter="fade">
                                      <p:cBhvr>
                                        <p:cTn id="50" dur="500"/>
                                        <p:tgtEl>
                                          <p:spTgt spid="13">
                                            <p:txEl>
                                              <p:pRg st="2" end="2"/>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par>
                                <p:cTn id="59" presetID="10"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nodeType="withEffect">
                                  <p:stCondLst>
                                    <p:cond delay="0"/>
                                  </p:stCondLst>
                                  <p:childTnLst>
                                    <p:set>
                                      <p:cBhvr>
                                        <p:cTn id="63" dur="1" fill="hold">
                                          <p:stCondLst>
                                            <p:cond delay="0"/>
                                          </p:stCondLst>
                                        </p:cTn>
                                        <p:tgtEl>
                                          <p:spTgt spid="13">
                                            <p:txEl>
                                              <p:pRg st="3" end="3"/>
                                            </p:txEl>
                                          </p:spTgt>
                                        </p:tgtEl>
                                        <p:attrNameLst>
                                          <p:attrName>style.visibility</p:attrName>
                                        </p:attrNameLst>
                                      </p:cBhvr>
                                      <p:to>
                                        <p:strVal val="visible"/>
                                      </p:to>
                                    </p:set>
                                    <p:animEffect transition="in" filter="fade">
                                      <p:cBhvr>
                                        <p:cTn id="64" dur="500"/>
                                        <p:tgtEl>
                                          <p:spTgt spid="13">
                                            <p:txEl>
                                              <p:pRg st="3" end="3"/>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animBg="1"/>
      <p:bldP spid="28" grpId="0" animBg="1"/>
      <p:bldP spid="31" grpId="0" animBg="1"/>
      <p:bldP spid="32" grpId="0" animBg="1"/>
      <p:bldP spid="15" grpId="0" animBg="1"/>
      <p:bldP spid="1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DBEC0-69C9-49EB-948F-380ADFADA904}"/>
              </a:ext>
            </a:extLst>
          </p:cNvPr>
          <p:cNvPicPr>
            <a:picLocks noChangeAspect="1"/>
          </p:cNvPicPr>
          <p:nvPr/>
        </p:nvPicPr>
        <p:blipFill rotWithShape="1">
          <a:blip r:embed="rId2"/>
          <a:srcRect t="3570" b="1793"/>
          <a:stretch/>
        </p:blipFill>
        <p:spPr>
          <a:xfrm>
            <a:off x="166687" y="452842"/>
            <a:ext cx="3952875" cy="2055223"/>
          </a:xfrm>
          <a:prstGeom prst="rect">
            <a:avLst/>
          </a:prstGeom>
        </p:spPr>
      </p:pic>
      <p:pic>
        <p:nvPicPr>
          <p:cNvPr id="12" name="Picture 11">
            <a:extLst>
              <a:ext uri="{FF2B5EF4-FFF2-40B4-BE49-F238E27FC236}">
                <a16:creationId xmlns:a16="http://schemas.microsoft.com/office/drawing/2014/main" id="{6626F388-4EDF-4C4D-86E3-7A0E2D24A416}"/>
              </a:ext>
            </a:extLst>
          </p:cNvPr>
          <p:cNvPicPr>
            <a:picLocks noChangeAspect="1"/>
          </p:cNvPicPr>
          <p:nvPr/>
        </p:nvPicPr>
        <p:blipFill>
          <a:blip r:embed="rId3"/>
          <a:stretch>
            <a:fillRect/>
          </a:stretch>
        </p:blipFill>
        <p:spPr>
          <a:xfrm>
            <a:off x="6597831" y="450665"/>
            <a:ext cx="4953000" cy="2057400"/>
          </a:xfrm>
          <a:prstGeom prst="rect">
            <a:avLst/>
          </a:prstGeom>
        </p:spPr>
      </p:pic>
      <p:sp>
        <p:nvSpPr>
          <p:cNvPr id="13" name="Text Placeholder 4">
            <a:extLst>
              <a:ext uri="{FF2B5EF4-FFF2-40B4-BE49-F238E27FC236}">
                <a16:creationId xmlns:a16="http://schemas.microsoft.com/office/drawing/2014/main" id="{82873F9A-5AD0-4E49-A8AA-C76B93F59CA9}"/>
              </a:ext>
            </a:extLst>
          </p:cNvPr>
          <p:cNvSpPr txBox="1">
            <a:spLocks/>
          </p:cNvSpPr>
          <p:nvPr/>
        </p:nvSpPr>
        <p:spPr>
          <a:xfrm>
            <a:off x="166686" y="4245345"/>
            <a:ext cx="11871433" cy="2270865"/>
          </a:xfrm>
          <a:prstGeom prst="rect">
            <a:avLst/>
          </a:prstGeom>
          <a:solidFill>
            <a:schemeClr val="accent1">
              <a:lumMod val="7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marL="457200" indent="-457200" algn="l">
              <a:buAutoNum type="arabicPeriod"/>
            </a:pPr>
            <a:r>
              <a:rPr lang="en-US" cap="none" dirty="0">
                <a:solidFill>
                  <a:schemeClr val="accent1">
                    <a:lumMod val="60000"/>
                    <a:lumOff val="40000"/>
                  </a:schemeClr>
                </a:solidFill>
              </a:rPr>
              <a:t>In C, header files are used to enable code reusability; by including a header file you gain access to constants, macros, and functions otherwise not available. There is similar functionality in Go to include functions, types, and constants using “import” to gain access to another package.</a:t>
            </a:r>
          </a:p>
          <a:p>
            <a:pPr marL="457200" indent="-457200" algn="l">
              <a:buAutoNum type="arabicPeriod"/>
            </a:pPr>
            <a:r>
              <a:rPr lang="en-US" cap="none" dirty="0">
                <a:solidFill>
                  <a:schemeClr val="accent1">
                    <a:lumMod val="60000"/>
                    <a:lumOff val="40000"/>
                  </a:schemeClr>
                </a:solidFill>
              </a:rPr>
              <a:t>As with C, this is the declaration of the main function, the entry of the program</a:t>
            </a:r>
          </a:p>
          <a:p>
            <a:pPr marL="457200" indent="-457200" algn="l">
              <a:buAutoNum type="arabicPeriod"/>
            </a:pPr>
            <a:r>
              <a:rPr lang="en-US" cap="none" dirty="0">
                <a:solidFill>
                  <a:schemeClr val="accent1">
                    <a:lumMod val="60000"/>
                    <a:lumOff val="40000"/>
                  </a:schemeClr>
                </a:solidFill>
              </a:rPr>
              <a:t>The “puts” function in C prints out the string given to it and appending a trailing newline, the “</a:t>
            </a:r>
            <a:r>
              <a:rPr lang="en-US" cap="none" dirty="0" err="1">
                <a:solidFill>
                  <a:schemeClr val="accent1">
                    <a:lumMod val="60000"/>
                    <a:lumOff val="40000"/>
                  </a:schemeClr>
                </a:solidFill>
              </a:rPr>
              <a:t>fmt.Println</a:t>
            </a:r>
            <a:r>
              <a:rPr lang="en-US" cap="none" dirty="0">
                <a:solidFill>
                  <a:schemeClr val="accent1">
                    <a:lumMod val="60000"/>
                    <a:lumOff val="40000"/>
                  </a:schemeClr>
                </a:solidFill>
              </a:rPr>
              <a:t>” function in Go does the same thing with a single String argument, though will print out any arguments passed to it and print</a:t>
            </a:r>
          </a:p>
          <a:p>
            <a:pPr marL="457200" indent="-457200" algn="l">
              <a:buAutoNum type="arabicPeriod"/>
            </a:pPr>
            <a:endParaRPr lang="en-US" cap="none" dirty="0">
              <a:solidFill>
                <a:schemeClr val="accent1">
                  <a:lumMod val="60000"/>
                  <a:lumOff val="40000"/>
                </a:schemeClr>
              </a:solidFill>
            </a:endParaRPr>
          </a:p>
        </p:txBody>
      </p:sp>
      <p:cxnSp>
        <p:nvCxnSpPr>
          <p:cNvPr id="11" name="Straight Arrow Connector 10">
            <a:extLst>
              <a:ext uri="{FF2B5EF4-FFF2-40B4-BE49-F238E27FC236}">
                <a16:creationId xmlns:a16="http://schemas.microsoft.com/office/drawing/2014/main" id="{ACDE90FA-8FD8-474B-A004-3CC5E81F9DE6}"/>
              </a:ext>
            </a:extLst>
          </p:cNvPr>
          <p:cNvCxnSpPr>
            <a:cxnSpLocks/>
            <a:stCxn id="30" idx="1"/>
          </p:cNvCxnSpPr>
          <p:nvPr/>
        </p:nvCxnSpPr>
        <p:spPr>
          <a:xfrm flipH="1">
            <a:off x="2063931" y="1090785"/>
            <a:ext cx="3164137" cy="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8D15472-3A8C-4939-A2EE-0C343C6F7E56}"/>
              </a:ext>
            </a:extLst>
          </p:cNvPr>
          <p:cNvCxnSpPr>
            <a:cxnSpLocks/>
            <a:stCxn id="40" idx="1"/>
          </p:cNvCxnSpPr>
          <p:nvPr/>
        </p:nvCxnSpPr>
        <p:spPr>
          <a:xfrm flipH="1">
            <a:off x="2211977" y="1597220"/>
            <a:ext cx="3016091" cy="688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F21E1F6-7D2F-497F-B51D-268CA638BC5E}"/>
              </a:ext>
            </a:extLst>
          </p:cNvPr>
          <p:cNvCxnSpPr>
            <a:cxnSpLocks/>
            <a:stCxn id="44" idx="1"/>
          </p:cNvCxnSpPr>
          <p:nvPr/>
        </p:nvCxnSpPr>
        <p:spPr>
          <a:xfrm flipH="1">
            <a:off x="4014651" y="1890615"/>
            <a:ext cx="1213416" cy="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03788FA-A6A4-4D4C-8F2B-9D347ABDF1D5}"/>
              </a:ext>
            </a:extLst>
          </p:cNvPr>
          <p:cNvSpPr txBox="1"/>
          <p:nvPr/>
        </p:nvSpPr>
        <p:spPr>
          <a:xfrm>
            <a:off x="5228068" y="953625"/>
            <a:ext cx="261257" cy="274320"/>
          </a:xfrm>
          <a:prstGeom prst="rect">
            <a:avLst/>
          </a:prstGeom>
          <a:solidFill>
            <a:schemeClr val="accent1">
              <a:lumMod val="75000"/>
            </a:schemeClr>
          </a:solidFill>
        </p:spPr>
        <p:txBody>
          <a:bodyPr wrap="square" rtlCol="0" anchor="ctr">
            <a:spAutoFit/>
          </a:bodyPr>
          <a:lstStyle/>
          <a:p>
            <a:pPr algn="ctr"/>
            <a:r>
              <a:rPr lang="en-US" dirty="0"/>
              <a:t>1</a:t>
            </a:r>
          </a:p>
        </p:txBody>
      </p:sp>
      <p:sp>
        <p:nvSpPr>
          <p:cNvPr id="40" name="TextBox 39">
            <a:extLst>
              <a:ext uri="{FF2B5EF4-FFF2-40B4-BE49-F238E27FC236}">
                <a16:creationId xmlns:a16="http://schemas.microsoft.com/office/drawing/2014/main" id="{43868CB5-09AB-4522-B833-DB597F3F764A}"/>
              </a:ext>
            </a:extLst>
          </p:cNvPr>
          <p:cNvSpPr txBox="1"/>
          <p:nvPr/>
        </p:nvSpPr>
        <p:spPr>
          <a:xfrm>
            <a:off x="5228068" y="1460060"/>
            <a:ext cx="261257" cy="274320"/>
          </a:xfrm>
          <a:prstGeom prst="rect">
            <a:avLst/>
          </a:prstGeom>
          <a:solidFill>
            <a:schemeClr val="accent1">
              <a:lumMod val="75000"/>
            </a:schemeClr>
          </a:solidFill>
        </p:spPr>
        <p:txBody>
          <a:bodyPr wrap="square" rtlCol="0" anchor="ctr">
            <a:spAutoFit/>
          </a:bodyPr>
          <a:lstStyle/>
          <a:p>
            <a:pPr algn="ctr"/>
            <a:r>
              <a:rPr lang="en-US" dirty="0"/>
              <a:t>2</a:t>
            </a:r>
          </a:p>
        </p:txBody>
      </p:sp>
      <p:sp>
        <p:nvSpPr>
          <p:cNvPr id="44" name="TextBox 43">
            <a:extLst>
              <a:ext uri="{FF2B5EF4-FFF2-40B4-BE49-F238E27FC236}">
                <a16:creationId xmlns:a16="http://schemas.microsoft.com/office/drawing/2014/main" id="{DD06BEBA-197F-4505-AA2B-0682F9AE8A45}"/>
              </a:ext>
            </a:extLst>
          </p:cNvPr>
          <p:cNvSpPr txBox="1"/>
          <p:nvPr/>
        </p:nvSpPr>
        <p:spPr>
          <a:xfrm>
            <a:off x="5228067" y="1753455"/>
            <a:ext cx="261257" cy="274320"/>
          </a:xfrm>
          <a:prstGeom prst="rect">
            <a:avLst/>
          </a:prstGeom>
          <a:solidFill>
            <a:schemeClr val="accent1">
              <a:lumMod val="75000"/>
            </a:schemeClr>
          </a:solidFill>
        </p:spPr>
        <p:txBody>
          <a:bodyPr wrap="square" rtlCol="0" anchor="ctr">
            <a:spAutoFit/>
          </a:bodyPr>
          <a:lstStyle/>
          <a:p>
            <a:pPr algn="ctr"/>
            <a:r>
              <a:rPr lang="en-US" dirty="0"/>
              <a:t>3</a:t>
            </a:r>
          </a:p>
        </p:txBody>
      </p:sp>
      <p:cxnSp>
        <p:nvCxnSpPr>
          <p:cNvPr id="47" name="Straight Connector 46">
            <a:extLst>
              <a:ext uri="{FF2B5EF4-FFF2-40B4-BE49-F238E27FC236}">
                <a16:creationId xmlns:a16="http://schemas.microsoft.com/office/drawing/2014/main" id="{38842703-3A39-4CDE-B2AB-C33D89627458}"/>
              </a:ext>
            </a:extLst>
          </p:cNvPr>
          <p:cNvCxnSpPr>
            <a:cxnSpLocks/>
            <a:stCxn id="30" idx="3"/>
          </p:cNvCxnSpPr>
          <p:nvPr/>
        </p:nvCxnSpPr>
        <p:spPr>
          <a:xfrm>
            <a:off x="5489325" y="1090785"/>
            <a:ext cx="1329486"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3322F33-D33D-4151-8865-2540AF6A3A8F}"/>
              </a:ext>
            </a:extLst>
          </p:cNvPr>
          <p:cNvCxnSpPr>
            <a:cxnSpLocks/>
            <a:stCxn id="40" idx="3"/>
          </p:cNvCxnSpPr>
          <p:nvPr/>
        </p:nvCxnSpPr>
        <p:spPr>
          <a:xfrm>
            <a:off x="5489325" y="1597220"/>
            <a:ext cx="1329486" cy="688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907E045-A676-49EE-BF8D-41D505718266}"/>
              </a:ext>
            </a:extLst>
          </p:cNvPr>
          <p:cNvCxnSpPr>
            <a:cxnSpLocks/>
            <a:stCxn id="44" idx="3"/>
          </p:cNvCxnSpPr>
          <p:nvPr/>
        </p:nvCxnSpPr>
        <p:spPr>
          <a:xfrm>
            <a:off x="5489324" y="1890615"/>
            <a:ext cx="1329487"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itle 3">
            <a:extLst>
              <a:ext uri="{FF2B5EF4-FFF2-40B4-BE49-F238E27FC236}">
                <a16:creationId xmlns:a16="http://schemas.microsoft.com/office/drawing/2014/main" id="{5167F0FE-2E73-48E1-A8E9-04FD7664E352}"/>
              </a:ext>
            </a:extLst>
          </p:cNvPr>
          <p:cNvSpPr>
            <a:spLocks noGrp="1"/>
          </p:cNvSpPr>
          <p:nvPr>
            <p:ph type="title"/>
          </p:nvPr>
        </p:nvSpPr>
        <p:spPr>
          <a:xfrm>
            <a:off x="3298914" y="2938881"/>
            <a:ext cx="4119562" cy="875648"/>
          </a:xfrm>
        </p:spPr>
        <p:txBody>
          <a:bodyPr>
            <a:normAutofit fontScale="90000"/>
          </a:bodyPr>
          <a:lstStyle/>
          <a:p>
            <a:r>
              <a:rPr lang="en-US" dirty="0"/>
              <a:t>In Relation to C</a:t>
            </a:r>
          </a:p>
        </p:txBody>
      </p:sp>
    </p:spTree>
    <p:extLst>
      <p:ext uri="{BB962C8B-B14F-4D97-AF65-F5344CB8AC3E}">
        <p14:creationId xmlns:p14="http://schemas.microsoft.com/office/powerpoint/2010/main" val="290444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xEl>
                                              <p:pRg st="1" end="1"/>
                                            </p:txEl>
                                          </p:spTgt>
                                        </p:tgtEl>
                                        <p:attrNameLst>
                                          <p:attrName>style.visibility</p:attrName>
                                        </p:attrNameLst>
                                      </p:cBhvr>
                                      <p:to>
                                        <p:strVal val="visible"/>
                                      </p:to>
                                    </p:set>
                                    <p:animEffect transition="in" filter="fade">
                                      <p:cBhvr>
                                        <p:cTn id="30" dur="500"/>
                                        <p:tgtEl>
                                          <p:spTgt spid="1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nodeType="withEffect">
                                  <p:stCondLst>
                                    <p:cond delay="0"/>
                                  </p:stCondLst>
                                  <p:childTnLst>
                                    <p:set>
                                      <p:cBhvr>
                                        <p:cTn id="43" dur="1" fill="hold">
                                          <p:stCondLst>
                                            <p:cond delay="0"/>
                                          </p:stCondLst>
                                        </p:cTn>
                                        <p:tgtEl>
                                          <p:spTgt spid="13">
                                            <p:txEl>
                                              <p:pRg st="2" end="2"/>
                                            </p:txEl>
                                          </p:spTgt>
                                        </p:tgtEl>
                                        <p:attrNameLst>
                                          <p:attrName>style.visibility</p:attrName>
                                        </p:attrNameLst>
                                      </p:cBhvr>
                                      <p:to>
                                        <p:strVal val="visible"/>
                                      </p:to>
                                    </p:set>
                                    <p:animEffect transition="in" filter="fade">
                                      <p:cBhvr>
                                        <p:cTn id="44"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0" grpId="0" animBg="1"/>
      <p:bldP spid="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FABC8D6-1988-40A9-B087-29D48A4C2C6C}"/>
              </a:ext>
            </a:extLst>
          </p:cNvPr>
          <p:cNvPicPr>
            <a:picLocks noChangeAspect="1"/>
          </p:cNvPicPr>
          <p:nvPr/>
        </p:nvPicPr>
        <p:blipFill rotWithShape="1">
          <a:blip r:embed="rId2"/>
          <a:srcRect l="3681" t="8872" r="10769" b="8138"/>
          <a:stretch/>
        </p:blipFill>
        <p:spPr>
          <a:xfrm>
            <a:off x="5566695" y="1178689"/>
            <a:ext cx="6471424" cy="1462523"/>
          </a:xfrm>
          <a:prstGeom prst="rect">
            <a:avLst/>
          </a:prstGeom>
        </p:spPr>
      </p:pic>
      <p:pic>
        <p:nvPicPr>
          <p:cNvPr id="5" name="Picture 4">
            <a:extLst>
              <a:ext uri="{FF2B5EF4-FFF2-40B4-BE49-F238E27FC236}">
                <a16:creationId xmlns:a16="http://schemas.microsoft.com/office/drawing/2014/main" id="{54A56183-1664-4004-8B48-02B802B7EBA2}"/>
              </a:ext>
            </a:extLst>
          </p:cNvPr>
          <p:cNvPicPr>
            <a:picLocks noChangeAspect="1"/>
          </p:cNvPicPr>
          <p:nvPr/>
        </p:nvPicPr>
        <p:blipFill rotWithShape="1">
          <a:blip r:embed="rId3"/>
          <a:srcRect l="3221" t="9813" r="10742" b="39545"/>
          <a:stretch/>
        </p:blipFill>
        <p:spPr>
          <a:xfrm>
            <a:off x="166686" y="2102519"/>
            <a:ext cx="5269380" cy="771787"/>
          </a:xfrm>
          <a:prstGeom prst="rect">
            <a:avLst/>
          </a:prstGeom>
        </p:spPr>
      </p:pic>
      <p:sp>
        <p:nvSpPr>
          <p:cNvPr id="4" name="Title 3"/>
          <p:cNvSpPr>
            <a:spLocks noGrp="1"/>
          </p:cNvSpPr>
          <p:nvPr>
            <p:ph type="title"/>
          </p:nvPr>
        </p:nvSpPr>
        <p:spPr>
          <a:xfrm>
            <a:off x="0" y="135799"/>
            <a:ext cx="2286000" cy="875648"/>
          </a:xfrm>
        </p:spPr>
        <p:txBody>
          <a:bodyPr>
            <a:normAutofit/>
          </a:bodyPr>
          <a:lstStyle/>
          <a:p>
            <a:r>
              <a:rPr lang="en-US" dirty="0"/>
              <a:t>Beware</a:t>
            </a:r>
          </a:p>
        </p:txBody>
      </p:sp>
      <p:sp>
        <p:nvSpPr>
          <p:cNvPr id="13" name="Text Placeholder 4">
            <a:extLst>
              <a:ext uri="{FF2B5EF4-FFF2-40B4-BE49-F238E27FC236}">
                <a16:creationId xmlns:a16="http://schemas.microsoft.com/office/drawing/2014/main" id="{82873F9A-5AD0-4E49-A8AA-C76B93F59CA9}"/>
              </a:ext>
            </a:extLst>
          </p:cNvPr>
          <p:cNvSpPr txBox="1">
            <a:spLocks/>
          </p:cNvSpPr>
          <p:nvPr/>
        </p:nvSpPr>
        <p:spPr>
          <a:xfrm>
            <a:off x="166686" y="4245345"/>
            <a:ext cx="11871433" cy="2270865"/>
          </a:xfrm>
          <a:prstGeom prst="rect">
            <a:avLst/>
          </a:prstGeom>
          <a:solidFill>
            <a:schemeClr val="accent1">
              <a:lumMod val="7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marL="457200" indent="-457200" algn="l">
              <a:buAutoNum type="arabicPeriod"/>
            </a:pPr>
            <a:r>
              <a:rPr lang="en-US" cap="none" dirty="0">
                <a:solidFill>
                  <a:schemeClr val="accent1">
                    <a:lumMod val="60000"/>
                    <a:lumOff val="40000"/>
                  </a:schemeClr>
                </a:solidFill>
              </a:rPr>
              <a:t>Go does not require semicolons at the end of single statements, though are required on lines where there is more than one statement occurring</a:t>
            </a:r>
          </a:p>
          <a:p>
            <a:pPr marL="457200" indent="-457200" algn="l">
              <a:buAutoNum type="arabicPeriod"/>
            </a:pPr>
            <a:r>
              <a:rPr lang="en-US" cap="none" dirty="0">
                <a:solidFill>
                  <a:schemeClr val="accent1">
                    <a:lumMod val="60000"/>
                    <a:lumOff val="40000"/>
                  </a:schemeClr>
                </a:solidFill>
              </a:rPr>
              <a:t>In effect, newlines following certain keywords/characters are converted into semicolons, therefor the placement of newlines matter in the parsing of Go code</a:t>
            </a:r>
          </a:p>
          <a:p>
            <a:pPr marL="457200" indent="-457200" algn="l">
              <a:buAutoNum type="arabicPeriod"/>
            </a:pPr>
            <a:r>
              <a:rPr lang="en-US" cap="none" dirty="0">
                <a:solidFill>
                  <a:schemeClr val="accent1">
                    <a:lumMod val="60000"/>
                    <a:lumOff val="40000"/>
                  </a:schemeClr>
                </a:solidFill>
              </a:rPr>
              <a:t>Parenthesis are not needing in if, switch, for, and select* statements</a:t>
            </a:r>
          </a:p>
          <a:p>
            <a:pPr marL="457200" indent="-457200" algn="l">
              <a:buAutoNum type="arabicPeriod"/>
            </a:pPr>
            <a:r>
              <a:rPr lang="en-US" cap="none" dirty="0">
                <a:solidFill>
                  <a:schemeClr val="accent1">
                    <a:lumMod val="60000"/>
                    <a:lumOff val="40000"/>
                  </a:schemeClr>
                </a:solidFill>
              </a:rPr>
              <a:t>Braces are required however, even if the following statement is only one line</a:t>
            </a:r>
          </a:p>
          <a:p>
            <a:pPr marL="457200" indent="-457200" algn="l">
              <a:buAutoNum type="arabicPeriod"/>
            </a:pPr>
            <a:endParaRPr lang="en-US" cap="none"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A29B4F31-9E05-4418-9332-CADEB14ACC36}"/>
              </a:ext>
            </a:extLst>
          </p:cNvPr>
          <p:cNvPicPr>
            <a:picLocks noChangeAspect="1"/>
          </p:cNvPicPr>
          <p:nvPr/>
        </p:nvPicPr>
        <p:blipFill rotWithShape="1">
          <a:blip r:embed="rId4"/>
          <a:srcRect l="5307" t="17511" r="16885" b="19190"/>
          <a:stretch/>
        </p:blipFill>
        <p:spPr>
          <a:xfrm>
            <a:off x="166686" y="1178689"/>
            <a:ext cx="5269380" cy="819969"/>
          </a:xfrm>
          <a:prstGeom prst="rect">
            <a:avLst/>
          </a:prstGeom>
        </p:spPr>
      </p:pic>
      <p:pic>
        <p:nvPicPr>
          <p:cNvPr id="7" name="Picture 6">
            <a:extLst>
              <a:ext uri="{FF2B5EF4-FFF2-40B4-BE49-F238E27FC236}">
                <a16:creationId xmlns:a16="http://schemas.microsoft.com/office/drawing/2014/main" id="{497219F2-8998-42FB-A1C4-A4CE2ADCEBCD}"/>
              </a:ext>
            </a:extLst>
          </p:cNvPr>
          <p:cNvPicPr>
            <a:picLocks noChangeAspect="1"/>
          </p:cNvPicPr>
          <p:nvPr/>
        </p:nvPicPr>
        <p:blipFill rotWithShape="1">
          <a:blip r:embed="rId5"/>
          <a:srcRect l="4884" t="14546" r="2139" b="15889"/>
          <a:stretch/>
        </p:blipFill>
        <p:spPr>
          <a:xfrm>
            <a:off x="166686" y="2978167"/>
            <a:ext cx="5269380" cy="1099935"/>
          </a:xfrm>
          <a:prstGeom prst="rect">
            <a:avLst/>
          </a:prstGeom>
        </p:spPr>
      </p:pic>
      <p:sp>
        <p:nvSpPr>
          <p:cNvPr id="9" name="TextBox 8">
            <a:extLst>
              <a:ext uri="{FF2B5EF4-FFF2-40B4-BE49-F238E27FC236}">
                <a16:creationId xmlns:a16="http://schemas.microsoft.com/office/drawing/2014/main" id="{6BC8C768-E500-4D14-B9A7-9F3EEA67F6C5}"/>
              </a:ext>
            </a:extLst>
          </p:cNvPr>
          <p:cNvSpPr txBox="1"/>
          <p:nvPr/>
        </p:nvSpPr>
        <p:spPr>
          <a:xfrm>
            <a:off x="36057" y="1178689"/>
            <a:ext cx="261257" cy="274320"/>
          </a:xfrm>
          <a:prstGeom prst="rect">
            <a:avLst/>
          </a:prstGeom>
          <a:solidFill>
            <a:schemeClr val="accent1">
              <a:lumMod val="75000"/>
            </a:schemeClr>
          </a:solidFill>
        </p:spPr>
        <p:txBody>
          <a:bodyPr wrap="square" rtlCol="0" anchor="ctr">
            <a:spAutoFit/>
          </a:bodyPr>
          <a:lstStyle/>
          <a:p>
            <a:pPr algn="ctr"/>
            <a:r>
              <a:rPr lang="en-US" dirty="0"/>
              <a:t>1</a:t>
            </a:r>
          </a:p>
        </p:txBody>
      </p:sp>
      <p:sp>
        <p:nvSpPr>
          <p:cNvPr id="11" name="TextBox 10">
            <a:extLst>
              <a:ext uri="{FF2B5EF4-FFF2-40B4-BE49-F238E27FC236}">
                <a16:creationId xmlns:a16="http://schemas.microsoft.com/office/drawing/2014/main" id="{A25D0CA8-C92A-4015-A7D2-1DBC318A4D92}"/>
              </a:ext>
            </a:extLst>
          </p:cNvPr>
          <p:cNvSpPr txBox="1"/>
          <p:nvPr/>
        </p:nvSpPr>
        <p:spPr>
          <a:xfrm>
            <a:off x="36057" y="1483091"/>
            <a:ext cx="261257" cy="274320"/>
          </a:xfrm>
          <a:prstGeom prst="rect">
            <a:avLst/>
          </a:prstGeom>
          <a:solidFill>
            <a:schemeClr val="accent1">
              <a:lumMod val="75000"/>
            </a:schemeClr>
          </a:solidFill>
        </p:spPr>
        <p:txBody>
          <a:bodyPr wrap="square" rtlCol="0" anchor="ctr">
            <a:spAutoFit/>
          </a:bodyPr>
          <a:lstStyle/>
          <a:p>
            <a:pPr algn="ctr"/>
            <a:r>
              <a:rPr lang="en-US" dirty="0"/>
              <a:t>2</a:t>
            </a:r>
          </a:p>
        </p:txBody>
      </p:sp>
      <p:sp>
        <p:nvSpPr>
          <p:cNvPr id="14" name="TextBox 13">
            <a:extLst>
              <a:ext uri="{FF2B5EF4-FFF2-40B4-BE49-F238E27FC236}">
                <a16:creationId xmlns:a16="http://schemas.microsoft.com/office/drawing/2014/main" id="{C5A52B39-B7C2-482C-9A5B-818B6EE58D78}"/>
              </a:ext>
            </a:extLst>
          </p:cNvPr>
          <p:cNvSpPr txBox="1"/>
          <p:nvPr/>
        </p:nvSpPr>
        <p:spPr>
          <a:xfrm>
            <a:off x="5454433" y="1178689"/>
            <a:ext cx="261257" cy="265176"/>
          </a:xfrm>
          <a:prstGeom prst="rect">
            <a:avLst/>
          </a:prstGeom>
          <a:solidFill>
            <a:schemeClr val="accent1">
              <a:lumMod val="75000"/>
            </a:schemeClr>
          </a:solidFill>
        </p:spPr>
        <p:txBody>
          <a:bodyPr wrap="square" rtlCol="0" anchor="ctr">
            <a:spAutoFit/>
          </a:bodyPr>
          <a:lstStyle/>
          <a:p>
            <a:pPr algn="ctr"/>
            <a:r>
              <a:rPr lang="en-US" dirty="0"/>
              <a:t>3</a:t>
            </a:r>
          </a:p>
        </p:txBody>
      </p:sp>
      <p:sp>
        <p:nvSpPr>
          <p:cNvPr id="15" name="TextBox 14">
            <a:extLst>
              <a:ext uri="{FF2B5EF4-FFF2-40B4-BE49-F238E27FC236}">
                <a16:creationId xmlns:a16="http://schemas.microsoft.com/office/drawing/2014/main" id="{C42B2F61-ACB3-4558-AE09-5F32B90E6B2F}"/>
              </a:ext>
            </a:extLst>
          </p:cNvPr>
          <p:cNvSpPr txBox="1"/>
          <p:nvPr/>
        </p:nvSpPr>
        <p:spPr>
          <a:xfrm>
            <a:off x="5454433" y="1478520"/>
            <a:ext cx="261257" cy="265176"/>
          </a:xfrm>
          <a:prstGeom prst="rect">
            <a:avLst/>
          </a:prstGeom>
          <a:solidFill>
            <a:schemeClr val="accent1">
              <a:lumMod val="75000"/>
            </a:schemeClr>
          </a:solidFill>
        </p:spPr>
        <p:txBody>
          <a:bodyPr wrap="square" rtlCol="0" anchor="ctr">
            <a:spAutoFit/>
          </a:bodyPr>
          <a:lstStyle/>
          <a:p>
            <a:pPr algn="ctr"/>
            <a:r>
              <a:rPr lang="en-US" dirty="0"/>
              <a:t>4</a:t>
            </a:r>
          </a:p>
        </p:txBody>
      </p:sp>
    </p:spTree>
    <p:extLst>
      <p:ext uri="{BB962C8B-B14F-4D97-AF65-F5344CB8AC3E}">
        <p14:creationId xmlns:p14="http://schemas.microsoft.com/office/powerpoint/2010/main" val="349465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278674"/>
            <a:ext cx="4800601" cy="875648"/>
          </a:xfrm>
        </p:spPr>
        <p:txBody>
          <a:bodyPr>
            <a:normAutofit fontScale="90000"/>
          </a:bodyPr>
          <a:lstStyle/>
          <a:p>
            <a:r>
              <a:rPr lang="en-US" dirty="0"/>
              <a:t>Basic Data Types*</a:t>
            </a:r>
          </a:p>
        </p:txBody>
      </p:sp>
      <p:sp>
        <p:nvSpPr>
          <p:cNvPr id="13" name="Text Placeholder 4">
            <a:extLst>
              <a:ext uri="{FF2B5EF4-FFF2-40B4-BE49-F238E27FC236}">
                <a16:creationId xmlns:a16="http://schemas.microsoft.com/office/drawing/2014/main" id="{82873F9A-5AD0-4E49-A8AA-C76B93F59CA9}"/>
              </a:ext>
            </a:extLst>
          </p:cNvPr>
          <p:cNvSpPr txBox="1">
            <a:spLocks/>
          </p:cNvSpPr>
          <p:nvPr/>
        </p:nvSpPr>
        <p:spPr>
          <a:xfrm>
            <a:off x="166686" y="4245345"/>
            <a:ext cx="11871433" cy="2270865"/>
          </a:xfrm>
          <a:prstGeom prst="rect">
            <a:avLst/>
          </a:prstGeom>
          <a:solidFill>
            <a:schemeClr val="accent1">
              <a:lumMod val="7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marL="457200" indent="-457200" algn="l">
              <a:buAutoNum type="arabicPeriod"/>
            </a:pPr>
            <a:r>
              <a:rPr lang="en-US" cap="none" dirty="0">
                <a:solidFill>
                  <a:schemeClr val="accent1">
                    <a:lumMod val="60000"/>
                    <a:lumOff val="40000"/>
                  </a:schemeClr>
                </a:solidFill>
              </a:rPr>
              <a:t>bool – “%t” – true or false</a:t>
            </a:r>
          </a:p>
          <a:p>
            <a:pPr marL="457200" indent="-457200" algn="l">
              <a:buAutoNum type="arabicPeriod"/>
            </a:pPr>
            <a:r>
              <a:rPr lang="en-US" cap="none" dirty="0">
                <a:solidFill>
                  <a:schemeClr val="accent1">
                    <a:lumMod val="60000"/>
                    <a:lumOff val="40000"/>
                  </a:schemeClr>
                </a:solidFill>
              </a:rPr>
              <a:t>string – “%s” – sequence of characters</a:t>
            </a:r>
          </a:p>
          <a:p>
            <a:pPr marL="457200" indent="-457200" algn="l">
              <a:buAutoNum type="arabicPeriod"/>
            </a:pPr>
            <a:r>
              <a:rPr lang="en-US" cap="none" dirty="0" err="1">
                <a:solidFill>
                  <a:schemeClr val="accent1">
                    <a:lumMod val="60000"/>
                    <a:lumOff val="40000"/>
                  </a:schemeClr>
                </a:solidFill>
              </a:rPr>
              <a:t>int</a:t>
            </a:r>
            <a:r>
              <a:rPr lang="en-US" cap="none" dirty="0">
                <a:solidFill>
                  <a:schemeClr val="accent1">
                    <a:lumMod val="60000"/>
                    <a:lumOff val="40000"/>
                  </a:schemeClr>
                </a:solidFill>
              </a:rPr>
              <a:t> – “%d” – int8, int16, int32, int64 – range of positive and negative integers</a:t>
            </a:r>
          </a:p>
          <a:p>
            <a:pPr marL="457200" indent="-457200" algn="l">
              <a:buAutoNum type="arabicPeriod"/>
            </a:pPr>
            <a:r>
              <a:rPr lang="en-US" cap="none" dirty="0" err="1">
                <a:solidFill>
                  <a:schemeClr val="accent1">
                    <a:lumMod val="60000"/>
                    <a:lumOff val="40000"/>
                  </a:schemeClr>
                </a:solidFill>
              </a:rPr>
              <a:t>uint</a:t>
            </a:r>
            <a:r>
              <a:rPr lang="en-US" cap="none" dirty="0">
                <a:solidFill>
                  <a:schemeClr val="accent1">
                    <a:lumMod val="60000"/>
                    <a:lumOff val="40000"/>
                  </a:schemeClr>
                </a:solidFill>
              </a:rPr>
              <a:t> – “%d” – uint8, uint16, uint32, uint64 – range of positive integers including 0</a:t>
            </a:r>
          </a:p>
          <a:p>
            <a:pPr marL="457200" indent="-457200" algn="l">
              <a:buAutoNum type="arabicPeriod"/>
            </a:pPr>
            <a:r>
              <a:rPr lang="en-US" cap="none" dirty="0">
                <a:solidFill>
                  <a:schemeClr val="accent1">
                    <a:lumMod val="60000"/>
                    <a:lumOff val="40000"/>
                  </a:schemeClr>
                </a:solidFill>
              </a:rPr>
              <a:t>rune – “%c” – alias for int32, referred to as “char” in other languages, holds a single character</a:t>
            </a:r>
          </a:p>
          <a:p>
            <a:pPr marL="457200" indent="-457200" algn="l">
              <a:buAutoNum type="arabicPeriod"/>
            </a:pPr>
            <a:r>
              <a:rPr lang="en-US" cap="none" dirty="0">
                <a:solidFill>
                  <a:schemeClr val="accent1">
                    <a:lumMod val="60000"/>
                    <a:lumOff val="40000"/>
                  </a:schemeClr>
                </a:solidFill>
              </a:rPr>
              <a:t>float – “%f” – float32 float64 – floating point number, decimal values</a:t>
            </a:r>
          </a:p>
        </p:txBody>
      </p:sp>
      <p:sp>
        <p:nvSpPr>
          <p:cNvPr id="6" name="TextBox 5">
            <a:extLst>
              <a:ext uri="{FF2B5EF4-FFF2-40B4-BE49-F238E27FC236}">
                <a16:creationId xmlns:a16="http://schemas.microsoft.com/office/drawing/2014/main" id="{E270D209-F27E-427D-848D-D4FFA7DD920D}"/>
              </a:ext>
            </a:extLst>
          </p:cNvPr>
          <p:cNvSpPr txBox="1"/>
          <p:nvPr/>
        </p:nvSpPr>
        <p:spPr>
          <a:xfrm>
            <a:off x="4336085" y="1702962"/>
            <a:ext cx="1254976" cy="859536"/>
          </a:xfrm>
          <a:prstGeom prst="rect">
            <a:avLst/>
          </a:prstGeom>
          <a:solidFill>
            <a:schemeClr val="accent1">
              <a:lumMod val="75000"/>
            </a:schemeClr>
          </a:solidFill>
        </p:spPr>
        <p:txBody>
          <a:bodyPr wrap="square" rtlCol="0" anchor="ctr">
            <a:spAutoFit/>
          </a:bodyPr>
          <a:lstStyle/>
          <a:p>
            <a:pPr algn="ctr"/>
            <a:r>
              <a:rPr lang="en-US" dirty="0"/>
              <a:t>Output:</a:t>
            </a:r>
          </a:p>
        </p:txBody>
      </p:sp>
      <p:pic>
        <p:nvPicPr>
          <p:cNvPr id="5" name="Picture 4">
            <a:extLst>
              <a:ext uri="{FF2B5EF4-FFF2-40B4-BE49-F238E27FC236}">
                <a16:creationId xmlns:a16="http://schemas.microsoft.com/office/drawing/2014/main" id="{D6CFE308-7E7A-4B15-B656-849A3728A64E}"/>
              </a:ext>
            </a:extLst>
          </p:cNvPr>
          <p:cNvPicPr>
            <a:picLocks noChangeAspect="1"/>
          </p:cNvPicPr>
          <p:nvPr/>
        </p:nvPicPr>
        <p:blipFill rotWithShape="1">
          <a:blip r:embed="rId2"/>
          <a:srcRect l="5125" t="8423" b="414"/>
          <a:stretch/>
        </p:blipFill>
        <p:spPr>
          <a:xfrm>
            <a:off x="166682" y="1702962"/>
            <a:ext cx="4065373" cy="2421905"/>
          </a:xfrm>
          <a:prstGeom prst="rect">
            <a:avLst/>
          </a:prstGeom>
        </p:spPr>
      </p:pic>
      <p:pic>
        <p:nvPicPr>
          <p:cNvPr id="7" name="Picture 6">
            <a:extLst>
              <a:ext uri="{FF2B5EF4-FFF2-40B4-BE49-F238E27FC236}">
                <a16:creationId xmlns:a16="http://schemas.microsoft.com/office/drawing/2014/main" id="{894E168D-7384-47CC-AC8A-CA971CCDC8E7}"/>
              </a:ext>
            </a:extLst>
          </p:cNvPr>
          <p:cNvPicPr>
            <a:picLocks noChangeAspect="1"/>
          </p:cNvPicPr>
          <p:nvPr/>
        </p:nvPicPr>
        <p:blipFill rotWithShape="1">
          <a:blip r:embed="rId3"/>
          <a:srcRect l="1839" r="43671" b="108"/>
          <a:stretch/>
        </p:blipFill>
        <p:spPr>
          <a:xfrm>
            <a:off x="4336085" y="2556233"/>
            <a:ext cx="1254976" cy="1568634"/>
          </a:xfrm>
          <a:prstGeom prst="rect">
            <a:avLst/>
          </a:prstGeom>
        </p:spPr>
      </p:pic>
      <p:sp>
        <p:nvSpPr>
          <p:cNvPr id="9" name="TextBox 8">
            <a:extLst>
              <a:ext uri="{FF2B5EF4-FFF2-40B4-BE49-F238E27FC236}">
                <a16:creationId xmlns:a16="http://schemas.microsoft.com/office/drawing/2014/main" id="{FAC0B321-A392-4CA0-87A0-617F427EB309}"/>
              </a:ext>
            </a:extLst>
          </p:cNvPr>
          <p:cNvSpPr txBox="1"/>
          <p:nvPr/>
        </p:nvSpPr>
        <p:spPr>
          <a:xfrm>
            <a:off x="36053" y="1702962"/>
            <a:ext cx="261257" cy="274320"/>
          </a:xfrm>
          <a:prstGeom prst="rect">
            <a:avLst/>
          </a:prstGeom>
          <a:solidFill>
            <a:schemeClr val="accent1">
              <a:lumMod val="75000"/>
            </a:schemeClr>
          </a:solidFill>
        </p:spPr>
        <p:txBody>
          <a:bodyPr wrap="square" rtlCol="0" anchor="ctr">
            <a:spAutoFit/>
          </a:bodyPr>
          <a:lstStyle/>
          <a:p>
            <a:pPr algn="ctr"/>
            <a:r>
              <a:rPr lang="en-US" dirty="0"/>
              <a:t>1</a:t>
            </a:r>
          </a:p>
        </p:txBody>
      </p:sp>
      <p:sp>
        <p:nvSpPr>
          <p:cNvPr id="11" name="TextBox 10">
            <a:extLst>
              <a:ext uri="{FF2B5EF4-FFF2-40B4-BE49-F238E27FC236}">
                <a16:creationId xmlns:a16="http://schemas.microsoft.com/office/drawing/2014/main" id="{C34F3F49-1697-4B97-B5A9-C554F11FF49C}"/>
              </a:ext>
            </a:extLst>
          </p:cNvPr>
          <p:cNvSpPr txBox="1"/>
          <p:nvPr/>
        </p:nvSpPr>
        <p:spPr>
          <a:xfrm>
            <a:off x="36053" y="2031731"/>
            <a:ext cx="261257" cy="274320"/>
          </a:xfrm>
          <a:prstGeom prst="rect">
            <a:avLst/>
          </a:prstGeom>
          <a:solidFill>
            <a:schemeClr val="accent1">
              <a:lumMod val="75000"/>
            </a:schemeClr>
          </a:solidFill>
        </p:spPr>
        <p:txBody>
          <a:bodyPr wrap="square" rtlCol="0" anchor="ctr">
            <a:spAutoFit/>
          </a:bodyPr>
          <a:lstStyle/>
          <a:p>
            <a:pPr algn="ctr"/>
            <a:r>
              <a:rPr lang="en-US" dirty="0"/>
              <a:t>2</a:t>
            </a:r>
          </a:p>
        </p:txBody>
      </p:sp>
      <p:sp>
        <p:nvSpPr>
          <p:cNvPr id="12" name="TextBox 11">
            <a:extLst>
              <a:ext uri="{FF2B5EF4-FFF2-40B4-BE49-F238E27FC236}">
                <a16:creationId xmlns:a16="http://schemas.microsoft.com/office/drawing/2014/main" id="{2946973C-A152-4519-8A1B-B8A9FAD4D866}"/>
              </a:ext>
            </a:extLst>
          </p:cNvPr>
          <p:cNvSpPr txBox="1"/>
          <p:nvPr/>
        </p:nvSpPr>
        <p:spPr>
          <a:xfrm>
            <a:off x="36052" y="2360500"/>
            <a:ext cx="261257" cy="265176"/>
          </a:xfrm>
          <a:prstGeom prst="rect">
            <a:avLst/>
          </a:prstGeom>
          <a:solidFill>
            <a:schemeClr val="accent1">
              <a:lumMod val="75000"/>
            </a:schemeClr>
          </a:solidFill>
        </p:spPr>
        <p:txBody>
          <a:bodyPr wrap="square" rtlCol="0" anchor="ctr">
            <a:spAutoFit/>
          </a:bodyPr>
          <a:lstStyle/>
          <a:p>
            <a:pPr algn="ctr"/>
            <a:r>
              <a:rPr lang="en-US" dirty="0"/>
              <a:t>3</a:t>
            </a:r>
          </a:p>
        </p:txBody>
      </p:sp>
      <p:sp>
        <p:nvSpPr>
          <p:cNvPr id="14" name="TextBox 13">
            <a:extLst>
              <a:ext uri="{FF2B5EF4-FFF2-40B4-BE49-F238E27FC236}">
                <a16:creationId xmlns:a16="http://schemas.microsoft.com/office/drawing/2014/main" id="{F7A55171-956D-49DA-9E16-75FCB6B0D058}"/>
              </a:ext>
            </a:extLst>
          </p:cNvPr>
          <p:cNvSpPr txBox="1"/>
          <p:nvPr/>
        </p:nvSpPr>
        <p:spPr>
          <a:xfrm>
            <a:off x="36051" y="2680125"/>
            <a:ext cx="261257" cy="265176"/>
          </a:xfrm>
          <a:prstGeom prst="rect">
            <a:avLst/>
          </a:prstGeom>
          <a:solidFill>
            <a:schemeClr val="accent1">
              <a:lumMod val="75000"/>
            </a:schemeClr>
          </a:solidFill>
        </p:spPr>
        <p:txBody>
          <a:bodyPr wrap="square" rtlCol="0" anchor="ctr">
            <a:spAutoFit/>
          </a:bodyPr>
          <a:lstStyle/>
          <a:p>
            <a:pPr algn="ctr"/>
            <a:r>
              <a:rPr lang="en-US" dirty="0"/>
              <a:t>4</a:t>
            </a:r>
          </a:p>
        </p:txBody>
      </p:sp>
      <p:sp>
        <p:nvSpPr>
          <p:cNvPr id="15" name="TextBox 14">
            <a:extLst>
              <a:ext uri="{FF2B5EF4-FFF2-40B4-BE49-F238E27FC236}">
                <a16:creationId xmlns:a16="http://schemas.microsoft.com/office/drawing/2014/main" id="{03E22E65-1175-4A14-BA10-3FC9EF18D93C}"/>
              </a:ext>
            </a:extLst>
          </p:cNvPr>
          <p:cNvSpPr txBox="1"/>
          <p:nvPr/>
        </p:nvSpPr>
        <p:spPr>
          <a:xfrm>
            <a:off x="36051" y="2999750"/>
            <a:ext cx="261257" cy="265176"/>
          </a:xfrm>
          <a:prstGeom prst="rect">
            <a:avLst/>
          </a:prstGeom>
          <a:solidFill>
            <a:schemeClr val="accent1">
              <a:lumMod val="75000"/>
            </a:schemeClr>
          </a:solidFill>
        </p:spPr>
        <p:txBody>
          <a:bodyPr wrap="square" rtlCol="0" anchor="ctr">
            <a:spAutoFit/>
          </a:bodyPr>
          <a:lstStyle/>
          <a:p>
            <a:pPr algn="ctr"/>
            <a:r>
              <a:rPr lang="en-US" dirty="0"/>
              <a:t>5</a:t>
            </a:r>
          </a:p>
        </p:txBody>
      </p:sp>
      <p:sp>
        <p:nvSpPr>
          <p:cNvPr id="16" name="TextBox 15">
            <a:extLst>
              <a:ext uri="{FF2B5EF4-FFF2-40B4-BE49-F238E27FC236}">
                <a16:creationId xmlns:a16="http://schemas.microsoft.com/office/drawing/2014/main" id="{E344DAC4-456D-4E34-9BDF-53F7EA3BF3F2}"/>
              </a:ext>
            </a:extLst>
          </p:cNvPr>
          <p:cNvSpPr txBox="1"/>
          <p:nvPr/>
        </p:nvSpPr>
        <p:spPr>
          <a:xfrm>
            <a:off x="36051" y="3319375"/>
            <a:ext cx="261257" cy="265176"/>
          </a:xfrm>
          <a:prstGeom prst="rect">
            <a:avLst/>
          </a:prstGeom>
          <a:solidFill>
            <a:schemeClr val="accent1">
              <a:lumMod val="75000"/>
            </a:schemeClr>
          </a:solidFill>
        </p:spPr>
        <p:txBody>
          <a:bodyPr wrap="square" rtlCol="0" anchor="ctr">
            <a:spAutoFit/>
          </a:bodyPr>
          <a:lstStyle/>
          <a:p>
            <a:pPr algn="ctr"/>
            <a:r>
              <a:rPr lang="en-US" dirty="0"/>
              <a:t>6</a:t>
            </a:r>
          </a:p>
        </p:txBody>
      </p:sp>
      <p:pic>
        <p:nvPicPr>
          <p:cNvPr id="17" name="Picture 16">
            <a:extLst>
              <a:ext uri="{FF2B5EF4-FFF2-40B4-BE49-F238E27FC236}">
                <a16:creationId xmlns:a16="http://schemas.microsoft.com/office/drawing/2014/main" id="{A19546F1-81A2-4142-A15D-5ABD1D0A2BCD}"/>
              </a:ext>
            </a:extLst>
          </p:cNvPr>
          <p:cNvPicPr>
            <a:picLocks noChangeAspect="1"/>
          </p:cNvPicPr>
          <p:nvPr/>
        </p:nvPicPr>
        <p:blipFill rotWithShape="1">
          <a:blip r:embed="rId4"/>
          <a:srcRect l="14787" t="9216" r="55533" b="8250"/>
          <a:stretch/>
        </p:blipFill>
        <p:spPr>
          <a:xfrm>
            <a:off x="10748458" y="2556233"/>
            <a:ext cx="1289661" cy="1568634"/>
          </a:xfrm>
          <a:prstGeom prst="rect">
            <a:avLst/>
          </a:prstGeom>
        </p:spPr>
      </p:pic>
      <p:sp>
        <p:nvSpPr>
          <p:cNvPr id="19" name="TextBox 18">
            <a:extLst>
              <a:ext uri="{FF2B5EF4-FFF2-40B4-BE49-F238E27FC236}">
                <a16:creationId xmlns:a16="http://schemas.microsoft.com/office/drawing/2014/main" id="{656A5DF8-2226-493C-9B63-2C7993E65550}"/>
              </a:ext>
            </a:extLst>
          </p:cNvPr>
          <p:cNvSpPr txBox="1"/>
          <p:nvPr/>
        </p:nvSpPr>
        <p:spPr>
          <a:xfrm>
            <a:off x="10748458" y="1696697"/>
            <a:ext cx="1289304" cy="859536"/>
          </a:xfrm>
          <a:prstGeom prst="rect">
            <a:avLst/>
          </a:prstGeom>
          <a:solidFill>
            <a:schemeClr val="accent1">
              <a:lumMod val="75000"/>
            </a:schemeClr>
          </a:solidFill>
        </p:spPr>
        <p:txBody>
          <a:bodyPr wrap="square" rtlCol="0" anchor="ctr">
            <a:spAutoFit/>
          </a:bodyPr>
          <a:lstStyle/>
          <a:p>
            <a:pPr algn="ctr"/>
            <a:r>
              <a:rPr lang="en-US" dirty="0"/>
              <a:t>Output:</a:t>
            </a:r>
          </a:p>
        </p:txBody>
      </p:sp>
      <p:pic>
        <p:nvPicPr>
          <p:cNvPr id="20" name="Picture 19">
            <a:extLst>
              <a:ext uri="{FF2B5EF4-FFF2-40B4-BE49-F238E27FC236}">
                <a16:creationId xmlns:a16="http://schemas.microsoft.com/office/drawing/2014/main" id="{91C242EE-8782-45EF-ADD2-417CC087C81A}"/>
              </a:ext>
            </a:extLst>
          </p:cNvPr>
          <p:cNvPicPr>
            <a:picLocks noChangeAspect="1"/>
          </p:cNvPicPr>
          <p:nvPr/>
        </p:nvPicPr>
        <p:blipFill rotWithShape="1">
          <a:blip r:embed="rId5"/>
          <a:srcRect l="5696" t="2682" r="7234" b="5501"/>
          <a:stretch/>
        </p:blipFill>
        <p:spPr>
          <a:xfrm>
            <a:off x="6550768" y="1696697"/>
            <a:ext cx="4092525" cy="2428169"/>
          </a:xfrm>
          <a:prstGeom prst="rect">
            <a:avLst/>
          </a:prstGeom>
        </p:spPr>
      </p:pic>
    </p:spTree>
    <p:extLst>
      <p:ext uri="{BB962C8B-B14F-4D97-AF65-F5344CB8AC3E}">
        <p14:creationId xmlns:p14="http://schemas.microsoft.com/office/powerpoint/2010/main" val="184353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278674"/>
            <a:ext cx="9277351" cy="875648"/>
          </a:xfrm>
        </p:spPr>
        <p:txBody>
          <a:bodyPr>
            <a:normAutofit/>
          </a:bodyPr>
          <a:lstStyle/>
          <a:p>
            <a:r>
              <a:rPr lang="en-US" dirty="0"/>
              <a:t>Variables; Declaration and Scope</a:t>
            </a:r>
          </a:p>
        </p:txBody>
      </p:sp>
      <p:sp>
        <p:nvSpPr>
          <p:cNvPr id="13" name="Text Placeholder 4">
            <a:extLst>
              <a:ext uri="{FF2B5EF4-FFF2-40B4-BE49-F238E27FC236}">
                <a16:creationId xmlns:a16="http://schemas.microsoft.com/office/drawing/2014/main" id="{82873F9A-5AD0-4E49-A8AA-C76B93F59CA9}"/>
              </a:ext>
            </a:extLst>
          </p:cNvPr>
          <p:cNvSpPr txBox="1">
            <a:spLocks/>
          </p:cNvSpPr>
          <p:nvPr/>
        </p:nvSpPr>
        <p:spPr>
          <a:xfrm>
            <a:off x="166686" y="4245345"/>
            <a:ext cx="11871433" cy="2270865"/>
          </a:xfrm>
          <a:prstGeom prst="rect">
            <a:avLst/>
          </a:prstGeom>
          <a:solidFill>
            <a:schemeClr val="accent1">
              <a:lumMod val="7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marL="457200" indent="-457200" algn="l">
              <a:buAutoNum type="arabicPeriod"/>
            </a:pPr>
            <a:r>
              <a:rPr lang="en-US" cap="none" dirty="0">
                <a:solidFill>
                  <a:schemeClr val="accent1">
                    <a:lumMod val="60000"/>
                    <a:lumOff val="40000"/>
                  </a:schemeClr>
                </a:solidFill>
              </a:rPr>
              <a:t>Declaration can be explicit or implicit</a:t>
            </a:r>
          </a:p>
          <a:p>
            <a:pPr marL="457200" indent="-457200" algn="l">
              <a:buAutoNum type="arabicPeriod"/>
            </a:pPr>
            <a:r>
              <a:rPr lang="en-US" cap="none" dirty="0">
                <a:solidFill>
                  <a:schemeClr val="accent1">
                    <a:lumMod val="60000"/>
                    <a:lumOff val="40000"/>
                  </a:schemeClr>
                </a:solidFill>
              </a:rPr>
              <a:t>All variables declared must be used – can’t compile otherwise</a:t>
            </a:r>
          </a:p>
          <a:p>
            <a:pPr marL="457200" indent="-457200" algn="l">
              <a:buAutoNum type="arabicPeriod"/>
            </a:pPr>
            <a:r>
              <a:rPr lang="en-US" cap="none" dirty="0">
                <a:solidFill>
                  <a:schemeClr val="accent1">
                    <a:lumMod val="60000"/>
                    <a:lumOff val="40000"/>
                  </a:schemeClr>
                </a:solidFill>
              </a:rPr>
              <a:t>Variables not explicitly initialized with a value will be implicitly initialized with the type’s corresponding zero value; false for bool, “” for string, 0 for </a:t>
            </a:r>
            <a:r>
              <a:rPr lang="en-US" cap="none" dirty="0" err="1">
                <a:solidFill>
                  <a:schemeClr val="accent1">
                    <a:lumMod val="60000"/>
                    <a:lumOff val="40000"/>
                  </a:schemeClr>
                </a:solidFill>
              </a:rPr>
              <a:t>int</a:t>
            </a:r>
            <a:r>
              <a:rPr lang="en-US" cap="none" dirty="0">
                <a:solidFill>
                  <a:schemeClr val="accent1">
                    <a:lumMod val="60000"/>
                    <a:lumOff val="40000"/>
                  </a:schemeClr>
                </a:solidFill>
              </a:rPr>
              <a:t>, 0 for </a:t>
            </a:r>
            <a:r>
              <a:rPr lang="en-US" cap="none" dirty="0" err="1">
                <a:solidFill>
                  <a:schemeClr val="accent1">
                    <a:lumMod val="60000"/>
                    <a:lumOff val="40000"/>
                  </a:schemeClr>
                </a:solidFill>
              </a:rPr>
              <a:t>uint</a:t>
            </a:r>
            <a:r>
              <a:rPr lang="en-US" cap="none" dirty="0">
                <a:solidFill>
                  <a:schemeClr val="accent1">
                    <a:lumMod val="60000"/>
                    <a:lumOff val="40000"/>
                  </a:schemeClr>
                </a:solidFill>
              </a:rPr>
              <a:t>, ‘’ for rune , 0.0 for float</a:t>
            </a:r>
          </a:p>
          <a:p>
            <a:pPr marL="457200" indent="-457200" algn="l">
              <a:buAutoNum type="arabicPeriod"/>
            </a:pPr>
            <a:r>
              <a:rPr lang="en-US" cap="none" dirty="0">
                <a:solidFill>
                  <a:schemeClr val="accent1">
                    <a:lumMod val="60000"/>
                    <a:lumOff val="40000"/>
                  </a:schemeClr>
                </a:solidFill>
              </a:rPr>
              <a:t>PLEASE use one of those first two declarations</a:t>
            </a:r>
          </a:p>
          <a:p>
            <a:pPr marL="457200" indent="-457200" algn="l">
              <a:buAutoNum type="arabicPeriod"/>
            </a:pPr>
            <a:r>
              <a:rPr lang="en-US" cap="none" dirty="0">
                <a:solidFill>
                  <a:schemeClr val="accent1">
                    <a:lumMod val="60000"/>
                    <a:lumOff val="40000"/>
                  </a:schemeClr>
                </a:solidFill>
              </a:rPr>
              <a:t>Variables can be declared globally, locally within a function, or locally within a statement of sorts (if statement in this case)</a:t>
            </a:r>
          </a:p>
        </p:txBody>
      </p:sp>
      <p:pic>
        <p:nvPicPr>
          <p:cNvPr id="2" name="Picture 1">
            <a:extLst>
              <a:ext uri="{FF2B5EF4-FFF2-40B4-BE49-F238E27FC236}">
                <a16:creationId xmlns:a16="http://schemas.microsoft.com/office/drawing/2014/main" id="{4AD6EEFF-A735-4418-A6F3-7D786B8B3576}"/>
              </a:ext>
            </a:extLst>
          </p:cNvPr>
          <p:cNvPicPr>
            <a:picLocks noChangeAspect="1"/>
          </p:cNvPicPr>
          <p:nvPr/>
        </p:nvPicPr>
        <p:blipFill>
          <a:blip r:embed="rId2"/>
          <a:stretch>
            <a:fillRect/>
          </a:stretch>
        </p:blipFill>
        <p:spPr>
          <a:xfrm>
            <a:off x="166686" y="1640884"/>
            <a:ext cx="4857750" cy="2486025"/>
          </a:xfrm>
          <a:prstGeom prst="rect">
            <a:avLst/>
          </a:prstGeom>
        </p:spPr>
      </p:pic>
      <p:pic>
        <p:nvPicPr>
          <p:cNvPr id="3" name="Picture 2">
            <a:extLst>
              <a:ext uri="{FF2B5EF4-FFF2-40B4-BE49-F238E27FC236}">
                <a16:creationId xmlns:a16="http://schemas.microsoft.com/office/drawing/2014/main" id="{060AC147-01EB-4FD9-87AD-9024BD545750}"/>
              </a:ext>
            </a:extLst>
          </p:cNvPr>
          <p:cNvPicPr>
            <a:picLocks noChangeAspect="1"/>
          </p:cNvPicPr>
          <p:nvPr/>
        </p:nvPicPr>
        <p:blipFill rotWithShape="1">
          <a:blip r:embed="rId3"/>
          <a:srcRect l="861" t="1657" r="6758" b="971"/>
          <a:stretch/>
        </p:blipFill>
        <p:spPr>
          <a:xfrm>
            <a:off x="5599597" y="1640883"/>
            <a:ext cx="6438522" cy="2486025"/>
          </a:xfrm>
          <a:prstGeom prst="rect">
            <a:avLst/>
          </a:prstGeom>
        </p:spPr>
      </p:pic>
      <p:sp>
        <p:nvSpPr>
          <p:cNvPr id="10" name="TextBox 9">
            <a:extLst>
              <a:ext uri="{FF2B5EF4-FFF2-40B4-BE49-F238E27FC236}">
                <a16:creationId xmlns:a16="http://schemas.microsoft.com/office/drawing/2014/main" id="{DD843AFB-53CE-4BA7-A40E-DADC0C3C2B5E}"/>
              </a:ext>
            </a:extLst>
          </p:cNvPr>
          <p:cNvSpPr txBox="1"/>
          <p:nvPr/>
        </p:nvSpPr>
        <p:spPr>
          <a:xfrm>
            <a:off x="36058" y="1640883"/>
            <a:ext cx="261257" cy="274320"/>
          </a:xfrm>
          <a:prstGeom prst="rect">
            <a:avLst/>
          </a:prstGeom>
          <a:solidFill>
            <a:schemeClr val="accent1">
              <a:lumMod val="75000"/>
            </a:schemeClr>
          </a:solidFill>
        </p:spPr>
        <p:txBody>
          <a:bodyPr wrap="square" rtlCol="0" anchor="ctr">
            <a:spAutoFit/>
          </a:bodyPr>
          <a:lstStyle/>
          <a:p>
            <a:pPr algn="ctr"/>
            <a:r>
              <a:rPr lang="en-US" dirty="0"/>
              <a:t>1</a:t>
            </a:r>
          </a:p>
        </p:txBody>
      </p:sp>
      <p:sp>
        <p:nvSpPr>
          <p:cNvPr id="11" name="TextBox 10">
            <a:extLst>
              <a:ext uri="{FF2B5EF4-FFF2-40B4-BE49-F238E27FC236}">
                <a16:creationId xmlns:a16="http://schemas.microsoft.com/office/drawing/2014/main" id="{62D6168D-4674-4E3C-B26A-4F476044E429}"/>
              </a:ext>
            </a:extLst>
          </p:cNvPr>
          <p:cNvSpPr txBox="1"/>
          <p:nvPr/>
        </p:nvSpPr>
        <p:spPr>
          <a:xfrm>
            <a:off x="36058" y="1969652"/>
            <a:ext cx="261257" cy="274320"/>
          </a:xfrm>
          <a:prstGeom prst="rect">
            <a:avLst/>
          </a:prstGeom>
          <a:solidFill>
            <a:schemeClr val="accent1">
              <a:lumMod val="75000"/>
            </a:schemeClr>
          </a:solidFill>
        </p:spPr>
        <p:txBody>
          <a:bodyPr wrap="square" rtlCol="0" anchor="ctr">
            <a:spAutoFit/>
          </a:bodyPr>
          <a:lstStyle/>
          <a:p>
            <a:pPr algn="ctr"/>
            <a:r>
              <a:rPr lang="en-US" dirty="0"/>
              <a:t>2</a:t>
            </a:r>
          </a:p>
        </p:txBody>
      </p:sp>
      <p:sp>
        <p:nvSpPr>
          <p:cNvPr id="12" name="TextBox 11">
            <a:extLst>
              <a:ext uri="{FF2B5EF4-FFF2-40B4-BE49-F238E27FC236}">
                <a16:creationId xmlns:a16="http://schemas.microsoft.com/office/drawing/2014/main" id="{AA4BE2EB-AAC9-4DBA-96AA-AFD993E38F22}"/>
              </a:ext>
            </a:extLst>
          </p:cNvPr>
          <p:cNvSpPr txBox="1"/>
          <p:nvPr/>
        </p:nvSpPr>
        <p:spPr>
          <a:xfrm>
            <a:off x="36057" y="2298421"/>
            <a:ext cx="261257" cy="265176"/>
          </a:xfrm>
          <a:prstGeom prst="rect">
            <a:avLst/>
          </a:prstGeom>
          <a:solidFill>
            <a:schemeClr val="accent1">
              <a:lumMod val="75000"/>
            </a:schemeClr>
          </a:solidFill>
        </p:spPr>
        <p:txBody>
          <a:bodyPr wrap="square" rtlCol="0" anchor="ctr">
            <a:spAutoFit/>
          </a:bodyPr>
          <a:lstStyle/>
          <a:p>
            <a:pPr algn="ctr"/>
            <a:r>
              <a:rPr lang="en-US" dirty="0"/>
              <a:t>3</a:t>
            </a:r>
          </a:p>
        </p:txBody>
      </p:sp>
      <p:sp>
        <p:nvSpPr>
          <p:cNvPr id="14" name="TextBox 13">
            <a:extLst>
              <a:ext uri="{FF2B5EF4-FFF2-40B4-BE49-F238E27FC236}">
                <a16:creationId xmlns:a16="http://schemas.microsoft.com/office/drawing/2014/main" id="{E164ED14-B5AB-406B-89CF-C933B6E51271}"/>
              </a:ext>
            </a:extLst>
          </p:cNvPr>
          <p:cNvSpPr txBox="1"/>
          <p:nvPr/>
        </p:nvSpPr>
        <p:spPr>
          <a:xfrm>
            <a:off x="36056" y="2618046"/>
            <a:ext cx="261257" cy="265176"/>
          </a:xfrm>
          <a:prstGeom prst="rect">
            <a:avLst/>
          </a:prstGeom>
          <a:solidFill>
            <a:schemeClr val="accent1">
              <a:lumMod val="75000"/>
            </a:schemeClr>
          </a:solidFill>
        </p:spPr>
        <p:txBody>
          <a:bodyPr wrap="square" rtlCol="0" anchor="ctr">
            <a:spAutoFit/>
          </a:bodyPr>
          <a:lstStyle/>
          <a:p>
            <a:pPr algn="ctr"/>
            <a:r>
              <a:rPr lang="en-US" dirty="0"/>
              <a:t>4</a:t>
            </a:r>
          </a:p>
        </p:txBody>
      </p:sp>
      <p:sp>
        <p:nvSpPr>
          <p:cNvPr id="15" name="TextBox 14">
            <a:extLst>
              <a:ext uri="{FF2B5EF4-FFF2-40B4-BE49-F238E27FC236}">
                <a16:creationId xmlns:a16="http://schemas.microsoft.com/office/drawing/2014/main" id="{D98B5A96-5BAA-4E80-96A7-96D3E24FD48E}"/>
              </a:ext>
            </a:extLst>
          </p:cNvPr>
          <p:cNvSpPr txBox="1"/>
          <p:nvPr/>
        </p:nvSpPr>
        <p:spPr>
          <a:xfrm>
            <a:off x="5468968" y="1634336"/>
            <a:ext cx="261257" cy="265176"/>
          </a:xfrm>
          <a:prstGeom prst="rect">
            <a:avLst/>
          </a:prstGeom>
          <a:solidFill>
            <a:schemeClr val="accent1">
              <a:lumMod val="75000"/>
            </a:schemeClr>
          </a:solidFill>
        </p:spPr>
        <p:txBody>
          <a:bodyPr wrap="square" rtlCol="0" anchor="ctr">
            <a:spAutoFit/>
          </a:bodyPr>
          <a:lstStyle/>
          <a:p>
            <a:pPr algn="ctr"/>
            <a:r>
              <a:rPr lang="en-US" dirty="0"/>
              <a:t>5</a:t>
            </a:r>
          </a:p>
        </p:txBody>
      </p:sp>
    </p:spTree>
    <p:extLst>
      <p:ext uri="{BB962C8B-B14F-4D97-AF65-F5344CB8AC3E}">
        <p14:creationId xmlns:p14="http://schemas.microsoft.com/office/powerpoint/2010/main" val="278723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8674"/>
            <a:ext cx="3743325" cy="875648"/>
          </a:xfrm>
        </p:spPr>
        <p:txBody>
          <a:bodyPr>
            <a:normAutofit/>
          </a:bodyPr>
          <a:lstStyle/>
          <a:p>
            <a:r>
              <a:rPr lang="en-US" dirty="0"/>
              <a:t>Flow Control</a:t>
            </a:r>
          </a:p>
        </p:txBody>
      </p:sp>
      <p:sp>
        <p:nvSpPr>
          <p:cNvPr id="13" name="Text Placeholder 4">
            <a:extLst>
              <a:ext uri="{FF2B5EF4-FFF2-40B4-BE49-F238E27FC236}">
                <a16:creationId xmlns:a16="http://schemas.microsoft.com/office/drawing/2014/main" id="{82873F9A-5AD0-4E49-A8AA-C76B93F59CA9}"/>
              </a:ext>
            </a:extLst>
          </p:cNvPr>
          <p:cNvSpPr txBox="1">
            <a:spLocks/>
          </p:cNvSpPr>
          <p:nvPr/>
        </p:nvSpPr>
        <p:spPr>
          <a:xfrm>
            <a:off x="166686" y="4245345"/>
            <a:ext cx="11871433" cy="2270865"/>
          </a:xfrm>
          <a:prstGeom prst="rect">
            <a:avLst/>
          </a:prstGeom>
          <a:solidFill>
            <a:schemeClr val="accent1">
              <a:lumMod val="75000"/>
            </a:schemeClr>
          </a:solidFill>
        </p:spPr>
        <p:txBody>
          <a:bodyPr vert="horz" lIns="91440" tIns="45720" rIns="91440" bIns="45720" rtlCol="0" anchor="ctr">
            <a:normAutofit fontScale="85000" lnSpcReduction="10000"/>
          </a:bodyPr>
          <a:lstStyle>
            <a:lvl1pPr marL="0" indent="0" algn="ctr" defTabSz="914400" rtl="0" eaLnBrk="1" latinLnBrk="0" hangingPunct="1">
              <a:lnSpc>
                <a:spcPct val="90000"/>
              </a:lnSpc>
              <a:spcBef>
                <a:spcPts val="0"/>
              </a:spcBef>
              <a:buSzPct val="80000"/>
              <a:buFont typeface="Arial" pitchFamily="34" charset="0"/>
              <a:buNone/>
              <a:defRPr sz="2000" kern="1200" cap="all" baseline="0">
                <a:solidFill>
                  <a:schemeClr val="bg1">
                    <a:lumMod val="75000"/>
                  </a:schemeClr>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baseline="0">
                <a:solidFill>
                  <a:schemeClr val="tx1">
                    <a:tint val="75000"/>
                  </a:schemeClr>
                </a:solidFill>
                <a:latin typeface="+mn-lt"/>
                <a:ea typeface="+mn-ea"/>
                <a:cs typeface="+mn-cs"/>
              </a:defRPr>
            </a:lvl9pPr>
          </a:lstStyle>
          <a:p>
            <a:pPr marL="457200" indent="-457200" algn="l">
              <a:buAutoNum type="arabicPeriod"/>
            </a:pPr>
            <a:r>
              <a:rPr lang="en-US" cap="none" dirty="0">
                <a:solidFill>
                  <a:schemeClr val="accent1">
                    <a:lumMod val="60000"/>
                    <a:lumOff val="40000"/>
                  </a:schemeClr>
                </a:solidFill>
              </a:rPr>
              <a:t>If the condition is true, then execute the code in the first pair of opening and closing braces; else if the second condition is true (and the first wasn’t), then execute the code in the second pair of opening and closing braces; else execute the code in the last pair of opening and closing braces</a:t>
            </a:r>
          </a:p>
          <a:p>
            <a:pPr marL="457200" indent="-457200" algn="l">
              <a:buAutoNum type="arabicPeriod"/>
            </a:pPr>
            <a:r>
              <a:rPr lang="en-US" cap="none" dirty="0">
                <a:solidFill>
                  <a:schemeClr val="accent1">
                    <a:lumMod val="60000"/>
                    <a:lumOff val="40000"/>
                  </a:schemeClr>
                </a:solidFill>
              </a:rPr>
              <a:t>As mentioned earlier, parentheses are not necessary around the condition, opening closing braces are necessary regardless of the number of following statements</a:t>
            </a:r>
          </a:p>
          <a:p>
            <a:pPr marL="457200" indent="-457200" algn="l">
              <a:buAutoNum type="arabicPeriod"/>
            </a:pPr>
            <a:r>
              <a:rPr lang="en-US" cap="none" dirty="0">
                <a:solidFill>
                  <a:schemeClr val="accent1">
                    <a:lumMod val="60000"/>
                    <a:lumOff val="40000"/>
                  </a:schemeClr>
                </a:solidFill>
              </a:rPr>
              <a:t>Local declaration can happen before an if or switch statement, though a semicolon is required to separate the variable declaration and the condition; note, the variable will only be accessible within the statement if it’s being declared there</a:t>
            </a:r>
          </a:p>
          <a:p>
            <a:pPr marL="457200" indent="-457200" algn="l">
              <a:buAutoNum type="arabicPeriod"/>
            </a:pPr>
            <a:r>
              <a:rPr lang="en-US" cap="none" dirty="0">
                <a:solidFill>
                  <a:schemeClr val="accent1">
                    <a:lumMod val="60000"/>
                    <a:lumOff val="40000"/>
                  </a:schemeClr>
                </a:solidFill>
              </a:rPr>
              <a:t>If the variable being “switched” is equal to value, execute this code and continue the program</a:t>
            </a:r>
          </a:p>
          <a:p>
            <a:pPr marL="457200" indent="-457200" algn="l">
              <a:buAutoNum type="arabicPeriod"/>
            </a:pPr>
            <a:r>
              <a:rPr lang="en-US" cap="none" dirty="0">
                <a:solidFill>
                  <a:schemeClr val="accent1">
                    <a:lumMod val="60000"/>
                    <a:lumOff val="40000"/>
                  </a:schemeClr>
                </a:solidFill>
              </a:rPr>
              <a:t>Note, switch statement does not require a “break” as with other C-like languages, to emulate that behavior, use a fall through statement at the end of the switch section you wish to fall through into the next one</a:t>
            </a:r>
          </a:p>
        </p:txBody>
      </p:sp>
      <p:pic>
        <p:nvPicPr>
          <p:cNvPr id="3" name="Picture 2">
            <a:extLst>
              <a:ext uri="{FF2B5EF4-FFF2-40B4-BE49-F238E27FC236}">
                <a16:creationId xmlns:a16="http://schemas.microsoft.com/office/drawing/2014/main" id="{3C863BCC-149C-4986-A6AD-9609A8CBEAB7}"/>
              </a:ext>
            </a:extLst>
          </p:cNvPr>
          <p:cNvPicPr>
            <a:picLocks noChangeAspect="1"/>
          </p:cNvPicPr>
          <p:nvPr/>
        </p:nvPicPr>
        <p:blipFill rotWithShape="1">
          <a:blip r:embed="rId2"/>
          <a:srcRect l="13514" t="32299" b="2653"/>
          <a:stretch/>
        </p:blipFill>
        <p:spPr>
          <a:xfrm>
            <a:off x="2910679" y="2583000"/>
            <a:ext cx="2049274" cy="753410"/>
          </a:xfrm>
          <a:prstGeom prst="rect">
            <a:avLst/>
          </a:prstGeom>
        </p:spPr>
      </p:pic>
      <p:sp>
        <p:nvSpPr>
          <p:cNvPr id="6" name="TextBox 5">
            <a:extLst>
              <a:ext uri="{FF2B5EF4-FFF2-40B4-BE49-F238E27FC236}">
                <a16:creationId xmlns:a16="http://schemas.microsoft.com/office/drawing/2014/main" id="{ED716EA7-F126-4BFB-812F-55972FBC0EDA}"/>
              </a:ext>
            </a:extLst>
          </p:cNvPr>
          <p:cNvSpPr txBox="1"/>
          <p:nvPr/>
        </p:nvSpPr>
        <p:spPr>
          <a:xfrm>
            <a:off x="2910679" y="1154322"/>
            <a:ext cx="2049274" cy="1428678"/>
          </a:xfrm>
          <a:prstGeom prst="rect">
            <a:avLst/>
          </a:prstGeom>
          <a:solidFill>
            <a:schemeClr val="accent1">
              <a:lumMod val="75000"/>
            </a:schemeClr>
          </a:solidFill>
        </p:spPr>
        <p:txBody>
          <a:bodyPr wrap="square" rtlCol="0" anchor="ctr">
            <a:noAutofit/>
          </a:bodyPr>
          <a:lstStyle/>
          <a:p>
            <a:pPr algn="ctr"/>
            <a:r>
              <a:rPr lang="en-US" sz="4400" dirty="0"/>
              <a:t>Output:</a:t>
            </a:r>
          </a:p>
        </p:txBody>
      </p:sp>
      <p:pic>
        <p:nvPicPr>
          <p:cNvPr id="5" name="Picture 4">
            <a:extLst>
              <a:ext uri="{FF2B5EF4-FFF2-40B4-BE49-F238E27FC236}">
                <a16:creationId xmlns:a16="http://schemas.microsoft.com/office/drawing/2014/main" id="{E10D288D-15AD-41B6-8B0B-518E42AF3975}"/>
              </a:ext>
            </a:extLst>
          </p:cNvPr>
          <p:cNvPicPr>
            <a:picLocks noChangeAspect="1"/>
          </p:cNvPicPr>
          <p:nvPr/>
        </p:nvPicPr>
        <p:blipFill rotWithShape="1">
          <a:blip r:embed="rId3"/>
          <a:srcRect l="5892" t="6113" r="1248"/>
          <a:stretch/>
        </p:blipFill>
        <p:spPr>
          <a:xfrm>
            <a:off x="166686" y="1154323"/>
            <a:ext cx="2684393" cy="2192382"/>
          </a:xfrm>
          <a:prstGeom prst="rect">
            <a:avLst/>
          </a:prstGeom>
        </p:spPr>
      </p:pic>
      <p:pic>
        <p:nvPicPr>
          <p:cNvPr id="7" name="Picture 6">
            <a:extLst>
              <a:ext uri="{FF2B5EF4-FFF2-40B4-BE49-F238E27FC236}">
                <a16:creationId xmlns:a16="http://schemas.microsoft.com/office/drawing/2014/main" id="{A4ADD708-70DA-4618-8040-16FF5FB4EA75}"/>
              </a:ext>
            </a:extLst>
          </p:cNvPr>
          <p:cNvPicPr>
            <a:picLocks noChangeAspect="1"/>
          </p:cNvPicPr>
          <p:nvPr/>
        </p:nvPicPr>
        <p:blipFill rotWithShape="1">
          <a:blip r:embed="rId4"/>
          <a:srcRect l="826" t="1472" r="17956"/>
          <a:stretch/>
        </p:blipFill>
        <p:spPr>
          <a:xfrm>
            <a:off x="5130901" y="1154322"/>
            <a:ext cx="2776307" cy="3018408"/>
          </a:xfrm>
          <a:prstGeom prst="rect">
            <a:avLst/>
          </a:prstGeom>
        </p:spPr>
      </p:pic>
      <p:pic>
        <p:nvPicPr>
          <p:cNvPr id="8" name="Picture 7">
            <a:extLst>
              <a:ext uri="{FF2B5EF4-FFF2-40B4-BE49-F238E27FC236}">
                <a16:creationId xmlns:a16="http://schemas.microsoft.com/office/drawing/2014/main" id="{CE40DD92-C097-45FE-BFE7-91AEEB37825E}"/>
              </a:ext>
            </a:extLst>
          </p:cNvPr>
          <p:cNvPicPr>
            <a:picLocks noChangeAspect="1"/>
          </p:cNvPicPr>
          <p:nvPr/>
        </p:nvPicPr>
        <p:blipFill rotWithShape="1">
          <a:blip r:embed="rId5"/>
          <a:srcRect l="2143" t="19255" r="35985"/>
          <a:stretch/>
        </p:blipFill>
        <p:spPr>
          <a:xfrm>
            <a:off x="7959895" y="2996012"/>
            <a:ext cx="4078224" cy="1176718"/>
          </a:xfrm>
          <a:prstGeom prst="rect">
            <a:avLst/>
          </a:prstGeom>
        </p:spPr>
      </p:pic>
      <p:sp>
        <p:nvSpPr>
          <p:cNvPr id="10" name="TextBox 9">
            <a:extLst>
              <a:ext uri="{FF2B5EF4-FFF2-40B4-BE49-F238E27FC236}">
                <a16:creationId xmlns:a16="http://schemas.microsoft.com/office/drawing/2014/main" id="{C404772D-3464-42A4-9332-8C3AFDC86DBA}"/>
              </a:ext>
            </a:extLst>
          </p:cNvPr>
          <p:cNvSpPr txBox="1"/>
          <p:nvPr/>
        </p:nvSpPr>
        <p:spPr>
          <a:xfrm>
            <a:off x="7959895" y="1154322"/>
            <a:ext cx="4078224" cy="1841690"/>
          </a:xfrm>
          <a:prstGeom prst="rect">
            <a:avLst/>
          </a:prstGeom>
          <a:solidFill>
            <a:schemeClr val="accent1">
              <a:lumMod val="75000"/>
            </a:schemeClr>
          </a:solidFill>
        </p:spPr>
        <p:txBody>
          <a:bodyPr wrap="square" rtlCol="0" anchor="ctr">
            <a:noAutofit/>
          </a:bodyPr>
          <a:lstStyle/>
          <a:p>
            <a:pPr algn="ctr"/>
            <a:r>
              <a:rPr lang="en-US" sz="9600" dirty="0"/>
              <a:t>Output:</a:t>
            </a:r>
          </a:p>
        </p:txBody>
      </p:sp>
      <p:sp>
        <p:nvSpPr>
          <p:cNvPr id="11" name="TextBox 10">
            <a:extLst>
              <a:ext uri="{FF2B5EF4-FFF2-40B4-BE49-F238E27FC236}">
                <a16:creationId xmlns:a16="http://schemas.microsoft.com/office/drawing/2014/main" id="{DBDEF8AC-20EC-4312-8E26-146D7495B8B7}"/>
              </a:ext>
            </a:extLst>
          </p:cNvPr>
          <p:cNvSpPr txBox="1"/>
          <p:nvPr/>
        </p:nvSpPr>
        <p:spPr>
          <a:xfrm>
            <a:off x="36058" y="1154322"/>
            <a:ext cx="261257" cy="274320"/>
          </a:xfrm>
          <a:prstGeom prst="rect">
            <a:avLst/>
          </a:prstGeom>
          <a:solidFill>
            <a:schemeClr val="accent1">
              <a:lumMod val="75000"/>
            </a:schemeClr>
          </a:solidFill>
        </p:spPr>
        <p:txBody>
          <a:bodyPr wrap="square" rtlCol="0" anchor="ctr">
            <a:spAutoFit/>
          </a:bodyPr>
          <a:lstStyle/>
          <a:p>
            <a:pPr algn="ctr"/>
            <a:r>
              <a:rPr lang="en-US" dirty="0"/>
              <a:t>1</a:t>
            </a:r>
          </a:p>
        </p:txBody>
      </p:sp>
      <p:sp>
        <p:nvSpPr>
          <p:cNvPr id="12" name="TextBox 11">
            <a:extLst>
              <a:ext uri="{FF2B5EF4-FFF2-40B4-BE49-F238E27FC236}">
                <a16:creationId xmlns:a16="http://schemas.microsoft.com/office/drawing/2014/main" id="{A5F01406-84FC-4A82-8BA3-FD6022884F95}"/>
              </a:ext>
            </a:extLst>
          </p:cNvPr>
          <p:cNvSpPr txBox="1"/>
          <p:nvPr/>
        </p:nvSpPr>
        <p:spPr>
          <a:xfrm>
            <a:off x="36058" y="1483091"/>
            <a:ext cx="261257" cy="274320"/>
          </a:xfrm>
          <a:prstGeom prst="rect">
            <a:avLst/>
          </a:prstGeom>
          <a:solidFill>
            <a:schemeClr val="accent1">
              <a:lumMod val="75000"/>
            </a:schemeClr>
          </a:solidFill>
        </p:spPr>
        <p:txBody>
          <a:bodyPr wrap="square" rtlCol="0" anchor="ctr">
            <a:spAutoFit/>
          </a:bodyPr>
          <a:lstStyle/>
          <a:p>
            <a:pPr algn="ctr"/>
            <a:r>
              <a:rPr lang="en-US" dirty="0"/>
              <a:t>2</a:t>
            </a:r>
          </a:p>
        </p:txBody>
      </p:sp>
      <p:sp>
        <p:nvSpPr>
          <p:cNvPr id="14" name="TextBox 13">
            <a:extLst>
              <a:ext uri="{FF2B5EF4-FFF2-40B4-BE49-F238E27FC236}">
                <a16:creationId xmlns:a16="http://schemas.microsoft.com/office/drawing/2014/main" id="{924504AA-1551-49DA-BFBE-DCF121A617FE}"/>
              </a:ext>
            </a:extLst>
          </p:cNvPr>
          <p:cNvSpPr txBox="1"/>
          <p:nvPr/>
        </p:nvSpPr>
        <p:spPr>
          <a:xfrm>
            <a:off x="36057" y="1811860"/>
            <a:ext cx="261257" cy="265176"/>
          </a:xfrm>
          <a:prstGeom prst="rect">
            <a:avLst/>
          </a:prstGeom>
          <a:solidFill>
            <a:schemeClr val="accent1">
              <a:lumMod val="75000"/>
            </a:schemeClr>
          </a:solidFill>
        </p:spPr>
        <p:txBody>
          <a:bodyPr wrap="square" rtlCol="0" anchor="ctr">
            <a:spAutoFit/>
          </a:bodyPr>
          <a:lstStyle/>
          <a:p>
            <a:pPr algn="ctr"/>
            <a:r>
              <a:rPr lang="en-US" dirty="0"/>
              <a:t>3</a:t>
            </a:r>
          </a:p>
        </p:txBody>
      </p:sp>
      <p:sp>
        <p:nvSpPr>
          <p:cNvPr id="15" name="TextBox 14">
            <a:extLst>
              <a:ext uri="{FF2B5EF4-FFF2-40B4-BE49-F238E27FC236}">
                <a16:creationId xmlns:a16="http://schemas.microsoft.com/office/drawing/2014/main" id="{80B0B087-6725-4E24-B872-8142A9ECF175}"/>
              </a:ext>
            </a:extLst>
          </p:cNvPr>
          <p:cNvSpPr txBox="1"/>
          <p:nvPr/>
        </p:nvSpPr>
        <p:spPr>
          <a:xfrm>
            <a:off x="4994527" y="1811860"/>
            <a:ext cx="261257" cy="265176"/>
          </a:xfrm>
          <a:prstGeom prst="rect">
            <a:avLst/>
          </a:prstGeom>
          <a:solidFill>
            <a:schemeClr val="accent1">
              <a:lumMod val="75000"/>
            </a:schemeClr>
          </a:solidFill>
        </p:spPr>
        <p:txBody>
          <a:bodyPr wrap="square" rtlCol="0" anchor="ctr">
            <a:spAutoFit/>
          </a:bodyPr>
          <a:lstStyle/>
          <a:p>
            <a:pPr algn="ctr"/>
            <a:r>
              <a:rPr lang="en-US" dirty="0"/>
              <a:t>4</a:t>
            </a:r>
          </a:p>
        </p:txBody>
      </p:sp>
      <p:sp>
        <p:nvSpPr>
          <p:cNvPr id="16" name="TextBox 15">
            <a:extLst>
              <a:ext uri="{FF2B5EF4-FFF2-40B4-BE49-F238E27FC236}">
                <a16:creationId xmlns:a16="http://schemas.microsoft.com/office/drawing/2014/main" id="{49821C2E-A53C-42BF-BC68-1C9C60774EDA}"/>
              </a:ext>
            </a:extLst>
          </p:cNvPr>
          <p:cNvSpPr txBox="1"/>
          <p:nvPr/>
        </p:nvSpPr>
        <p:spPr>
          <a:xfrm>
            <a:off x="4994527" y="2136057"/>
            <a:ext cx="261257" cy="265176"/>
          </a:xfrm>
          <a:prstGeom prst="rect">
            <a:avLst/>
          </a:prstGeom>
          <a:solidFill>
            <a:schemeClr val="accent1">
              <a:lumMod val="75000"/>
            </a:schemeClr>
          </a:solidFill>
        </p:spPr>
        <p:txBody>
          <a:bodyPr wrap="square" rtlCol="0" anchor="ctr">
            <a:spAutoFit/>
          </a:bodyPr>
          <a:lstStyle/>
          <a:p>
            <a:pPr algn="ctr"/>
            <a:r>
              <a:rPr lang="en-US" dirty="0"/>
              <a:t>5</a:t>
            </a:r>
          </a:p>
        </p:txBody>
      </p:sp>
      <p:sp>
        <p:nvSpPr>
          <p:cNvPr id="18" name="TextBox 17">
            <a:extLst>
              <a:ext uri="{FF2B5EF4-FFF2-40B4-BE49-F238E27FC236}">
                <a16:creationId xmlns:a16="http://schemas.microsoft.com/office/drawing/2014/main" id="{26B2E9AE-461C-4684-9A76-4FE853197F46}"/>
              </a:ext>
            </a:extLst>
          </p:cNvPr>
          <p:cNvSpPr txBox="1"/>
          <p:nvPr/>
        </p:nvSpPr>
        <p:spPr>
          <a:xfrm>
            <a:off x="5000272" y="1154322"/>
            <a:ext cx="261257" cy="274320"/>
          </a:xfrm>
          <a:prstGeom prst="rect">
            <a:avLst/>
          </a:prstGeom>
          <a:solidFill>
            <a:schemeClr val="accent1">
              <a:lumMod val="75000"/>
            </a:schemeClr>
          </a:solidFill>
        </p:spPr>
        <p:txBody>
          <a:bodyPr wrap="square" rtlCol="0" anchor="ctr">
            <a:spAutoFit/>
          </a:bodyPr>
          <a:lstStyle/>
          <a:p>
            <a:pPr algn="ctr"/>
            <a:r>
              <a:rPr lang="en-US" dirty="0"/>
              <a:t>2</a:t>
            </a:r>
          </a:p>
        </p:txBody>
      </p:sp>
      <p:sp>
        <p:nvSpPr>
          <p:cNvPr id="19" name="TextBox 18">
            <a:extLst>
              <a:ext uri="{FF2B5EF4-FFF2-40B4-BE49-F238E27FC236}">
                <a16:creationId xmlns:a16="http://schemas.microsoft.com/office/drawing/2014/main" id="{031A4BA9-723B-4B1B-B88E-345E1EA6AF98}"/>
              </a:ext>
            </a:extLst>
          </p:cNvPr>
          <p:cNvSpPr txBox="1"/>
          <p:nvPr/>
        </p:nvSpPr>
        <p:spPr>
          <a:xfrm>
            <a:off x="5000271" y="1487663"/>
            <a:ext cx="261257" cy="265176"/>
          </a:xfrm>
          <a:prstGeom prst="rect">
            <a:avLst/>
          </a:prstGeom>
          <a:solidFill>
            <a:schemeClr val="accent1">
              <a:lumMod val="75000"/>
            </a:schemeClr>
          </a:solidFill>
        </p:spPr>
        <p:txBody>
          <a:bodyPr wrap="square" rtlCol="0" anchor="ctr">
            <a:spAutoFit/>
          </a:bodyPr>
          <a:lstStyle/>
          <a:p>
            <a:pPr algn="ctr"/>
            <a:r>
              <a:rPr lang="en-US" dirty="0"/>
              <a:t>3</a:t>
            </a:r>
          </a:p>
        </p:txBody>
      </p:sp>
    </p:spTree>
    <p:extLst>
      <p:ext uri="{BB962C8B-B14F-4D97-AF65-F5344CB8AC3E}">
        <p14:creationId xmlns:p14="http://schemas.microsoft.com/office/powerpoint/2010/main" val="349067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banded presentation (widescreen).potx" id="{B406ACAC-00B1-42BF-BB2F-E3D15ABECF6C}" vid="{0B02E048-6427-466F-87B7-97BF0689D5BD}"/>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65A2C9-CB67-4F36-A412-EEC1AD297F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B0D886-CB8D-4564-A797-C05BC7D513A8}">
  <ds:schemaRefs>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terms/"/>
    <ds:schemaRef ds:uri="40262f94-9f35-4ac3-9a90-690165a166b7"/>
    <ds:schemaRef ds:uri="http://purl.org/dc/dcmitype/"/>
    <ds:schemaRef ds:uri="http://schemas.openxmlformats.org/package/2006/metadata/core-properties"/>
    <ds:schemaRef ds:uri="a4f35948-e619-41b3-aa29-22878b09cfd2"/>
    <ds:schemaRef ds:uri="http://www.w3.org/XML/1998/namespace"/>
  </ds:schemaRefs>
</ds:datastoreItem>
</file>

<file path=customXml/itemProps3.xml><?xml version="1.0" encoding="utf-8"?>
<ds:datastoreItem xmlns:ds="http://schemas.openxmlformats.org/officeDocument/2006/customXml" ds:itemID="{FAC2023F-644C-4F7E-8E8C-CDBE4A63C7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Teal banded presentation (widescreen)</Template>
  <TotalTime>4181</TotalTime>
  <Words>2031</Words>
  <Application>Microsoft Office PowerPoint</Application>
  <PresentationFormat>Widescreen</PresentationFormat>
  <Paragraphs>216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ＭＳ ゴシック</vt:lpstr>
      <vt:lpstr>Arial</vt:lpstr>
      <vt:lpstr>Calibri</vt:lpstr>
      <vt:lpstr>Courier New</vt:lpstr>
      <vt:lpstr>Banded Design Teal 16x9</vt:lpstr>
      <vt:lpstr>Learn Go Fast</vt:lpstr>
      <vt:lpstr>Before We Start</vt:lpstr>
      <vt:lpstr>Why learn GO?</vt:lpstr>
      <vt:lpstr>The Basics</vt:lpstr>
      <vt:lpstr>In Relation to C</vt:lpstr>
      <vt:lpstr>Beware</vt:lpstr>
      <vt:lpstr>Basic Data Types*</vt:lpstr>
      <vt:lpstr>Variables; Declaration and Scope</vt:lpstr>
      <vt:lpstr>Flow Control</vt:lpstr>
      <vt:lpstr>Looping</vt:lpstr>
      <vt:lpstr>Functions </vt:lpstr>
      <vt:lpstr>Variadic Return, Ignoring a Return Value</vt:lpstr>
      <vt:lpstr>Arrays and Slices</vt:lpstr>
      <vt:lpstr>Maps</vt:lpstr>
      <vt:lpstr>Pointers</vt:lpstr>
      <vt:lpstr>Structs</vt:lpstr>
      <vt:lpstr>Methods</vt:lpstr>
      <vt:lpstr>The “go” Statement </vt:lpstr>
      <vt:lpstr>Channels</vt:lpstr>
      <vt:lpstr>Select</vt:lpstr>
      <vt:lpstr>Exporting Variables and Functions </vt:lpstr>
      <vt:lpstr>Assorted</vt:lpstr>
      <vt:lpstr>Interfaces</vt:lpstr>
      <vt:lpstr>A BIG Thanks to…</vt:lpstr>
      <vt:lpstr>External Resources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Go Fast</dc:title>
  <dc:creator>Riley Johnson</dc:creator>
  <cp:lastModifiedBy>Riley Johnson</cp:lastModifiedBy>
  <cp:revision>221</cp:revision>
  <dcterms:created xsi:type="dcterms:W3CDTF">2017-09-15T21:21:25Z</dcterms:created>
  <dcterms:modified xsi:type="dcterms:W3CDTF">2017-09-18T23:12:39Z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