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300" r:id="rId3"/>
    <p:sldId id="301" r:id="rId4"/>
    <p:sldId id="308" r:id="rId5"/>
    <p:sldId id="309" r:id="rId6"/>
    <p:sldId id="307" r:id="rId7"/>
    <p:sldId id="310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HK Grotesk" panose="020B0604020202020204" charset="0"/>
      <p:regular r:id="rId15"/>
    </p:embeddedFont>
    <p:embeddedFont>
      <p:font typeface="HK Grotesk Bold" panose="020B0604020202020204" charset="0"/>
      <p:regular r:id="rId16"/>
    </p:embeddedFont>
    <p:embeddedFont>
      <p:font typeface="HK Grotesk Medium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3134"/>
    <a:srgbClr val="7343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22" autoAdjust="0"/>
  </p:normalViewPr>
  <p:slideViewPr>
    <p:cSldViewPr>
      <p:cViewPr varScale="1">
        <p:scale>
          <a:sx n="72" d="100"/>
          <a:sy n="72" d="100"/>
        </p:scale>
        <p:origin x="7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722EB-0CDE-436D-97B1-4C8C7FD47128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4595B-8FE6-43FF-88A2-036C04BBB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0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3393" y="472009"/>
            <a:ext cx="2165094" cy="2368072"/>
          </a:xfrm>
          <a:custGeom>
            <a:avLst/>
            <a:gdLst/>
            <a:ahLst/>
            <a:cxnLst/>
            <a:rect l="l" t="t" r="r" b="b"/>
            <a:pathLst>
              <a:path w="2165094" h="2368072">
                <a:moveTo>
                  <a:pt x="0" y="0"/>
                </a:moveTo>
                <a:lnTo>
                  <a:pt x="2165095" y="0"/>
                </a:lnTo>
                <a:lnTo>
                  <a:pt x="2165095" y="2368072"/>
                </a:lnTo>
                <a:lnTo>
                  <a:pt x="0" y="2368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4813070" y="725108"/>
            <a:ext cx="2501537" cy="1861875"/>
          </a:xfrm>
          <a:custGeom>
            <a:avLst/>
            <a:gdLst/>
            <a:ahLst/>
            <a:cxnLst/>
            <a:rect l="l" t="t" r="r" b="b"/>
            <a:pathLst>
              <a:path w="2501537" h="1861875">
                <a:moveTo>
                  <a:pt x="0" y="0"/>
                </a:moveTo>
                <a:lnTo>
                  <a:pt x="2501537" y="0"/>
                </a:lnTo>
                <a:lnTo>
                  <a:pt x="2501537" y="1861875"/>
                </a:lnTo>
                <a:lnTo>
                  <a:pt x="0" y="1861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6052275" y="9258300"/>
            <a:ext cx="6183450" cy="434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 Medium"/>
              </a:rPr>
              <a:t>AGOSTO / 2024</a:t>
            </a:r>
          </a:p>
        </p:txBody>
      </p:sp>
      <p:sp>
        <p:nvSpPr>
          <p:cNvPr id="8" name="Freeform 8"/>
          <p:cNvSpPr/>
          <p:nvPr/>
        </p:nvSpPr>
        <p:spPr>
          <a:xfrm rot="-895863">
            <a:off x="-2219158" y="6445322"/>
            <a:ext cx="5587425" cy="4652801"/>
          </a:xfrm>
          <a:custGeom>
            <a:avLst/>
            <a:gdLst/>
            <a:ahLst/>
            <a:cxnLst/>
            <a:rect l="l" t="t" r="r" b="b"/>
            <a:pathLst>
              <a:path w="5587425" h="4652801">
                <a:moveTo>
                  <a:pt x="0" y="0"/>
                </a:moveTo>
                <a:lnTo>
                  <a:pt x="5587425" y="0"/>
                </a:lnTo>
                <a:lnTo>
                  <a:pt x="5587425" y="4652801"/>
                </a:lnTo>
                <a:lnTo>
                  <a:pt x="0" y="465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9753600" y="7324082"/>
            <a:ext cx="7395087" cy="870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"/>
              </a:rPr>
              <a:t>Monitor: Rodrigo Oliveira</a:t>
            </a:r>
          </a:p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"/>
              </a:rPr>
              <a:t>Profº.: </a:t>
            </a:r>
            <a:r>
              <a:rPr lang="en-US" sz="2799" dirty="0" err="1">
                <a:solidFill>
                  <a:srgbClr val="000000"/>
                </a:solidFill>
                <a:latin typeface="HK Grotesk"/>
              </a:rPr>
              <a:t>Príamo</a:t>
            </a:r>
            <a:r>
              <a:rPr lang="en-US" sz="2799" dirty="0">
                <a:solidFill>
                  <a:srgbClr val="000000"/>
                </a:solidFill>
                <a:latin typeface="HK Grotesk"/>
              </a:rPr>
              <a:t> Melo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23396" y="1141695"/>
            <a:ext cx="11504766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3"/>
              </a:lnSpc>
            </a:pPr>
            <a:r>
              <a:rPr lang="en-US" sz="3335">
                <a:solidFill>
                  <a:srgbClr val="000000"/>
                </a:solidFill>
                <a:latin typeface="HK Grotesk Bold"/>
              </a:rPr>
              <a:t>PROGRAMA DE ENGENHARIA QUÍMICA - PEQ</a:t>
            </a:r>
          </a:p>
          <a:p>
            <a:pPr algn="ctr">
              <a:lnSpc>
                <a:spcPts val="4003"/>
              </a:lnSpc>
            </a:pPr>
            <a:r>
              <a:rPr lang="en-US" sz="3335">
                <a:solidFill>
                  <a:srgbClr val="000000"/>
                </a:solidFill>
                <a:latin typeface="HK Grotesk Bold"/>
              </a:rPr>
              <a:t>COPPE - UFRJ</a:t>
            </a:r>
          </a:p>
        </p:txBody>
      </p:sp>
      <p:sp>
        <p:nvSpPr>
          <p:cNvPr id="11" name="Freeform 11"/>
          <p:cNvSpPr/>
          <p:nvPr/>
        </p:nvSpPr>
        <p:spPr>
          <a:xfrm rot="-1017496">
            <a:off x="-2568464" y="7357896"/>
            <a:ext cx="5369326" cy="4471184"/>
          </a:xfrm>
          <a:custGeom>
            <a:avLst/>
            <a:gdLst/>
            <a:ahLst/>
            <a:cxnLst/>
            <a:rect l="l" t="t" r="r" b="b"/>
            <a:pathLst>
              <a:path w="5369326" h="4471184">
                <a:moveTo>
                  <a:pt x="0" y="0"/>
                </a:moveTo>
                <a:lnTo>
                  <a:pt x="5369326" y="0"/>
                </a:lnTo>
                <a:lnTo>
                  <a:pt x="5369326" y="4471184"/>
                </a:lnTo>
                <a:lnTo>
                  <a:pt x="0" y="44711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12"/>
          <p:cNvSpPr/>
          <p:nvPr/>
        </p:nvSpPr>
        <p:spPr>
          <a:xfrm rot="5478239">
            <a:off x="-1591312" y="7542426"/>
            <a:ext cx="3993699" cy="4375566"/>
          </a:xfrm>
          <a:custGeom>
            <a:avLst/>
            <a:gdLst/>
            <a:ahLst/>
            <a:cxnLst/>
            <a:rect l="l" t="t" r="r" b="b"/>
            <a:pathLst>
              <a:path w="3993699" h="4375566">
                <a:moveTo>
                  <a:pt x="0" y="0"/>
                </a:moveTo>
                <a:lnTo>
                  <a:pt x="3993698" y="0"/>
                </a:lnTo>
                <a:lnTo>
                  <a:pt x="3993698" y="4375566"/>
                </a:lnTo>
                <a:lnTo>
                  <a:pt x="0" y="43755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3E09B29F-8C52-4D9E-8E8B-8913F2F42937}"/>
              </a:ext>
            </a:extLst>
          </p:cNvPr>
          <p:cNvSpPr txBox="1"/>
          <p:nvPr/>
        </p:nvSpPr>
        <p:spPr>
          <a:xfrm>
            <a:off x="1276252" y="4601653"/>
            <a:ext cx="15399054" cy="8200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383"/>
              </a:lnSpc>
            </a:pPr>
            <a:r>
              <a:rPr lang="pt-BR" sz="5319" dirty="0">
                <a:solidFill>
                  <a:srgbClr val="000000"/>
                </a:solidFill>
                <a:latin typeface="HK Grotesk Bold"/>
              </a:rPr>
              <a:t>M5: Root </a:t>
            </a:r>
            <a:r>
              <a:rPr lang="pt-BR" sz="5319" dirty="0" err="1">
                <a:solidFill>
                  <a:srgbClr val="000000"/>
                </a:solidFill>
                <a:latin typeface="HK Grotesk Bold"/>
              </a:rPr>
              <a:t>Locus</a:t>
            </a:r>
            <a:r>
              <a:rPr lang="pt-BR" sz="5319" dirty="0">
                <a:solidFill>
                  <a:srgbClr val="000000"/>
                </a:solidFill>
                <a:latin typeface="HK Grotesk Bold"/>
              </a:rPr>
              <a:t> e Estabilidade</a:t>
            </a:r>
            <a:endParaRPr lang="en-US" sz="5319" dirty="0">
              <a:solidFill>
                <a:srgbClr val="000000"/>
              </a:solidFill>
              <a:latin typeface="HK Grotesk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4" name="Freeform 4"/>
          <p:cNvSpPr/>
          <p:nvPr/>
        </p:nvSpPr>
        <p:spPr>
          <a:xfrm rot="1895548">
            <a:off x="-3553259" y="867376"/>
            <a:ext cx="8123204" cy="6764414"/>
          </a:xfrm>
          <a:custGeom>
            <a:avLst/>
            <a:gdLst/>
            <a:ahLst/>
            <a:cxnLst/>
            <a:rect l="l" t="t" r="r" b="b"/>
            <a:pathLst>
              <a:path w="8123204" h="6764414">
                <a:moveTo>
                  <a:pt x="0" y="0"/>
                </a:moveTo>
                <a:lnTo>
                  <a:pt x="8123204" y="0"/>
                </a:lnTo>
                <a:lnTo>
                  <a:pt x="8123204" y="6764414"/>
                </a:lnTo>
                <a:lnTo>
                  <a:pt x="0" y="676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1773915">
            <a:off x="-4277720" y="1004341"/>
            <a:ext cx="7806124" cy="6500373"/>
          </a:xfrm>
          <a:custGeom>
            <a:avLst/>
            <a:gdLst/>
            <a:ahLst/>
            <a:cxnLst/>
            <a:rect l="l" t="t" r="r" b="b"/>
            <a:pathLst>
              <a:path w="7806124" h="6500373">
                <a:moveTo>
                  <a:pt x="0" y="0"/>
                </a:moveTo>
                <a:lnTo>
                  <a:pt x="7806125" y="0"/>
                </a:lnTo>
                <a:lnTo>
                  <a:pt x="7806125" y="6500372"/>
                </a:lnTo>
                <a:lnTo>
                  <a:pt x="0" y="6500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 rot="8269650">
            <a:off x="-1434050" y="2759093"/>
            <a:ext cx="4352627" cy="4768815"/>
          </a:xfrm>
          <a:custGeom>
            <a:avLst/>
            <a:gdLst/>
            <a:ahLst/>
            <a:cxnLst/>
            <a:rect l="l" t="t" r="r" b="b"/>
            <a:pathLst>
              <a:path w="4352627" h="4768815">
                <a:moveTo>
                  <a:pt x="0" y="0"/>
                </a:moveTo>
                <a:lnTo>
                  <a:pt x="4352627" y="0"/>
                </a:lnTo>
                <a:lnTo>
                  <a:pt x="4352627" y="4768814"/>
                </a:lnTo>
                <a:lnTo>
                  <a:pt x="0" y="4768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091E330-82F7-428F-AAFB-533D865435BC}"/>
              </a:ext>
            </a:extLst>
          </p:cNvPr>
          <p:cNvSpPr txBox="1"/>
          <p:nvPr/>
        </p:nvSpPr>
        <p:spPr>
          <a:xfrm>
            <a:off x="3114743" y="4034286"/>
            <a:ext cx="9753600" cy="2218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7531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Bold"/>
              </a:rPr>
              <a:t>ESTABILIDADE</a:t>
            </a:r>
            <a:endParaRPr lang="en-US" sz="4000" dirty="0">
              <a:solidFill>
                <a:srgbClr val="000000"/>
              </a:solidFill>
              <a:latin typeface="HK Grotesk Bold"/>
            </a:endParaRP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ROOT LOCUS</a:t>
            </a:r>
          </a:p>
        </p:txBody>
      </p:sp>
    </p:spTree>
    <p:extLst>
      <p:ext uri="{BB962C8B-B14F-4D97-AF65-F5344CB8AC3E}">
        <p14:creationId xmlns:p14="http://schemas.microsoft.com/office/powerpoint/2010/main" val="7207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Estabilidade</a:t>
            </a: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05C011D-810C-48FC-A788-604332BB23AF}"/>
              </a:ext>
            </a:extLst>
          </p:cNvPr>
          <p:cNvGrpSpPr/>
          <p:nvPr/>
        </p:nvGrpSpPr>
        <p:grpSpPr>
          <a:xfrm>
            <a:off x="1541264" y="3848100"/>
            <a:ext cx="15718035" cy="4524315"/>
            <a:chOff x="1541264" y="3088750"/>
            <a:chExt cx="15718035" cy="45243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91D8E6C-80EB-4E81-B504-AAF2F9022403}"/>
                    </a:ext>
                  </a:extLst>
                </p:cNvPr>
                <p:cNvSpPr txBox="1"/>
                <p:nvPr/>
              </p:nvSpPr>
              <p:spPr>
                <a:xfrm>
                  <a:off x="1541264" y="3088750"/>
                  <a:ext cx="15718035" cy="4524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14350" indent="-514350" algn="just">
                    <a:buFont typeface="Arial" panose="020B0604020202020204" pitchFamily="34" charset="0"/>
                    <a:buChar char="•"/>
                  </a:pPr>
                  <a:r>
                    <a:rPr lang="pt-BR" sz="3200" dirty="0">
                      <a:cs typeface="Times New Roman" panose="02020603050405020304" pitchFamily="18" charset="0"/>
                    </a:rPr>
                    <a:t>Dada a seguinte EDO:</a:t>
                  </a:r>
                </a:p>
                <a:p>
                  <a:pPr marL="514350" indent="-514350" algn="just">
                    <a:buFont typeface="Arial" panose="020B0604020202020204" pitchFamily="34" charset="0"/>
                    <a:buChar char="•"/>
                  </a:pPr>
                  <a:endParaRPr lang="pt-BR" sz="3200" dirty="0">
                    <a:cs typeface="Times New Roman" panose="02020603050405020304" pitchFamily="18" charset="0"/>
                  </a:endParaRPr>
                </a:p>
                <a:p>
                  <a:pPr marL="514350" indent="-514350" algn="just">
                    <a:buFont typeface="Arial" panose="020B0604020202020204" pitchFamily="34" charset="0"/>
                    <a:buChar char="•"/>
                  </a:pPr>
                  <a:endParaRPr lang="pt-BR" sz="3200" dirty="0">
                    <a:cs typeface="Times New Roman" panose="02020603050405020304" pitchFamily="18" charset="0"/>
                  </a:endParaRPr>
                </a:p>
                <a:p>
                  <a:pPr algn="just"/>
                  <a:r>
                    <a:rPr lang="pt-BR" sz="3200" dirty="0">
                      <a:cs typeface="Times New Roman" panose="02020603050405020304" pitchFamily="18" charset="0"/>
                    </a:rPr>
                    <a:t>É possível perceber que há um ponto de equilíbrio em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a14:m>
                  <a:r>
                    <a:rPr lang="pt-BR" sz="3200" dirty="0">
                      <a:cs typeface="Times New Roman" panose="02020603050405020304" pitchFamily="18" charset="0"/>
                    </a:rPr>
                    <a:t>.</a:t>
                  </a:r>
                </a:p>
                <a:p>
                  <a:pPr algn="just"/>
                  <a:endParaRPr lang="pt-BR" sz="3200" dirty="0">
                    <a:cs typeface="Times New Roman" panose="02020603050405020304" pitchFamily="18" charset="0"/>
                  </a:endParaRPr>
                </a:p>
                <a:p>
                  <a:pPr algn="just"/>
                  <a:r>
                    <a:rPr lang="pt-BR" sz="3200" dirty="0">
                      <a:cs typeface="Times New Roman" panose="02020603050405020304" pitchFamily="18" charset="0"/>
                    </a:rPr>
                    <a:t>Realizando a análise paramétrica, obtemos que:</a:t>
                  </a:r>
                </a:p>
                <a:p>
                  <a:pPr algn="just"/>
                  <a:endParaRPr lang="pt-BR" sz="3200" dirty="0">
                    <a:cs typeface="Times New Roman" panose="02020603050405020304" pitchFamily="18" charset="0"/>
                  </a:endParaRPr>
                </a:p>
                <a:p>
                  <a:pPr algn="just"/>
                  <a:endParaRPr lang="pt-BR" sz="3200" dirty="0">
                    <a:cs typeface="Times New Roman" panose="02020603050405020304" pitchFamily="18" charset="0"/>
                  </a:endParaRPr>
                </a:p>
                <a:p>
                  <a:pPr algn="just"/>
                  <a:endParaRPr lang="pt-BR" sz="32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91D8E6C-80EB-4E81-B504-AAF2F9022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1264" y="3088750"/>
                  <a:ext cx="15718035" cy="4524315"/>
                </a:xfrm>
                <a:prstGeom prst="rect">
                  <a:avLst/>
                </a:prstGeom>
                <a:blipFill>
                  <a:blip r:embed="rId8"/>
                  <a:stretch>
                    <a:fillRect l="-1009" t="-17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56D4A8E4-964A-45C6-81B4-79416B7A2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97542" y="3695700"/>
              <a:ext cx="3534640" cy="990600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5FBB667-4A13-4903-A52B-C746EEAB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77000" y="6286500"/>
              <a:ext cx="4375724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159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Estabilidade</a:t>
            </a: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D8E6C-80EB-4E81-B504-AAF2F9022403}"/>
              </a:ext>
            </a:extLst>
          </p:cNvPr>
          <p:cNvSpPr txBox="1"/>
          <p:nvPr/>
        </p:nvSpPr>
        <p:spPr>
          <a:xfrm>
            <a:off x="1524700" y="3790761"/>
            <a:ext cx="157180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pt-BR" sz="3200" dirty="0">
                <a:cs typeface="Times New Roman" panose="02020603050405020304" pitchFamily="18" charset="0"/>
              </a:rPr>
              <a:t>Dada a seguinte EDO, faça a analise de estabilidade para diferentes valores de µ: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cs typeface="Times New Roman" panose="02020603050405020304" pitchFamily="18" charset="0"/>
            </a:endParaRPr>
          </a:p>
          <a:p>
            <a:pPr algn="just"/>
            <a:r>
              <a:rPr lang="en-US" sz="3200" dirty="0" err="1">
                <a:cs typeface="Times New Roman" panose="02020603050405020304" pitchFamily="18" charset="0"/>
              </a:rPr>
              <a:t>Dica</a:t>
            </a:r>
            <a:r>
              <a:rPr lang="en-US" sz="3200" dirty="0"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cs typeface="Times New Roman" panose="02020603050405020304" pitchFamily="18" charset="0"/>
              </a:rPr>
              <a:t>Em</a:t>
            </a:r>
            <a:r>
              <a:rPr lang="en-US" sz="3200" dirty="0">
                <a:cs typeface="Times New Roman" panose="02020603050405020304" pitchFamily="18" charset="0"/>
              </a:rPr>
              <a:t> um </a:t>
            </a:r>
            <a:r>
              <a:rPr lang="en-US" sz="3200" dirty="0" err="1">
                <a:cs typeface="Times New Roman" panose="02020603050405020304" pitchFamily="18" charset="0"/>
              </a:rPr>
              <a:t>sistema</a:t>
            </a:r>
            <a:r>
              <a:rPr lang="en-US" sz="3200" dirty="0">
                <a:cs typeface="Times New Roman" panose="02020603050405020304" pitchFamily="18" charset="0"/>
              </a:rPr>
              <a:t> de EDOs a </a:t>
            </a:r>
            <a:r>
              <a:rPr lang="en-US" sz="3200" dirty="0" err="1">
                <a:cs typeface="Times New Roman" panose="02020603050405020304" pitchFamily="18" charset="0"/>
              </a:rPr>
              <a:t>analise</a:t>
            </a:r>
            <a:r>
              <a:rPr lang="en-US" sz="3200" dirty="0">
                <a:cs typeface="Times New Roman" panose="02020603050405020304" pitchFamily="18" charset="0"/>
              </a:rPr>
              <a:t> é </a:t>
            </a:r>
            <a:r>
              <a:rPr lang="en-US" sz="3200" dirty="0" err="1">
                <a:cs typeface="Times New Roman" panose="02020603050405020304" pitchFamily="18" charset="0"/>
              </a:rPr>
              <a:t>feita</a:t>
            </a:r>
            <a:r>
              <a:rPr lang="en-US" sz="3200" dirty="0"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cs typeface="Times New Roman" panose="02020603050405020304" pitchFamily="18" charset="0"/>
              </a:rPr>
              <a:t>partir</a:t>
            </a:r>
            <a:r>
              <a:rPr lang="en-US" sz="3200" dirty="0">
                <a:cs typeface="Times New Roman" panose="02020603050405020304" pitchFamily="18" charset="0"/>
              </a:rPr>
              <a:t> da </a:t>
            </a:r>
            <a:r>
              <a:rPr lang="en-US" sz="3200" dirty="0" err="1">
                <a:cs typeface="Times New Roman" panose="02020603050405020304" pitchFamily="18" charset="0"/>
              </a:rPr>
              <a:t>análise</a:t>
            </a:r>
            <a:r>
              <a:rPr lang="en-US" sz="3200" dirty="0">
                <a:cs typeface="Times New Roman" panose="02020603050405020304" pitchFamily="18" charset="0"/>
              </a:rPr>
              <a:t> dos </a:t>
            </a:r>
            <a:r>
              <a:rPr lang="en-US" sz="3200" dirty="0" err="1">
                <a:cs typeface="Times New Roman" panose="02020603050405020304" pitchFamily="18" charset="0"/>
              </a:rPr>
              <a:t>valores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característicos</a:t>
            </a:r>
            <a:r>
              <a:rPr lang="en-US" sz="3200" dirty="0">
                <a:cs typeface="Times New Roman" panose="02020603050405020304" pitchFamily="18" charset="0"/>
              </a:rPr>
              <a:t> da </a:t>
            </a:r>
            <a:r>
              <a:rPr lang="en-US" sz="3200" dirty="0" err="1">
                <a:cs typeface="Times New Roman" panose="02020603050405020304" pitchFamily="18" charset="0"/>
              </a:rPr>
              <a:t>jacobiana</a:t>
            </a:r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EF3FC0F-FD11-425B-B89B-1A72FB4C36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6700" y="4522092"/>
            <a:ext cx="2514600" cy="15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0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Estabilidade</a:t>
            </a: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D8E6C-80EB-4E81-B504-AAF2F9022403}"/>
              </a:ext>
            </a:extLst>
          </p:cNvPr>
          <p:cNvSpPr txBox="1"/>
          <p:nvPr/>
        </p:nvSpPr>
        <p:spPr>
          <a:xfrm>
            <a:off x="1541264" y="3009900"/>
            <a:ext cx="157180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pt-BR" sz="3200" dirty="0">
                <a:cs typeface="Times New Roman" panose="02020603050405020304" pitchFamily="18" charset="0"/>
              </a:rPr>
              <a:t>Dada a seguinte EDO,</a:t>
            </a:r>
            <a:r>
              <a:rPr lang="pt-BR" sz="3200" dirty="0"/>
              <a:t> analise a estabilidade dos pontos de equilíbrio do sistema</a:t>
            </a:r>
            <a:r>
              <a:rPr lang="pt-BR" sz="3200" dirty="0"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EF3FC0F-FD11-425B-B89B-1A72FB4C36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2400" y="3695700"/>
            <a:ext cx="2743200" cy="16790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7D21F0-31F5-4B2C-B587-B7A7F0B89C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4743" y="5600700"/>
            <a:ext cx="8838513" cy="408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5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4" name="Freeform 4"/>
          <p:cNvSpPr/>
          <p:nvPr/>
        </p:nvSpPr>
        <p:spPr>
          <a:xfrm rot="1895548">
            <a:off x="-3553259" y="867376"/>
            <a:ext cx="8123204" cy="6764414"/>
          </a:xfrm>
          <a:custGeom>
            <a:avLst/>
            <a:gdLst/>
            <a:ahLst/>
            <a:cxnLst/>
            <a:rect l="l" t="t" r="r" b="b"/>
            <a:pathLst>
              <a:path w="8123204" h="6764414">
                <a:moveTo>
                  <a:pt x="0" y="0"/>
                </a:moveTo>
                <a:lnTo>
                  <a:pt x="8123204" y="0"/>
                </a:lnTo>
                <a:lnTo>
                  <a:pt x="8123204" y="6764414"/>
                </a:lnTo>
                <a:lnTo>
                  <a:pt x="0" y="676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1773915">
            <a:off x="-4277720" y="1004341"/>
            <a:ext cx="7806124" cy="6500373"/>
          </a:xfrm>
          <a:custGeom>
            <a:avLst/>
            <a:gdLst/>
            <a:ahLst/>
            <a:cxnLst/>
            <a:rect l="l" t="t" r="r" b="b"/>
            <a:pathLst>
              <a:path w="7806124" h="6500373">
                <a:moveTo>
                  <a:pt x="0" y="0"/>
                </a:moveTo>
                <a:lnTo>
                  <a:pt x="7806125" y="0"/>
                </a:lnTo>
                <a:lnTo>
                  <a:pt x="7806125" y="6500372"/>
                </a:lnTo>
                <a:lnTo>
                  <a:pt x="0" y="6500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 rot="8269650">
            <a:off x="-1434050" y="2759093"/>
            <a:ext cx="4352627" cy="4768815"/>
          </a:xfrm>
          <a:custGeom>
            <a:avLst/>
            <a:gdLst/>
            <a:ahLst/>
            <a:cxnLst/>
            <a:rect l="l" t="t" r="r" b="b"/>
            <a:pathLst>
              <a:path w="4352627" h="4768815">
                <a:moveTo>
                  <a:pt x="0" y="0"/>
                </a:moveTo>
                <a:lnTo>
                  <a:pt x="4352627" y="0"/>
                </a:lnTo>
                <a:lnTo>
                  <a:pt x="4352627" y="4768814"/>
                </a:lnTo>
                <a:lnTo>
                  <a:pt x="0" y="4768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091E330-82F7-428F-AAFB-533D865435BC}"/>
              </a:ext>
            </a:extLst>
          </p:cNvPr>
          <p:cNvSpPr txBox="1"/>
          <p:nvPr/>
        </p:nvSpPr>
        <p:spPr>
          <a:xfrm>
            <a:off x="3114743" y="4034286"/>
            <a:ext cx="9753600" cy="2218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ESTABILIDADE</a:t>
            </a: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7531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Bold"/>
              </a:rPr>
              <a:t>ROOT</a:t>
            </a:r>
            <a:r>
              <a:rPr lang="en-US" sz="4000" dirty="0">
                <a:solidFill>
                  <a:srgbClr val="000000"/>
                </a:solidFill>
                <a:latin typeface="HK Grotesk Bold"/>
              </a:rPr>
              <a:t> </a:t>
            </a:r>
            <a:r>
              <a:rPr lang="en-US" sz="4000" dirty="0">
                <a:solidFill>
                  <a:srgbClr val="7531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Bold"/>
              </a:rPr>
              <a:t>LOCUS</a:t>
            </a:r>
          </a:p>
        </p:txBody>
      </p:sp>
    </p:spTree>
    <p:extLst>
      <p:ext uri="{BB962C8B-B14F-4D97-AF65-F5344CB8AC3E}">
        <p14:creationId xmlns:p14="http://schemas.microsoft.com/office/powerpoint/2010/main" val="199622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Estabilidade</a:t>
            </a: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D8E6C-80EB-4E81-B504-AAF2F9022403}"/>
              </a:ext>
            </a:extLst>
          </p:cNvPr>
          <p:cNvSpPr txBox="1"/>
          <p:nvPr/>
        </p:nvSpPr>
        <p:spPr>
          <a:xfrm>
            <a:off x="1541264" y="3009900"/>
            <a:ext cx="157180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pt-BR" sz="3200" dirty="0">
                <a:cs typeface="Times New Roman" panose="02020603050405020304" pitchFamily="18" charset="0"/>
              </a:rPr>
              <a:t>Dada a seguinte EDO,</a:t>
            </a:r>
            <a:r>
              <a:rPr lang="pt-BR" sz="3200" dirty="0"/>
              <a:t> obtenha o gráfico de Root </a:t>
            </a:r>
            <a:r>
              <a:rPr lang="pt-BR" sz="3200" dirty="0" err="1"/>
              <a:t>Locus</a:t>
            </a:r>
            <a:r>
              <a:rPr lang="pt-BR" sz="3200" dirty="0"/>
              <a:t> variando o parâmetro entre -3 e 3</a:t>
            </a:r>
            <a:r>
              <a:rPr lang="pt-BR" sz="3200" dirty="0"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EF3FC0F-FD11-425B-B89B-1A72FB4C36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2400" y="3695700"/>
            <a:ext cx="2743200" cy="16790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51BE17F-4977-4478-9174-EAF9BE9E93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8412" y="5386324"/>
            <a:ext cx="55911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4029</TotalTime>
  <Words>140</Words>
  <Application>Microsoft Office PowerPoint</Application>
  <PresentationFormat>Personalizar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HK Grotesk</vt:lpstr>
      <vt:lpstr>HK Grotesk Bold</vt:lpstr>
      <vt:lpstr>Arial</vt:lpstr>
      <vt:lpstr>Cambria Math</vt:lpstr>
      <vt:lpstr>Calibri</vt:lpstr>
      <vt:lpstr>HK Grotesk Medium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Otimização PEQ</dc:title>
  <dc:creator>atoms</dc:creator>
  <cp:lastModifiedBy>atoms</cp:lastModifiedBy>
  <cp:revision>73</cp:revision>
  <dcterms:created xsi:type="dcterms:W3CDTF">2006-08-16T00:00:00Z</dcterms:created>
  <dcterms:modified xsi:type="dcterms:W3CDTF">2024-08-07T17:10:22Z</dcterms:modified>
  <dc:identifier>DAFsjeGYaOE</dc:identifier>
</cp:coreProperties>
</file>