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300" r:id="rId3"/>
    <p:sldId id="301" r:id="rId4"/>
    <p:sldId id="302" r:id="rId5"/>
    <p:sldId id="303" r:id="rId6"/>
    <p:sldId id="305" r:id="rId7"/>
    <p:sldId id="304" r:id="rId8"/>
    <p:sldId id="306" r:id="rId9"/>
    <p:sldId id="299" r:id="rId10"/>
    <p:sldId id="291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mbria Math" panose="02040503050406030204" pitchFamily="18" charset="0"/>
      <p:regular r:id="rId17"/>
    </p:embeddedFont>
    <p:embeddedFont>
      <p:font typeface="HK Grotesk" panose="020B0604020202020204" charset="0"/>
      <p:regular r:id="rId18"/>
    </p:embeddedFont>
    <p:embeddedFont>
      <p:font typeface="HK Grotesk Bold" panose="020B0604020202020204" charset="0"/>
      <p:regular r:id="rId19"/>
    </p:embeddedFont>
    <p:embeddedFont>
      <p:font typeface="HK Grotesk Medium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3134"/>
    <a:srgbClr val="73434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137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722EB-0CDE-436D-97B1-4C8C7FD47128}" type="datetimeFigureOut">
              <a:rPr lang="pt-BR" smtClean="0"/>
              <a:t>30/07/2024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4595B-8FE6-43FF-88A2-036C04BBB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0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73393" y="472009"/>
            <a:ext cx="2165094" cy="2368072"/>
          </a:xfrm>
          <a:custGeom>
            <a:avLst/>
            <a:gdLst/>
            <a:ahLst/>
            <a:cxnLst/>
            <a:rect l="l" t="t" r="r" b="b"/>
            <a:pathLst>
              <a:path w="2165094" h="2368072">
                <a:moveTo>
                  <a:pt x="0" y="0"/>
                </a:moveTo>
                <a:lnTo>
                  <a:pt x="2165095" y="0"/>
                </a:lnTo>
                <a:lnTo>
                  <a:pt x="2165095" y="2368072"/>
                </a:lnTo>
                <a:lnTo>
                  <a:pt x="0" y="23680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14813070" y="725108"/>
            <a:ext cx="2501537" cy="1861875"/>
          </a:xfrm>
          <a:custGeom>
            <a:avLst/>
            <a:gdLst/>
            <a:ahLst/>
            <a:cxnLst/>
            <a:rect l="l" t="t" r="r" b="b"/>
            <a:pathLst>
              <a:path w="2501537" h="1861875">
                <a:moveTo>
                  <a:pt x="0" y="0"/>
                </a:moveTo>
                <a:lnTo>
                  <a:pt x="2501537" y="0"/>
                </a:lnTo>
                <a:lnTo>
                  <a:pt x="2501537" y="1861875"/>
                </a:lnTo>
                <a:lnTo>
                  <a:pt x="0" y="18618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7"/>
          <p:cNvSpPr txBox="1"/>
          <p:nvPr/>
        </p:nvSpPr>
        <p:spPr>
          <a:xfrm>
            <a:off x="6052275" y="9258300"/>
            <a:ext cx="6183450" cy="434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dirty="0">
                <a:solidFill>
                  <a:srgbClr val="000000"/>
                </a:solidFill>
                <a:latin typeface="HK Grotesk Medium"/>
              </a:rPr>
              <a:t>JULHO / 2024</a:t>
            </a:r>
          </a:p>
        </p:txBody>
      </p:sp>
      <p:sp>
        <p:nvSpPr>
          <p:cNvPr id="8" name="Freeform 8"/>
          <p:cNvSpPr/>
          <p:nvPr/>
        </p:nvSpPr>
        <p:spPr>
          <a:xfrm rot="-895863">
            <a:off x="-2219158" y="6445322"/>
            <a:ext cx="5587425" cy="4652801"/>
          </a:xfrm>
          <a:custGeom>
            <a:avLst/>
            <a:gdLst/>
            <a:ahLst/>
            <a:cxnLst/>
            <a:rect l="l" t="t" r="r" b="b"/>
            <a:pathLst>
              <a:path w="5587425" h="4652801">
                <a:moveTo>
                  <a:pt x="0" y="0"/>
                </a:moveTo>
                <a:lnTo>
                  <a:pt x="5587425" y="0"/>
                </a:lnTo>
                <a:lnTo>
                  <a:pt x="5587425" y="4652801"/>
                </a:lnTo>
                <a:lnTo>
                  <a:pt x="0" y="46528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9"/>
          <p:cNvSpPr txBox="1"/>
          <p:nvPr/>
        </p:nvSpPr>
        <p:spPr>
          <a:xfrm>
            <a:off x="9753600" y="7324082"/>
            <a:ext cx="7395087" cy="8706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799" dirty="0">
                <a:solidFill>
                  <a:srgbClr val="000000"/>
                </a:solidFill>
                <a:latin typeface="HK Grotesk"/>
              </a:rPr>
              <a:t>Monitor: Rodrigo Oliveira</a:t>
            </a:r>
          </a:p>
          <a:p>
            <a:pPr algn="r">
              <a:lnSpc>
                <a:spcPts val="3359"/>
              </a:lnSpc>
            </a:pPr>
            <a:r>
              <a:rPr lang="en-US" sz="2799" dirty="0">
                <a:solidFill>
                  <a:srgbClr val="000000"/>
                </a:solidFill>
                <a:latin typeface="HK Grotesk"/>
              </a:rPr>
              <a:t>Profº.: </a:t>
            </a:r>
            <a:r>
              <a:rPr lang="en-US" sz="2799" dirty="0" err="1">
                <a:solidFill>
                  <a:srgbClr val="000000"/>
                </a:solidFill>
                <a:latin typeface="HK Grotesk"/>
              </a:rPr>
              <a:t>Príamo</a:t>
            </a:r>
            <a:r>
              <a:rPr lang="en-US" sz="2799" dirty="0">
                <a:solidFill>
                  <a:srgbClr val="000000"/>
                </a:solidFill>
                <a:latin typeface="HK Grotesk"/>
              </a:rPr>
              <a:t> Melo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223396" y="1141695"/>
            <a:ext cx="11504766" cy="101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3"/>
              </a:lnSpc>
            </a:pPr>
            <a:r>
              <a:rPr lang="en-US" sz="3335">
                <a:solidFill>
                  <a:srgbClr val="000000"/>
                </a:solidFill>
                <a:latin typeface="HK Grotesk Bold"/>
              </a:rPr>
              <a:t>PROGRAMA DE ENGENHARIA QUÍMICA - PEQ</a:t>
            </a:r>
          </a:p>
          <a:p>
            <a:pPr algn="ctr">
              <a:lnSpc>
                <a:spcPts val="4003"/>
              </a:lnSpc>
            </a:pPr>
            <a:r>
              <a:rPr lang="en-US" sz="3335">
                <a:solidFill>
                  <a:srgbClr val="000000"/>
                </a:solidFill>
                <a:latin typeface="HK Grotesk Bold"/>
              </a:rPr>
              <a:t>COPPE - UFRJ</a:t>
            </a:r>
          </a:p>
        </p:txBody>
      </p:sp>
      <p:sp>
        <p:nvSpPr>
          <p:cNvPr id="11" name="Freeform 11"/>
          <p:cNvSpPr/>
          <p:nvPr/>
        </p:nvSpPr>
        <p:spPr>
          <a:xfrm rot="-1017496">
            <a:off x="-2568464" y="7357896"/>
            <a:ext cx="5369326" cy="4471184"/>
          </a:xfrm>
          <a:custGeom>
            <a:avLst/>
            <a:gdLst/>
            <a:ahLst/>
            <a:cxnLst/>
            <a:rect l="l" t="t" r="r" b="b"/>
            <a:pathLst>
              <a:path w="5369326" h="4471184">
                <a:moveTo>
                  <a:pt x="0" y="0"/>
                </a:moveTo>
                <a:lnTo>
                  <a:pt x="5369326" y="0"/>
                </a:lnTo>
                <a:lnTo>
                  <a:pt x="5369326" y="4471184"/>
                </a:lnTo>
                <a:lnTo>
                  <a:pt x="0" y="44711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2" name="Freeform 12"/>
          <p:cNvSpPr/>
          <p:nvPr/>
        </p:nvSpPr>
        <p:spPr>
          <a:xfrm rot="5478239">
            <a:off x="-1591312" y="7542426"/>
            <a:ext cx="3993699" cy="4375566"/>
          </a:xfrm>
          <a:custGeom>
            <a:avLst/>
            <a:gdLst/>
            <a:ahLst/>
            <a:cxnLst/>
            <a:rect l="l" t="t" r="r" b="b"/>
            <a:pathLst>
              <a:path w="3993699" h="4375566">
                <a:moveTo>
                  <a:pt x="0" y="0"/>
                </a:moveTo>
                <a:lnTo>
                  <a:pt x="3993698" y="0"/>
                </a:lnTo>
                <a:lnTo>
                  <a:pt x="3993698" y="4375566"/>
                </a:lnTo>
                <a:lnTo>
                  <a:pt x="0" y="43755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3E09B29F-8C52-4D9E-8E8B-8913F2F42937}"/>
              </a:ext>
            </a:extLst>
          </p:cNvPr>
          <p:cNvSpPr txBox="1"/>
          <p:nvPr/>
        </p:nvSpPr>
        <p:spPr>
          <a:xfrm>
            <a:off x="1276252" y="4601653"/>
            <a:ext cx="15399054" cy="8200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6383"/>
              </a:lnSpc>
            </a:pPr>
            <a:r>
              <a:rPr lang="pt-BR" sz="5319" dirty="0">
                <a:solidFill>
                  <a:srgbClr val="000000"/>
                </a:solidFill>
                <a:latin typeface="HK Grotesk Bold"/>
              </a:rPr>
              <a:t>M4: </a:t>
            </a:r>
            <a:r>
              <a:rPr lang="pt-BR" sz="5319" dirty="0" err="1">
                <a:solidFill>
                  <a:srgbClr val="000000"/>
                </a:solidFill>
                <a:latin typeface="HK Grotesk Bold"/>
              </a:rPr>
              <a:t>Discretização</a:t>
            </a:r>
            <a:r>
              <a:rPr lang="pt-BR" sz="5319" dirty="0">
                <a:solidFill>
                  <a:srgbClr val="000000"/>
                </a:solidFill>
                <a:latin typeface="HK Grotesk Bold"/>
              </a:rPr>
              <a:t> – Método das Diferenças Finitas</a:t>
            </a:r>
            <a:endParaRPr lang="en-US" sz="5319" dirty="0">
              <a:solidFill>
                <a:srgbClr val="000000"/>
              </a:solidFill>
              <a:latin typeface="HK Grotesk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41265" y="1108024"/>
            <a:ext cx="15718035" cy="10924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pt-BR" sz="5400" dirty="0">
                <a:solidFill>
                  <a:srgbClr val="753134"/>
                </a:solidFill>
                <a:latin typeface="HK Grotesk Bold"/>
              </a:rPr>
              <a:t>Equação Diferencial Parcial</a:t>
            </a:r>
            <a:endParaRPr lang="en-US" sz="5400" dirty="0">
              <a:solidFill>
                <a:srgbClr val="753134"/>
              </a:solidFill>
              <a:latin typeface="HK Grotesk Bold"/>
            </a:endParaRPr>
          </a:p>
        </p:txBody>
      </p:sp>
      <p:sp>
        <p:nvSpPr>
          <p:cNvPr id="3" name="Freeform 3"/>
          <p:cNvSpPr/>
          <p:nvPr/>
        </p:nvSpPr>
        <p:spPr>
          <a:xfrm rot="4593668">
            <a:off x="-821597" y="-1137424"/>
            <a:ext cx="3428735" cy="2855202"/>
          </a:xfrm>
          <a:custGeom>
            <a:avLst/>
            <a:gdLst/>
            <a:ahLst/>
            <a:cxnLst/>
            <a:rect l="l" t="t" r="r" b="b"/>
            <a:pathLst>
              <a:path w="3428735" h="2855202">
                <a:moveTo>
                  <a:pt x="0" y="0"/>
                </a:moveTo>
                <a:lnTo>
                  <a:pt x="3428735" y="0"/>
                </a:lnTo>
                <a:lnTo>
                  <a:pt x="3428735" y="2855202"/>
                </a:lnTo>
                <a:lnTo>
                  <a:pt x="0" y="285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4472035">
            <a:off x="-1406320" y="-1257006"/>
            <a:ext cx="3294899" cy="2743752"/>
          </a:xfrm>
          <a:custGeom>
            <a:avLst/>
            <a:gdLst/>
            <a:ahLst/>
            <a:cxnLst/>
            <a:rect l="l" t="t" r="r" b="b"/>
            <a:pathLst>
              <a:path w="3294899" h="2743752">
                <a:moveTo>
                  <a:pt x="0" y="0"/>
                </a:moveTo>
                <a:lnTo>
                  <a:pt x="3294899" y="0"/>
                </a:lnTo>
                <a:lnTo>
                  <a:pt x="3294899" y="2743752"/>
                </a:lnTo>
                <a:lnTo>
                  <a:pt x="0" y="27437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-5535370">
            <a:off x="-1225371" y="-1400725"/>
            <a:ext cx="2450742" cy="2685076"/>
          </a:xfrm>
          <a:custGeom>
            <a:avLst/>
            <a:gdLst/>
            <a:ahLst/>
            <a:cxnLst/>
            <a:rect l="l" t="t" r="r" b="b"/>
            <a:pathLst>
              <a:path w="2450742" h="2685076">
                <a:moveTo>
                  <a:pt x="0" y="0"/>
                </a:moveTo>
                <a:lnTo>
                  <a:pt x="2450742" y="0"/>
                </a:lnTo>
                <a:lnTo>
                  <a:pt x="2450742" y="2685076"/>
                </a:lnTo>
                <a:lnTo>
                  <a:pt x="0" y="2685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60236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D8E6C-80EB-4E81-B504-AAF2F9022403}"/>
              </a:ext>
            </a:extLst>
          </p:cNvPr>
          <p:cNvSpPr txBox="1"/>
          <p:nvPr/>
        </p:nvSpPr>
        <p:spPr>
          <a:xfrm>
            <a:off x="4543057" y="3336049"/>
            <a:ext cx="128839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cs typeface="Times New Roman" panose="02020603050405020304" pitchFamily="18" charset="0"/>
              </a:rPr>
              <a:t>Fazemos aproximações para as derivadas a partir de aproximações por Série de Taylor. Para realizar os cálculos precisamos ter uma malha de </a:t>
            </a:r>
            <a:r>
              <a:rPr lang="pt-BR" sz="3200" dirty="0" err="1">
                <a:cs typeface="Times New Roman" panose="02020603050405020304" pitchFamily="18" charset="0"/>
              </a:rPr>
              <a:t>discretização</a:t>
            </a:r>
            <a:r>
              <a:rPr lang="pt-BR" sz="3200" dirty="0">
                <a:cs typeface="Times New Roman" panose="02020603050405020304" pitchFamily="18" charset="0"/>
              </a:rPr>
              <a:t> definida com n pontos de </a:t>
            </a:r>
            <a:r>
              <a:rPr lang="pt-BR" sz="3200" dirty="0" err="1">
                <a:cs typeface="Times New Roman" panose="02020603050405020304" pitchFamily="18" charset="0"/>
              </a:rPr>
              <a:t>discretização</a:t>
            </a:r>
            <a:r>
              <a:rPr lang="pt-BR" sz="3200" dirty="0">
                <a:cs typeface="Times New Roman" panose="02020603050405020304" pitchFamily="18" charset="0"/>
              </a:rPr>
              <a:t> (nós).</a:t>
            </a:r>
          </a:p>
          <a:p>
            <a:pPr algn="just"/>
            <a:endParaRPr lang="pt-BR" sz="3200" dirty="0">
              <a:cs typeface="Times New Roman" panose="02020603050405020304" pitchFamily="18" charset="0"/>
            </a:endParaRPr>
          </a:p>
          <a:p>
            <a:pPr algn="just"/>
            <a:r>
              <a:rPr lang="pt-BR" sz="3200" dirty="0">
                <a:cs typeface="Times New Roman" panose="02020603050405020304" pitchFamily="18" charset="0"/>
              </a:rPr>
              <a:t>Aproximações de Segunda Ordem:</a:t>
            </a:r>
            <a:endParaRPr lang="en-US" sz="3200" dirty="0">
              <a:cs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3BEF8D3-AABB-4A37-A24F-59EE771F15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2400" y="8343900"/>
            <a:ext cx="5181600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98AEA38-71EC-4D37-864F-94CB22AE0A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44200" y="8343900"/>
            <a:ext cx="5705475" cy="1057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76998AD-FA06-4F3F-B22B-5FDE42984A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02781" y="6861336"/>
            <a:ext cx="5263638" cy="1057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39B28A3-2E0D-4E0B-A36E-0C7FE1BAF3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76005" y="6861336"/>
            <a:ext cx="4410790" cy="10549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2" descr="Python (programming language) - Wikipedia">
            <a:extLst>
              <a:ext uri="{FF2B5EF4-FFF2-40B4-BE49-F238E27FC236}">
                <a16:creationId xmlns:a16="http://schemas.microsoft.com/office/drawing/2014/main" id="{0639229F-037D-4C1A-998A-7BB1E4688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0" y="1268229"/>
            <a:ext cx="850421" cy="93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C667DC3-BD84-48F6-868E-55B17BB8796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2648" y="2972289"/>
            <a:ext cx="2668752" cy="324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0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02</a:t>
            </a:r>
          </a:p>
        </p:txBody>
      </p:sp>
      <p:sp>
        <p:nvSpPr>
          <p:cNvPr id="4" name="Freeform 4"/>
          <p:cNvSpPr/>
          <p:nvPr/>
        </p:nvSpPr>
        <p:spPr>
          <a:xfrm rot="1895548">
            <a:off x="-3553259" y="867376"/>
            <a:ext cx="8123204" cy="6764414"/>
          </a:xfrm>
          <a:custGeom>
            <a:avLst/>
            <a:gdLst/>
            <a:ahLst/>
            <a:cxnLst/>
            <a:rect l="l" t="t" r="r" b="b"/>
            <a:pathLst>
              <a:path w="8123204" h="6764414">
                <a:moveTo>
                  <a:pt x="0" y="0"/>
                </a:moveTo>
                <a:lnTo>
                  <a:pt x="8123204" y="0"/>
                </a:lnTo>
                <a:lnTo>
                  <a:pt x="8123204" y="6764414"/>
                </a:lnTo>
                <a:lnTo>
                  <a:pt x="0" y="6764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1773915">
            <a:off x="-4277720" y="1004341"/>
            <a:ext cx="7806124" cy="6500373"/>
          </a:xfrm>
          <a:custGeom>
            <a:avLst/>
            <a:gdLst/>
            <a:ahLst/>
            <a:cxnLst/>
            <a:rect l="l" t="t" r="r" b="b"/>
            <a:pathLst>
              <a:path w="7806124" h="6500373">
                <a:moveTo>
                  <a:pt x="0" y="0"/>
                </a:moveTo>
                <a:lnTo>
                  <a:pt x="7806125" y="0"/>
                </a:lnTo>
                <a:lnTo>
                  <a:pt x="7806125" y="6500372"/>
                </a:lnTo>
                <a:lnTo>
                  <a:pt x="0" y="65003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 rot="8269650">
            <a:off x="-1434050" y="2759093"/>
            <a:ext cx="4352627" cy="4768815"/>
          </a:xfrm>
          <a:custGeom>
            <a:avLst/>
            <a:gdLst/>
            <a:ahLst/>
            <a:cxnLst/>
            <a:rect l="l" t="t" r="r" b="b"/>
            <a:pathLst>
              <a:path w="4352627" h="4768815">
                <a:moveTo>
                  <a:pt x="0" y="0"/>
                </a:moveTo>
                <a:lnTo>
                  <a:pt x="4352627" y="0"/>
                </a:lnTo>
                <a:lnTo>
                  <a:pt x="4352627" y="4768814"/>
                </a:lnTo>
                <a:lnTo>
                  <a:pt x="0" y="47688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2091E330-82F7-428F-AAFB-533D865435BC}"/>
              </a:ext>
            </a:extLst>
          </p:cNvPr>
          <p:cNvSpPr txBox="1"/>
          <p:nvPr/>
        </p:nvSpPr>
        <p:spPr>
          <a:xfrm>
            <a:off x="3114743" y="4034286"/>
            <a:ext cx="9753600" cy="2218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en-US" sz="4000" dirty="0">
                <a:solidFill>
                  <a:srgbClr val="7531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K Grotesk Bold"/>
              </a:rPr>
              <a:t>MÉTODO DAS DIFERENÇAS FINITAS</a:t>
            </a:r>
            <a:endParaRPr lang="en-US" sz="4000" dirty="0">
              <a:solidFill>
                <a:srgbClr val="000000"/>
              </a:solidFill>
              <a:latin typeface="HK Grotesk Bold"/>
            </a:endParaRPr>
          </a:p>
          <a:p>
            <a:pPr>
              <a:lnSpc>
                <a:spcPts val="9223"/>
              </a:lnSpc>
            </a:pPr>
            <a:r>
              <a:rPr lang="en-US" sz="4000" dirty="0">
                <a:solidFill>
                  <a:srgbClr val="000000"/>
                </a:solidFill>
                <a:latin typeface="HK Grotesk Bold"/>
              </a:rPr>
              <a:t>EQUAÇÃO DIFERENCIAL PARCIAL</a:t>
            </a:r>
          </a:p>
        </p:txBody>
      </p:sp>
    </p:spTree>
    <p:extLst>
      <p:ext uri="{BB962C8B-B14F-4D97-AF65-F5344CB8AC3E}">
        <p14:creationId xmlns:p14="http://schemas.microsoft.com/office/powerpoint/2010/main" val="72075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41265" y="1108024"/>
            <a:ext cx="15718035" cy="10924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pt-BR" sz="5400" dirty="0">
                <a:solidFill>
                  <a:srgbClr val="753134"/>
                </a:solidFill>
                <a:latin typeface="HK Grotesk Bold"/>
              </a:rPr>
              <a:t>Método das Diferenças Finitas</a:t>
            </a:r>
          </a:p>
        </p:txBody>
      </p:sp>
      <p:sp>
        <p:nvSpPr>
          <p:cNvPr id="3" name="Freeform 3"/>
          <p:cNvSpPr/>
          <p:nvPr/>
        </p:nvSpPr>
        <p:spPr>
          <a:xfrm rot="4593668">
            <a:off x="-821597" y="-1137424"/>
            <a:ext cx="3428735" cy="2855202"/>
          </a:xfrm>
          <a:custGeom>
            <a:avLst/>
            <a:gdLst/>
            <a:ahLst/>
            <a:cxnLst/>
            <a:rect l="l" t="t" r="r" b="b"/>
            <a:pathLst>
              <a:path w="3428735" h="2855202">
                <a:moveTo>
                  <a:pt x="0" y="0"/>
                </a:moveTo>
                <a:lnTo>
                  <a:pt x="3428735" y="0"/>
                </a:lnTo>
                <a:lnTo>
                  <a:pt x="3428735" y="2855202"/>
                </a:lnTo>
                <a:lnTo>
                  <a:pt x="0" y="285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4472035">
            <a:off x="-1406320" y="-1257006"/>
            <a:ext cx="3294899" cy="2743752"/>
          </a:xfrm>
          <a:custGeom>
            <a:avLst/>
            <a:gdLst/>
            <a:ahLst/>
            <a:cxnLst/>
            <a:rect l="l" t="t" r="r" b="b"/>
            <a:pathLst>
              <a:path w="3294899" h="2743752">
                <a:moveTo>
                  <a:pt x="0" y="0"/>
                </a:moveTo>
                <a:lnTo>
                  <a:pt x="3294899" y="0"/>
                </a:lnTo>
                <a:lnTo>
                  <a:pt x="3294899" y="2743752"/>
                </a:lnTo>
                <a:lnTo>
                  <a:pt x="0" y="27437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-5535370">
            <a:off x="-1225371" y="-1400725"/>
            <a:ext cx="2450742" cy="2685076"/>
          </a:xfrm>
          <a:custGeom>
            <a:avLst/>
            <a:gdLst/>
            <a:ahLst/>
            <a:cxnLst/>
            <a:rect l="l" t="t" r="r" b="b"/>
            <a:pathLst>
              <a:path w="2450742" h="2685076">
                <a:moveTo>
                  <a:pt x="0" y="0"/>
                </a:moveTo>
                <a:lnTo>
                  <a:pt x="2450742" y="0"/>
                </a:lnTo>
                <a:lnTo>
                  <a:pt x="2450742" y="2685076"/>
                </a:lnTo>
                <a:lnTo>
                  <a:pt x="0" y="2685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1D8E6C-80EB-4E81-B504-AAF2F9022403}"/>
                  </a:ext>
                </a:extLst>
              </p:cNvPr>
              <p:cNvSpPr txBox="1"/>
              <p:nvPr/>
            </p:nvSpPr>
            <p:spPr>
              <a:xfrm>
                <a:off x="1541264" y="3088750"/>
                <a:ext cx="15718035" cy="5509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 algn="just">
                  <a:buFont typeface="Arial" panose="020B0604020202020204" pitchFamily="34" charset="0"/>
                  <a:buChar char="•"/>
                </a:pPr>
                <a:r>
                  <a:rPr lang="pt-BR" sz="3200" dirty="0">
                    <a:cs typeface="Times New Roman" panose="02020603050405020304" pitchFamily="18" charset="0"/>
                  </a:rPr>
                  <a:t>Definirmos a malha espacial de </a:t>
                </a:r>
                <a:r>
                  <a:rPr lang="pt-BR" sz="3200" dirty="0" err="1">
                    <a:cs typeface="Times New Roman" panose="02020603050405020304" pitchFamily="18" charset="0"/>
                  </a:rPr>
                  <a:t>discretização</a:t>
                </a:r>
                <a:r>
                  <a:rPr lang="pt-BR" sz="3200" dirty="0">
                    <a:cs typeface="Times New Roman" panose="02020603050405020304" pitchFamily="18" charset="0"/>
                  </a:rPr>
                  <a:t>:</a:t>
                </a:r>
              </a:p>
              <a:p>
                <a:pPr marL="514350" indent="-514350" algn="just">
                  <a:buFont typeface="Arial" panose="020B0604020202020204" pitchFamily="34" charset="0"/>
                  <a:buChar char="•"/>
                </a:pPr>
                <a:endParaRPr lang="pt-BR" sz="3200" dirty="0">
                  <a:cs typeface="Times New Roman" panose="02020603050405020304" pitchFamily="18" charset="0"/>
                </a:endParaRPr>
              </a:p>
              <a:p>
                <a:pPr marL="514350" indent="-514350" algn="just">
                  <a:buFont typeface="Arial" panose="020B0604020202020204" pitchFamily="34" charset="0"/>
                  <a:buChar char="•"/>
                </a:pPr>
                <a:endParaRPr lang="pt-BR" sz="3200" dirty="0"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sz="3200" dirty="0">
                    <a:cs typeface="Times New Roman" panose="02020603050405020304" pitchFamily="18" charset="0"/>
                  </a:rPr>
                  <a:t>Conjunto de pontos espaciais separados por um ∆x e contidos num intervalo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pt-BR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BR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pt-BR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sz="3200" dirty="0">
                    <a:cs typeface="Times New Roman" panose="02020603050405020304" pitchFamily="18" charset="0"/>
                  </a:rPr>
                  <a:t> com diferentes números de nós internos.</a:t>
                </a:r>
              </a:p>
              <a:p>
                <a:pPr algn="just"/>
                <a:endParaRPr lang="pt-BR" sz="3200" dirty="0">
                  <a:cs typeface="Times New Roman" panose="02020603050405020304" pitchFamily="18" charset="0"/>
                </a:endParaRPr>
              </a:p>
              <a:p>
                <a:pPr algn="just"/>
                <a:endParaRPr lang="pt-BR" sz="3200" dirty="0">
                  <a:cs typeface="Times New Roman" panose="02020603050405020304" pitchFamily="18" charset="0"/>
                </a:endParaRPr>
              </a:p>
              <a:p>
                <a:pPr algn="just"/>
                <a:endParaRPr lang="pt-BR" sz="3200" dirty="0">
                  <a:cs typeface="Times New Roman" panose="02020603050405020304" pitchFamily="18" charset="0"/>
                </a:endParaRPr>
              </a:p>
              <a:p>
                <a:pPr algn="just"/>
                <a:endParaRPr lang="pt-BR" sz="3200" dirty="0">
                  <a:cs typeface="Times New Roman" panose="02020603050405020304" pitchFamily="18" charset="0"/>
                </a:endParaRPr>
              </a:p>
              <a:p>
                <a:pPr algn="just"/>
                <a:endParaRPr lang="pt-BR" sz="3200" dirty="0"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sz="3200" dirty="0">
                    <a:cs typeface="Times New Roman" panose="02020603050405020304" pitchFamily="18" charset="0"/>
                  </a:rPr>
                  <a:t>O valor do ∆x pode variar ou ser constante dentro dos intervalos.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1D8E6C-80EB-4E81-B504-AAF2F9022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264" y="3088750"/>
                <a:ext cx="15718035" cy="5509200"/>
              </a:xfrm>
              <a:prstGeom prst="rect">
                <a:avLst/>
              </a:prstGeom>
              <a:blipFill>
                <a:blip r:embed="rId8"/>
                <a:stretch>
                  <a:fillRect l="-1009" t="-1440" r="-970" b="-27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m 13">
            <a:extLst>
              <a:ext uri="{FF2B5EF4-FFF2-40B4-BE49-F238E27FC236}">
                <a16:creationId xmlns:a16="http://schemas.microsoft.com/office/drawing/2014/main" id="{3DA3A860-CDBA-40A4-B55E-90C386FDC1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5405" y="5843350"/>
            <a:ext cx="7749752" cy="197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9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41265" y="1108024"/>
            <a:ext cx="15718035" cy="10924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pt-BR" sz="5400" dirty="0">
                <a:solidFill>
                  <a:srgbClr val="753134"/>
                </a:solidFill>
                <a:latin typeface="HK Grotesk Bold"/>
              </a:rPr>
              <a:t>Método das Diferenças Finitas</a:t>
            </a:r>
          </a:p>
        </p:txBody>
      </p:sp>
      <p:sp>
        <p:nvSpPr>
          <p:cNvPr id="3" name="Freeform 3"/>
          <p:cNvSpPr/>
          <p:nvPr/>
        </p:nvSpPr>
        <p:spPr>
          <a:xfrm rot="4593668">
            <a:off x="-821597" y="-1137424"/>
            <a:ext cx="3428735" cy="2855202"/>
          </a:xfrm>
          <a:custGeom>
            <a:avLst/>
            <a:gdLst/>
            <a:ahLst/>
            <a:cxnLst/>
            <a:rect l="l" t="t" r="r" b="b"/>
            <a:pathLst>
              <a:path w="3428735" h="2855202">
                <a:moveTo>
                  <a:pt x="0" y="0"/>
                </a:moveTo>
                <a:lnTo>
                  <a:pt x="3428735" y="0"/>
                </a:lnTo>
                <a:lnTo>
                  <a:pt x="3428735" y="2855202"/>
                </a:lnTo>
                <a:lnTo>
                  <a:pt x="0" y="285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4472035">
            <a:off x="-1406320" y="-1257006"/>
            <a:ext cx="3294899" cy="2743752"/>
          </a:xfrm>
          <a:custGeom>
            <a:avLst/>
            <a:gdLst/>
            <a:ahLst/>
            <a:cxnLst/>
            <a:rect l="l" t="t" r="r" b="b"/>
            <a:pathLst>
              <a:path w="3294899" h="2743752">
                <a:moveTo>
                  <a:pt x="0" y="0"/>
                </a:moveTo>
                <a:lnTo>
                  <a:pt x="3294899" y="0"/>
                </a:lnTo>
                <a:lnTo>
                  <a:pt x="3294899" y="2743752"/>
                </a:lnTo>
                <a:lnTo>
                  <a:pt x="0" y="27437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-5535370">
            <a:off x="-1225371" y="-1400725"/>
            <a:ext cx="2450742" cy="2685076"/>
          </a:xfrm>
          <a:custGeom>
            <a:avLst/>
            <a:gdLst/>
            <a:ahLst/>
            <a:cxnLst/>
            <a:rect l="l" t="t" r="r" b="b"/>
            <a:pathLst>
              <a:path w="2450742" h="2685076">
                <a:moveTo>
                  <a:pt x="0" y="0"/>
                </a:moveTo>
                <a:lnTo>
                  <a:pt x="2450742" y="0"/>
                </a:lnTo>
                <a:lnTo>
                  <a:pt x="2450742" y="2685076"/>
                </a:lnTo>
                <a:lnTo>
                  <a:pt x="0" y="2685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D8E6C-80EB-4E81-B504-AAF2F9022403}"/>
              </a:ext>
            </a:extLst>
          </p:cNvPr>
          <p:cNvSpPr txBox="1"/>
          <p:nvPr/>
        </p:nvSpPr>
        <p:spPr>
          <a:xfrm>
            <a:off x="1541265" y="3009900"/>
            <a:ext cx="1571803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pt-BR" sz="3200" dirty="0">
                <a:cs typeface="Times New Roman" panose="02020603050405020304" pitchFamily="18" charset="0"/>
              </a:rPr>
              <a:t>Definirmos a ordem das aproximações das derivadas espaciais: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pt-BR" sz="3200" dirty="0">
              <a:cs typeface="Times New Roman" panose="02020603050405020304" pitchFamily="18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pt-BR" sz="3200" dirty="0">
              <a:cs typeface="Times New Roman" panose="02020603050405020304" pitchFamily="18" charset="0"/>
            </a:endParaRPr>
          </a:p>
          <a:p>
            <a:pPr algn="just"/>
            <a:r>
              <a:rPr lang="pt-BR" sz="3200" dirty="0">
                <a:cs typeface="Times New Roman" panose="02020603050405020304" pitchFamily="18" charset="0"/>
              </a:rPr>
              <a:t>As aproximações das derivadas espaciais são obtidas a partir da Série de Taylor truncada, o que dependendo da ordem do truncamento pode gerar diferentes ordem de erros na nossa aproximação.</a:t>
            </a:r>
          </a:p>
          <a:p>
            <a:pPr algn="just"/>
            <a:endParaRPr lang="pt-BR" sz="3200" dirty="0">
              <a:cs typeface="Times New Roman" panose="02020603050405020304" pitchFamily="18" charset="0"/>
            </a:endParaRPr>
          </a:p>
          <a:p>
            <a:pPr algn="just"/>
            <a:r>
              <a:rPr lang="pt-BR" sz="3200" dirty="0">
                <a:cs typeface="Times New Roman" panose="02020603050405020304" pitchFamily="18" charset="0"/>
              </a:rPr>
              <a:t>Existem três principais tipos de aproximações: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pt-BR" sz="3200" dirty="0">
                <a:cs typeface="Times New Roman" panose="02020603050405020304" pitchFamily="18" charset="0"/>
              </a:rPr>
              <a:t>Diferenças Centrais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pt-BR" sz="3200" dirty="0">
                <a:cs typeface="Times New Roman" panose="02020603050405020304" pitchFamily="18" charset="0"/>
              </a:rPr>
              <a:t>Diferenças Progressivas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pt-BR" sz="3200" dirty="0">
                <a:cs typeface="Times New Roman" panose="02020603050405020304" pitchFamily="18" charset="0"/>
              </a:rPr>
              <a:t>Diferenças Regressivas</a:t>
            </a:r>
          </a:p>
          <a:p>
            <a:pPr algn="just"/>
            <a:endParaRPr lang="pt-BR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62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41265" y="1108024"/>
            <a:ext cx="15718035" cy="10924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pt-BR" sz="5400" dirty="0">
                <a:solidFill>
                  <a:srgbClr val="753134"/>
                </a:solidFill>
                <a:latin typeface="HK Grotesk Bold"/>
              </a:rPr>
              <a:t>Método das Diferenças Finitas</a:t>
            </a:r>
          </a:p>
        </p:txBody>
      </p:sp>
      <p:sp>
        <p:nvSpPr>
          <p:cNvPr id="3" name="Freeform 3"/>
          <p:cNvSpPr/>
          <p:nvPr/>
        </p:nvSpPr>
        <p:spPr>
          <a:xfrm rot="4593668">
            <a:off x="-821597" y="-1137424"/>
            <a:ext cx="3428735" cy="2855202"/>
          </a:xfrm>
          <a:custGeom>
            <a:avLst/>
            <a:gdLst/>
            <a:ahLst/>
            <a:cxnLst/>
            <a:rect l="l" t="t" r="r" b="b"/>
            <a:pathLst>
              <a:path w="3428735" h="2855202">
                <a:moveTo>
                  <a:pt x="0" y="0"/>
                </a:moveTo>
                <a:lnTo>
                  <a:pt x="3428735" y="0"/>
                </a:lnTo>
                <a:lnTo>
                  <a:pt x="3428735" y="2855202"/>
                </a:lnTo>
                <a:lnTo>
                  <a:pt x="0" y="285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4472035">
            <a:off x="-1406320" y="-1257006"/>
            <a:ext cx="3294899" cy="2743752"/>
          </a:xfrm>
          <a:custGeom>
            <a:avLst/>
            <a:gdLst/>
            <a:ahLst/>
            <a:cxnLst/>
            <a:rect l="l" t="t" r="r" b="b"/>
            <a:pathLst>
              <a:path w="3294899" h="2743752">
                <a:moveTo>
                  <a:pt x="0" y="0"/>
                </a:moveTo>
                <a:lnTo>
                  <a:pt x="3294899" y="0"/>
                </a:lnTo>
                <a:lnTo>
                  <a:pt x="3294899" y="2743752"/>
                </a:lnTo>
                <a:lnTo>
                  <a:pt x="0" y="27437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-5535370">
            <a:off x="-1225371" y="-1400725"/>
            <a:ext cx="2450742" cy="2685076"/>
          </a:xfrm>
          <a:custGeom>
            <a:avLst/>
            <a:gdLst/>
            <a:ahLst/>
            <a:cxnLst/>
            <a:rect l="l" t="t" r="r" b="b"/>
            <a:pathLst>
              <a:path w="2450742" h="2685076">
                <a:moveTo>
                  <a:pt x="0" y="0"/>
                </a:moveTo>
                <a:lnTo>
                  <a:pt x="2450742" y="0"/>
                </a:lnTo>
                <a:lnTo>
                  <a:pt x="2450742" y="2685076"/>
                </a:lnTo>
                <a:lnTo>
                  <a:pt x="0" y="2685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D8E6C-80EB-4E81-B504-AAF2F9022403}"/>
              </a:ext>
            </a:extLst>
          </p:cNvPr>
          <p:cNvSpPr txBox="1"/>
          <p:nvPr/>
        </p:nvSpPr>
        <p:spPr>
          <a:xfrm>
            <a:off x="1541265" y="2642005"/>
            <a:ext cx="15718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pt-BR" sz="3200" dirty="0">
                <a:cs typeface="Times New Roman" panose="02020603050405020304" pitchFamily="18" charset="0"/>
              </a:rPr>
              <a:t>Diferenças Centrais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50FD956-7182-4D23-A36C-F931BFC642C3}"/>
              </a:ext>
            </a:extLst>
          </p:cNvPr>
          <p:cNvSpPr txBox="1"/>
          <p:nvPr/>
        </p:nvSpPr>
        <p:spPr>
          <a:xfrm>
            <a:off x="277572" y="9640669"/>
            <a:ext cx="1783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Fornberg</a:t>
            </a:r>
            <a:r>
              <a:rPr lang="en-US" dirty="0"/>
              <a:t>, Bengt (1988), "Generation of Finite Difference Formulas on Arbitrarily Spaced Grids", Mathematics of Computation, 51 (184): 699–706, doi:10.1090/S0025-5718-1988-0935077-0, ISSN 0025-5718.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791B530-BF8E-45B4-AC5B-E542F50D2C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" y="3487225"/>
            <a:ext cx="9011649" cy="5681553"/>
          </a:xfrm>
          <a:prstGeom prst="rect">
            <a:avLst/>
          </a:prstGeom>
        </p:spPr>
      </p:pic>
      <p:sp>
        <p:nvSpPr>
          <p:cNvPr id="12" name="TextBox 6">
            <a:extLst>
              <a:ext uri="{FF2B5EF4-FFF2-40B4-BE49-F238E27FC236}">
                <a16:creationId xmlns:a16="http://schemas.microsoft.com/office/drawing/2014/main" id="{B1DF080D-1CC9-4C3C-AE6D-D667A748161F}"/>
              </a:ext>
            </a:extLst>
          </p:cNvPr>
          <p:cNvSpPr txBox="1"/>
          <p:nvPr/>
        </p:nvSpPr>
        <p:spPr>
          <a:xfrm>
            <a:off x="9939131" y="3120230"/>
            <a:ext cx="72969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SzPct val="95000"/>
              <a:buFont typeface="Wingdings" panose="05000000000000000000" pitchFamily="2" charset="2"/>
              <a:buChar char="§"/>
            </a:pPr>
            <a:r>
              <a:rPr lang="pt-BR" sz="3200" dirty="0">
                <a:cs typeface="Times New Roman" panose="02020603050405020304" pitchFamily="18" charset="0"/>
              </a:rPr>
              <a:t>Necessitamos de informações futuras e passadas para obtermos este tipo de aproximação, ou seja, não é ideal para CC nas extremidades do domínio, nem para problemas puramente </a:t>
            </a:r>
            <a:r>
              <a:rPr lang="pt-BR" sz="3200" dirty="0" err="1">
                <a:cs typeface="Times New Roman" panose="02020603050405020304" pitchFamily="18" charset="0"/>
              </a:rPr>
              <a:t>advectivos</a:t>
            </a:r>
            <a:r>
              <a:rPr lang="pt-BR" sz="3200" dirty="0"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SzPct val="95000"/>
              <a:buFont typeface="Wingdings" panose="05000000000000000000" pitchFamily="2" charset="2"/>
              <a:buChar char="§"/>
            </a:pPr>
            <a:r>
              <a:rPr lang="pt-BR" sz="3200" dirty="0">
                <a:cs typeface="Times New Roman" panose="02020603050405020304" pitchFamily="18" charset="0"/>
              </a:rPr>
              <a:t>Exemplos: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7FD150F-A96D-4194-A464-863D4617DD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84415" y="6786413"/>
            <a:ext cx="4246165" cy="1015622"/>
          </a:xfrm>
          <a:prstGeom prst="rect">
            <a:avLst/>
          </a:prstGeom>
          <a:ln>
            <a:noFill/>
          </a:ln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8052DBB-D7DD-4F1C-9CB6-0C4AB52E8A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87630" y="8472348"/>
            <a:ext cx="5046362" cy="1013632"/>
          </a:xfrm>
          <a:prstGeom prst="rect">
            <a:avLst/>
          </a:prstGeom>
          <a:ln>
            <a:noFill/>
          </a:ln>
        </p:spPr>
      </p:pic>
      <p:sp>
        <p:nvSpPr>
          <p:cNvPr id="16" name="TextBox 6">
            <a:extLst>
              <a:ext uri="{FF2B5EF4-FFF2-40B4-BE49-F238E27FC236}">
                <a16:creationId xmlns:a16="http://schemas.microsoft.com/office/drawing/2014/main" id="{12B623BA-F13F-45AE-B622-E42EBF8088E2}"/>
              </a:ext>
            </a:extLst>
          </p:cNvPr>
          <p:cNvSpPr txBox="1"/>
          <p:nvPr/>
        </p:nvSpPr>
        <p:spPr>
          <a:xfrm>
            <a:off x="10209143" y="7897299"/>
            <a:ext cx="7296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SzPct val="95000"/>
            </a:pPr>
            <a:r>
              <a:rPr lang="pt-BR" sz="2400" dirty="0">
                <a:cs typeface="Times New Roman" panose="02020603050405020304" pitchFamily="18" charset="0"/>
              </a:rPr>
              <a:t>Segunda Derivada com erro de ordem 2:</a:t>
            </a: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3E849093-F7F0-4097-BC94-76EA3B433700}"/>
              </a:ext>
            </a:extLst>
          </p:cNvPr>
          <p:cNvSpPr txBox="1"/>
          <p:nvPr/>
        </p:nvSpPr>
        <p:spPr>
          <a:xfrm>
            <a:off x="10209143" y="6280602"/>
            <a:ext cx="7296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SzPct val="95000"/>
            </a:pPr>
            <a:r>
              <a:rPr lang="pt-BR" sz="2400" dirty="0">
                <a:cs typeface="Times New Roman" panose="02020603050405020304" pitchFamily="18" charset="0"/>
              </a:rPr>
              <a:t>Primeira Derivada com erro de ordem 2:</a:t>
            </a:r>
          </a:p>
        </p:txBody>
      </p:sp>
    </p:spTree>
    <p:extLst>
      <p:ext uri="{BB962C8B-B14F-4D97-AF65-F5344CB8AC3E}">
        <p14:creationId xmlns:p14="http://schemas.microsoft.com/office/powerpoint/2010/main" val="128625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41265" y="1108024"/>
            <a:ext cx="15718035" cy="10924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pt-BR" sz="5400" dirty="0">
                <a:solidFill>
                  <a:srgbClr val="753134"/>
                </a:solidFill>
                <a:latin typeface="HK Grotesk Bold"/>
              </a:rPr>
              <a:t>Método das Diferenças Finitas</a:t>
            </a:r>
          </a:p>
        </p:txBody>
      </p:sp>
      <p:sp>
        <p:nvSpPr>
          <p:cNvPr id="3" name="Freeform 3"/>
          <p:cNvSpPr/>
          <p:nvPr/>
        </p:nvSpPr>
        <p:spPr>
          <a:xfrm rot="4593668">
            <a:off x="-821597" y="-1137424"/>
            <a:ext cx="3428735" cy="2855202"/>
          </a:xfrm>
          <a:custGeom>
            <a:avLst/>
            <a:gdLst/>
            <a:ahLst/>
            <a:cxnLst/>
            <a:rect l="l" t="t" r="r" b="b"/>
            <a:pathLst>
              <a:path w="3428735" h="2855202">
                <a:moveTo>
                  <a:pt x="0" y="0"/>
                </a:moveTo>
                <a:lnTo>
                  <a:pt x="3428735" y="0"/>
                </a:lnTo>
                <a:lnTo>
                  <a:pt x="3428735" y="2855202"/>
                </a:lnTo>
                <a:lnTo>
                  <a:pt x="0" y="285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4472035">
            <a:off x="-1406320" y="-1257006"/>
            <a:ext cx="3294899" cy="2743752"/>
          </a:xfrm>
          <a:custGeom>
            <a:avLst/>
            <a:gdLst/>
            <a:ahLst/>
            <a:cxnLst/>
            <a:rect l="l" t="t" r="r" b="b"/>
            <a:pathLst>
              <a:path w="3294899" h="2743752">
                <a:moveTo>
                  <a:pt x="0" y="0"/>
                </a:moveTo>
                <a:lnTo>
                  <a:pt x="3294899" y="0"/>
                </a:lnTo>
                <a:lnTo>
                  <a:pt x="3294899" y="2743752"/>
                </a:lnTo>
                <a:lnTo>
                  <a:pt x="0" y="27437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-5535370">
            <a:off x="-1225371" y="-1400725"/>
            <a:ext cx="2450742" cy="2685076"/>
          </a:xfrm>
          <a:custGeom>
            <a:avLst/>
            <a:gdLst/>
            <a:ahLst/>
            <a:cxnLst/>
            <a:rect l="l" t="t" r="r" b="b"/>
            <a:pathLst>
              <a:path w="2450742" h="2685076">
                <a:moveTo>
                  <a:pt x="0" y="0"/>
                </a:moveTo>
                <a:lnTo>
                  <a:pt x="2450742" y="0"/>
                </a:lnTo>
                <a:lnTo>
                  <a:pt x="2450742" y="2685076"/>
                </a:lnTo>
                <a:lnTo>
                  <a:pt x="0" y="2685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D8E6C-80EB-4E81-B504-AAF2F9022403}"/>
              </a:ext>
            </a:extLst>
          </p:cNvPr>
          <p:cNvSpPr txBox="1"/>
          <p:nvPr/>
        </p:nvSpPr>
        <p:spPr>
          <a:xfrm>
            <a:off x="1541265" y="2716894"/>
            <a:ext cx="15718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pt-BR" sz="3200" dirty="0">
                <a:cs typeface="Times New Roman" panose="02020603050405020304" pitchFamily="18" charset="0"/>
              </a:rPr>
              <a:t>Diferenças Progressiva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50FD956-7182-4D23-A36C-F931BFC642C3}"/>
              </a:ext>
            </a:extLst>
          </p:cNvPr>
          <p:cNvSpPr txBox="1"/>
          <p:nvPr/>
        </p:nvSpPr>
        <p:spPr>
          <a:xfrm>
            <a:off x="277572" y="9640669"/>
            <a:ext cx="1783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Fornberg</a:t>
            </a:r>
            <a:r>
              <a:rPr lang="en-US" dirty="0"/>
              <a:t>, Bengt (1988), "Generation of Finite Difference Formulas on Arbitrarily Spaced Grids", Mathematics of Computation, 51 (184): 699–706, doi:10.1090/S0025-5718-1988-0935077-0, ISSN 0025-5718.</a:t>
            </a:r>
            <a:endParaRPr lang="pt-BR" dirty="0"/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B1DF080D-1CC9-4C3C-AE6D-D667A748161F}"/>
              </a:ext>
            </a:extLst>
          </p:cNvPr>
          <p:cNvSpPr txBox="1"/>
          <p:nvPr/>
        </p:nvSpPr>
        <p:spPr>
          <a:xfrm>
            <a:off x="9962322" y="3312440"/>
            <a:ext cx="72969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SzPct val="95000"/>
              <a:buFont typeface="Wingdings" panose="05000000000000000000" pitchFamily="2" charset="2"/>
              <a:buChar char="§"/>
            </a:pPr>
            <a:r>
              <a:rPr lang="pt-BR" sz="3200" dirty="0">
                <a:cs typeface="Times New Roman" panose="02020603050405020304" pitchFamily="18" charset="0"/>
              </a:rPr>
              <a:t>Necessitamos de informações futuras para obtermos este tipo de aproximação, ou seja, ideal para CC nas extremidade inicial do domínio.</a:t>
            </a:r>
          </a:p>
          <a:p>
            <a:pPr marL="514350" indent="-514350" algn="just">
              <a:buSzPct val="95000"/>
              <a:buFont typeface="Wingdings" panose="05000000000000000000" pitchFamily="2" charset="2"/>
              <a:buChar char="§"/>
            </a:pPr>
            <a:endParaRPr lang="pt-BR" sz="3200" dirty="0">
              <a:cs typeface="Times New Roman" panose="02020603050405020304" pitchFamily="18" charset="0"/>
            </a:endParaRPr>
          </a:p>
          <a:p>
            <a:pPr marL="514350" indent="-514350" algn="just">
              <a:buSzPct val="95000"/>
              <a:buFont typeface="Wingdings" panose="05000000000000000000" pitchFamily="2" charset="2"/>
              <a:buChar char="§"/>
            </a:pPr>
            <a:r>
              <a:rPr lang="pt-BR" sz="3200" dirty="0">
                <a:cs typeface="Times New Roman" panose="02020603050405020304" pitchFamily="18" charset="0"/>
              </a:rPr>
              <a:t>Exemplos:</a:t>
            </a: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3E849093-F7F0-4097-BC94-76EA3B433700}"/>
              </a:ext>
            </a:extLst>
          </p:cNvPr>
          <p:cNvSpPr txBox="1"/>
          <p:nvPr/>
        </p:nvSpPr>
        <p:spPr>
          <a:xfrm>
            <a:off x="10253249" y="6635368"/>
            <a:ext cx="7296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SzPct val="95000"/>
            </a:pPr>
            <a:r>
              <a:rPr lang="pt-BR" sz="2400" dirty="0">
                <a:cs typeface="Times New Roman" panose="02020603050405020304" pitchFamily="18" charset="0"/>
              </a:rPr>
              <a:t>Primeira Derivada com erro de ordem 2: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41996B-0283-4167-9C7B-E3F10B75B9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9836" y="3365395"/>
            <a:ext cx="6076122" cy="565537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48C0811-7FEF-4A46-8BBC-0E0AD2A90C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20011" y="7254425"/>
            <a:ext cx="5181600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086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41265" y="1108024"/>
            <a:ext cx="15718035" cy="10924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pt-BR" sz="5400" dirty="0">
                <a:solidFill>
                  <a:srgbClr val="753134"/>
                </a:solidFill>
                <a:latin typeface="HK Grotesk Bold"/>
              </a:rPr>
              <a:t>Método das Diferenças Finitas</a:t>
            </a:r>
          </a:p>
        </p:txBody>
      </p:sp>
      <p:sp>
        <p:nvSpPr>
          <p:cNvPr id="3" name="Freeform 3"/>
          <p:cNvSpPr/>
          <p:nvPr/>
        </p:nvSpPr>
        <p:spPr>
          <a:xfrm rot="4593668">
            <a:off x="-821597" y="-1137424"/>
            <a:ext cx="3428735" cy="2855202"/>
          </a:xfrm>
          <a:custGeom>
            <a:avLst/>
            <a:gdLst/>
            <a:ahLst/>
            <a:cxnLst/>
            <a:rect l="l" t="t" r="r" b="b"/>
            <a:pathLst>
              <a:path w="3428735" h="2855202">
                <a:moveTo>
                  <a:pt x="0" y="0"/>
                </a:moveTo>
                <a:lnTo>
                  <a:pt x="3428735" y="0"/>
                </a:lnTo>
                <a:lnTo>
                  <a:pt x="3428735" y="2855202"/>
                </a:lnTo>
                <a:lnTo>
                  <a:pt x="0" y="285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4472035">
            <a:off x="-1406320" y="-1257006"/>
            <a:ext cx="3294899" cy="2743752"/>
          </a:xfrm>
          <a:custGeom>
            <a:avLst/>
            <a:gdLst/>
            <a:ahLst/>
            <a:cxnLst/>
            <a:rect l="l" t="t" r="r" b="b"/>
            <a:pathLst>
              <a:path w="3294899" h="2743752">
                <a:moveTo>
                  <a:pt x="0" y="0"/>
                </a:moveTo>
                <a:lnTo>
                  <a:pt x="3294899" y="0"/>
                </a:lnTo>
                <a:lnTo>
                  <a:pt x="3294899" y="2743752"/>
                </a:lnTo>
                <a:lnTo>
                  <a:pt x="0" y="27437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-5535370">
            <a:off x="-1225371" y="-1400725"/>
            <a:ext cx="2450742" cy="2685076"/>
          </a:xfrm>
          <a:custGeom>
            <a:avLst/>
            <a:gdLst/>
            <a:ahLst/>
            <a:cxnLst/>
            <a:rect l="l" t="t" r="r" b="b"/>
            <a:pathLst>
              <a:path w="2450742" h="2685076">
                <a:moveTo>
                  <a:pt x="0" y="0"/>
                </a:moveTo>
                <a:lnTo>
                  <a:pt x="2450742" y="0"/>
                </a:lnTo>
                <a:lnTo>
                  <a:pt x="2450742" y="2685076"/>
                </a:lnTo>
                <a:lnTo>
                  <a:pt x="0" y="2685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D8E6C-80EB-4E81-B504-AAF2F9022403}"/>
              </a:ext>
            </a:extLst>
          </p:cNvPr>
          <p:cNvSpPr txBox="1"/>
          <p:nvPr/>
        </p:nvSpPr>
        <p:spPr>
          <a:xfrm>
            <a:off x="1541265" y="2716894"/>
            <a:ext cx="15718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pt-BR" sz="3200" dirty="0">
                <a:cs typeface="Times New Roman" panose="02020603050405020304" pitchFamily="18" charset="0"/>
              </a:rPr>
              <a:t>Diferenças Regressivas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50FD956-7182-4D23-A36C-F931BFC642C3}"/>
              </a:ext>
            </a:extLst>
          </p:cNvPr>
          <p:cNvSpPr txBox="1"/>
          <p:nvPr/>
        </p:nvSpPr>
        <p:spPr>
          <a:xfrm>
            <a:off x="277572" y="9640669"/>
            <a:ext cx="1783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Fornberg</a:t>
            </a:r>
            <a:r>
              <a:rPr lang="en-US" dirty="0"/>
              <a:t>, Bengt (1988), "Generation of Finite Difference Formulas on Arbitrarily Spaced Grids", Mathematics of Computation, 51 (184): 699–706, doi:10.1090/S0025-5718-1988-0935077-0, ISSN 0025-5718.</a:t>
            </a:r>
            <a:endParaRPr lang="pt-BR" dirty="0"/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B1DF080D-1CC9-4C3C-AE6D-D667A748161F}"/>
              </a:ext>
            </a:extLst>
          </p:cNvPr>
          <p:cNvSpPr txBox="1"/>
          <p:nvPr/>
        </p:nvSpPr>
        <p:spPr>
          <a:xfrm>
            <a:off x="8915400" y="3312440"/>
            <a:ext cx="8763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SzPct val="95000"/>
              <a:buFont typeface="Wingdings" panose="05000000000000000000" pitchFamily="2" charset="2"/>
              <a:buChar char="§"/>
            </a:pPr>
            <a:r>
              <a:rPr lang="pt-BR" sz="3200" dirty="0">
                <a:cs typeface="Times New Roman" panose="02020603050405020304" pitchFamily="18" charset="0"/>
              </a:rPr>
              <a:t>Necessitamos de informações passadas para obtermos este tipo de aproximação, ou seja, ideal para CC nas extremidade final do domínio.</a:t>
            </a:r>
            <a:endParaRPr lang="pt-BR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514350" indent="-514350" algn="just">
              <a:buSzPct val="95000"/>
              <a:buFont typeface="Wingdings" panose="05000000000000000000" pitchFamily="2" charset="2"/>
              <a:buChar char="§"/>
            </a:pPr>
            <a:r>
              <a:rPr lang="pt-BR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IMPORTANTE:</a:t>
            </a:r>
            <a:r>
              <a:rPr lang="pt-BR" sz="3200" dirty="0">
                <a:cs typeface="Times New Roman" panose="02020603050405020304" pitchFamily="18" charset="0"/>
              </a:rPr>
              <a:t> Tabela das diferenças Regressivas é necessário multiplicar os valores da tabela Progressiva por -1</a:t>
            </a:r>
          </a:p>
          <a:p>
            <a:pPr marL="514350" indent="-514350" algn="just">
              <a:buSzPct val="95000"/>
              <a:buFont typeface="Wingdings" panose="05000000000000000000" pitchFamily="2" charset="2"/>
              <a:buChar char="§"/>
            </a:pPr>
            <a:r>
              <a:rPr lang="pt-BR" sz="3200" dirty="0">
                <a:cs typeface="Times New Roman" panose="02020603050405020304" pitchFamily="18" charset="0"/>
              </a:rPr>
              <a:t>Exemplos:</a:t>
            </a: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3E849093-F7F0-4097-BC94-76EA3B433700}"/>
              </a:ext>
            </a:extLst>
          </p:cNvPr>
          <p:cNvSpPr txBox="1"/>
          <p:nvPr/>
        </p:nvSpPr>
        <p:spPr>
          <a:xfrm>
            <a:off x="10031587" y="6926727"/>
            <a:ext cx="7296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SzPct val="95000"/>
            </a:pPr>
            <a:r>
              <a:rPr lang="pt-BR" sz="2400" dirty="0">
                <a:cs typeface="Times New Roman" panose="02020603050405020304" pitchFamily="18" charset="0"/>
              </a:rPr>
              <a:t>Primeira Derivada com erro de ordem 2: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41996B-0283-4167-9C7B-E3F10B75B9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0354" y="3312440"/>
            <a:ext cx="6076122" cy="565537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108D254A-BF71-47E0-96DC-4A3877C2B9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27339" y="7524727"/>
            <a:ext cx="5705475" cy="1057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537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41265" y="1108024"/>
            <a:ext cx="15718035" cy="10924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pt-BR" sz="5400" dirty="0">
                <a:solidFill>
                  <a:srgbClr val="753134"/>
                </a:solidFill>
                <a:latin typeface="HK Grotesk Bold"/>
              </a:rPr>
              <a:t>Método das Diferenças Finitas</a:t>
            </a:r>
          </a:p>
        </p:txBody>
      </p:sp>
      <p:sp>
        <p:nvSpPr>
          <p:cNvPr id="3" name="Freeform 3"/>
          <p:cNvSpPr/>
          <p:nvPr/>
        </p:nvSpPr>
        <p:spPr>
          <a:xfrm rot="4593668">
            <a:off x="-821597" y="-1137424"/>
            <a:ext cx="3428735" cy="2855202"/>
          </a:xfrm>
          <a:custGeom>
            <a:avLst/>
            <a:gdLst/>
            <a:ahLst/>
            <a:cxnLst/>
            <a:rect l="l" t="t" r="r" b="b"/>
            <a:pathLst>
              <a:path w="3428735" h="2855202">
                <a:moveTo>
                  <a:pt x="0" y="0"/>
                </a:moveTo>
                <a:lnTo>
                  <a:pt x="3428735" y="0"/>
                </a:lnTo>
                <a:lnTo>
                  <a:pt x="3428735" y="2855202"/>
                </a:lnTo>
                <a:lnTo>
                  <a:pt x="0" y="285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4472035">
            <a:off x="-1406320" y="-1257006"/>
            <a:ext cx="3294899" cy="2743752"/>
          </a:xfrm>
          <a:custGeom>
            <a:avLst/>
            <a:gdLst/>
            <a:ahLst/>
            <a:cxnLst/>
            <a:rect l="l" t="t" r="r" b="b"/>
            <a:pathLst>
              <a:path w="3294899" h="2743752">
                <a:moveTo>
                  <a:pt x="0" y="0"/>
                </a:moveTo>
                <a:lnTo>
                  <a:pt x="3294899" y="0"/>
                </a:lnTo>
                <a:lnTo>
                  <a:pt x="3294899" y="2743752"/>
                </a:lnTo>
                <a:lnTo>
                  <a:pt x="0" y="27437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-5535370">
            <a:off x="-1225371" y="-1400725"/>
            <a:ext cx="2450742" cy="2685076"/>
          </a:xfrm>
          <a:custGeom>
            <a:avLst/>
            <a:gdLst/>
            <a:ahLst/>
            <a:cxnLst/>
            <a:rect l="l" t="t" r="r" b="b"/>
            <a:pathLst>
              <a:path w="2450742" h="2685076">
                <a:moveTo>
                  <a:pt x="0" y="0"/>
                </a:moveTo>
                <a:lnTo>
                  <a:pt x="2450742" y="0"/>
                </a:lnTo>
                <a:lnTo>
                  <a:pt x="2450742" y="2685076"/>
                </a:lnTo>
                <a:lnTo>
                  <a:pt x="0" y="2685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D8E6C-80EB-4E81-B504-AAF2F9022403}"/>
              </a:ext>
            </a:extLst>
          </p:cNvPr>
          <p:cNvSpPr txBox="1"/>
          <p:nvPr/>
        </p:nvSpPr>
        <p:spPr>
          <a:xfrm>
            <a:off x="1541265" y="4226530"/>
            <a:ext cx="157180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pt-BR" sz="3200" dirty="0">
                <a:cs typeface="Times New Roman" panose="02020603050405020304" pitchFamily="18" charset="0"/>
              </a:rPr>
              <a:t>Utilizar aproximações definidas para discretizar a EDP e suas condições de contorno: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pt-BR" sz="3200" dirty="0">
              <a:cs typeface="Times New Roman" panose="02020603050405020304" pitchFamily="18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pt-BR" sz="3200" dirty="0">
              <a:cs typeface="Times New Roman" panose="02020603050405020304" pitchFamily="18" charset="0"/>
            </a:endParaRPr>
          </a:p>
          <a:p>
            <a:pPr algn="just"/>
            <a:r>
              <a:rPr lang="pt-BR" sz="3200" dirty="0">
                <a:cs typeface="Times New Roman" panose="02020603050405020304" pitchFamily="18" charset="0"/>
              </a:rPr>
              <a:t>As aproximações definidas anteriormente devem ser utilizadas para discretizar tanto a própria equação diferencial quanto as condições de contorno que envolvam a variável discretizada, gerando assim, um novo problema discreto para ser solucionado.</a:t>
            </a:r>
          </a:p>
          <a:p>
            <a:pPr algn="just"/>
            <a:endParaRPr lang="pt-BR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915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02</a:t>
            </a:r>
          </a:p>
        </p:txBody>
      </p:sp>
      <p:sp>
        <p:nvSpPr>
          <p:cNvPr id="4" name="Freeform 4"/>
          <p:cNvSpPr/>
          <p:nvPr/>
        </p:nvSpPr>
        <p:spPr>
          <a:xfrm rot="1895548">
            <a:off x="-3553259" y="867376"/>
            <a:ext cx="8123204" cy="6764414"/>
          </a:xfrm>
          <a:custGeom>
            <a:avLst/>
            <a:gdLst/>
            <a:ahLst/>
            <a:cxnLst/>
            <a:rect l="l" t="t" r="r" b="b"/>
            <a:pathLst>
              <a:path w="8123204" h="6764414">
                <a:moveTo>
                  <a:pt x="0" y="0"/>
                </a:moveTo>
                <a:lnTo>
                  <a:pt x="8123204" y="0"/>
                </a:lnTo>
                <a:lnTo>
                  <a:pt x="8123204" y="6764414"/>
                </a:lnTo>
                <a:lnTo>
                  <a:pt x="0" y="6764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1773915">
            <a:off x="-4277720" y="1004341"/>
            <a:ext cx="7806124" cy="6500373"/>
          </a:xfrm>
          <a:custGeom>
            <a:avLst/>
            <a:gdLst/>
            <a:ahLst/>
            <a:cxnLst/>
            <a:rect l="l" t="t" r="r" b="b"/>
            <a:pathLst>
              <a:path w="7806124" h="6500373">
                <a:moveTo>
                  <a:pt x="0" y="0"/>
                </a:moveTo>
                <a:lnTo>
                  <a:pt x="7806125" y="0"/>
                </a:lnTo>
                <a:lnTo>
                  <a:pt x="7806125" y="6500372"/>
                </a:lnTo>
                <a:lnTo>
                  <a:pt x="0" y="65003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 rot="8269650">
            <a:off x="-1434050" y="2759093"/>
            <a:ext cx="4352627" cy="4768815"/>
          </a:xfrm>
          <a:custGeom>
            <a:avLst/>
            <a:gdLst/>
            <a:ahLst/>
            <a:cxnLst/>
            <a:rect l="l" t="t" r="r" b="b"/>
            <a:pathLst>
              <a:path w="4352627" h="4768815">
                <a:moveTo>
                  <a:pt x="0" y="0"/>
                </a:moveTo>
                <a:lnTo>
                  <a:pt x="4352627" y="0"/>
                </a:lnTo>
                <a:lnTo>
                  <a:pt x="4352627" y="4768814"/>
                </a:lnTo>
                <a:lnTo>
                  <a:pt x="0" y="47688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2091E330-82F7-428F-AAFB-533D865435BC}"/>
              </a:ext>
            </a:extLst>
          </p:cNvPr>
          <p:cNvSpPr txBox="1"/>
          <p:nvPr/>
        </p:nvSpPr>
        <p:spPr>
          <a:xfrm>
            <a:off x="3114743" y="4034286"/>
            <a:ext cx="9753600" cy="2218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en-US" sz="4000" dirty="0">
                <a:solidFill>
                  <a:srgbClr val="000000"/>
                </a:solidFill>
                <a:latin typeface="HK Grotesk Bold"/>
              </a:rPr>
              <a:t>MÉTODO DAS DIFERENÇAS FINITAS</a:t>
            </a:r>
          </a:p>
          <a:p>
            <a:pPr>
              <a:lnSpc>
                <a:spcPts val="9223"/>
              </a:lnSpc>
            </a:pPr>
            <a:r>
              <a:rPr lang="en-US" sz="4000" dirty="0">
                <a:solidFill>
                  <a:srgbClr val="7531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K Grotesk Bold"/>
              </a:rPr>
              <a:t>EQUAÇÃO DIFERENCIAL PARCIAL</a:t>
            </a:r>
            <a:endParaRPr lang="en-US" sz="4000" dirty="0">
              <a:solidFill>
                <a:srgbClr val="000000"/>
              </a:solidFill>
              <a:latin typeface="HK Grotesk Bold"/>
            </a:endParaRPr>
          </a:p>
        </p:txBody>
      </p:sp>
    </p:spTree>
    <p:extLst>
      <p:ext uri="{BB962C8B-B14F-4D97-AF65-F5344CB8AC3E}">
        <p14:creationId xmlns:p14="http://schemas.microsoft.com/office/powerpoint/2010/main" val="3437161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3989</TotalTime>
  <Words>511</Words>
  <Application>Microsoft Office PowerPoint</Application>
  <PresentationFormat>Personalizar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Cambria Math</vt:lpstr>
      <vt:lpstr>Calibri</vt:lpstr>
      <vt:lpstr>HK Grotesk Medium</vt:lpstr>
      <vt:lpstr>HK Grotesk Bold</vt:lpstr>
      <vt:lpstr>HK Grotesk</vt:lpstr>
      <vt:lpstr>Wingdings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Seminário Otimização PEQ</dc:title>
  <dc:creator>atoms</dc:creator>
  <cp:lastModifiedBy>atoms</cp:lastModifiedBy>
  <cp:revision>67</cp:revision>
  <dcterms:created xsi:type="dcterms:W3CDTF">2006-08-16T00:00:00Z</dcterms:created>
  <dcterms:modified xsi:type="dcterms:W3CDTF">2024-07-30T21:01:32Z</dcterms:modified>
  <dc:identifier>DAFsjeGYaOE</dc:identifier>
</cp:coreProperties>
</file>