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301" r:id="rId4"/>
    <p:sldId id="308" r:id="rId5"/>
    <p:sldId id="309" r:id="rId6"/>
    <p:sldId id="307" r:id="rId7"/>
    <p:sldId id="310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HK Grotesk" panose="020B0604020202020204" charset="0"/>
      <p:regular r:id="rId15"/>
    </p:embeddedFont>
    <p:embeddedFont>
      <p:font typeface="HK Grotesk Bold" panose="020B0604020202020204" charset="0"/>
      <p:regular r:id="rId16"/>
    </p:embeddedFont>
    <p:embeddedFont>
      <p:font typeface="HK Grotesk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2" autoAdjust="0"/>
  </p:normalViewPr>
  <p:slideViewPr>
    <p:cSldViewPr>
      <p:cViewPr varScale="1">
        <p:scale>
          <a:sx n="72" d="100"/>
          <a:sy n="72" d="100"/>
        </p:scale>
        <p:origin x="7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AGOSTO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1276252" y="4601653"/>
            <a:ext cx="15399054" cy="820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M5: Root </a:t>
            </a:r>
            <a:r>
              <a:rPr lang="pt-BR" sz="5319" dirty="0" err="1">
                <a:solidFill>
                  <a:srgbClr val="000000"/>
                </a:solidFill>
                <a:latin typeface="HK Grotesk Bold"/>
              </a:rPr>
              <a:t>Locus</a:t>
            </a:r>
            <a:r>
              <a:rPr lang="pt-BR" sz="5319" dirty="0">
                <a:solidFill>
                  <a:srgbClr val="000000"/>
                </a:solidFill>
                <a:latin typeface="HK Grotesk Bold"/>
              </a:rPr>
              <a:t> e Estabilidade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ESTABILIDADE</a:t>
            </a:r>
            <a:endParaRPr lang="en-US" sz="4000" dirty="0">
              <a:solidFill>
                <a:srgbClr val="000000"/>
              </a:solidFill>
              <a:latin typeface="HK Grotesk Bold"/>
            </a:endParaRP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ROOT LOCUS</a:t>
            </a:r>
          </a:p>
        </p:txBody>
      </p:sp>
    </p:spTree>
    <p:extLst>
      <p:ext uri="{BB962C8B-B14F-4D97-AF65-F5344CB8AC3E}">
        <p14:creationId xmlns:p14="http://schemas.microsoft.com/office/powerpoint/2010/main" val="7207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05C011D-810C-48FC-A788-604332BB23AF}"/>
              </a:ext>
            </a:extLst>
          </p:cNvPr>
          <p:cNvGrpSpPr/>
          <p:nvPr/>
        </p:nvGrpSpPr>
        <p:grpSpPr>
          <a:xfrm>
            <a:off x="1541264" y="3848100"/>
            <a:ext cx="15718035" cy="4524315"/>
            <a:chOff x="1541264" y="3088750"/>
            <a:chExt cx="15718035" cy="45243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1D8E6C-80EB-4E81-B504-AAF2F9022403}"/>
                    </a:ext>
                  </a:extLst>
                </p:cNvPr>
                <p:cNvSpPr txBox="1"/>
                <p:nvPr/>
              </p:nvSpPr>
              <p:spPr>
                <a:xfrm>
                  <a:off x="1541264" y="3088750"/>
                  <a:ext cx="15718035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just">
                    <a:buFont typeface="Arial" panose="020B0604020202020204" pitchFamily="34" charset="0"/>
                    <a:buChar char="•"/>
                  </a:pPr>
                  <a:r>
                    <a:rPr lang="pt-BR" sz="3200" dirty="0">
                      <a:cs typeface="Times New Roman" panose="02020603050405020304" pitchFamily="18" charset="0"/>
                    </a:rPr>
                    <a:t>Dada a seguinte EDO:</a:t>
                  </a:r>
                </a:p>
                <a:p>
                  <a:pPr marL="514350" indent="-514350" algn="just">
                    <a:buFont typeface="Arial" panose="020B0604020202020204" pitchFamily="34" charset="0"/>
                    <a:buChar char="•"/>
                  </a:pPr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marL="514350" indent="-514350" algn="just">
                    <a:buFont typeface="Arial" panose="020B0604020202020204" pitchFamily="34" charset="0"/>
                    <a:buChar char="•"/>
                  </a:pPr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r>
                    <a:rPr lang="pt-BR" sz="3200" dirty="0">
                      <a:cs typeface="Times New Roman" panose="02020603050405020304" pitchFamily="18" charset="0"/>
                    </a:rPr>
                    <a:t>É possível perceber que há um ponto de equilíbrio em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pt-BR" sz="3200" dirty="0">
                      <a:cs typeface="Times New Roman" panose="02020603050405020304" pitchFamily="18" charset="0"/>
                    </a:rPr>
                    <a:t>.</a:t>
                  </a: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r>
                    <a:rPr lang="pt-BR" sz="3200" dirty="0">
                      <a:cs typeface="Times New Roman" panose="02020603050405020304" pitchFamily="18" charset="0"/>
                    </a:rPr>
                    <a:t>Realizando a análise paramétrica, obtemos que:</a:t>
                  </a: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  <a:p>
                  <a:pPr algn="just"/>
                  <a:endParaRPr lang="pt-BR" sz="32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1D8E6C-80EB-4E81-B504-AAF2F9022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264" y="3088750"/>
                  <a:ext cx="15718035" cy="4524315"/>
                </a:xfrm>
                <a:prstGeom prst="rect">
                  <a:avLst/>
                </a:prstGeom>
                <a:blipFill>
                  <a:blip r:embed="rId8"/>
                  <a:stretch>
                    <a:fillRect l="-1009" t="-17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6D4A8E4-964A-45C6-81B4-79416B7A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7542" y="3695700"/>
              <a:ext cx="3534640" cy="99060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5FBB667-4A13-4903-A52B-C746EEAB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7000" y="6286500"/>
              <a:ext cx="4375724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59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24700" y="3790761"/>
            <a:ext cx="15718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a seguinte EDO, faça a analise de estabilidade para diferentes valores de µ: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cs typeface="Times New Roman" panose="02020603050405020304" pitchFamily="18" charset="0"/>
              </a:rPr>
              <a:t>Dica</a:t>
            </a:r>
            <a:r>
              <a:rPr lang="en-US" sz="3200" dirty="0"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cs typeface="Times New Roman" panose="02020603050405020304" pitchFamily="18" charset="0"/>
              </a:rPr>
              <a:t>Em</a:t>
            </a:r>
            <a:r>
              <a:rPr lang="en-US" sz="3200" dirty="0"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cs typeface="Times New Roman" panose="02020603050405020304" pitchFamily="18" charset="0"/>
              </a:rPr>
              <a:t>sistema</a:t>
            </a:r>
            <a:r>
              <a:rPr lang="en-US" sz="3200" dirty="0">
                <a:cs typeface="Times New Roman" panose="02020603050405020304" pitchFamily="18" charset="0"/>
              </a:rPr>
              <a:t> de EDOs a </a:t>
            </a:r>
            <a:r>
              <a:rPr lang="en-US" sz="3200" dirty="0" err="1">
                <a:cs typeface="Times New Roman" panose="02020603050405020304" pitchFamily="18" charset="0"/>
              </a:rPr>
              <a:t>analise</a:t>
            </a:r>
            <a:r>
              <a:rPr lang="en-US" sz="3200" dirty="0">
                <a:cs typeface="Times New Roman" panose="02020603050405020304" pitchFamily="18" charset="0"/>
              </a:rPr>
              <a:t> é </a:t>
            </a:r>
            <a:r>
              <a:rPr lang="en-US" sz="3200" dirty="0" err="1">
                <a:cs typeface="Times New Roman" panose="02020603050405020304" pitchFamily="18" charset="0"/>
              </a:rPr>
              <a:t>feita</a:t>
            </a:r>
            <a:r>
              <a:rPr lang="en-US" sz="3200" dirty="0"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cs typeface="Times New Roman" panose="02020603050405020304" pitchFamily="18" charset="0"/>
              </a:rPr>
              <a:t>partir</a:t>
            </a:r>
            <a:r>
              <a:rPr lang="en-US" sz="3200" dirty="0"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cs typeface="Times New Roman" panose="02020603050405020304" pitchFamily="18" charset="0"/>
              </a:rPr>
              <a:t>análise</a:t>
            </a:r>
            <a:r>
              <a:rPr lang="en-US" sz="3200" dirty="0">
                <a:cs typeface="Times New Roman" panose="02020603050405020304" pitchFamily="18" charset="0"/>
              </a:rPr>
              <a:t> dos </a:t>
            </a:r>
            <a:r>
              <a:rPr lang="en-US" sz="3200" dirty="0" err="1">
                <a:cs typeface="Times New Roman" panose="02020603050405020304" pitchFamily="18" charset="0"/>
              </a:rPr>
              <a:t>valores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característicos</a:t>
            </a:r>
            <a:r>
              <a:rPr lang="en-US" sz="3200" dirty="0"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cs typeface="Times New Roman" panose="02020603050405020304" pitchFamily="18" charset="0"/>
              </a:rPr>
              <a:t>jacobiana</a:t>
            </a: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F3FC0F-FD11-425B-B89B-1A72FB4C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6700" y="4522092"/>
            <a:ext cx="2514600" cy="15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4" y="3009900"/>
            <a:ext cx="15718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a seguinte EDO,</a:t>
            </a:r>
            <a:r>
              <a:rPr lang="pt-BR" sz="3200" dirty="0"/>
              <a:t> analise a estabilidade dos pontos de equilíbrio do sistema</a:t>
            </a:r>
            <a:r>
              <a:rPr lang="pt-BR" sz="32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F3FC0F-FD11-425B-B89B-1A72FB4C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3695700"/>
            <a:ext cx="2743200" cy="1679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7D21F0-31F5-4B2C-B587-B7A7F0B89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743" y="5600700"/>
            <a:ext cx="8838513" cy="40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ESTABILIDADE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ROOT</a:t>
            </a:r>
            <a:r>
              <a:rPr lang="en-US" sz="4000" dirty="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199622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Estabilidade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4" y="3009900"/>
            <a:ext cx="15718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a seguinte EDO,</a:t>
            </a:r>
            <a:r>
              <a:rPr lang="pt-BR" sz="3200" dirty="0"/>
              <a:t> obtenha o gráfico de Root </a:t>
            </a:r>
            <a:r>
              <a:rPr lang="pt-BR" sz="3200" dirty="0" err="1"/>
              <a:t>Locus</a:t>
            </a:r>
            <a:r>
              <a:rPr lang="pt-BR" sz="3200" dirty="0"/>
              <a:t> variando o parâmetro entre -3 e 3</a:t>
            </a:r>
            <a:r>
              <a:rPr lang="pt-BR" sz="32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F3FC0F-FD11-425B-B89B-1A72FB4C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3695700"/>
            <a:ext cx="2743200" cy="16790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C91C409-33F6-4B37-BE33-475903E7F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4273" y="5411445"/>
            <a:ext cx="5959010" cy="45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140</Words>
  <Application>Microsoft Office PowerPoint</Application>
  <PresentationFormat>Personalizar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HK Grotesk Medium</vt:lpstr>
      <vt:lpstr>HK Grotesk Bold</vt:lpstr>
      <vt:lpstr>HK Grotesk</vt:lpstr>
      <vt:lpstr>Arial</vt:lpstr>
      <vt:lpstr>Cambria Math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71</cp:revision>
  <dcterms:created xsi:type="dcterms:W3CDTF">2006-08-16T00:00:00Z</dcterms:created>
  <dcterms:modified xsi:type="dcterms:W3CDTF">2024-08-07T14:05:36Z</dcterms:modified>
  <dc:identifier>DAFsjeGYaOE</dc:identifier>
</cp:coreProperties>
</file>