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92" r:id="rId3"/>
    <p:sldId id="290" r:id="rId4"/>
    <p:sldId id="293" r:id="rId5"/>
    <p:sldId id="291" r:id="rId6"/>
    <p:sldId id="294" r:id="rId7"/>
    <p:sldId id="295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HK Grotesk" panose="020B0604020202020204" charset="0"/>
      <p:regular r:id="rId14"/>
    </p:embeddedFont>
    <p:embeddedFont>
      <p:font typeface="HK Grotesk Bold" panose="020B0604020202020204" charset="0"/>
      <p:regular r:id="rId15"/>
    </p:embeddedFont>
    <p:embeddedFont>
      <p:font typeface="HK Grotesk Medium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3134"/>
    <a:srgbClr val="7343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3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722EB-0CDE-436D-97B1-4C8C7FD47128}" type="datetimeFigureOut">
              <a:rPr lang="pt-BR" smtClean="0"/>
              <a:t>15/07/2024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4595B-8FE6-43FF-88A2-036C04BBB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0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73393" y="472009"/>
            <a:ext cx="2165094" cy="2368072"/>
          </a:xfrm>
          <a:custGeom>
            <a:avLst/>
            <a:gdLst/>
            <a:ahLst/>
            <a:cxnLst/>
            <a:rect l="l" t="t" r="r" b="b"/>
            <a:pathLst>
              <a:path w="2165094" h="2368072">
                <a:moveTo>
                  <a:pt x="0" y="0"/>
                </a:moveTo>
                <a:lnTo>
                  <a:pt x="2165095" y="0"/>
                </a:lnTo>
                <a:lnTo>
                  <a:pt x="2165095" y="2368072"/>
                </a:lnTo>
                <a:lnTo>
                  <a:pt x="0" y="23680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4813070" y="725108"/>
            <a:ext cx="2501537" cy="1861875"/>
          </a:xfrm>
          <a:custGeom>
            <a:avLst/>
            <a:gdLst/>
            <a:ahLst/>
            <a:cxnLst/>
            <a:rect l="l" t="t" r="r" b="b"/>
            <a:pathLst>
              <a:path w="2501537" h="1861875">
                <a:moveTo>
                  <a:pt x="0" y="0"/>
                </a:moveTo>
                <a:lnTo>
                  <a:pt x="2501537" y="0"/>
                </a:lnTo>
                <a:lnTo>
                  <a:pt x="2501537" y="1861875"/>
                </a:lnTo>
                <a:lnTo>
                  <a:pt x="0" y="18618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6052275" y="9258300"/>
            <a:ext cx="6183450" cy="434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HK Grotesk Medium"/>
              </a:rPr>
              <a:t>JULHO / 2024</a:t>
            </a:r>
          </a:p>
        </p:txBody>
      </p:sp>
      <p:sp>
        <p:nvSpPr>
          <p:cNvPr id="8" name="Freeform 8"/>
          <p:cNvSpPr/>
          <p:nvPr/>
        </p:nvSpPr>
        <p:spPr>
          <a:xfrm rot="-895863">
            <a:off x="-2219158" y="6445322"/>
            <a:ext cx="5587425" cy="4652801"/>
          </a:xfrm>
          <a:custGeom>
            <a:avLst/>
            <a:gdLst/>
            <a:ahLst/>
            <a:cxnLst/>
            <a:rect l="l" t="t" r="r" b="b"/>
            <a:pathLst>
              <a:path w="5587425" h="4652801">
                <a:moveTo>
                  <a:pt x="0" y="0"/>
                </a:moveTo>
                <a:lnTo>
                  <a:pt x="5587425" y="0"/>
                </a:lnTo>
                <a:lnTo>
                  <a:pt x="5587425" y="4652801"/>
                </a:lnTo>
                <a:lnTo>
                  <a:pt x="0" y="4652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9753600" y="7324082"/>
            <a:ext cx="7395087" cy="870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HK Grotesk"/>
              </a:rPr>
              <a:t>Monitor: Rodrigo Oliveira</a:t>
            </a:r>
          </a:p>
          <a:p>
            <a:pPr algn="r">
              <a:lnSpc>
                <a:spcPts val="3359"/>
              </a:lnSpc>
            </a:pPr>
            <a:r>
              <a:rPr lang="en-US" sz="2799" dirty="0">
                <a:solidFill>
                  <a:srgbClr val="000000"/>
                </a:solidFill>
                <a:latin typeface="HK Grotesk"/>
              </a:rPr>
              <a:t>Profº.: </a:t>
            </a:r>
            <a:r>
              <a:rPr lang="en-US" sz="2799" dirty="0" err="1">
                <a:solidFill>
                  <a:srgbClr val="000000"/>
                </a:solidFill>
                <a:latin typeface="HK Grotesk"/>
              </a:rPr>
              <a:t>Príamo</a:t>
            </a:r>
            <a:r>
              <a:rPr lang="en-US" sz="2799" dirty="0">
                <a:solidFill>
                  <a:srgbClr val="000000"/>
                </a:solidFill>
                <a:latin typeface="HK Grotesk"/>
              </a:rPr>
              <a:t> Melo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23396" y="1141695"/>
            <a:ext cx="11504766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3"/>
              </a:lnSpc>
            </a:pPr>
            <a:r>
              <a:rPr lang="en-US" sz="3335">
                <a:solidFill>
                  <a:srgbClr val="000000"/>
                </a:solidFill>
                <a:latin typeface="HK Grotesk Bold"/>
              </a:rPr>
              <a:t>PROGRAMA DE ENGENHARIA QUÍMICA - PEQ</a:t>
            </a:r>
          </a:p>
          <a:p>
            <a:pPr algn="ctr">
              <a:lnSpc>
                <a:spcPts val="4003"/>
              </a:lnSpc>
            </a:pPr>
            <a:r>
              <a:rPr lang="en-US" sz="3335">
                <a:solidFill>
                  <a:srgbClr val="000000"/>
                </a:solidFill>
                <a:latin typeface="HK Grotesk Bold"/>
              </a:rPr>
              <a:t>COPPE - UFRJ</a:t>
            </a:r>
          </a:p>
        </p:txBody>
      </p:sp>
      <p:sp>
        <p:nvSpPr>
          <p:cNvPr id="11" name="Freeform 11"/>
          <p:cNvSpPr/>
          <p:nvPr/>
        </p:nvSpPr>
        <p:spPr>
          <a:xfrm rot="-1017496">
            <a:off x="-2568464" y="7357896"/>
            <a:ext cx="5369326" cy="4471184"/>
          </a:xfrm>
          <a:custGeom>
            <a:avLst/>
            <a:gdLst/>
            <a:ahLst/>
            <a:cxnLst/>
            <a:rect l="l" t="t" r="r" b="b"/>
            <a:pathLst>
              <a:path w="5369326" h="4471184">
                <a:moveTo>
                  <a:pt x="0" y="0"/>
                </a:moveTo>
                <a:lnTo>
                  <a:pt x="5369326" y="0"/>
                </a:lnTo>
                <a:lnTo>
                  <a:pt x="5369326" y="4471184"/>
                </a:lnTo>
                <a:lnTo>
                  <a:pt x="0" y="44711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Freeform 12"/>
          <p:cNvSpPr/>
          <p:nvPr/>
        </p:nvSpPr>
        <p:spPr>
          <a:xfrm rot="5478239">
            <a:off x="-1591312" y="7542426"/>
            <a:ext cx="3993699" cy="4375566"/>
          </a:xfrm>
          <a:custGeom>
            <a:avLst/>
            <a:gdLst/>
            <a:ahLst/>
            <a:cxnLst/>
            <a:rect l="l" t="t" r="r" b="b"/>
            <a:pathLst>
              <a:path w="3993699" h="4375566">
                <a:moveTo>
                  <a:pt x="0" y="0"/>
                </a:moveTo>
                <a:lnTo>
                  <a:pt x="3993698" y="0"/>
                </a:lnTo>
                <a:lnTo>
                  <a:pt x="3993698" y="4375566"/>
                </a:lnTo>
                <a:lnTo>
                  <a:pt x="0" y="43755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3E09B29F-8C52-4D9E-8E8B-8913F2F42937}"/>
              </a:ext>
            </a:extLst>
          </p:cNvPr>
          <p:cNvSpPr txBox="1"/>
          <p:nvPr/>
        </p:nvSpPr>
        <p:spPr>
          <a:xfrm>
            <a:off x="2057400" y="3937835"/>
            <a:ext cx="14315047" cy="1640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383"/>
              </a:lnSpc>
            </a:pPr>
            <a:r>
              <a:rPr lang="pt-BR" sz="5319" dirty="0">
                <a:solidFill>
                  <a:srgbClr val="000000"/>
                </a:solidFill>
                <a:latin typeface="HK Grotesk Bold"/>
              </a:rPr>
              <a:t>M2: Resolução de </a:t>
            </a:r>
            <a:r>
              <a:rPr lang="pt-BR" sz="5319" dirty="0" err="1">
                <a:solidFill>
                  <a:srgbClr val="000000"/>
                </a:solidFill>
                <a:latin typeface="HK Grotesk Bold"/>
              </a:rPr>
              <a:t>EDOs</a:t>
            </a:r>
            <a:r>
              <a:rPr lang="pt-BR" sz="5319" dirty="0">
                <a:solidFill>
                  <a:srgbClr val="000000"/>
                </a:solidFill>
                <a:latin typeface="HK Grotesk Bold"/>
              </a:rPr>
              <a:t> em </a:t>
            </a:r>
            <a:r>
              <a:rPr lang="pt-BR" sz="5319" dirty="0" err="1">
                <a:solidFill>
                  <a:srgbClr val="000000"/>
                </a:solidFill>
                <a:latin typeface="HK Grotesk Bold"/>
              </a:rPr>
              <a:t>Matlab</a:t>
            </a:r>
            <a:r>
              <a:rPr lang="pt-BR" sz="5319" dirty="0">
                <a:solidFill>
                  <a:srgbClr val="000000"/>
                </a:solidFill>
                <a:latin typeface="HK Grotesk Bold"/>
              </a:rPr>
              <a:t> , Espaço de Estado, Estabilidade e Plano de Fases</a:t>
            </a:r>
            <a:endParaRPr lang="en-US" sz="5319" dirty="0">
              <a:solidFill>
                <a:srgbClr val="000000"/>
              </a:solidFill>
              <a:latin typeface="HK Grotesk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sp>
        <p:nvSpPr>
          <p:cNvPr id="4" name="Freeform 4"/>
          <p:cNvSpPr/>
          <p:nvPr/>
        </p:nvSpPr>
        <p:spPr>
          <a:xfrm rot="1895548">
            <a:off x="-3553259" y="867376"/>
            <a:ext cx="8123204" cy="6764414"/>
          </a:xfrm>
          <a:custGeom>
            <a:avLst/>
            <a:gdLst/>
            <a:ahLst/>
            <a:cxnLst/>
            <a:rect l="l" t="t" r="r" b="b"/>
            <a:pathLst>
              <a:path w="8123204" h="6764414">
                <a:moveTo>
                  <a:pt x="0" y="0"/>
                </a:moveTo>
                <a:lnTo>
                  <a:pt x="8123204" y="0"/>
                </a:lnTo>
                <a:lnTo>
                  <a:pt x="8123204" y="6764414"/>
                </a:lnTo>
                <a:lnTo>
                  <a:pt x="0" y="676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1773915">
            <a:off x="-4277720" y="1004341"/>
            <a:ext cx="7806124" cy="6500373"/>
          </a:xfrm>
          <a:custGeom>
            <a:avLst/>
            <a:gdLst/>
            <a:ahLst/>
            <a:cxnLst/>
            <a:rect l="l" t="t" r="r" b="b"/>
            <a:pathLst>
              <a:path w="7806124" h="6500373">
                <a:moveTo>
                  <a:pt x="0" y="0"/>
                </a:moveTo>
                <a:lnTo>
                  <a:pt x="7806125" y="0"/>
                </a:lnTo>
                <a:lnTo>
                  <a:pt x="7806125" y="6500372"/>
                </a:lnTo>
                <a:lnTo>
                  <a:pt x="0" y="65003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 rot="8269650">
            <a:off x="-1434050" y="2759093"/>
            <a:ext cx="4352627" cy="4768815"/>
          </a:xfrm>
          <a:custGeom>
            <a:avLst/>
            <a:gdLst/>
            <a:ahLst/>
            <a:cxnLst/>
            <a:rect l="l" t="t" r="r" b="b"/>
            <a:pathLst>
              <a:path w="4352627" h="4768815">
                <a:moveTo>
                  <a:pt x="0" y="0"/>
                </a:moveTo>
                <a:lnTo>
                  <a:pt x="4352627" y="0"/>
                </a:lnTo>
                <a:lnTo>
                  <a:pt x="4352627" y="4768814"/>
                </a:lnTo>
                <a:lnTo>
                  <a:pt x="0" y="47688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091E330-82F7-428F-AAFB-533D865435BC}"/>
              </a:ext>
            </a:extLst>
          </p:cNvPr>
          <p:cNvSpPr txBox="1"/>
          <p:nvPr/>
        </p:nvSpPr>
        <p:spPr>
          <a:xfrm>
            <a:off x="3114743" y="3444381"/>
            <a:ext cx="9753600" cy="3398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7531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K Grotesk Bold"/>
              </a:rPr>
              <a:t>CSTR – MODELO M6</a:t>
            </a:r>
          </a:p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000000"/>
                </a:solidFill>
                <a:latin typeface="HK Grotesk Bold"/>
              </a:rPr>
              <a:t>REATOR BATELADA – REAÇÃO EM SÉRIE</a:t>
            </a:r>
          </a:p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000000"/>
                </a:solidFill>
                <a:latin typeface="HK Grotesk Bold"/>
              </a:rPr>
              <a:t>OSCILADOR DE DUFFING</a:t>
            </a:r>
          </a:p>
        </p:txBody>
      </p:sp>
    </p:spTree>
    <p:extLst>
      <p:ext uri="{BB962C8B-B14F-4D97-AF65-F5344CB8AC3E}">
        <p14:creationId xmlns:p14="http://schemas.microsoft.com/office/powerpoint/2010/main" val="262330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1265" y="1108024"/>
            <a:ext cx="15718035" cy="1092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pt-BR" sz="5400" dirty="0">
                <a:solidFill>
                  <a:srgbClr val="753134"/>
                </a:solidFill>
                <a:latin typeface="HK Grotesk Bold"/>
              </a:rPr>
              <a:t>CSTR – Modelo M6</a:t>
            </a:r>
            <a:endParaRPr lang="en-US" sz="5400" dirty="0">
              <a:solidFill>
                <a:srgbClr val="753134"/>
              </a:solidFill>
              <a:latin typeface="HK Grotesk Bold"/>
            </a:endParaRPr>
          </a:p>
        </p:txBody>
      </p:sp>
      <p:sp>
        <p:nvSpPr>
          <p:cNvPr id="3" name="Freeform 3"/>
          <p:cNvSpPr/>
          <p:nvPr/>
        </p:nvSpPr>
        <p:spPr>
          <a:xfrm rot="4593668">
            <a:off x="-821597" y="-1137424"/>
            <a:ext cx="3428735" cy="2855202"/>
          </a:xfrm>
          <a:custGeom>
            <a:avLst/>
            <a:gdLst/>
            <a:ahLst/>
            <a:cxnLst/>
            <a:rect l="l" t="t" r="r" b="b"/>
            <a:pathLst>
              <a:path w="3428735" h="2855202">
                <a:moveTo>
                  <a:pt x="0" y="0"/>
                </a:moveTo>
                <a:lnTo>
                  <a:pt x="3428735" y="0"/>
                </a:lnTo>
                <a:lnTo>
                  <a:pt x="3428735" y="2855202"/>
                </a:lnTo>
                <a:lnTo>
                  <a:pt x="0" y="285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4472035">
            <a:off x="-1406320" y="-1257006"/>
            <a:ext cx="3294899" cy="2743752"/>
          </a:xfrm>
          <a:custGeom>
            <a:avLst/>
            <a:gdLst/>
            <a:ahLst/>
            <a:cxnLst/>
            <a:rect l="l" t="t" r="r" b="b"/>
            <a:pathLst>
              <a:path w="3294899" h="2743752">
                <a:moveTo>
                  <a:pt x="0" y="0"/>
                </a:moveTo>
                <a:lnTo>
                  <a:pt x="3294899" y="0"/>
                </a:lnTo>
                <a:lnTo>
                  <a:pt x="3294899" y="2743752"/>
                </a:lnTo>
                <a:lnTo>
                  <a:pt x="0" y="2743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535370">
            <a:off x="-1225371" y="-1400725"/>
            <a:ext cx="2450742" cy="2685076"/>
          </a:xfrm>
          <a:custGeom>
            <a:avLst/>
            <a:gdLst/>
            <a:ahLst/>
            <a:cxnLst/>
            <a:rect l="l" t="t" r="r" b="b"/>
            <a:pathLst>
              <a:path w="2450742" h="2685076">
                <a:moveTo>
                  <a:pt x="0" y="0"/>
                </a:moveTo>
                <a:lnTo>
                  <a:pt x="2450742" y="0"/>
                </a:lnTo>
                <a:lnTo>
                  <a:pt x="2450742" y="2685076"/>
                </a:lnTo>
                <a:lnTo>
                  <a:pt x="0" y="2685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5CACD58-9AC7-4B9F-8424-A6B55F0230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87200" y="2469684"/>
            <a:ext cx="5619194" cy="6709292"/>
          </a:xfrm>
          <a:prstGeom prst="rect">
            <a:avLst/>
          </a:prstGeom>
        </p:spPr>
      </p:pic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9621FBB-189E-4A94-9C72-D1A760B4EF89}"/>
              </a:ext>
            </a:extLst>
          </p:cNvPr>
          <p:cNvGrpSpPr/>
          <p:nvPr/>
        </p:nvGrpSpPr>
        <p:grpSpPr>
          <a:xfrm>
            <a:off x="1389738" y="2974197"/>
            <a:ext cx="9964062" cy="5790452"/>
            <a:chOff x="1389738" y="2974197"/>
            <a:chExt cx="9964062" cy="57904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1D8E6C-80EB-4E81-B504-AAF2F9022403}"/>
                </a:ext>
              </a:extLst>
            </p:cNvPr>
            <p:cNvSpPr txBox="1"/>
            <p:nvPr/>
          </p:nvSpPr>
          <p:spPr>
            <a:xfrm>
              <a:off x="1389738" y="2974197"/>
              <a:ext cx="9964062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3200" dirty="0">
                  <a:cs typeface="Times New Roman" panose="02020603050405020304" pitchFamily="18" charset="0"/>
                </a:rPr>
                <a:t>Resolva o sistema de </a:t>
              </a:r>
              <a:r>
                <a:rPr lang="pt-BR" sz="3200" dirty="0" err="1">
                  <a:cs typeface="Times New Roman" panose="02020603050405020304" pitchFamily="18" charset="0"/>
                </a:rPr>
                <a:t>EDOs</a:t>
              </a:r>
              <a:r>
                <a:rPr lang="pt-BR" sz="3200" dirty="0">
                  <a:cs typeface="Times New Roman" panose="02020603050405020304" pitchFamily="18" charset="0"/>
                </a:rPr>
                <a:t> para o modelo M6 de um reator CSTR, variando o vetor tempo entre 0 e 1 com 100 pontos no intervalo.</a:t>
              </a:r>
            </a:p>
            <a:p>
              <a:pPr algn="just"/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r>
                <a:rPr lang="en-US" sz="3200" dirty="0">
                  <a:cs typeface="Times New Roman" panose="02020603050405020304" pitchFamily="18" charset="0"/>
                </a:rPr>
                <a:t>Utilize a equação de Arrhenius para </a:t>
              </a:r>
              <a:r>
                <a:rPr lang="en-US" sz="3200" dirty="0" err="1">
                  <a:cs typeface="Times New Roman" panose="02020603050405020304" pitchFamily="18" charset="0"/>
                </a:rPr>
                <a:t>obter</a:t>
              </a:r>
              <a:r>
                <a:rPr lang="en-US" sz="3200" dirty="0">
                  <a:cs typeface="Times New Roman" panose="02020603050405020304" pitchFamily="18" charset="0"/>
                </a:rPr>
                <a:t> o valor de k(T).</a:t>
              </a:r>
            </a:p>
          </p:txBody>
        </p: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63007CFC-582A-4EB6-910B-7184F63AF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74619" y="8150245"/>
              <a:ext cx="2194300" cy="61440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29A01623-C0DA-4210-BDFF-3557E15C2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67691" y="4714892"/>
              <a:ext cx="6608156" cy="2181208"/>
            </a:xfrm>
            <a:prstGeom prst="rect">
              <a:avLst/>
            </a:prstGeom>
          </p:spPr>
        </p:pic>
      </p:grpSp>
      <p:pic>
        <p:nvPicPr>
          <p:cNvPr id="1026" name="Picture 2" descr="MATLAB - Wikipedia">
            <a:extLst>
              <a:ext uri="{FF2B5EF4-FFF2-40B4-BE49-F238E27FC236}">
                <a16:creationId xmlns:a16="http://schemas.microsoft.com/office/drawing/2014/main" id="{670B7B7E-FED0-4F20-9B40-5339FF466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258" y="1301503"/>
            <a:ext cx="990600" cy="88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65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sp>
        <p:nvSpPr>
          <p:cNvPr id="4" name="Freeform 4"/>
          <p:cNvSpPr/>
          <p:nvPr/>
        </p:nvSpPr>
        <p:spPr>
          <a:xfrm rot="1895548">
            <a:off x="-3553259" y="867376"/>
            <a:ext cx="8123204" cy="6764414"/>
          </a:xfrm>
          <a:custGeom>
            <a:avLst/>
            <a:gdLst/>
            <a:ahLst/>
            <a:cxnLst/>
            <a:rect l="l" t="t" r="r" b="b"/>
            <a:pathLst>
              <a:path w="8123204" h="6764414">
                <a:moveTo>
                  <a:pt x="0" y="0"/>
                </a:moveTo>
                <a:lnTo>
                  <a:pt x="8123204" y="0"/>
                </a:lnTo>
                <a:lnTo>
                  <a:pt x="8123204" y="6764414"/>
                </a:lnTo>
                <a:lnTo>
                  <a:pt x="0" y="676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1773915">
            <a:off x="-4277720" y="1004341"/>
            <a:ext cx="7806124" cy="6500373"/>
          </a:xfrm>
          <a:custGeom>
            <a:avLst/>
            <a:gdLst/>
            <a:ahLst/>
            <a:cxnLst/>
            <a:rect l="l" t="t" r="r" b="b"/>
            <a:pathLst>
              <a:path w="7806124" h="6500373">
                <a:moveTo>
                  <a:pt x="0" y="0"/>
                </a:moveTo>
                <a:lnTo>
                  <a:pt x="7806125" y="0"/>
                </a:lnTo>
                <a:lnTo>
                  <a:pt x="7806125" y="6500372"/>
                </a:lnTo>
                <a:lnTo>
                  <a:pt x="0" y="65003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 rot="8269650">
            <a:off x="-1434050" y="2759093"/>
            <a:ext cx="4352627" cy="4768815"/>
          </a:xfrm>
          <a:custGeom>
            <a:avLst/>
            <a:gdLst/>
            <a:ahLst/>
            <a:cxnLst/>
            <a:rect l="l" t="t" r="r" b="b"/>
            <a:pathLst>
              <a:path w="4352627" h="4768815">
                <a:moveTo>
                  <a:pt x="0" y="0"/>
                </a:moveTo>
                <a:lnTo>
                  <a:pt x="4352627" y="0"/>
                </a:lnTo>
                <a:lnTo>
                  <a:pt x="4352627" y="4768814"/>
                </a:lnTo>
                <a:lnTo>
                  <a:pt x="0" y="47688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091E330-82F7-428F-AAFB-533D865435BC}"/>
              </a:ext>
            </a:extLst>
          </p:cNvPr>
          <p:cNvSpPr txBox="1"/>
          <p:nvPr/>
        </p:nvSpPr>
        <p:spPr>
          <a:xfrm>
            <a:off x="3114743" y="3444381"/>
            <a:ext cx="9753600" cy="3398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000000"/>
                </a:solidFill>
                <a:latin typeface="HK Grotesk Bold"/>
              </a:rPr>
              <a:t>CSTR – MODELO M6</a:t>
            </a:r>
          </a:p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7531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K Grotesk Bold"/>
              </a:rPr>
              <a:t>REATOR BATELADA – REAÇÃO EM SÉRIE</a:t>
            </a:r>
          </a:p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000000"/>
                </a:solidFill>
                <a:latin typeface="HK Grotesk Bold"/>
              </a:rPr>
              <a:t>OSCILADOR DE DUFFING</a:t>
            </a:r>
          </a:p>
        </p:txBody>
      </p:sp>
    </p:spTree>
    <p:extLst>
      <p:ext uri="{BB962C8B-B14F-4D97-AF65-F5344CB8AC3E}">
        <p14:creationId xmlns:p14="http://schemas.microsoft.com/office/powerpoint/2010/main" val="24135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1265" y="1108024"/>
            <a:ext cx="15718035" cy="2272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pt-BR" sz="5400" dirty="0">
                <a:solidFill>
                  <a:srgbClr val="753134"/>
                </a:solidFill>
                <a:latin typeface="HK Grotesk Bold"/>
              </a:rPr>
              <a:t>Reator Batelada com reações químicas irreversíveis de 1ª ordem em série</a:t>
            </a:r>
            <a:endParaRPr lang="en-US" sz="5400" dirty="0">
              <a:solidFill>
                <a:srgbClr val="753134"/>
              </a:solidFill>
              <a:latin typeface="HK Grotesk Bold"/>
            </a:endParaRPr>
          </a:p>
        </p:txBody>
      </p:sp>
      <p:sp>
        <p:nvSpPr>
          <p:cNvPr id="3" name="Freeform 3"/>
          <p:cNvSpPr/>
          <p:nvPr/>
        </p:nvSpPr>
        <p:spPr>
          <a:xfrm rot="4593668">
            <a:off x="-821597" y="-1137424"/>
            <a:ext cx="3428735" cy="2855202"/>
          </a:xfrm>
          <a:custGeom>
            <a:avLst/>
            <a:gdLst/>
            <a:ahLst/>
            <a:cxnLst/>
            <a:rect l="l" t="t" r="r" b="b"/>
            <a:pathLst>
              <a:path w="3428735" h="2855202">
                <a:moveTo>
                  <a:pt x="0" y="0"/>
                </a:moveTo>
                <a:lnTo>
                  <a:pt x="3428735" y="0"/>
                </a:lnTo>
                <a:lnTo>
                  <a:pt x="3428735" y="2855202"/>
                </a:lnTo>
                <a:lnTo>
                  <a:pt x="0" y="285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4472035">
            <a:off x="-1406320" y="-1257006"/>
            <a:ext cx="3294899" cy="2743752"/>
          </a:xfrm>
          <a:custGeom>
            <a:avLst/>
            <a:gdLst/>
            <a:ahLst/>
            <a:cxnLst/>
            <a:rect l="l" t="t" r="r" b="b"/>
            <a:pathLst>
              <a:path w="3294899" h="2743752">
                <a:moveTo>
                  <a:pt x="0" y="0"/>
                </a:moveTo>
                <a:lnTo>
                  <a:pt x="3294899" y="0"/>
                </a:lnTo>
                <a:lnTo>
                  <a:pt x="3294899" y="2743752"/>
                </a:lnTo>
                <a:lnTo>
                  <a:pt x="0" y="2743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535370">
            <a:off x="-1225371" y="-1400725"/>
            <a:ext cx="2450742" cy="2685076"/>
          </a:xfrm>
          <a:custGeom>
            <a:avLst/>
            <a:gdLst/>
            <a:ahLst/>
            <a:cxnLst/>
            <a:rect l="l" t="t" r="r" b="b"/>
            <a:pathLst>
              <a:path w="2450742" h="2685076">
                <a:moveTo>
                  <a:pt x="0" y="0"/>
                </a:moveTo>
                <a:lnTo>
                  <a:pt x="2450742" y="0"/>
                </a:lnTo>
                <a:lnTo>
                  <a:pt x="2450742" y="2685076"/>
                </a:lnTo>
                <a:lnTo>
                  <a:pt x="0" y="2685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60236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03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F8A4097-6CED-49D0-9BC9-B7432B999EF9}"/>
              </a:ext>
            </a:extLst>
          </p:cNvPr>
          <p:cNvGrpSpPr/>
          <p:nvPr/>
        </p:nvGrpSpPr>
        <p:grpSpPr>
          <a:xfrm>
            <a:off x="892770" y="3695700"/>
            <a:ext cx="16709430" cy="6247864"/>
            <a:chOff x="914400" y="3793512"/>
            <a:chExt cx="16459199" cy="62478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1D8E6C-80EB-4E81-B504-AAF2F9022403}"/>
                </a:ext>
              </a:extLst>
            </p:cNvPr>
            <p:cNvSpPr txBox="1"/>
            <p:nvPr/>
          </p:nvSpPr>
          <p:spPr>
            <a:xfrm>
              <a:off x="914400" y="3793512"/>
              <a:ext cx="16459199" cy="6247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3200" dirty="0">
                  <a:cs typeface="Times New Roman" panose="02020603050405020304" pitchFamily="18" charset="0"/>
                </a:rPr>
                <a:t>Em um reator batelada, ocorrem duas reações irreversíveis em série conforme a reação a seguir:</a:t>
              </a:r>
            </a:p>
            <a:p>
              <a:pPr algn="just"/>
              <a:endParaRPr lang="pt-BR" sz="4800" dirty="0">
                <a:cs typeface="Times New Roman" panose="02020603050405020304" pitchFamily="18" charset="0"/>
              </a:endParaRPr>
            </a:p>
            <a:p>
              <a:pPr algn="just"/>
              <a:r>
                <a:rPr lang="pt-BR" sz="3200" dirty="0">
                  <a:cs typeface="Times New Roman" panose="02020603050405020304" pitchFamily="18" charset="0"/>
                </a:rPr>
                <a:t>O produto B é considerado desejado, enquanto o produto C é considerado indesejado. A partir do balanço de massa obtém-se o seguinte conjunto de </a:t>
              </a:r>
              <a:r>
                <a:rPr lang="pt-BR" sz="3200" dirty="0" err="1">
                  <a:cs typeface="Times New Roman" panose="02020603050405020304" pitchFamily="18" charset="0"/>
                </a:rPr>
                <a:t>EDOs</a:t>
              </a:r>
              <a:r>
                <a:rPr lang="pt-BR" sz="3200" dirty="0">
                  <a:cs typeface="Times New Roman" panose="02020603050405020304" pitchFamily="18" charset="0"/>
                </a:rPr>
                <a:t> que descrevem o sistema.</a:t>
              </a:r>
            </a:p>
            <a:p>
              <a:pPr algn="just"/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r>
                <a:rPr lang="pt-BR" sz="3200" dirty="0">
                  <a:cs typeface="Times New Roman" panose="02020603050405020304" pitchFamily="18" charset="0"/>
                </a:rPr>
                <a:t>Plote as concentrações de A, B e C, encontre o valor da concentração e o tempo em que o produto B está em seu valor máximo (Use o vetor tempo variando entre 0 e 5 com 500 pontos no intervalo).</a:t>
              </a:r>
              <a:endParaRPr lang="en-US" sz="3200" dirty="0">
                <a:cs typeface="Times New Roman" panose="02020603050405020304" pitchFamily="18" charset="0"/>
              </a:endParaRPr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701F743B-0434-4CDF-BC62-02CCA27E8852}"/>
                </a:ext>
              </a:extLst>
            </p:cNvPr>
            <p:cNvGrpSpPr/>
            <p:nvPr/>
          </p:nvGrpSpPr>
          <p:grpSpPr>
            <a:xfrm>
              <a:off x="3790932" y="4457700"/>
              <a:ext cx="9815539" cy="3813534"/>
              <a:chOff x="3790932" y="4457700"/>
              <a:chExt cx="9815539" cy="3813534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96797368-AF22-4F0E-BCA7-B71DA9B375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t="15550" b="15156"/>
              <a:stretch/>
            </p:blipFill>
            <p:spPr>
              <a:xfrm>
                <a:off x="7479501" y="4457700"/>
                <a:ext cx="2438400" cy="575813"/>
              </a:xfrm>
              <a:prstGeom prst="rect">
                <a:avLst/>
              </a:prstGeom>
            </p:spPr>
          </p:pic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40BB75C4-FD44-4C54-969F-2AC261E90BC6}"/>
                  </a:ext>
                </a:extLst>
              </p:cNvPr>
              <p:cNvGrpSpPr/>
              <p:nvPr/>
            </p:nvGrpSpPr>
            <p:grpSpPr>
              <a:xfrm>
                <a:off x="3790932" y="6194291"/>
                <a:ext cx="9815539" cy="2076943"/>
                <a:chOff x="3790932" y="6194291"/>
                <a:chExt cx="9815539" cy="2076943"/>
              </a:xfrm>
            </p:grpSpPr>
            <p:pic>
              <p:nvPicPr>
                <p:cNvPr id="12" name="Imagem 11">
                  <a:extLst>
                    <a:ext uri="{FF2B5EF4-FFF2-40B4-BE49-F238E27FC236}">
                      <a16:creationId xmlns:a16="http://schemas.microsoft.com/office/drawing/2014/main" id="{40025C2A-1597-4DF8-8FBB-FC02500E3B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90932" y="6194291"/>
                  <a:ext cx="2848023" cy="2076943"/>
                </a:xfrm>
                <a:prstGeom prst="rect">
                  <a:avLst/>
                </a:prstGeom>
              </p:spPr>
            </p:pic>
            <p:pic>
              <p:nvPicPr>
                <p:cNvPr id="14" name="Imagem 13">
                  <a:extLst>
                    <a:ext uri="{FF2B5EF4-FFF2-40B4-BE49-F238E27FC236}">
                      <a16:creationId xmlns:a16="http://schemas.microsoft.com/office/drawing/2014/main" id="{11096BF1-B9B3-4EBC-A995-B882BADCA1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686800" y="6537637"/>
                  <a:ext cx="1464072" cy="1390252"/>
                </a:xfrm>
                <a:prstGeom prst="rect">
                  <a:avLst/>
                </a:prstGeom>
              </p:spPr>
            </p:pic>
            <p:pic>
              <p:nvPicPr>
                <p:cNvPr id="17" name="Imagem 16">
                  <a:extLst>
                    <a:ext uri="{FF2B5EF4-FFF2-40B4-BE49-F238E27FC236}">
                      <a16:creationId xmlns:a16="http://schemas.microsoft.com/office/drawing/2014/main" id="{4233B939-4AEE-4F2E-A13D-74B7755989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198717" y="6704854"/>
                  <a:ext cx="1407754" cy="1055816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15" name="Picture 2" descr="MATLAB - Wikipedia">
            <a:extLst>
              <a:ext uri="{FF2B5EF4-FFF2-40B4-BE49-F238E27FC236}">
                <a16:creationId xmlns:a16="http://schemas.microsoft.com/office/drawing/2014/main" id="{D4A3C913-A999-4734-B165-F4AD20213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682" y="2476746"/>
            <a:ext cx="990600" cy="88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70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9855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02</a:t>
            </a:r>
          </a:p>
        </p:txBody>
      </p:sp>
      <p:sp>
        <p:nvSpPr>
          <p:cNvPr id="4" name="Freeform 4"/>
          <p:cNvSpPr/>
          <p:nvPr/>
        </p:nvSpPr>
        <p:spPr>
          <a:xfrm rot="1895548">
            <a:off x="-3553259" y="867376"/>
            <a:ext cx="8123204" cy="6764414"/>
          </a:xfrm>
          <a:custGeom>
            <a:avLst/>
            <a:gdLst/>
            <a:ahLst/>
            <a:cxnLst/>
            <a:rect l="l" t="t" r="r" b="b"/>
            <a:pathLst>
              <a:path w="8123204" h="6764414">
                <a:moveTo>
                  <a:pt x="0" y="0"/>
                </a:moveTo>
                <a:lnTo>
                  <a:pt x="8123204" y="0"/>
                </a:lnTo>
                <a:lnTo>
                  <a:pt x="8123204" y="6764414"/>
                </a:lnTo>
                <a:lnTo>
                  <a:pt x="0" y="676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1773915">
            <a:off x="-4277720" y="1004341"/>
            <a:ext cx="7806124" cy="6500373"/>
          </a:xfrm>
          <a:custGeom>
            <a:avLst/>
            <a:gdLst/>
            <a:ahLst/>
            <a:cxnLst/>
            <a:rect l="l" t="t" r="r" b="b"/>
            <a:pathLst>
              <a:path w="7806124" h="6500373">
                <a:moveTo>
                  <a:pt x="0" y="0"/>
                </a:moveTo>
                <a:lnTo>
                  <a:pt x="7806125" y="0"/>
                </a:lnTo>
                <a:lnTo>
                  <a:pt x="7806125" y="6500372"/>
                </a:lnTo>
                <a:lnTo>
                  <a:pt x="0" y="65003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 rot="8269650">
            <a:off x="-1434050" y="2759093"/>
            <a:ext cx="4352627" cy="4768815"/>
          </a:xfrm>
          <a:custGeom>
            <a:avLst/>
            <a:gdLst/>
            <a:ahLst/>
            <a:cxnLst/>
            <a:rect l="l" t="t" r="r" b="b"/>
            <a:pathLst>
              <a:path w="4352627" h="4768815">
                <a:moveTo>
                  <a:pt x="0" y="0"/>
                </a:moveTo>
                <a:lnTo>
                  <a:pt x="4352627" y="0"/>
                </a:lnTo>
                <a:lnTo>
                  <a:pt x="4352627" y="4768814"/>
                </a:lnTo>
                <a:lnTo>
                  <a:pt x="0" y="47688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091E330-82F7-428F-AAFB-533D865435BC}"/>
              </a:ext>
            </a:extLst>
          </p:cNvPr>
          <p:cNvSpPr txBox="1"/>
          <p:nvPr/>
        </p:nvSpPr>
        <p:spPr>
          <a:xfrm>
            <a:off x="3114743" y="3444381"/>
            <a:ext cx="9753600" cy="3398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000000"/>
                </a:solidFill>
                <a:latin typeface="HK Grotesk Bold"/>
              </a:rPr>
              <a:t>CSTR – MODELO M6</a:t>
            </a:r>
          </a:p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000000"/>
                </a:solidFill>
                <a:latin typeface="HK Grotesk Bold"/>
              </a:rPr>
              <a:t>REATOR BATELADA – REAÇÃO EM SÉRIE</a:t>
            </a:r>
          </a:p>
          <a:p>
            <a:pPr>
              <a:lnSpc>
                <a:spcPts val="9223"/>
              </a:lnSpc>
            </a:pPr>
            <a:r>
              <a:rPr lang="en-US" sz="4000" dirty="0">
                <a:solidFill>
                  <a:srgbClr val="7531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K Grotesk Bold"/>
              </a:rPr>
              <a:t>OSCILADOR DE DUFFING</a:t>
            </a:r>
          </a:p>
        </p:txBody>
      </p:sp>
    </p:spTree>
    <p:extLst>
      <p:ext uri="{BB962C8B-B14F-4D97-AF65-F5344CB8AC3E}">
        <p14:creationId xmlns:p14="http://schemas.microsoft.com/office/powerpoint/2010/main" val="366880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1265" y="1108024"/>
            <a:ext cx="15718035" cy="1092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3"/>
              </a:lnSpc>
            </a:pPr>
            <a:r>
              <a:rPr lang="pt-BR" sz="5400" dirty="0">
                <a:solidFill>
                  <a:srgbClr val="753134"/>
                </a:solidFill>
                <a:latin typeface="HK Grotesk Bold"/>
              </a:rPr>
              <a:t>Oscilador de </a:t>
            </a:r>
            <a:r>
              <a:rPr lang="pt-BR" sz="5400" dirty="0" err="1">
                <a:solidFill>
                  <a:srgbClr val="753134"/>
                </a:solidFill>
                <a:latin typeface="HK Grotesk Bold"/>
              </a:rPr>
              <a:t>Duffing</a:t>
            </a:r>
            <a:endParaRPr lang="en-US" sz="5400" dirty="0">
              <a:solidFill>
                <a:srgbClr val="753134"/>
              </a:solidFill>
              <a:latin typeface="HK Grotesk Bold"/>
            </a:endParaRPr>
          </a:p>
        </p:txBody>
      </p:sp>
      <p:sp>
        <p:nvSpPr>
          <p:cNvPr id="3" name="Freeform 3"/>
          <p:cNvSpPr/>
          <p:nvPr/>
        </p:nvSpPr>
        <p:spPr>
          <a:xfrm rot="4593668">
            <a:off x="-821597" y="-1137424"/>
            <a:ext cx="3428735" cy="2855202"/>
          </a:xfrm>
          <a:custGeom>
            <a:avLst/>
            <a:gdLst/>
            <a:ahLst/>
            <a:cxnLst/>
            <a:rect l="l" t="t" r="r" b="b"/>
            <a:pathLst>
              <a:path w="3428735" h="2855202">
                <a:moveTo>
                  <a:pt x="0" y="0"/>
                </a:moveTo>
                <a:lnTo>
                  <a:pt x="3428735" y="0"/>
                </a:lnTo>
                <a:lnTo>
                  <a:pt x="3428735" y="2855202"/>
                </a:lnTo>
                <a:lnTo>
                  <a:pt x="0" y="285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4472035">
            <a:off x="-1406320" y="-1257006"/>
            <a:ext cx="3294899" cy="2743752"/>
          </a:xfrm>
          <a:custGeom>
            <a:avLst/>
            <a:gdLst/>
            <a:ahLst/>
            <a:cxnLst/>
            <a:rect l="l" t="t" r="r" b="b"/>
            <a:pathLst>
              <a:path w="3294899" h="2743752">
                <a:moveTo>
                  <a:pt x="0" y="0"/>
                </a:moveTo>
                <a:lnTo>
                  <a:pt x="3294899" y="0"/>
                </a:lnTo>
                <a:lnTo>
                  <a:pt x="3294899" y="2743752"/>
                </a:lnTo>
                <a:lnTo>
                  <a:pt x="0" y="2743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535370">
            <a:off x="-1225371" y="-1400725"/>
            <a:ext cx="2450742" cy="2685076"/>
          </a:xfrm>
          <a:custGeom>
            <a:avLst/>
            <a:gdLst/>
            <a:ahLst/>
            <a:cxnLst/>
            <a:rect l="l" t="t" r="r" b="b"/>
            <a:pathLst>
              <a:path w="2450742" h="2685076">
                <a:moveTo>
                  <a:pt x="0" y="0"/>
                </a:moveTo>
                <a:lnTo>
                  <a:pt x="2450742" y="0"/>
                </a:lnTo>
                <a:lnTo>
                  <a:pt x="2450742" y="2685076"/>
                </a:lnTo>
                <a:lnTo>
                  <a:pt x="0" y="2685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6023695" y="1019175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dirty="0">
                <a:solidFill>
                  <a:srgbClr val="191824"/>
                </a:solidFill>
                <a:latin typeface="HK Grotesk Medium"/>
              </a:rPr>
              <a:t>03</a:t>
            </a:r>
          </a:p>
        </p:txBody>
      </p:sp>
      <p:pic>
        <p:nvPicPr>
          <p:cNvPr id="15" name="Picture 2" descr="MATLAB - Wikipedia">
            <a:extLst>
              <a:ext uri="{FF2B5EF4-FFF2-40B4-BE49-F238E27FC236}">
                <a16:creationId xmlns:a16="http://schemas.microsoft.com/office/drawing/2014/main" id="{D4A3C913-A999-4734-B165-F4AD20213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35" y="1359541"/>
            <a:ext cx="990600" cy="88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F9524A2-15BD-44EE-98D5-8732CC0B6234}"/>
              </a:ext>
            </a:extLst>
          </p:cNvPr>
          <p:cNvGrpSpPr/>
          <p:nvPr/>
        </p:nvGrpSpPr>
        <p:grpSpPr>
          <a:xfrm>
            <a:off x="789285" y="4381500"/>
            <a:ext cx="16709430" cy="3046988"/>
            <a:chOff x="789284" y="2950372"/>
            <a:chExt cx="16709430" cy="304698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1D8E6C-80EB-4E81-B504-AAF2F9022403}"/>
                </a:ext>
              </a:extLst>
            </p:cNvPr>
            <p:cNvSpPr txBox="1"/>
            <p:nvPr/>
          </p:nvSpPr>
          <p:spPr>
            <a:xfrm>
              <a:off x="789284" y="2950372"/>
              <a:ext cx="1670943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3200" dirty="0">
                  <a:cs typeface="Times New Roman" panose="02020603050405020304" pitchFamily="18" charset="0"/>
                </a:rPr>
                <a:t>Construa um plano de fases para um oscilador de </a:t>
              </a:r>
              <a:r>
                <a:rPr lang="pt-BR" sz="3200" dirty="0" err="1">
                  <a:cs typeface="Times New Roman" panose="02020603050405020304" pitchFamily="18" charset="0"/>
                </a:rPr>
                <a:t>Duffing</a:t>
              </a:r>
              <a:r>
                <a:rPr lang="pt-BR" sz="3200" dirty="0">
                  <a:cs typeface="Times New Roman" panose="02020603050405020304" pitchFamily="18" charset="0"/>
                </a:rPr>
                <a:t> representado pela seguinte EDO:</a:t>
              </a:r>
            </a:p>
            <a:p>
              <a:pPr algn="just"/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endParaRPr lang="pt-BR" sz="3200" dirty="0">
                <a:cs typeface="Times New Roman" panose="02020603050405020304" pitchFamily="18" charset="0"/>
              </a:endParaRPr>
            </a:p>
            <a:p>
              <a:pPr algn="just"/>
              <a:r>
                <a:rPr lang="pt-BR" sz="3200" dirty="0">
                  <a:cs typeface="Times New Roman" panose="02020603050405020304" pitchFamily="18" charset="0"/>
                </a:rPr>
                <a:t>Dica: Aplique a substituição x1 = x, x2 = </a:t>
              </a:r>
              <a:r>
                <a:rPr lang="pt-BR" sz="3200" dirty="0" err="1">
                  <a:cs typeface="Times New Roman" panose="02020603050405020304" pitchFamily="18" charset="0"/>
                </a:rPr>
                <a:t>dx</a:t>
              </a:r>
              <a:r>
                <a:rPr lang="pt-BR" sz="3200" dirty="0">
                  <a:cs typeface="Times New Roman" panose="02020603050405020304" pitchFamily="18" charset="0"/>
                </a:rPr>
                <a:t>/</a:t>
              </a:r>
              <a:r>
                <a:rPr lang="pt-BR" sz="3200" dirty="0" err="1">
                  <a:cs typeface="Times New Roman" panose="02020603050405020304" pitchFamily="18" charset="0"/>
                </a:rPr>
                <a:t>dt</a:t>
              </a:r>
              <a:r>
                <a:rPr lang="pt-BR" sz="3200" dirty="0">
                  <a:cs typeface="Times New Roman" panose="02020603050405020304" pitchFamily="18" charset="0"/>
                </a:rPr>
                <a:t> para transformar a EDO de 2ª ordem em um sistema de </a:t>
              </a:r>
              <a:r>
                <a:rPr lang="pt-BR" sz="3200" dirty="0" err="1">
                  <a:cs typeface="Times New Roman" panose="02020603050405020304" pitchFamily="18" charset="0"/>
                </a:rPr>
                <a:t>EDOs</a:t>
              </a:r>
              <a:r>
                <a:rPr lang="pt-BR" sz="3200" dirty="0">
                  <a:cs typeface="Times New Roman" panose="02020603050405020304" pitchFamily="18" charset="0"/>
                </a:rPr>
                <a:t> de 1ª ordem, para então linearizar, analisar a estabilidade e montar o plano de fases.</a:t>
              </a:r>
              <a:endParaRPr lang="en-US" sz="3200" dirty="0">
                <a:cs typeface="Times New Roman" panose="02020603050405020304" pitchFamily="18" charset="0"/>
              </a:endParaRP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DFEC06F-6C88-4878-9157-2A1C37576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34235" y="3635326"/>
              <a:ext cx="3698197" cy="1215670"/>
            </a:xfrm>
            <a:prstGeom prst="rect">
              <a:avLst/>
            </a:prstGeom>
          </p:spPr>
        </p:pic>
      </p:grp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CF643E00-6829-4174-A680-848DA29D4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118" y="1357078"/>
            <a:ext cx="850421" cy="93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97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3747</TotalTime>
  <Words>294</Words>
  <Application>Microsoft Office PowerPoint</Application>
  <PresentationFormat>Personalizar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Calibri</vt:lpstr>
      <vt:lpstr>HK Grotesk</vt:lpstr>
      <vt:lpstr>HK Grotesk Bold</vt:lpstr>
      <vt:lpstr>HK Grotesk Medium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Seminário Otimização PEQ</dc:title>
  <dc:creator>atoms</dc:creator>
  <cp:lastModifiedBy>atoms</cp:lastModifiedBy>
  <cp:revision>51</cp:revision>
  <dcterms:created xsi:type="dcterms:W3CDTF">2006-08-16T00:00:00Z</dcterms:created>
  <dcterms:modified xsi:type="dcterms:W3CDTF">2024-07-15T14:24:29Z</dcterms:modified>
  <dc:identifier>DAFsjeGYaOE</dc:identifier>
</cp:coreProperties>
</file>