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99" r:id="rId3"/>
    <p:sldId id="290" r:id="rId4"/>
    <p:sldId id="298" r:id="rId5"/>
    <p:sldId id="296" r:id="rId6"/>
    <p:sldId id="291" r:id="rId7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HK Grotesk" panose="020B0604020202020204" charset="0"/>
      <p:regular r:id="rId13"/>
    </p:embeddedFont>
    <p:embeddedFont>
      <p:font typeface="HK Grotesk Bold" panose="020B0604020202020204" charset="0"/>
      <p:regular r:id="rId14"/>
    </p:embeddedFont>
    <p:embeddedFont>
      <p:font typeface="HK Grotesk Medium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3134"/>
    <a:srgbClr val="7343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7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722EB-0CDE-436D-97B1-4C8C7FD47128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4595B-8FE6-43FF-88A2-036C04BBB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0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5" Type="http://schemas.openxmlformats.org/officeDocument/2006/relationships/image" Target="../media/image6.sv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73393" y="472009"/>
            <a:ext cx="2165094" cy="2368072"/>
          </a:xfrm>
          <a:custGeom>
            <a:avLst/>
            <a:gdLst/>
            <a:ahLst/>
            <a:cxnLst/>
            <a:rect l="l" t="t" r="r" b="b"/>
            <a:pathLst>
              <a:path w="2165094" h="2368072">
                <a:moveTo>
                  <a:pt x="0" y="0"/>
                </a:moveTo>
                <a:lnTo>
                  <a:pt x="2165095" y="0"/>
                </a:lnTo>
                <a:lnTo>
                  <a:pt x="2165095" y="2368072"/>
                </a:lnTo>
                <a:lnTo>
                  <a:pt x="0" y="23680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14813070" y="725108"/>
            <a:ext cx="2501537" cy="1861875"/>
          </a:xfrm>
          <a:custGeom>
            <a:avLst/>
            <a:gdLst/>
            <a:ahLst/>
            <a:cxnLst/>
            <a:rect l="l" t="t" r="r" b="b"/>
            <a:pathLst>
              <a:path w="2501537" h="1861875">
                <a:moveTo>
                  <a:pt x="0" y="0"/>
                </a:moveTo>
                <a:lnTo>
                  <a:pt x="2501537" y="0"/>
                </a:lnTo>
                <a:lnTo>
                  <a:pt x="2501537" y="1861875"/>
                </a:lnTo>
                <a:lnTo>
                  <a:pt x="0" y="18618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>
            <a:off x="6052275" y="9258300"/>
            <a:ext cx="6183450" cy="434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HK Grotesk Medium"/>
              </a:rPr>
              <a:t>JULHO / 2024</a:t>
            </a:r>
          </a:p>
        </p:txBody>
      </p:sp>
      <p:sp>
        <p:nvSpPr>
          <p:cNvPr id="8" name="Freeform 8"/>
          <p:cNvSpPr/>
          <p:nvPr/>
        </p:nvSpPr>
        <p:spPr>
          <a:xfrm rot="-895863">
            <a:off x="-2219158" y="6445322"/>
            <a:ext cx="5587425" cy="4652801"/>
          </a:xfrm>
          <a:custGeom>
            <a:avLst/>
            <a:gdLst/>
            <a:ahLst/>
            <a:cxnLst/>
            <a:rect l="l" t="t" r="r" b="b"/>
            <a:pathLst>
              <a:path w="5587425" h="4652801">
                <a:moveTo>
                  <a:pt x="0" y="0"/>
                </a:moveTo>
                <a:lnTo>
                  <a:pt x="5587425" y="0"/>
                </a:lnTo>
                <a:lnTo>
                  <a:pt x="5587425" y="4652801"/>
                </a:lnTo>
                <a:lnTo>
                  <a:pt x="0" y="46528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9753600" y="7324082"/>
            <a:ext cx="7395087" cy="870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HK Grotesk"/>
              </a:rPr>
              <a:t>Monitor: Rodrigo Oliveira</a:t>
            </a:r>
          </a:p>
          <a:p>
            <a:pPr algn="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HK Grotesk"/>
              </a:rPr>
              <a:t>Profº.: </a:t>
            </a:r>
            <a:r>
              <a:rPr lang="en-US" sz="2799" dirty="0" err="1">
                <a:solidFill>
                  <a:srgbClr val="000000"/>
                </a:solidFill>
                <a:latin typeface="HK Grotesk"/>
              </a:rPr>
              <a:t>Príamo</a:t>
            </a:r>
            <a:r>
              <a:rPr lang="en-US" sz="2799" dirty="0">
                <a:solidFill>
                  <a:srgbClr val="000000"/>
                </a:solidFill>
                <a:latin typeface="HK Grotesk"/>
              </a:rPr>
              <a:t> Melo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23396" y="1141695"/>
            <a:ext cx="11504766" cy="101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3"/>
              </a:lnSpc>
            </a:pPr>
            <a:r>
              <a:rPr lang="en-US" sz="3335">
                <a:solidFill>
                  <a:srgbClr val="000000"/>
                </a:solidFill>
                <a:latin typeface="HK Grotesk Bold"/>
              </a:rPr>
              <a:t>PROGRAMA DE ENGENHARIA QUÍMICA - PEQ</a:t>
            </a:r>
          </a:p>
          <a:p>
            <a:pPr algn="ctr">
              <a:lnSpc>
                <a:spcPts val="4003"/>
              </a:lnSpc>
            </a:pPr>
            <a:r>
              <a:rPr lang="en-US" sz="3335">
                <a:solidFill>
                  <a:srgbClr val="000000"/>
                </a:solidFill>
                <a:latin typeface="HK Grotesk Bold"/>
              </a:rPr>
              <a:t>COPPE - UFRJ</a:t>
            </a:r>
          </a:p>
        </p:txBody>
      </p:sp>
      <p:sp>
        <p:nvSpPr>
          <p:cNvPr id="11" name="Freeform 11"/>
          <p:cNvSpPr/>
          <p:nvPr/>
        </p:nvSpPr>
        <p:spPr>
          <a:xfrm rot="-1017496">
            <a:off x="-2568464" y="7357896"/>
            <a:ext cx="5369326" cy="4471184"/>
          </a:xfrm>
          <a:custGeom>
            <a:avLst/>
            <a:gdLst/>
            <a:ahLst/>
            <a:cxnLst/>
            <a:rect l="l" t="t" r="r" b="b"/>
            <a:pathLst>
              <a:path w="5369326" h="4471184">
                <a:moveTo>
                  <a:pt x="0" y="0"/>
                </a:moveTo>
                <a:lnTo>
                  <a:pt x="5369326" y="0"/>
                </a:lnTo>
                <a:lnTo>
                  <a:pt x="5369326" y="4471184"/>
                </a:lnTo>
                <a:lnTo>
                  <a:pt x="0" y="44711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Freeform 12"/>
          <p:cNvSpPr/>
          <p:nvPr/>
        </p:nvSpPr>
        <p:spPr>
          <a:xfrm rot="5478239">
            <a:off x="-1591312" y="7542426"/>
            <a:ext cx="3993699" cy="4375566"/>
          </a:xfrm>
          <a:custGeom>
            <a:avLst/>
            <a:gdLst/>
            <a:ahLst/>
            <a:cxnLst/>
            <a:rect l="l" t="t" r="r" b="b"/>
            <a:pathLst>
              <a:path w="3993699" h="4375566">
                <a:moveTo>
                  <a:pt x="0" y="0"/>
                </a:moveTo>
                <a:lnTo>
                  <a:pt x="3993698" y="0"/>
                </a:lnTo>
                <a:lnTo>
                  <a:pt x="3993698" y="4375566"/>
                </a:lnTo>
                <a:lnTo>
                  <a:pt x="0" y="43755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3E09B29F-8C52-4D9E-8E8B-8913F2F42937}"/>
              </a:ext>
            </a:extLst>
          </p:cNvPr>
          <p:cNvSpPr txBox="1"/>
          <p:nvPr/>
        </p:nvSpPr>
        <p:spPr>
          <a:xfrm>
            <a:off x="2057400" y="3937835"/>
            <a:ext cx="14315047" cy="1640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383"/>
              </a:lnSpc>
            </a:pPr>
            <a:r>
              <a:rPr lang="pt-BR" sz="5319" dirty="0">
                <a:solidFill>
                  <a:srgbClr val="000000"/>
                </a:solidFill>
                <a:latin typeface="HK Grotesk Bold"/>
              </a:rPr>
              <a:t>M3: Método de Newton-</a:t>
            </a:r>
            <a:r>
              <a:rPr lang="pt-BR" sz="5319" dirty="0" err="1">
                <a:solidFill>
                  <a:srgbClr val="000000"/>
                </a:solidFill>
                <a:latin typeface="HK Grotesk Bold"/>
              </a:rPr>
              <a:t>Raphson</a:t>
            </a:r>
            <a:r>
              <a:rPr lang="pt-BR" sz="5319" dirty="0">
                <a:solidFill>
                  <a:srgbClr val="000000"/>
                </a:solidFill>
                <a:latin typeface="HK Grotesk Bold"/>
              </a:rPr>
              <a:t> e </a:t>
            </a:r>
          </a:p>
          <a:p>
            <a:pPr algn="ctr">
              <a:lnSpc>
                <a:spcPts val="6383"/>
              </a:lnSpc>
            </a:pPr>
            <a:r>
              <a:rPr lang="pt-BR" sz="5319" dirty="0">
                <a:solidFill>
                  <a:srgbClr val="000000"/>
                </a:solidFill>
                <a:latin typeface="HK Grotesk Bold"/>
              </a:rPr>
              <a:t>EDP por Diferenças Finitas</a:t>
            </a:r>
            <a:endParaRPr lang="en-US" sz="5319" dirty="0">
              <a:solidFill>
                <a:srgbClr val="000000"/>
              </a:solidFill>
              <a:latin typeface="HK Grotesk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sp>
        <p:nvSpPr>
          <p:cNvPr id="4" name="Freeform 4"/>
          <p:cNvSpPr/>
          <p:nvPr/>
        </p:nvSpPr>
        <p:spPr>
          <a:xfrm rot="1895548">
            <a:off x="-3553259" y="867376"/>
            <a:ext cx="8123204" cy="6764414"/>
          </a:xfrm>
          <a:custGeom>
            <a:avLst/>
            <a:gdLst/>
            <a:ahLst/>
            <a:cxnLst/>
            <a:rect l="l" t="t" r="r" b="b"/>
            <a:pathLst>
              <a:path w="8123204" h="6764414">
                <a:moveTo>
                  <a:pt x="0" y="0"/>
                </a:moveTo>
                <a:lnTo>
                  <a:pt x="8123204" y="0"/>
                </a:lnTo>
                <a:lnTo>
                  <a:pt x="8123204" y="6764414"/>
                </a:lnTo>
                <a:lnTo>
                  <a:pt x="0" y="676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1773915">
            <a:off x="-4277720" y="1004341"/>
            <a:ext cx="7806124" cy="6500373"/>
          </a:xfrm>
          <a:custGeom>
            <a:avLst/>
            <a:gdLst/>
            <a:ahLst/>
            <a:cxnLst/>
            <a:rect l="l" t="t" r="r" b="b"/>
            <a:pathLst>
              <a:path w="7806124" h="6500373">
                <a:moveTo>
                  <a:pt x="0" y="0"/>
                </a:moveTo>
                <a:lnTo>
                  <a:pt x="7806125" y="0"/>
                </a:lnTo>
                <a:lnTo>
                  <a:pt x="7806125" y="6500372"/>
                </a:lnTo>
                <a:lnTo>
                  <a:pt x="0" y="65003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 rot="8269650">
            <a:off x="-1434050" y="2759093"/>
            <a:ext cx="4352627" cy="4768815"/>
          </a:xfrm>
          <a:custGeom>
            <a:avLst/>
            <a:gdLst/>
            <a:ahLst/>
            <a:cxnLst/>
            <a:rect l="l" t="t" r="r" b="b"/>
            <a:pathLst>
              <a:path w="4352627" h="4768815">
                <a:moveTo>
                  <a:pt x="0" y="0"/>
                </a:moveTo>
                <a:lnTo>
                  <a:pt x="4352627" y="0"/>
                </a:lnTo>
                <a:lnTo>
                  <a:pt x="4352627" y="4768814"/>
                </a:lnTo>
                <a:lnTo>
                  <a:pt x="0" y="47688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091E330-82F7-428F-AAFB-533D865435BC}"/>
              </a:ext>
            </a:extLst>
          </p:cNvPr>
          <p:cNvSpPr txBox="1"/>
          <p:nvPr/>
        </p:nvSpPr>
        <p:spPr>
          <a:xfrm>
            <a:off x="3114743" y="4034286"/>
            <a:ext cx="9753600" cy="2218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7531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K Grotesk Bold"/>
              </a:rPr>
              <a:t>MÉTODO DE NEWTON-RAPHSON</a:t>
            </a:r>
          </a:p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000000"/>
                </a:solidFill>
                <a:latin typeface="HK Grotesk Bold"/>
              </a:rPr>
              <a:t>EQUAÇÃO DIFERENCIAL PARCIAL</a:t>
            </a:r>
          </a:p>
        </p:txBody>
      </p:sp>
    </p:spTree>
    <p:extLst>
      <p:ext uri="{BB962C8B-B14F-4D97-AF65-F5344CB8AC3E}">
        <p14:creationId xmlns:p14="http://schemas.microsoft.com/office/powerpoint/2010/main" val="343716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1265" y="1108024"/>
            <a:ext cx="15718035" cy="1092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pt-BR" sz="5400" dirty="0">
                <a:solidFill>
                  <a:srgbClr val="753134"/>
                </a:solidFill>
                <a:latin typeface="HK Grotesk Bold"/>
              </a:rPr>
              <a:t>Método de Newton-</a:t>
            </a:r>
            <a:r>
              <a:rPr lang="pt-BR" sz="5400" dirty="0" err="1">
                <a:solidFill>
                  <a:srgbClr val="753134"/>
                </a:solidFill>
                <a:latin typeface="HK Grotesk Bold"/>
              </a:rPr>
              <a:t>Raphson</a:t>
            </a:r>
            <a:endParaRPr lang="en-US" sz="5400" dirty="0">
              <a:solidFill>
                <a:srgbClr val="753134"/>
              </a:solidFill>
              <a:latin typeface="HK Grotesk Bold"/>
            </a:endParaRPr>
          </a:p>
        </p:txBody>
      </p:sp>
      <p:sp>
        <p:nvSpPr>
          <p:cNvPr id="3" name="Freeform 3"/>
          <p:cNvSpPr/>
          <p:nvPr/>
        </p:nvSpPr>
        <p:spPr>
          <a:xfrm rot="4593668">
            <a:off x="-821597" y="-1137424"/>
            <a:ext cx="3428735" cy="2855202"/>
          </a:xfrm>
          <a:custGeom>
            <a:avLst/>
            <a:gdLst/>
            <a:ahLst/>
            <a:cxnLst/>
            <a:rect l="l" t="t" r="r" b="b"/>
            <a:pathLst>
              <a:path w="3428735" h="2855202">
                <a:moveTo>
                  <a:pt x="0" y="0"/>
                </a:moveTo>
                <a:lnTo>
                  <a:pt x="3428735" y="0"/>
                </a:lnTo>
                <a:lnTo>
                  <a:pt x="3428735" y="2855202"/>
                </a:lnTo>
                <a:lnTo>
                  <a:pt x="0" y="285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4472035">
            <a:off x="-1406320" y="-1257006"/>
            <a:ext cx="3294899" cy="2743752"/>
          </a:xfrm>
          <a:custGeom>
            <a:avLst/>
            <a:gdLst/>
            <a:ahLst/>
            <a:cxnLst/>
            <a:rect l="l" t="t" r="r" b="b"/>
            <a:pathLst>
              <a:path w="3294899" h="2743752">
                <a:moveTo>
                  <a:pt x="0" y="0"/>
                </a:moveTo>
                <a:lnTo>
                  <a:pt x="3294899" y="0"/>
                </a:lnTo>
                <a:lnTo>
                  <a:pt x="3294899" y="2743752"/>
                </a:lnTo>
                <a:lnTo>
                  <a:pt x="0" y="2743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-5535370">
            <a:off x="-1225371" y="-1400725"/>
            <a:ext cx="2450742" cy="2685076"/>
          </a:xfrm>
          <a:custGeom>
            <a:avLst/>
            <a:gdLst/>
            <a:ahLst/>
            <a:cxnLst/>
            <a:rect l="l" t="t" r="r" b="b"/>
            <a:pathLst>
              <a:path w="2450742" h="2685076">
                <a:moveTo>
                  <a:pt x="0" y="0"/>
                </a:moveTo>
                <a:lnTo>
                  <a:pt x="2450742" y="0"/>
                </a:lnTo>
                <a:lnTo>
                  <a:pt x="2450742" y="2685076"/>
                </a:lnTo>
                <a:lnTo>
                  <a:pt x="0" y="2685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2D68904-4F19-4333-A853-6EDFB1A24512}"/>
              </a:ext>
            </a:extLst>
          </p:cNvPr>
          <p:cNvGrpSpPr/>
          <p:nvPr/>
        </p:nvGrpSpPr>
        <p:grpSpPr>
          <a:xfrm>
            <a:off x="1284982" y="3177333"/>
            <a:ext cx="15718035" cy="6001643"/>
            <a:chOff x="1284982" y="2787243"/>
            <a:chExt cx="15718035" cy="60016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1D8E6C-80EB-4E81-B504-AAF2F9022403}"/>
                </a:ext>
              </a:extLst>
            </p:cNvPr>
            <p:cNvSpPr txBox="1"/>
            <p:nvPr/>
          </p:nvSpPr>
          <p:spPr>
            <a:xfrm>
              <a:off x="1284982" y="2787243"/>
              <a:ext cx="15718035" cy="600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3200" dirty="0">
                  <a:cs typeface="Times New Roman" panose="02020603050405020304" pitchFamily="18" charset="0"/>
                </a:rPr>
                <a:t>Utilizo para encontrar a solução de equações na forma:</a:t>
              </a:r>
            </a:p>
            <a:p>
              <a:pPr algn="just"/>
              <a:endParaRPr lang="pt-BR" sz="3200" dirty="0">
                <a:cs typeface="Times New Roman" panose="02020603050405020304" pitchFamily="18" charset="0"/>
              </a:endParaRPr>
            </a:p>
            <a:p>
              <a:pPr algn="just"/>
              <a:endParaRPr lang="pt-BR" sz="3200" dirty="0">
                <a:cs typeface="Times New Roman" panose="02020603050405020304" pitchFamily="18" charset="0"/>
              </a:endParaRPr>
            </a:p>
            <a:p>
              <a:pPr algn="just"/>
              <a:r>
                <a:rPr lang="pt-BR" sz="3200" dirty="0">
                  <a:cs typeface="Times New Roman" panose="02020603050405020304" pitchFamily="18" charset="0"/>
                </a:rPr>
                <a:t>A partir de iterações aplicadas na fórmula</a:t>
              </a:r>
            </a:p>
            <a:p>
              <a:pPr algn="just"/>
              <a:endParaRPr lang="pt-BR" sz="3200" dirty="0">
                <a:cs typeface="Times New Roman" panose="02020603050405020304" pitchFamily="18" charset="0"/>
              </a:endParaRPr>
            </a:p>
            <a:p>
              <a:pPr algn="just"/>
              <a:endParaRPr lang="pt-BR" sz="3200" dirty="0">
                <a:cs typeface="Times New Roman" panose="02020603050405020304" pitchFamily="18" charset="0"/>
              </a:endParaRPr>
            </a:p>
            <a:p>
              <a:pPr algn="just"/>
              <a:r>
                <a:rPr lang="pt-BR" sz="3200" dirty="0">
                  <a:cs typeface="Times New Roman" panose="02020603050405020304" pitchFamily="18" charset="0"/>
                </a:rPr>
                <a:t>Sendo x0 uma estimativa inicial para o método que afeta diretamente a solução encontrada. </a:t>
              </a:r>
            </a:p>
            <a:p>
              <a:pPr algn="just"/>
              <a:endParaRPr lang="pt-BR" sz="3200" dirty="0">
                <a:cs typeface="Times New Roman" panose="02020603050405020304" pitchFamily="18" charset="0"/>
              </a:endParaRPr>
            </a:p>
            <a:p>
              <a:pPr algn="just"/>
              <a:endParaRPr lang="pt-BR" sz="3200" dirty="0">
                <a:cs typeface="Times New Roman" panose="02020603050405020304" pitchFamily="18" charset="0"/>
              </a:endParaRPr>
            </a:p>
            <a:p>
              <a:pPr algn="just"/>
              <a:endParaRPr lang="pt-BR" sz="3200" dirty="0">
                <a:cs typeface="Times New Roman" panose="02020603050405020304" pitchFamily="18" charset="0"/>
              </a:endParaRPr>
            </a:p>
            <a:p>
              <a:pPr algn="just"/>
              <a:r>
                <a:rPr lang="pt-BR" sz="3200" dirty="0">
                  <a:cs typeface="Times New Roman" panose="02020603050405020304" pitchFamily="18" charset="0"/>
                </a:rPr>
                <a:t>Faço a parada do método a partir do momento que o erro estiver menor do que uma tolerância previamente estipulada.</a:t>
              </a:r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51203B2-0866-4F40-96A8-5A2D9F806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33636" y="4684207"/>
              <a:ext cx="2820723" cy="1101845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6971D01E-4FC0-447B-90B2-5C67500ED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79629" y="3592935"/>
              <a:ext cx="1328739" cy="593417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68DA669-7BE8-4789-813D-D2F5F0109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00973" y="6591300"/>
              <a:ext cx="4143555" cy="838200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5545E9BC-19FB-44F2-9EC3-683E403DC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543473" y="6464542"/>
              <a:ext cx="3625575" cy="10917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865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1265" y="1119163"/>
            <a:ext cx="15718035" cy="1092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pt-BR" sz="5400" dirty="0">
                <a:solidFill>
                  <a:srgbClr val="753134"/>
                </a:solidFill>
                <a:latin typeface="HK Grotesk Bold"/>
              </a:rPr>
              <a:t>Exemplos</a:t>
            </a:r>
            <a:endParaRPr lang="en-US" sz="5400" dirty="0">
              <a:solidFill>
                <a:srgbClr val="753134"/>
              </a:solidFill>
              <a:latin typeface="HK Grotesk Bold"/>
            </a:endParaRPr>
          </a:p>
        </p:txBody>
      </p:sp>
      <p:sp>
        <p:nvSpPr>
          <p:cNvPr id="3" name="Freeform 3"/>
          <p:cNvSpPr/>
          <p:nvPr/>
        </p:nvSpPr>
        <p:spPr>
          <a:xfrm rot="4593668">
            <a:off x="-821597" y="-1137424"/>
            <a:ext cx="3428735" cy="2855202"/>
          </a:xfrm>
          <a:custGeom>
            <a:avLst/>
            <a:gdLst/>
            <a:ahLst/>
            <a:cxnLst/>
            <a:rect l="l" t="t" r="r" b="b"/>
            <a:pathLst>
              <a:path w="3428735" h="2855202">
                <a:moveTo>
                  <a:pt x="0" y="0"/>
                </a:moveTo>
                <a:lnTo>
                  <a:pt x="3428735" y="0"/>
                </a:lnTo>
                <a:lnTo>
                  <a:pt x="3428735" y="2855202"/>
                </a:lnTo>
                <a:lnTo>
                  <a:pt x="0" y="285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4472035">
            <a:off x="-1406320" y="-1257006"/>
            <a:ext cx="3294899" cy="2743752"/>
          </a:xfrm>
          <a:custGeom>
            <a:avLst/>
            <a:gdLst/>
            <a:ahLst/>
            <a:cxnLst/>
            <a:rect l="l" t="t" r="r" b="b"/>
            <a:pathLst>
              <a:path w="3294899" h="2743752">
                <a:moveTo>
                  <a:pt x="0" y="0"/>
                </a:moveTo>
                <a:lnTo>
                  <a:pt x="3294899" y="0"/>
                </a:lnTo>
                <a:lnTo>
                  <a:pt x="3294899" y="2743752"/>
                </a:lnTo>
                <a:lnTo>
                  <a:pt x="0" y="2743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-5535370">
            <a:off x="-1225371" y="-1400725"/>
            <a:ext cx="2450742" cy="2685076"/>
          </a:xfrm>
          <a:custGeom>
            <a:avLst/>
            <a:gdLst/>
            <a:ahLst/>
            <a:cxnLst/>
            <a:rect l="l" t="t" r="r" b="b"/>
            <a:pathLst>
              <a:path w="2450742" h="2685076">
                <a:moveTo>
                  <a:pt x="0" y="0"/>
                </a:moveTo>
                <a:lnTo>
                  <a:pt x="2450742" y="0"/>
                </a:lnTo>
                <a:lnTo>
                  <a:pt x="2450742" y="2685076"/>
                </a:lnTo>
                <a:lnTo>
                  <a:pt x="0" y="2685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D8E6C-80EB-4E81-B504-AAF2F9022403}"/>
              </a:ext>
            </a:extLst>
          </p:cNvPr>
          <p:cNvSpPr txBox="1"/>
          <p:nvPr/>
        </p:nvSpPr>
        <p:spPr>
          <a:xfrm>
            <a:off x="1284982" y="3177333"/>
            <a:ext cx="1571803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>
                <a:cs typeface="Times New Roman" panose="02020603050405020304" pitchFamily="18" charset="0"/>
              </a:rPr>
              <a:t>Equações Algébricas:</a:t>
            </a:r>
          </a:p>
          <a:p>
            <a:pPr algn="just"/>
            <a:endParaRPr lang="pt-BR" sz="3200" dirty="0"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>
                <a:cs typeface="Times New Roman" panose="02020603050405020304" pitchFamily="18" charset="0"/>
              </a:rPr>
              <a:t>Encontrar Estados Estacionários: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200" dirty="0"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200" dirty="0"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200" dirty="0"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200" dirty="0">
              <a:cs typeface="Times New Roman" panose="02020603050405020304" pitchFamily="18" charset="0"/>
            </a:endParaRPr>
          </a:p>
          <a:p>
            <a:pPr algn="just"/>
            <a:r>
              <a:rPr lang="pt-BR" sz="3200" dirty="0">
                <a:cs typeface="Times New Roman" panose="02020603050405020304" pitchFamily="18" charset="0"/>
              </a:rPr>
              <a:t>Dica: Teste diferentes chutes iniciais (x0) para encontrar diferentes valores da solução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6CF96AD-5EEB-4EAF-81C0-FBCEECF966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2650" y="4104714"/>
            <a:ext cx="3573857" cy="78084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F59082E-5F3C-42BD-B15D-AF5EF27460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2650" y="6569100"/>
            <a:ext cx="4481115" cy="1086331"/>
          </a:xfrm>
          <a:prstGeom prst="rect">
            <a:avLst/>
          </a:prstGeom>
        </p:spPr>
      </p:pic>
      <p:pic>
        <p:nvPicPr>
          <p:cNvPr id="15" name="Picture 2" descr="MATLAB - Wikipedia">
            <a:extLst>
              <a:ext uri="{FF2B5EF4-FFF2-40B4-BE49-F238E27FC236}">
                <a16:creationId xmlns:a16="http://schemas.microsoft.com/office/drawing/2014/main" id="{192FA188-0951-47AB-94D0-159D0227C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874" y="1221972"/>
            <a:ext cx="990600" cy="88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ython (programming language) - Wikipedia">
            <a:extLst>
              <a:ext uri="{FF2B5EF4-FFF2-40B4-BE49-F238E27FC236}">
                <a16:creationId xmlns:a16="http://schemas.microsoft.com/office/drawing/2014/main" id="{E2D8B779-6B72-4226-9D0C-107F33D7B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199265"/>
            <a:ext cx="850421" cy="93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45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sp>
        <p:nvSpPr>
          <p:cNvPr id="4" name="Freeform 4"/>
          <p:cNvSpPr/>
          <p:nvPr/>
        </p:nvSpPr>
        <p:spPr>
          <a:xfrm rot="1895548">
            <a:off x="-3553259" y="867376"/>
            <a:ext cx="8123204" cy="6764414"/>
          </a:xfrm>
          <a:custGeom>
            <a:avLst/>
            <a:gdLst/>
            <a:ahLst/>
            <a:cxnLst/>
            <a:rect l="l" t="t" r="r" b="b"/>
            <a:pathLst>
              <a:path w="8123204" h="6764414">
                <a:moveTo>
                  <a:pt x="0" y="0"/>
                </a:moveTo>
                <a:lnTo>
                  <a:pt x="8123204" y="0"/>
                </a:lnTo>
                <a:lnTo>
                  <a:pt x="8123204" y="6764414"/>
                </a:lnTo>
                <a:lnTo>
                  <a:pt x="0" y="676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1773915">
            <a:off x="-4277720" y="1004341"/>
            <a:ext cx="7806124" cy="6500373"/>
          </a:xfrm>
          <a:custGeom>
            <a:avLst/>
            <a:gdLst/>
            <a:ahLst/>
            <a:cxnLst/>
            <a:rect l="l" t="t" r="r" b="b"/>
            <a:pathLst>
              <a:path w="7806124" h="6500373">
                <a:moveTo>
                  <a:pt x="0" y="0"/>
                </a:moveTo>
                <a:lnTo>
                  <a:pt x="7806125" y="0"/>
                </a:lnTo>
                <a:lnTo>
                  <a:pt x="7806125" y="6500372"/>
                </a:lnTo>
                <a:lnTo>
                  <a:pt x="0" y="65003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 rot="8269650">
            <a:off x="-1434050" y="2759093"/>
            <a:ext cx="4352627" cy="4768815"/>
          </a:xfrm>
          <a:custGeom>
            <a:avLst/>
            <a:gdLst/>
            <a:ahLst/>
            <a:cxnLst/>
            <a:rect l="l" t="t" r="r" b="b"/>
            <a:pathLst>
              <a:path w="4352627" h="4768815">
                <a:moveTo>
                  <a:pt x="0" y="0"/>
                </a:moveTo>
                <a:lnTo>
                  <a:pt x="4352627" y="0"/>
                </a:lnTo>
                <a:lnTo>
                  <a:pt x="4352627" y="4768814"/>
                </a:lnTo>
                <a:lnTo>
                  <a:pt x="0" y="47688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091E330-82F7-428F-AAFB-533D865435BC}"/>
              </a:ext>
            </a:extLst>
          </p:cNvPr>
          <p:cNvSpPr txBox="1"/>
          <p:nvPr/>
        </p:nvSpPr>
        <p:spPr>
          <a:xfrm>
            <a:off x="3114743" y="4034286"/>
            <a:ext cx="9753600" cy="2218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000000"/>
                </a:solidFill>
                <a:latin typeface="HK Grotesk Bold"/>
              </a:rPr>
              <a:t>MÉTODO DE NEWTON-RAPHSON</a:t>
            </a:r>
          </a:p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7531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K Grotesk Bold"/>
              </a:rPr>
              <a:t>EQUAÇÃO DIFERENCIAL PARCIAL</a:t>
            </a:r>
            <a:endParaRPr lang="en-US" sz="4000" dirty="0">
              <a:solidFill>
                <a:srgbClr val="000000"/>
              </a:solidFill>
              <a:latin typeface="HK Grotesk Bold"/>
            </a:endParaRPr>
          </a:p>
        </p:txBody>
      </p:sp>
    </p:spTree>
    <p:extLst>
      <p:ext uri="{BB962C8B-B14F-4D97-AF65-F5344CB8AC3E}">
        <p14:creationId xmlns:p14="http://schemas.microsoft.com/office/powerpoint/2010/main" val="9709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1265" y="1108024"/>
            <a:ext cx="15718035" cy="1092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pt-BR" sz="5400" dirty="0">
                <a:solidFill>
                  <a:srgbClr val="753134"/>
                </a:solidFill>
                <a:latin typeface="HK Grotesk Bold"/>
              </a:rPr>
              <a:t>Diferenças Finitas</a:t>
            </a:r>
            <a:endParaRPr lang="en-US" sz="5400" dirty="0">
              <a:solidFill>
                <a:srgbClr val="753134"/>
              </a:solidFill>
              <a:latin typeface="HK Grotesk Bold"/>
            </a:endParaRPr>
          </a:p>
        </p:txBody>
      </p:sp>
      <p:sp>
        <p:nvSpPr>
          <p:cNvPr id="3" name="Freeform 3"/>
          <p:cNvSpPr/>
          <p:nvPr/>
        </p:nvSpPr>
        <p:spPr>
          <a:xfrm rot="4593668">
            <a:off x="-821597" y="-1137424"/>
            <a:ext cx="3428735" cy="2855202"/>
          </a:xfrm>
          <a:custGeom>
            <a:avLst/>
            <a:gdLst/>
            <a:ahLst/>
            <a:cxnLst/>
            <a:rect l="l" t="t" r="r" b="b"/>
            <a:pathLst>
              <a:path w="3428735" h="2855202">
                <a:moveTo>
                  <a:pt x="0" y="0"/>
                </a:moveTo>
                <a:lnTo>
                  <a:pt x="3428735" y="0"/>
                </a:lnTo>
                <a:lnTo>
                  <a:pt x="3428735" y="2855202"/>
                </a:lnTo>
                <a:lnTo>
                  <a:pt x="0" y="285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4472035">
            <a:off x="-1406320" y="-1257006"/>
            <a:ext cx="3294899" cy="2743752"/>
          </a:xfrm>
          <a:custGeom>
            <a:avLst/>
            <a:gdLst/>
            <a:ahLst/>
            <a:cxnLst/>
            <a:rect l="l" t="t" r="r" b="b"/>
            <a:pathLst>
              <a:path w="3294899" h="2743752">
                <a:moveTo>
                  <a:pt x="0" y="0"/>
                </a:moveTo>
                <a:lnTo>
                  <a:pt x="3294899" y="0"/>
                </a:lnTo>
                <a:lnTo>
                  <a:pt x="3294899" y="2743752"/>
                </a:lnTo>
                <a:lnTo>
                  <a:pt x="0" y="2743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-5535370">
            <a:off x="-1225371" y="-1400725"/>
            <a:ext cx="2450742" cy="2685076"/>
          </a:xfrm>
          <a:custGeom>
            <a:avLst/>
            <a:gdLst/>
            <a:ahLst/>
            <a:cxnLst/>
            <a:rect l="l" t="t" r="r" b="b"/>
            <a:pathLst>
              <a:path w="2450742" h="2685076">
                <a:moveTo>
                  <a:pt x="0" y="0"/>
                </a:moveTo>
                <a:lnTo>
                  <a:pt x="2450742" y="0"/>
                </a:lnTo>
                <a:lnTo>
                  <a:pt x="2450742" y="2685076"/>
                </a:lnTo>
                <a:lnTo>
                  <a:pt x="0" y="2685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60236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D8E6C-80EB-4E81-B504-AAF2F9022403}"/>
              </a:ext>
            </a:extLst>
          </p:cNvPr>
          <p:cNvSpPr txBox="1"/>
          <p:nvPr/>
        </p:nvSpPr>
        <p:spPr>
          <a:xfrm>
            <a:off x="789285" y="2908252"/>
            <a:ext cx="167094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cs typeface="Times New Roman" panose="02020603050405020304" pitchFamily="18" charset="0"/>
              </a:rPr>
              <a:t>Fazemos aproximações para as derivadas a partir de aproximações por Série de Taylor. Para realizar os cálculos precisamos ter uma malha de </a:t>
            </a:r>
            <a:r>
              <a:rPr lang="pt-BR" sz="3200" dirty="0" err="1">
                <a:cs typeface="Times New Roman" panose="02020603050405020304" pitchFamily="18" charset="0"/>
              </a:rPr>
              <a:t>discretização</a:t>
            </a:r>
            <a:r>
              <a:rPr lang="pt-BR" sz="3200" dirty="0">
                <a:cs typeface="Times New Roman" panose="02020603050405020304" pitchFamily="18" charset="0"/>
              </a:rPr>
              <a:t> definida com n pontos de </a:t>
            </a:r>
            <a:r>
              <a:rPr lang="pt-BR" sz="3200" dirty="0" err="1">
                <a:cs typeface="Times New Roman" panose="02020603050405020304" pitchFamily="18" charset="0"/>
              </a:rPr>
              <a:t>discretização</a:t>
            </a:r>
            <a:r>
              <a:rPr lang="pt-BR" sz="3200" dirty="0">
                <a:cs typeface="Times New Roman" panose="02020603050405020304" pitchFamily="18" charset="0"/>
              </a:rPr>
              <a:t> (nós).</a:t>
            </a:r>
          </a:p>
          <a:p>
            <a:pPr algn="just"/>
            <a:endParaRPr lang="pt-BR" sz="3200" dirty="0">
              <a:cs typeface="Times New Roman" panose="02020603050405020304" pitchFamily="18" charset="0"/>
            </a:endParaRPr>
          </a:p>
          <a:p>
            <a:pPr algn="just"/>
            <a:r>
              <a:rPr lang="pt-BR" sz="3200" dirty="0">
                <a:cs typeface="Times New Roman" panose="02020603050405020304" pitchFamily="18" charset="0"/>
              </a:rPr>
              <a:t>Aproximações de Segunda Ordem:</a:t>
            </a:r>
            <a:endParaRPr lang="en-US" sz="3200" dirty="0"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3BEF8D3-AABB-4A37-A24F-59EE771F15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9234" y="7610475"/>
            <a:ext cx="5181600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98AEA38-71EC-4D37-864F-94CB22AE0A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95928" y="7639050"/>
            <a:ext cx="5705475" cy="1057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76998AD-FA06-4F3F-B22B-5FDE42984A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6846" y="5589219"/>
            <a:ext cx="5263638" cy="1057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39B28A3-2E0D-4E0B-A36E-0C7FE1BAF3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34639" y="5590357"/>
            <a:ext cx="4410790" cy="10549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070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3868</TotalTime>
  <Words>166</Words>
  <Application>Microsoft Office PowerPoint</Application>
  <PresentationFormat>Personalizar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Calibri</vt:lpstr>
      <vt:lpstr>HK Grotesk Bold</vt:lpstr>
      <vt:lpstr>HK Grotesk Medium</vt:lpstr>
      <vt:lpstr>HK Grotesk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Seminário Otimização PEQ</dc:title>
  <dc:creator>atoms</dc:creator>
  <cp:lastModifiedBy>Aula</cp:lastModifiedBy>
  <cp:revision>59</cp:revision>
  <dcterms:created xsi:type="dcterms:W3CDTF">2006-08-16T00:00:00Z</dcterms:created>
  <dcterms:modified xsi:type="dcterms:W3CDTF">2024-07-23T20:40:03Z</dcterms:modified>
  <dc:identifier>DAFsjeGYaOE</dc:identifier>
</cp:coreProperties>
</file>