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285975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3471205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3626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1758071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0799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18063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3442405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74299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54918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0568D-C698-4AB4-AE87-B4544867BA5A}" type="datetimeFigureOut">
              <a:rPr lang="en-IN" smtClean="0"/>
              <a:t>28-02-2020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3276681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E0568D-C698-4AB4-AE87-B4544867BA5A}"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258208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E0568D-C698-4AB4-AE87-B4544867BA5A}" type="datetimeFigureOut">
              <a:rPr lang="en-IN" smtClean="0"/>
              <a:t>28-02-2020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195119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E0568D-C698-4AB4-AE87-B4544867BA5A}" type="datetimeFigureOut">
              <a:rPr lang="en-IN" smtClean="0"/>
              <a:t>28-02-2020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60954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0568D-C698-4AB4-AE87-B4544867BA5A}" type="datetimeFigureOut">
              <a:rPr lang="en-IN" smtClean="0"/>
              <a:t>28-02-2020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403182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0568D-C698-4AB4-AE87-B4544867BA5A}"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366068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0568D-C698-4AB4-AE87-B4544867BA5A}" type="datetimeFigureOut">
              <a:rPr lang="en-IN" smtClean="0"/>
              <a:t>28-02-2020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ED89F6-E015-4232-A464-FEDD78C72A3A}" type="slidenum">
              <a:rPr lang="en-IN" smtClean="0"/>
              <a:t>‹#›</a:t>
            </a:fld>
            <a:endParaRPr lang="en-IN"/>
          </a:p>
        </p:txBody>
      </p:sp>
    </p:spTree>
    <p:extLst>
      <p:ext uri="{BB962C8B-B14F-4D97-AF65-F5344CB8AC3E}">
        <p14:creationId xmlns:p14="http://schemas.microsoft.com/office/powerpoint/2010/main" val="1182971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E0568D-C698-4AB4-AE87-B4544867BA5A}" type="datetimeFigureOut">
              <a:rPr lang="en-IN" smtClean="0"/>
              <a:t>28-02-2020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ED89F6-E015-4232-A464-FEDD78C72A3A}" type="slidenum">
              <a:rPr lang="en-IN" smtClean="0"/>
              <a:t>‹#›</a:t>
            </a:fld>
            <a:endParaRPr lang="en-IN"/>
          </a:p>
        </p:txBody>
      </p:sp>
    </p:spTree>
    <p:extLst>
      <p:ext uri="{BB962C8B-B14F-4D97-AF65-F5344CB8AC3E}">
        <p14:creationId xmlns:p14="http://schemas.microsoft.com/office/powerpoint/2010/main" val="2222356106"/>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Resource_(economics)" TargetMode="External"/><Relationship Id="rId3" Type="http://schemas.openxmlformats.org/officeDocument/2006/relationships/hyperlink" Target="https://en.wikipedia.org/wiki/Business" TargetMode="External"/><Relationship Id="rId7" Type="http://schemas.openxmlformats.org/officeDocument/2006/relationships/hyperlink" Target="https://en.wikipedia.org/wiki/Goal" TargetMode="External"/><Relationship Id="rId12" Type="http://schemas.openxmlformats.org/officeDocument/2006/relationships/hyperlink" Target="https://en.wikipedia.org/wiki/Human_resources" TargetMode="External"/><Relationship Id="rId2" Type="http://schemas.openxmlformats.org/officeDocument/2006/relationships/hyperlink" Target="https://en.wikipedia.org/wiki/Organization" TargetMode="External"/><Relationship Id="rId1" Type="http://schemas.openxmlformats.org/officeDocument/2006/relationships/slideLayout" Target="../slideLayouts/slideLayout2.xml"/><Relationship Id="rId6" Type="http://schemas.openxmlformats.org/officeDocument/2006/relationships/hyperlink" Target="https://en.wikipedia.org/wiki/Employee" TargetMode="External"/><Relationship Id="rId11" Type="http://schemas.openxmlformats.org/officeDocument/2006/relationships/hyperlink" Target="https://en.wikipedia.org/wiki/Technological" TargetMode="External"/><Relationship Id="rId5" Type="http://schemas.openxmlformats.org/officeDocument/2006/relationships/hyperlink" Target="https://en.wikipedia.org/wiki/Strategic_management" TargetMode="External"/><Relationship Id="rId10" Type="http://schemas.openxmlformats.org/officeDocument/2006/relationships/hyperlink" Target="https://en.wikipedia.org/wiki/Natural_resources" TargetMode="External"/><Relationship Id="rId4" Type="http://schemas.openxmlformats.org/officeDocument/2006/relationships/hyperlink" Target="https://en.wikipedia.org/wiki/Not-for-profit" TargetMode="External"/><Relationship Id="rId9" Type="http://schemas.openxmlformats.org/officeDocument/2006/relationships/hyperlink" Target="https://en.wikipedia.org/wiki/Financia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Goal-setting" TargetMode="External"/><Relationship Id="rId3" Type="http://schemas.openxmlformats.org/officeDocument/2006/relationships/hyperlink" Target="https://en.wikipedia.org/wiki/Management_by_objectives#cite_note-Practice-1" TargetMode="External"/><Relationship Id="rId7" Type="http://schemas.openxmlformats.org/officeDocument/2006/relationships/hyperlink" Target="https://en.wikipedia.org/wiki/Performance_management" TargetMode="External"/><Relationship Id="rId12" Type="http://schemas.openxmlformats.org/officeDocument/2006/relationships/hyperlink" Target="https://en.wikipedia.org/wiki/Goal" TargetMode="External"/><Relationship Id="rId2" Type="http://schemas.openxmlformats.org/officeDocument/2006/relationships/hyperlink" Target="https://en.wikipedia.org/wiki/Peter_Drucker" TargetMode="External"/><Relationship Id="rId1" Type="http://schemas.openxmlformats.org/officeDocument/2006/relationships/slideLayout" Target="../slideLayouts/slideLayout2.xml"/><Relationship Id="rId6" Type="http://schemas.openxmlformats.org/officeDocument/2006/relationships/hyperlink" Target="https://en.wikipedia.org/wiki/Employee" TargetMode="External"/><Relationship Id="rId11" Type="http://schemas.openxmlformats.org/officeDocument/2006/relationships/hyperlink" Target="https://en.wikipedia.org/wiki/Wikipedia:Citation_needed" TargetMode="External"/><Relationship Id="rId5" Type="http://schemas.openxmlformats.org/officeDocument/2006/relationships/hyperlink" Target="https://en.wikipedia.org/wiki/Management_by_objectives#cite_note-2" TargetMode="External"/><Relationship Id="rId10" Type="http://schemas.openxmlformats.org/officeDocument/2006/relationships/hyperlink" Target="https://en.wikipedia.org/wiki/George_S._Odiorne" TargetMode="External"/><Relationship Id="rId4" Type="http://schemas.openxmlformats.org/officeDocument/2006/relationships/hyperlink" Target="https://en.wikipedia.org/wiki/Manager_(disambiguation)" TargetMode="External"/><Relationship Id="rId9" Type="http://schemas.openxmlformats.org/officeDocument/2006/relationships/hyperlink" Target="https://en.wikipedia.org/wiki/Management_by_objectives#cite_note-3"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Henri_Fay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The_Principles_of_Scientific_Management#cite_note-2" TargetMode="External"/><Relationship Id="rId3" Type="http://schemas.openxmlformats.org/officeDocument/2006/relationships/hyperlink" Target="https://en.wikipedia.org/wiki/Monograph" TargetMode="External"/><Relationship Id="rId7" Type="http://schemas.openxmlformats.org/officeDocument/2006/relationships/hyperlink" Target="https://en.wikipedia.org/wiki/The_Principles_of_Scientific_Management#cite_note-1" TargetMode="External"/><Relationship Id="rId2" Type="http://schemas.openxmlformats.org/officeDocument/2006/relationships/hyperlink" Target="https://archive.org/stream/principlesofscie00taylrich#page/n5/mode/2up" TargetMode="External"/><Relationship Id="rId1" Type="http://schemas.openxmlformats.org/officeDocument/2006/relationships/slideLayout" Target="../slideLayouts/slideLayout2.xml"/><Relationship Id="rId6" Type="http://schemas.openxmlformats.org/officeDocument/2006/relationships/hyperlink" Target="https://en.wikipedia.org/wiki/Mechanical_engineer" TargetMode="External"/><Relationship Id="rId5" Type="http://schemas.openxmlformats.org/officeDocument/2006/relationships/hyperlink" Target="https://en.wikipedia.org/wiki/Scientific_management" TargetMode="External"/><Relationship Id="rId4" Type="http://schemas.openxmlformats.org/officeDocument/2006/relationships/hyperlink" Target="https://en.wikipedia.org/wiki/Frederick_Winslow_Taylor" TargetMode="External"/><Relationship Id="rId9" Type="http://schemas.openxmlformats.org/officeDocument/2006/relationships/hyperlink" Target="https://en.wikipedia.org/wiki/Tayloris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ccountlearning.com/scientific-management-meaning-features-objectives/" TargetMode="External"/><Relationship Id="rId2" Type="http://schemas.openxmlformats.org/officeDocument/2006/relationships/hyperlink" Target="https://en.wikipedia.org/wiki/Scientific_manage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 on </a:t>
            </a:r>
            <a:r>
              <a:rPr lang="en-US" dirty="0" smtClean="0"/>
              <a:t>Management</a:t>
            </a:r>
            <a:endParaRPr lang="en-IN" dirty="0"/>
          </a:p>
        </p:txBody>
      </p:sp>
      <p:sp>
        <p:nvSpPr>
          <p:cNvPr id="3" name="Subtitle 2"/>
          <p:cNvSpPr>
            <a:spLocks noGrp="1"/>
          </p:cNvSpPr>
          <p:nvPr>
            <p:ph type="subTitle" idx="1"/>
          </p:nvPr>
        </p:nvSpPr>
        <p:spPr/>
        <p:txBody>
          <a:bodyPr>
            <a:normAutofit lnSpcReduction="10000"/>
          </a:bodyPr>
          <a:lstStyle/>
          <a:p>
            <a:r>
              <a:rPr lang="en-US" dirty="0" smtClean="0"/>
              <a:t> By </a:t>
            </a:r>
          </a:p>
          <a:p>
            <a:r>
              <a:rPr lang="en-US" dirty="0" smtClean="0"/>
              <a:t>P. Arjun</a:t>
            </a:r>
          </a:p>
          <a:p>
            <a:r>
              <a:rPr lang="en-US" dirty="0" smtClean="0"/>
              <a:t>19MCA02</a:t>
            </a:r>
            <a:endParaRPr lang="en-IN" dirty="0"/>
          </a:p>
        </p:txBody>
      </p:sp>
    </p:spTree>
    <p:extLst>
      <p:ext uri="{BB962C8B-B14F-4D97-AF65-F5344CB8AC3E}">
        <p14:creationId xmlns:p14="http://schemas.microsoft.com/office/powerpoint/2010/main" val="115254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IN" dirty="0"/>
          </a:p>
        </p:txBody>
      </p:sp>
      <p:sp>
        <p:nvSpPr>
          <p:cNvPr id="3" name="Content Placeholder 2"/>
          <p:cNvSpPr>
            <a:spLocks noGrp="1"/>
          </p:cNvSpPr>
          <p:nvPr>
            <p:ph idx="1"/>
          </p:nvPr>
        </p:nvSpPr>
        <p:spPr/>
        <p:txBody>
          <a:bodyPr/>
          <a:lstStyle/>
          <a:p>
            <a:r>
              <a:rPr lang="en-US" b="1" dirty="0"/>
              <a:t>Management</a:t>
            </a:r>
            <a:r>
              <a:rPr lang="en-US" dirty="0"/>
              <a:t> (or </a:t>
            </a:r>
            <a:r>
              <a:rPr lang="en-US" b="1" dirty="0"/>
              <a:t>managing</a:t>
            </a:r>
            <a:r>
              <a:rPr lang="en-US" dirty="0"/>
              <a:t>) is the administration of an </a:t>
            </a:r>
            <a:r>
              <a:rPr lang="en-US" dirty="0">
                <a:hlinkClick r:id="rId2" tooltip="Organization"/>
              </a:rPr>
              <a:t>organization</a:t>
            </a:r>
            <a:r>
              <a:rPr lang="en-US" dirty="0"/>
              <a:t>, whether it is a </a:t>
            </a:r>
            <a:r>
              <a:rPr lang="en-US" dirty="0">
                <a:hlinkClick r:id="rId3" tooltip="Business"/>
              </a:rPr>
              <a:t>business</a:t>
            </a:r>
            <a:r>
              <a:rPr lang="en-US" dirty="0"/>
              <a:t>, a </a:t>
            </a:r>
            <a:r>
              <a:rPr lang="en-US" dirty="0">
                <a:hlinkClick r:id="rId4" tooltip="Not-for-profit"/>
              </a:rPr>
              <a:t>not-for-profit</a:t>
            </a:r>
            <a:r>
              <a:rPr lang="en-US" dirty="0"/>
              <a:t> organization, or government body. </a:t>
            </a:r>
            <a:endParaRPr lang="en-US" dirty="0" smtClean="0"/>
          </a:p>
          <a:p>
            <a:r>
              <a:rPr lang="en-US" dirty="0" smtClean="0"/>
              <a:t>Management </a:t>
            </a:r>
            <a:r>
              <a:rPr lang="en-US" dirty="0"/>
              <a:t>includes the activities of setting the </a:t>
            </a:r>
            <a:r>
              <a:rPr lang="en-US" dirty="0">
                <a:hlinkClick r:id="rId5" tooltip="Strategic management"/>
              </a:rPr>
              <a:t>strategy</a:t>
            </a:r>
            <a:r>
              <a:rPr lang="en-US" dirty="0"/>
              <a:t> of an </a:t>
            </a:r>
            <a:r>
              <a:rPr lang="en-US" dirty="0">
                <a:hlinkClick r:id="rId2" tooltip="Organization"/>
              </a:rPr>
              <a:t>organization</a:t>
            </a:r>
            <a:r>
              <a:rPr lang="en-US" dirty="0"/>
              <a:t> and coordinating the efforts of its </a:t>
            </a:r>
            <a:r>
              <a:rPr lang="en-US" dirty="0">
                <a:hlinkClick r:id="rId6" tooltip="Employee"/>
              </a:rPr>
              <a:t>employees</a:t>
            </a:r>
            <a:r>
              <a:rPr lang="en-US" dirty="0"/>
              <a:t> (or of volunteers) to accomplish its </a:t>
            </a:r>
            <a:r>
              <a:rPr lang="en-US" dirty="0">
                <a:hlinkClick r:id="rId7" tooltip="Goal"/>
              </a:rPr>
              <a:t>objectives</a:t>
            </a:r>
            <a:r>
              <a:rPr lang="en-US" dirty="0"/>
              <a:t> through the application of available </a:t>
            </a:r>
            <a:r>
              <a:rPr lang="en-US" u="sng" dirty="0">
                <a:hlinkClick r:id="rId8"/>
              </a:rPr>
              <a:t>resources</a:t>
            </a:r>
            <a:r>
              <a:rPr lang="en-US" dirty="0"/>
              <a:t>, such as </a:t>
            </a:r>
            <a:r>
              <a:rPr lang="en-US" dirty="0">
                <a:hlinkClick r:id="rId9" tooltip="Financial"/>
              </a:rPr>
              <a:t>financial</a:t>
            </a:r>
            <a:r>
              <a:rPr lang="en-US" dirty="0"/>
              <a:t>, </a:t>
            </a:r>
            <a:r>
              <a:rPr lang="en-US" dirty="0">
                <a:hlinkClick r:id="rId10" tooltip="Natural resources"/>
              </a:rPr>
              <a:t>natural</a:t>
            </a:r>
            <a:r>
              <a:rPr lang="en-US" dirty="0"/>
              <a:t>, </a:t>
            </a:r>
            <a:r>
              <a:rPr lang="en-US" dirty="0">
                <a:hlinkClick r:id="rId11" tooltip="Technological"/>
              </a:rPr>
              <a:t>technological</a:t>
            </a:r>
            <a:r>
              <a:rPr lang="en-US" dirty="0"/>
              <a:t>, and </a:t>
            </a:r>
            <a:r>
              <a:rPr lang="en-US" dirty="0">
                <a:hlinkClick r:id="rId12" tooltip="Human resources"/>
              </a:rPr>
              <a:t>human resources</a:t>
            </a:r>
            <a:r>
              <a:rPr lang="en-US" dirty="0"/>
              <a:t>. </a:t>
            </a:r>
            <a:endParaRPr lang="en-US" dirty="0" smtClean="0"/>
          </a:p>
          <a:p>
            <a:r>
              <a:rPr lang="en-US" dirty="0" smtClean="0"/>
              <a:t>The </a:t>
            </a:r>
            <a:r>
              <a:rPr lang="en-US" dirty="0"/>
              <a:t>term "management" may also refer to those people who manage an organization - individually: </a:t>
            </a:r>
            <a:r>
              <a:rPr lang="en-US" b="1" dirty="0">
                <a:solidFill>
                  <a:srgbClr val="FF0000"/>
                </a:solidFill>
              </a:rPr>
              <a:t>managers</a:t>
            </a:r>
            <a:r>
              <a:rPr lang="en-US" dirty="0"/>
              <a:t>.</a:t>
            </a:r>
            <a:endParaRPr lang="en-IN" dirty="0"/>
          </a:p>
        </p:txBody>
      </p:sp>
    </p:spTree>
    <p:extLst>
      <p:ext uri="{BB962C8B-B14F-4D97-AF65-F5344CB8AC3E}">
        <p14:creationId xmlns:p14="http://schemas.microsoft.com/office/powerpoint/2010/main" val="3373828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Management by Objective</a:t>
            </a:r>
            <a:endParaRPr lang="en-IN" dirty="0"/>
          </a:p>
        </p:txBody>
      </p:sp>
      <p:sp>
        <p:nvSpPr>
          <p:cNvPr id="3" name="Content Placeholder 2"/>
          <p:cNvSpPr>
            <a:spLocks noGrp="1"/>
          </p:cNvSpPr>
          <p:nvPr>
            <p:ph idx="1"/>
          </p:nvPr>
        </p:nvSpPr>
        <p:spPr>
          <a:xfrm>
            <a:off x="677334" y="1598064"/>
            <a:ext cx="9133238" cy="5136021"/>
          </a:xfrm>
        </p:spPr>
        <p:txBody>
          <a:bodyPr>
            <a:normAutofit fontScale="92500" lnSpcReduction="20000"/>
          </a:bodyPr>
          <a:lstStyle/>
          <a:p>
            <a:r>
              <a:rPr lang="en-US" b="1" dirty="0"/>
              <a:t>Management by objectives</a:t>
            </a:r>
            <a:r>
              <a:rPr lang="en-US" dirty="0"/>
              <a:t> (</a:t>
            </a:r>
            <a:r>
              <a:rPr lang="en-US" b="1" dirty="0"/>
              <a:t>MBO</a:t>
            </a:r>
            <a:r>
              <a:rPr lang="en-US" dirty="0"/>
              <a:t>), also known as </a:t>
            </a:r>
            <a:r>
              <a:rPr lang="en-US" b="1" dirty="0"/>
              <a:t>management by results</a:t>
            </a:r>
            <a:r>
              <a:rPr lang="en-US" dirty="0"/>
              <a:t> (</a:t>
            </a:r>
            <a:r>
              <a:rPr lang="en-US" b="1" dirty="0"/>
              <a:t>MBR</a:t>
            </a:r>
            <a:r>
              <a:rPr lang="en-US" dirty="0"/>
              <a:t>), was first popularized by </a:t>
            </a:r>
            <a:r>
              <a:rPr lang="en-US" dirty="0">
                <a:hlinkClick r:id="rId2" tooltip="Peter Drucker"/>
              </a:rPr>
              <a:t>Peter Drucker</a:t>
            </a:r>
            <a:r>
              <a:rPr lang="en-US" dirty="0"/>
              <a:t> in his 1954 book </a:t>
            </a:r>
            <a:r>
              <a:rPr lang="en-US" i="1" dirty="0"/>
              <a:t>The Practice of Management</a:t>
            </a:r>
            <a:r>
              <a:rPr lang="en-US" dirty="0"/>
              <a:t>.</a:t>
            </a:r>
            <a:r>
              <a:rPr lang="en-US" baseline="30000" dirty="0">
                <a:hlinkClick r:id="rId3"/>
              </a:rPr>
              <a:t>[1]</a:t>
            </a:r>
            <a:r>
              <a:rPr lang="en-US" dirty="0"/>
              <a:t> </a:t>
            </a:r>
            <a:endParaRPr lang="en-US" dirty="0" smtClean="0"/>
          </a:p>
          <a:p>
            <a:r>
              <a:rPr lang="en-US" dirty="0" smtClean="0"/>
              <a:t>Management </a:t>
            </a:r>
            <a:r>
              <a:rPr lang="en-US" dirty="0"/>
              <a:t>by objectives is the process of defining specific objectives within an organization that </a:t>
            </a:r>
            <a:r>
              <a:rPr lang="en-US" dirty="0">
                <a:hlinkClick r:id="rId4" tooltip="Manager (disambiguation)"/>
              </a:rPr>
              <a:t>management</a:t>
            </a:r>
            <a:r>
              <a:rPr lang="en-US" dirty="0"/>
              <a:t> can convey to </a:t>
            </a:r>
            <a:r>
              <a:rPr lang="en-US" dirty="0" err="1"/>
              <a:t>organisation</a:t>
            </a:r>
            <a:r>
              <a:rPr lang="en-US" dirty="0"/>
              <a:t> members, then deciding how to achieve each objective in sequence. </a:t>
            </a:r>
            <a:endParaRPr lang="en-US" dirty="0" smtClean="0"/>
          </a:p>
          <a:p>
            <a:r>
              <a:rPr lang="en-US" dirty="0" smtClean="0"/>
              <a:t>This </a:t>
            </a:r>
            <a:r>
              <a:rPr lang="en-US" dirty="0"/>
              <a:t>process allows managers to take work that needs to be done one step at a time to allow for a calm, yet productive work environment. </a:t>
            </a:r>
            <a:endParaRPr lang="en-US" dirty="0" smtClean="0"/>
          </a:p>
          <a:p>
            <a:r>
              <a:rPr lang="en-US" dirty="0" smtClean="0"/>
              <a:t>This </a:t>
            </a:r>
            <a:r>
              <a:rPr lang="en-US" dirty="0"/>
              <a:t>process also helps organization members to see their accomplishments as they achieve each objective, which reinforces a positive work environment and a sense of achievement.</a:t>
            </a:r>
            <a:r>
              <a:rPr lang="en-US" baseline="30000" dirty="0">
                <a:hlinkClick r:id="rId5"/>
              </a:rPr>
              <a:t>[2]</a:t>
            </a:r>
            <a:r>
              <a:rPr lang="en-US" dirty="0"/>
              <a:t> </a:t>
            </a:r>
            <a:endParaRPr lang="en-US" dirty="0" smtClean="0"/>
          </a:p>
          <a:p>
            <a:r>
              <a:rPr lang="en-US" dirty="0" smtClean="0"/>
              <a:t>An </a:t>
            </a:r>
            <a:r>
              <a:rPr lang="en-US" dirty="0"/>
              <a:t>important part of MBO is the measurement and comparison of an </a:t>
            </a:r>
            <a:r>
              <a:rPr lang="en-US" dirty="0">
                <a:hlinkClick r:id="rId6" tooltip="Employee"/>
              </a:rPr>
              <a:t>employee</a:t>
            </a:r>
            <a:r>
              <a:rPr lang="en-US" dirty="0"/>
              <a:t>'s actual </a:t>
            </a:r>
            <a:r>
              <a:rPr lang="en-US" dirty="0">
                <a:hlinkClick r:id="rId7" tooltip="Performance management"/>
              </a:rPr>
              <a:t>performance</a:t>
            </a:r>
            <a:r>
              <a:rPr lang="en-US" dirty="0"/>
              <a:t> with the standards set. </a:t>
            </a:r>
            <a:endParaRPr lang="en-US" dirty="0" smtClean="0"/>
          </a:p>
          <a:p>
            <a:r>
              <a:rPr lang="en-US" dirty="0" smtClean="0"/>
              <a:t>Ideally</a:t>
            </a:r>
            <a:r>
              <a:rPr lang="en-US" dirty="0"/>
              <a:t>, when employees themselves have been involved with the </a:t>
            </a:r>
            <a:r>
              <a:rPr lang="en-US" dirty="0">
                <a:hlinkClick r:id="rId8" tooltip="Goal-setting"/>
              </a:rPr>
              <a:t>goal-setting</a:t>
            </a:r>
            <a:r>
              <a:rPr lang="en-US" dirty="0"/>
              <a:t> and choosing the course of action to be followed by them, they are more likely to fulfill their responsibilities.</a:t>
            </a:r>
            <a:r>
              <a:rPr lang="en-US" baseline="30000" dirty="0">
                <a:hlinkClick r:id="rId9"/>
              </a:rPr>
              <a:t>[3]</a:t>
            </a:r>
            <a:r>
              <a:rPr lang="en-US" dirty="0"/>
              <a:t> </a:t>
            </a:r>
            <a:endParaRPr lang="en-US" dirty="0" smtClean="0"/>
          </a:p>
          <a:p>
            <a:r>
              <a:rPr lang="en-US" dirty="0" smtClean="0"/>
              <a:t>According </a:t>
            </a:r>
            <a:r>
              <a:rPr lang="en-US" dirty="0"/>
              <a:t>to </a:t>
            </a:r>
            <a:r>
              <a:rPr lang="en-US" dirty="0">
                <a:hlinkClick r:id="rId10" tooltip="George S. Odiorne"/>
              </a:rPr>
              <a:t>George S. </a:t>
            </a:r>
            <a:r>
              <a:rPr lang="en-US" dirty="0" err="1">
                <a:hlinkClick r:id="rId10" tooltip="George S. Odiorne"/>
              </a:rPr>
              <a:t>Odiorne</a:t>
            </a:r>
            <a:r>
              <a:rPr lang="en-US" baseline="30000" dirty="0"/>
              <a:t>[</a:t>
            </a:r>
            <a:r>
              <a:rPr lang="en-US" i="1" baseline="30000" dirty="0">
                <a:hlinkClick r:id="rId11" tooltip="Wikipedia:Citation needed"/>
              </a:rPr>
              <a:t>citation needed</a:t>
            </a:r>
            <a:r>
              <a:rPr lang="en-US" baseline="30000" dirty="0"/>
              <a:t>]</a:t>
            </a:r>
            <a:r>
              <a:rPr lang="en-US" dirty="0"/>
              <a:t>, the system of management by objectives can be described as a process whereby the superior and subordinate jointly identify common </a:t>
            </a:r>
            <a:r>
              <a:rPr lang="en-US" dirty="0">
                <a:hlinkClick r:id="rId12" tooltip="Goal"/>
              </a:rPr>
              <a:t>goals</a:t>
            </a:r>
            <a:r>
              <a:rPr lang="en-US" dirty="0"/>
              <a:t>, define each individual's major areas of responsibility in terms of the results expected of him or her, and use these measures as guides for operating the unit and assessing the contribution of each of its members</a:t>
            </a:r>
            <a:r>
              <a:rPr lang="en-US" dirty="0" smtClean="0"/>
              <a:t>.</a:t>
            </a:r>
            <a:endParaRPr lang="en-US" dirty="0"/>
          </a:p>
        </p:txBody>
      </p:sp>
    </p:spTree>
    <p:extLst>
      <p:ext uri="{BB962C8B-B14F-4D97-AF65-F5344CB8AC3E}">
        <p14:creationId xmlns:p14="http://schemas.microsoft.com/office/powerpoint/2010/main" val="13988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Principles of Management</a:t>
            </a:r>
            <a:endParaRPr lang="en-IN" dirty="0"/>
          </a:p>
        </p:txBody>
      </p:sp>
      <p:sp>
        <p:nvSpPr>
          <p:cNvPr id="3" name="Content Placeholder 2"/>
          <p:cNvSpPr>
            <a:spLocks noGrp="1"/>
          </p:cNvSpPr>
          <p:nvPr>
            <p:ph idx="1"/>
          </p:nvPr>
        </p:nvSpPr>
        <p:spPr>
          <a:xfrm>
            <a:off x="572568" y="1486969"/>
            <a:ext cx="8701434" cy="4537302"/>
          </a:xfrm>
        </p:spPr>
        <p:txBody>
          <a:bodyPr>
            <a:normAutofit fontScale="85000" lnSpcReduction="10000"/>
          </a:bodyPr>
          <a:lstStyle/>
          <a:p>
            <a:r>
              <a:rPr lang="en-US" dirty="0"/>
              <a:t>The Principles of Management are the essential, underlying factors that form the foundations of successful management. According to </a:t>
            </a:r>
            <a:r>
              <a:rPr lang="en-US" dirty="0">
                <a:hlinkClick r:id="rId2" tooltip="w:Henri Fayol"/>
              </a:rPr>
              <a:t>Henri </a:t>
            </a:r>
            <a:r>
              <a:rPr lang="en-US" dirty="0" err="1">
                <a:hlinkClick r:id="rId2" tooltip="w:Henri Fayol"/>
              </a:rPr>
              <a:t>Fayol</a:t>
            </a:r>
            <a:r>
              <a:rPr lang="en-US" dirty="0"/>
              <a:t> in his book </a:t>
            </a:r>
            <a:r>
              <a:rPr lang="en-US" i="1" dirty="0"/>
              <a:t>General and Industrial Management</a:t>
            </a:r>
            <a:r>
              <a:rPr lang="en-US" dirty="0"/>
              <a:t> (1916), there are 14 'Principles of Management'.</a:t>
            </a:r>
          </a:p>
          <a:p>
            <a:r>
              <a:rPr lang="en-US" b="1" dirty="0"/>
              <a:t>Division of Work</a:t>
            </a:r>
            <a:r>
              <a:rPr lang="en-US" dirty="0"/>
              <a:t> - According to this principle the whole work is divided into small tasks. The specialization of the workforce according to the skills of a person, creating specific personal and professional development within the </a:t>
            </a:r>
            <a:r>
              <a:rPr lang="en-US" dirty="0" err="1"/>
              <a:t>labour</a:t>
            </a:r>
            <a:r>
              <a:rPr lang="en-US" dirty="0"/>
              <a:t> force and therefore increasing productivity; leads to specialization which increases the efficiency of </a:t>
            </a:r>
            <a:r>
              <a:rPr lang="en-US" dirty="0" err="1"/>
              <a:t>labour</a:t>
            </a:r>
            <a:r>
              <a:rPr lang="en-US" dirty="0"/>
              <a:t>.</a:t>
            </a:r>
          </a:p>
          <a:p>
            <a:r>
              <a:rPr lang="en-US" b="1" dirty="0"/>
              <a:t>Authority and Responsibility</a:t>
            </a:r>
            <a:r>
              <a:rPr lang="en-US" dirty="0"/>
              <a:t> - This is the issue of commands followed by responsibility for their consequences. Authority means the right of a superior to give enhance order to his subordinates; responsibility means obligation for performance.</a:t>
            </a:r>
          </a:p>
          <a:p>
            <a:r>
              <a:rPr lang="en-US" b="1" dirty="0"/>
              <a:t>Discipline</a:t>
            </a:r>
            <a:r>
              <a:rPr lang="en-US" dirty="0"/>
              <a:t> - It is obedience, proper conduct in relation to others, respect of authority, etc. It is essential for the smooth functioning of all organizations.</a:t>
            </a:r>
          </a:p>
          <a:p>
            <a:r>
              <a:rPr lang="en-US" b="1" dirty="0"/>
              <a:t>Unity of Command</a:t>
            </a:r>
            <a:r>
              <a:rPr lang="en-US" dirty="0"/>
              <a:t> - This principle states that each subordinate should receive orders and be accountable to one and only one superior. If an employee receives orders from more than one superior, it is likely to create confusion and conflict.</a:t>
            </a:r>
          </a:p>
          <a:p>
            <a:r>
              <a:rPr lang="en-US" b="1" dirty="0"/>
              <a:t>Unity of Direction</a:t>
            </a:r>
            <a:r>
              <a:rPr lang="en-US" dirty="0"/>
              <a:t> - All related activities should be put under one group, there should be one plan of action for them, and they should be under the control of one manager.</a:t>
            </a:r>
          </a:p>
          <a:p>
            <a:endParaRPr lang="en-IN" dirty="0"/>
          </a:p>
        </p:txBody>
      </p:sp>
    </p:spTree>
    <p:extLst>
      <p:ext uri="{BB962C8B-B14F-4D97-AF65-F5344CB8AC3E}">
        <p14:creationId xmlns:p14="http://schemas.microsoft.com/office/powerpoint/2010/main" val="397918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751" y="965675"/>
            <a:ext cx="8667251" cy="5075687"/>
          </a:xfrm>
        </p:spPr>
        <p:txBody>
          <a:bodyPr>
            <a:normAutofit fontScale="92500" lnSpcReduction="20000"/>
          </a:bodyPr>
          <a:lstStyle/>
          <a:p>
            <a:r>
              <a:rPr lang="en-US" b="1" dirty="0" smtClean="0"/>
              <a:t>Subordination </a:t>
            </a:r>
            <a:r>
              <a:rPr lang="en-US" b="1" dirty="0"/>
              <a:t>of Individual Interest to Mutual Interest</a:t>
            </a:r>
            <a:r>
              <a:rPr lang="en-US" dirty="0"/>
              <a:t> - The management must put aside personal considerations and put company objectives firstly. Therefore the interests of goals of the organization must prevail over the personal interests of individuals.</a:t>
            </a:r>
          </a:p>
          <a:p>
            <a:r>
              <a:rPr lang="en-US" b="1" dirty="0"/>
              <a:t>Remuneration</a:t>
            </a:r>
            <a:r>
              <a:rPr lang="en-US" dirty="0"/>
              <a:t> - Workers must be paid sufficiently as this is a chief motivation of employees and therefore greatly influences productivity. The quantum and methods of remuneration payable should be fair, reasonable and rewarding of effort</a:t>
            </a:r>
            <a:r>
              <a:rPr lang="en-US" dirty="0" smtClean="0"/>
              <a:t>.</a:t>
            </a:r>
          </a:p>
          <a:p>
            <a:r>
              <a:rPr lang="en-US" b="1" dirty="0"/>
              <a:t>The Degree of Centralization</a:t>
            </a:r>
            <a:r>
              <a:rPr lang="en-US" dirty="0"/>
              <a:t> - The amount of power wielded with the central management depends on company size. Centralization implies the concentration of decision making authority at the top management.</a:t>
            </a:r>
          </a:p>
          <a:p>
            <a:r>
              <a:rPr lang="en-US" b="1" dirty="0"/>
              <a:t>Line of Authority/Scalar Chain</a:t>
            </a:r>
            <a:r>
              <a:rPr lang="en-US" dirty="0"/>
              <a:t> - This refers to the chain of superiors ranging from top management to the lowest rank. The principle suggests that there should be a clear line of authority from top to bottom linking all managers at all levels.</a:t>
            </a:r>
          </a:p>
          <a:p>
            <a:r>
              <a:rPr lang="en-US" b="1" dirty="0"/>
              <a:t>Order</a:t>
            </a:r>
            <a:r>
              <a:rPr lang="en-US" dirty="0"/>
              <a:t> - Social order ensures the fluid operation of a company through authoritative procedure. Material order ensures safety and efficiency in the workplace. Order should be acceptable and under the rules of the company.</a:t>
            </a:r>
          </a:p>
          <a:p>
            <a:r>
              <a:rPr lang="en-US" b="1" dirty="0"/>
              <a:t>Equity</a:t>
            </a:r>
            <a:r>
              <a:rPr lang="en-US" dirty="0"/>
              <a:t> - Employees must be treated kindly, and justice must be enacted to ensure a just workplace. Managers should be fair and impartial when dealing with employees, giving equal attention towards all employees.</a:t>
            </a:r>
          </a:p>
          <a:p>
            <a:endParaRPr lang="en-US" dirty="0"/>
          </a:p>
          <a:p>
            <a:endParaRPr lang="en-IN" dirty="0"/>
          </a:p>
        </p:txBody>
      </p:sp>
    </p:spTree>
    <p:extLst>
      <p:ext uri="{BB962C8B-B14F-4D97-AF65-F5344CB8AC3E}">
        <p14:creationId xmlns:p14="http://schemas.microsoft.com/office/powerpoint/2010/main" val="2340448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839" y="752031"/>
            <a:ext cx="8744163" cy="5289332"/>
          </a:xfrm>
        </p:spPr>
        <p:txBody>
          <a:bodyPr>
            <a:normAutofit/>
          </a:bodyPr>
          <a:lstStyle/>
          <a:p>
            <a:r>
              <a:rPr lang="en-US" b="1" dirty="0" smtClean="0"/>
              <a:t>Stability </a:t>
            </a:r>
            <a:r>
              <a:rPr lang="en-US" b="1" dirty="0"/>
              <a:t>of Tenure of Personnel</a:t>
            </a:r>
            <a:r>
              <a:rPr lang="en-US" dirty="0"/>
              <a:t> - Stability of tenure of personnel is a principle stating that in order for an organization to run smoothly, personnel (especially managerial personnel) must not frequently enter and exit the organization.</a:t>
            </a:r>
          </a:p>
          <a:p>
            <a:r>
              <a:rPr lang="en-US" b="1" dirty="0"/>
              <a:t>Initiative</a:t>
            </a:r>
            <a:r>
              <a:rPr lang="en-US" dirty="0"/>
              <a:t> - Using the initiative of employees can add strength and new ideas to an organization. Initiative on the part of employees is a source of strength for organization because it provides new and better ideas. Employees are likely to take greater interest in the functioning of the organization.</a:t>
            </a:r>
          </a:p>
          <a:p>
            <a:r>
              <a:rPr lang="en-US" b="1" dirty="0"/>
              <a:t>Esprit de Corps/Team Spirit</a:t>
            </a:r>
            <a:r>
              <a:rPr lang="en-US" dirty="0"/>
              <a:t> - This refers to the need of managers to ensure and develop morale in the workplace; individually and communally. Team spirit helps develop an atmosphere of mutual trust and understanding. Team spirit helps to finish the task on time.</a:t>
            </a:r>
          </a:p>
          <a:p>
            <a:endParaRPr lang="en-IN" dirty="0"/>
          </a:p>
        </p:txBody>
      </p:sp>
    </p:spTree>
    <p:extLst>
      <p:ext uri="{BB962C8B-B14F-4D97-AF65-F5344CB8AC3E}">
        <p14:creationId xmlns:p14="http://schemas.microsoft.com/office/powerpoint/2010/main" val="146919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 of Scientific Management</a:t>
            </a:r>
            <a:endParaRPr lang="en-IN" dirty="0"/>
          </a:p>
        </p:txBody>
      </p:sp>
      <p:sp>
        <p:nvSpPr>
          <p:cNvPr id="3" name="Content Placeholder 2"/>
          <p:cNvSpPr>
            <a:spLocks noGrp="1"/>
          </p:cNvSpPr>
          <p:nvPr>
            <p:ph idx="1"/>
          </p:nvPr>
        </p:nvSpPr>
        <p:spPr/>
        <p:txBody>
          <a:bodyPr/>
          <a:lstStyle/>
          <a:p>
            <a:r>
              <a:rPr lang="en-US" b="1" i="1" smtClean="0"/>
              <a:t>The Principles of Scientific Management</a:t>
            </a:r>
            <a:r>
              <a:rPr lang="en-US" smtClean="0"/>
              <a:t> (</a:t>
            </a:r>
            <a:r>
              <a:rPr lang="en-US" smtClean="0">
                <a:hlinkClick r:id="rId2"/>
              </a:rPr>
              <a:t>1911</a:t>
            </a:r>
            <a:r>
              <a:rPr lang="en-US" smtClean="0"/>
              <a:t>) is a </a:t>
            </a:r>
            <a:r>
              <a:rPr lang="en-US" smtClean="0">
                <a:hlinkClick r:id="rId3" tooltip="Monograph"/>
              </a:rPr>
              <a:t>monograph</a:t>
            </a:r>
            <a:r>
              <a:rPr lang="en-US" smtClean="0"/>
              <a:t> published by </a:t>
            </a:r>
            <a:r>
              <a:rPr lang="en-US" smtClean="0">
                <a:hlinkClick r:id="rId4" tooltip="Frederick Winslow Taylor"/>
              </a:rPr>
              <a:t>Frederick Winslow Taylor</a:t>
            </a:r>
            <a:r>
              <a:rPr lang="en-US" smtClean="0"/>
              <a:t>. This laid out Taylor's views on principles of </a:t>
            </a:r>
            <a:r>
              <a:rPr lang="en-US" smtClean="0">
                <a:hlinkClick r:id="rId5" tooltip="Scientific management"/>
              </a:rPr>
              <a:t>scientific management</a:t>
            </a:r>
            <a:r>
              <a:rPr lang="en-US" smtClean="0"/>
              <a:t>, or industrial era organization and decision theory. </a:t>
            </a:r>
          </a:p>
          <a:p>
            <a:r>
              <a:rPr lang="en-US" smtClean="0"/>
              <a:t>Taylor was an American manufacturing manager, </a:t>
            </a:r>
            <a:r>
              <a:rPr lang="en-US" smtClean="0">
                <a:hlinkClick r:id="rId6" tooltip="Mechanical engineer"/>
              </a:rPr>
              <a:t>mechanical engineer</a:t>
            </a:r>
            <a:r>
              <a:rPr lang="en-US" smtClean="0"/>
              <a:t>, and then a management consultant in his later years. </a:t>
            </a:r>
          </a:p>
          <a:p>
            <a:r>
              <a:rPr lang="en-US" smtClean="0"/>
              <a:t>The term "scientific management" refers to coordinating the enterprise for everyone's benefit including increased wages for laborers</a:t>
            </a:r>
            <a:r>
              <a:rPr lang="en-US" baseline="30000" smtClean="0">
                <a:hlinkClick r:id="rId7"/>
              </a:rPr>
              <a:t>[1]</a:t>
            </a:r>
            <a:r>
              <a:rPr lang="en-US" smtClean="0"/>
              <a:t> although the approach is "directly antagonistic to the old idea that each workman can best regulate his own way of doing the work."</a:t>
            </a:r>
            <a:r>
              <a:rPr lang="en-US" baseline="30000" smtClean="0">
                <a:hlinkClick r:id="rId8"/>
              </a:rPr>
              <a:t>[2]</a:t>
            </a:r>
            <a:r>
              <a:rPr lang="en-US" smtClean="0"/>
              <a:t> </a:t>
            </a:r>
          </a:p>
          <a:p>
            <a:r>
              <a:rPr lang="en-US" smtClean="0"/>
              <a:t>His approach is also often referred to as Taylor's Principles, or </a:t>
            </a:r>
            <a:r>
              <a:rPr lang="en-US" smtClean="0">
                <a:hlinkClick r:id="rId9" tooltip="Taylorism"/>
              </a:rPr>
              <a:t>Taylorism</a:t>
            </a:r>
            <a:r>
              <a:rPr lang="en-US" smtClean="0"/>
              <a:t>.</a:t>
            </a:r>
          </a:p>
          <a:p>
            <a:endParaRPr lang="en-IN" dirty="0"/>
          </a:p>
        </p:txBody>
      </p:sp>
    </p:spTree>
    <p:extLst>
      <p:ext uri="{BB962C8B-B14F-4D97-AF65-F5344CB8AC3E}">
        <p14:creationId xmlns:p14="http://schemas.microsoft.com/office/powerpoint/2010/main" val="239747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Scientific Management</a:t>
            </a:r>
            <a:endParaRPr lang="en-IN" dirty="0"/>
          </a:p>
        </p:txBody>
      </p:sp>
      <p:sp>
        <p:nvSpPr>
          <p:cNvPr id="3" name="Content Placeholder 2"/>
          <p:cNvSpPr>
            <a:spLocks noGrp="1"/>
          </p:cNvSpPr>
          <p:nvPr>
            <p:ph idx="1"/>
          </p:nvPr>
        </p:nvSpPr>
        <p:spPr>
          <a:xfrm>
            <a:off x="677334" y="2160589"/>
            <a:ext cx="9141784" cy="4419673"/>
          </a:xfrm>
        </p:spPr>
        <p:txBody>
          <a:bodyPr>
            <a:normAutofit/>
          </a:bodyPr>
          <a:lstStyle/>
          <a:p>
            <a:pPr fontAlgn="base"/>
            <a:r>
              <a:rPr lang="en-US" dirty="0"/>
              <a:t>The broad features of scientific management can be outlined as follows:</a:t>
            </a:r>
          </a:p>
          <a:p>
            <a:pPr fontAlgn="base"/>
            <a:r>
              <a:rPr lang="en-US" dirty="0"/>
              <a:t>1. Scientific Management does not involve a single element but a </a:t>
            </a:r>
            <a:r>
              <a:rPr lang="en-US" b="1" dirty="0"/>
              <a:t>combination of varied elements</a:t>
            </a:r>
            <a:r>
              <a:rPr lang="en-US" dirty="0" smtClean="0"/>
              <a:t>.</a:t>
            </a:r>
          </a:p>
          <a:p>
            <a:pPr fontAlgn="base"/>
            <a:r>
              <a:rPr lang="en-US" dirty="0"/>
              <a:t>2. It is concerned with a </a:t>
            </a:r>
            <a:r>
              <a:rPr lang="en-US" b="1" dirty="0"/>
              <a:t>group or joint effort</a:t>
            </a:r>
            <a:r>
              <a:rPr lang="en-US" dirty="0"/>
              <a:t> within an organization directed towards a common objective.</a:t>
            </a:r>
          </a:p>
          <a:p>
            <a:pPr fontAlgn="base"/>
            <a:r>
              <a:rPr lang="en-US" dirty="0"/>
              <a:t>3. The group efforts should be made through certain type of organization and procedures.</a:t>
            </a:r>
          </a:p>
          <a:p>
            <a:pPr fontAlgn="base"/>
            <a:r>
              <a:rPr lang="en-US" dirty="0"/>
              <a:t>4. The procedures and organization which form part of it must not be either on casual observation or chance factors.</a:t>
            </a:r>
          </a:p>
          <a:p>
            <a:pPr fontAlgn="base"/>
            <a:r>
              <a:rPr lang="en-US" dirty="0"/>
              <a:t>5. The organization and procedures must be </a:t>
            </a:r>
            <a:r>
              <a:rPr lang="en-US" b="1" dirty="0"/>
              <a:t>based on laws and principles</a:t>
            </a:r>
            <a:r>
              <a:rPr lang="en-US" dirty="0"/>
              <a:t> evolved after a careful investigation and analysis of the work </a:t>
            </a:r>
            <a:r>
              <a:rPr lang="en-US" dirty="0" smtClean="0"/>
              <a:t>situation</a:t>
            </a:r>
          </a:p>
          <a:p>
            <a:pPr fontAlgn="base"/>
            <a:r>
              <a:rPr lang="en-US" dirty="0"/>
              <a:t>6. The system</a:t>
            </a:r>
            <a:r>
              <a:rPr lang="en-US" b="1" dirty="0"/>
              <a:t> must be a dynamic one</a:t>
            </a:r>
            <a:r>
              <a:rPr lang="en-US" dirty="0"/>
              <a:t> and not a static one</a:t>
            </a:r>
            <a:r>
              <a:rPr lang="en-US" dirty="0" smtClean="0"/>
              <a:t>.</a:t>
            </a:r>
            <a:endParaRPr lang="en-US" dirty="0"/>
          </a:p>
          <a:p>
            <a:pPr fontAlgn="base"/>
            <a:endParaRPr lang="en-US" dirty="0"/>
          </a:p>
        </p:txBody>
      </p:sp>
    </p:spTree>
    <p:extLst>
      <p:ext uri="{BB962C8B-B14F-4D97-AF65-F5344CB8AC3E}">
        <p14:creationId xmlns:p14="http://schemas.microsoft.com/office/powerpoint/2010/main" val="2356336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en.wikipedia.org/wiki/Scientific_management</a:t>
            </a:r>
            <a:endParaRPr lang="en-IN" dirty="0" smtClean="0"/>
          </a:p>
          <a:p>
            <a:r>
              <a:rPr lang="en-IN" dirty="0">
                <a:hlinkClick r:id="rId3"/>
              </a:rPr>
              <a:t>https://accountlearning.com/scientific-management-meaning-features-objectives/</a:t>
            </a:r>
            <a:endParaRPr lang="en-IN" dirty="0"/>
          </a:p>
        </p:txBody>
      </p:sp>
    </p:spTree>
    <p:extLst>
      <p:ext uri="{BB962C8B-B14F-4D97-AF65-F5344CB8AC3E}">
        <p14:creationId xmlns:p14="http://schemas.microsoft.com/office/powerpoint/2010/main" val="2970579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114</TotalTime>
  <Words>97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Assignment on Management</vt:lpstr>
      <vt:lpstr>Management</vt:lpstr>
      <vt:lpstr>Management by Objective</vt:lpstr>
      <vt:lpstr>Principles of Management</vt:lpstr>
      <vt:lpstr>PowerPoint Presentation</vt:lpstr>
      <vt:lpstr>PowerPoint Presentation</vt:lpstr>
      <vt:lpstr>Principle of Scientific Management</vt:lpstr>
      <vt:lpstr>Features of Scientific Management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on Managment</dc:title>
  <dc:creator>Microsoft account</dc:creator>
  <cp:lastModifiedBy>Microsoft account</cp:lastModifiedBy>
  <cp:revision>10</cp:revision>
  <dcterms:created xsi:type="dcterms:W3CDTF">2020-02-26T18:43:31Z</dcterms:created>
  <dcterms:modified xsi:type="dcterms:W3CDTF">2020-02-28T02:56:26Z</dcterms:modified>
</cp:coreProperties>
</file>