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0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483" r:id="rId4"/>
    <p:sldId id="478" r:id="rId5"/>
    <p:sldId id="477" r:id="rId6"/>
    <p:sldId id="507" r:id="rId7"/>
    <p:sldId id="481" r:id="rId8"/>
    <p:sldId id="517" r:id="rId9"/>
    <p:sldId id="508" r:id="rId10"/>
    <p:sldId id="511" r:id="rId11"/>
    <p:sldId id="519" r:id="rId12"/>
    <p:sldId id="485" r:id="rId13"/>
    <p:sldId id="486" r:id="rId14"/>
    <p:sldId id="520" r:id="rId15"/>
    <p:sldId id="510" r:id="rId16"/>
    <p:sldId id="509" r:id="rId17"/>
    <p:sldId id="487" r:id="rId18"/>
    <p:sldId id="488" r:id="rId19"/>
    <p:sldId id="489" r:id="rId20"/>
    <p:sldId id="512" r:id="rId21"/>
    <p:sldId id="490" r:id="rId22"/>
    <p:sldId id="492" r:id="rId23"/>
    <p:sldId id="493" r:id="rId24"/>
    <p:sldId id="521" r:id="rId25"/>
    <p:sldId id="499" r:id="rId26"/>
    <p:sldId id="500" r:id="rId27"/>
    <p:sldId id="501" r:id="rId28"/>
    <p:sldId id="502" r:id="rId29"/>
    <p:sldId id="503" r:id="rId30"/>
    <p:sldId id="516" r:id="rId31"/>
    <p:sldId id="515" r:id="rId32"/>
    <p:sldId id="496" r:id="rId3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harta Sanches Rezende" initials="SSR" lastIdx="23" clrIdx="0">
    <p:extLst>
      <p:ext uri="{19B8F6BF-5375-455C-9EA6-DF929625EA0E}">
        <p15:presenceInfo xmlns:p15="http://schemas.microsoft.com/office/powerpoint/2012/main" userId="S::sidharta.rezende@c6bank.com::49fa5ae7-6e9a-41f9-9d64-5ffa13adf0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48"/>
    <p:restoredTop sz="86439"/>
  </p:normalViewPr>
  <p:slideViewPr>
    <p:cSldViewPr snapToGrid="0" snapToObjects="1">
      <p:cViewPr varScale="1">
        <p:scale>
          <a:sx n="98" d="100"/>
          <a:sy n="98" d="100"/>
        </p:scale>
        <p:origin x="264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8:03.375" idx="1">
    <p:pos x="10" y="10"/>
    <p:text>Slide de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0:58.600" idx="13">
    <p:pos x="6524" y="1174"/>
    <p:text>Não podíamos depender de pedir para outros times criarem novos eventos ou mesmo escutar nossos eventos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53:12.919" idx="14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55:23.216" idx="15">
    <p:pos x="2481" y="1174"/>
    <p:text>Nesse slide vamos falar sobre o conceito de orquestrados burro. Ele passa a ser apenas o motor no workflow. Quem toma a decisão do próximo a ser executado é o resultado do último nó a executado.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39:55.082" idx="2">
    <p:pos x="10" y="10"/>
    <p:text>Um slide rápido que apresenta os dois palestrantes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falamos brevemente sobre a vantagem que essa abordem trás se já existe uma cultura de eventos dentro da organização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Nesse slide explicaremos o conceito de saga coreografado, retomando o exemplo dos micro-serviços e ilustrando como cada um se comunicaria com o outro através de event-sourcing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1:58:31.697" idx="7">
    <p:pos x="10" y="10"/>
    <p:text>Falamos sobre as desvantagens, mostrando no diagrama a dificuldade de inserir um novo serviço, mostrando todas as alterações necessárias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07:43.390" idx="8">
    <p:pos x="10" y="10"/>
    <p:text>Este slide trás o mesmo exemplo, desta vez com o orquestrados como um serviço apartado que concentra as chamadas para os demais serviços.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1:39.876" idx="9">
    <p:pos x="10" y="10"/>
    <p:text>Nesse slide apresentaremos rapidamente as vantagens desse modelo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3:14.295" idx="10">
    <p:pos x="6779" y="1916"/>
    <p:text>Nesse slide falaremos rapidamente sobre as desvangens desse modelo</p:text>
    <p:extLst>
      <p:ext uri="{C676402C-5697-4E1C-873F-D02D1690AC5C}">
        <p15:threadingInfo xmlns:p15="http://schemas.microsoft.com/office/powerpoint/2012/main" timeZoneBias="180"/>
      </p:ext>
    </p:extLst>
  </p:cm>
  <p:cm authorId="1" dt="2021-04-10T12:13:32.411" idx="11">
    <p:pos x="10" y="10"/>
    <p:text>Nesse momento devemos estar entre 8 a 10 minutos da apresentação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2:15:13.995" idx="12">
    <p:pos x="1518" y="1174"/>
    <p:text>Nesse slide vamos apresentar o Kobbit, introduzindo o cenário em que estávamos inseridos como iniciamos o desenvolvimento do mesmo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848E-BE48-4307-A76E-1455505856A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74286-DD52-4D95-925E-E3BE41C06023}">
      <dgm:prSet custT="1"/>
      <dgm:spPr/>
      <dgm:t>
        <a:bodyPr/>
        <a:lstStyle/>
        <a:p>
          <a:r>
            <a:rPr lang="en-US" sz="2800" dirty="0" err="1"/>
            <a:t>Criado</a:t>
          </a:r>
          <a:r>
            <a:rPr lang="en-US" sz="2800" dirty="0"/>
            <a:t> por </a:t>
          </a:r>
          <a:r>
            <a:rPr lang="en-US" sz="2800" b="1" dirty="0"/>
            <a:t>Hector Garcia Molina </a:t>
          </a:r>
          <a:r>
            <a:rPr lang="en-US" sz="2800" dirty="0"/>
            <a:t>e </a:t>
          </a:r>
          <a:r>
            <a:rPr lang="en-US" sz="2800" b="1" dirty="0"/>
            <a:t>Kenneth Salem </a:t>
          </a:r>
          <a:r>
            <a:rPr lang="en-US" sz="2800" dirty="0" err="1"/>
            <a:t>em</a:t>
          </a:r>
          <a:r>
            <a:rPr lang="en-US" sz="2800" dirty="0"/>
            <a:t> 1987</a:t>
          </a:r>
        </a:p>
      </dgm:t>
    </dgm:pt>
    <dgm:pt modelId="{CA0DC381-CCB6-4D62-A5FB-FE818C2A9629}" type="parTrans" cxnId="{A962429F-8B26-4E38-9D13-02ABC34B2FFA}">
      <dgm:prSet/>
      <dgm:spPr/>
      <dgm:t>
        <a:bodyPr/>
        <a:lstStyle/>
        <a:p>
          <a:endParaRPr lang="en-US"/>
        </a:p>
      </dgm:t>
    </dgm:pt>
    <dgm:pt modelId="{2ACBEB8C-EEC4-44C7-9D9A-1C9DD7316003}" type="sibTrans" cxnId="{A962429F-8B26-4E38-9D13-02ABC34B2FFA}">
      <dgm:prSet/>
      <dgm:spPr/>
      <dgm:t>
        <a:bodyPr/>
        <a:lstStyle/>
        <a:p>
          <a:endParaRPr lang="en-US"/>
        </a:p>
      </dgm:t>
    </dgm:pt>
    <dgm:pt modelId="{25E95F74-F1F0-4B5F-A6BD-FAA2D91F3471}">
      <dgm:prSet custT="1"/>
      <dgm:spPr/>
      <dgm:t>
        <a:bodyPr/>
        <a:lstStyle/>
        <a:p>
          <a:r>
            <a:rPr lang="en-US" sz="3200" dirty="0" err="1"/>
            <a:t>Resolvia</a:t>
          </a:r>
          <a:r>
            <a:rPr lang="en-US" sz="3200" dirty="0"/>
            <a:t> o </a:t>
          </a:r>
          <a:r>
            <a:rPr lang="en-US" sz="3200" dirty="0" err="1"/>
            <a:t>problema</a:t>
          </a:r>
          <a:r>
            <a:rPr lang="en-US" sz="3200" dirty="0"/>
            <a:t> de Long Lived Transactions </a:t>
          </a:r>
          <a:r>
            <a:rPr lang="en-US" sz="3200" dirty="0" err="1"/>
            <a:t>em</a:t>
          </a:r>
          <a:r>
            <a:rPr lang="en-US" sz="3200" dirty="0"/>
            <a:t> </a:t>
          </a:r>
          <a:r>
            <a:rPr lang="en-US" sz="3200" dirty="0" err="1"/>
            <a:t>sistemas</a:t>
          </a:r>
          <a:r>
            <a:rPr lang="en-US" sz="3200" dirty="0"/>
            <a:t> </a:t>
          </a:r>
          <a:r>
            <a:rPr lang="en-US" sz="3200" dirty="0" err="1"/>
            <a:t>monolíticos</a:t>
          </a:r>
          <a:r>
            <a:rPr lang="en-US" sz="3200" dirty="0"/>
            <a:t> com </a:t>
          </a:r>
          <a:r>
            <a:rPr lang="en-US" sz="3200" dirty="0" err="1"/>
            <a:t>multiplos</a:t>
          </a:r>
          <a:r>
            <a:rPr lang="en-US" sz="3200" dirty="0"/>
            <a:t> databases</a:t>
          </a:r>
        </a:p>
      </dgm:t>
    </dgm:pt>
    <dgm:pt modelId="{3487776C-F6B5-400E-8B97-2E541EF65995}" type="parTrans" cxnId="{D5B143A7-9CE8-4EFE-B623-3C0FC543AFF3}">
      <dgm:prSet/>
      <dgm:spPr/>
      <dgm:t>
        <a:bodyPr/>
        <a:lstStyle/>
        <a:p>
          <a:endParaRPr lang="en-US"/>
        </a:p>
      </dgm:t>
    </dgm:pt>
    <dgm:pt modelId="{EEEF8BB0-63A3-4BC8-A7DA-BE379C094503}" type="sibTrans" cxnId="{D5B143A7-9CE8-4EFE-B623-3C0FC543AFF3}">
      <dgm:prSet/>
      <dgm:spPr/>
      <dgm:t>
        <a:bodyPr/>
        <a:lstStyle/>
        <a:p>
          <a:endParaRPr lang="en-US"/>
        </a:p>
      </dgm:t>
    </dgm:pt>
    <dgm:pt modelId="{F7E90282-10E6-4945-8FC2-04D4D63B3F3B}">
      <dgm:prSet/>
      <dgm:spPr/>
      <dgm:t>
        <a:bodyPr/>
        <a:lstStyle/>
        <a:p>
          <a:endParaRPr lang="en-US" dirty="0"/>
        </a:p>
      </dgm:t>
    </dgm:pt>
    <dgm:pt modelId="{FB19EFBD-3AAE-422E-844E-B82CD0FCE2DC}" type="parTrans" cxnId="{C4191D83-61E3-4283-984F-B73C7C350EC2}">
      <dgm:prSet/>
      <dgm:spPr/>
      <dgm:t>
        <a:bodyPr/>
        <a:lstStyle/>
        <a:p>
          <a:endParaRPr lang="en-US"/>
        </a:p>
      </dgm:t>
    </dgm:pt>
    <dgm:pt modelId="{DE1177B5-4D89-4B2C-9543-2271890EDB60}" type="sibTrans" cxnId="{C4191D83-61E3-4283-984F-B73C7C350EC2}">
      <dgm:prSet/>
      <dgm:spPr/>
      <dgm:t>
        <a:bodyPr/>
        <a:lstStyle/>
        <a:p>
          <a:endParaRPr lang="en-US"/>
        </a:p>
      </dgm:t>
    </dgm:pt>
    <dgm:pt modelId="{CE7C8566-3A8E-DF44-90BC-F169720B32D7}" type="pres">
      <dgm:prSet presAssocID="{B9A1848E-BE48-4307-A76E-1455505856AF}" presName="Name0" presStyleCnt="0">
        <dgm:presLayoutVars>
          <dgm:dir/>
          <dgm:animLvl val="lvl"/>
          <dgm:resizeHandles val="exact"/>
        </dgm:presLayoutVars>
      </dgm:prSet>
      <dgm:spPr/>
    </dgm:pt>
    <dgm:pt modelId="{E0BA50A3-D435-0741-84F6-5EC3434F0BE1}" type="pres">
      <dgm:prSet presAssocID="{F7E90282-10E6-4945-8FC2-04D4D63B3F3B}" presName="boxAndChildren" presStyleCnt="0"/>
      <dgm:spPr/>
    </dgm:pt>
    <dgm:pt modelId="{4ACEDD36-79DC-BE45-98B4-B673306E079D}" type="pres">
      <dgm:prSet presAssocID="{F7E90282-10E6-4945-8FC2-04D4D63B3F3B}" presName="parentTextBox" presStyleLbl="node1" presStyleIdx="0" presStyleCnt="2"/>
      <dgm:spPr/>
    </dgm:pt>
    <dgm:pt modelId="{D87EED69-F16E-3645-BA38-F51F1B885397}" type="pres">
      <dgm:prSet presAssocID="{2ACBEB8C-EEC4-44C7-9D9A-1C9DD7316003}" presName="sp" presStyleCnt="0"/>
      <dgm:spPr/>
    </dgm:pt>
    <dgm:pt modelId="{5E9CF421-0364-F644-8450-B678F019EF85}" type="pres">
      <dgm:prSet presAssocID="{88974286-DD52-4D95-925E-E3BE41C06023}" presName="arrowAndChildren" presStyleCnt="0"/>
      <dgm:spPr/>
    </dgm:pt>
    <dgm:pt modelId="{85B46229-BDFD-EE45-8CA4-D425E2456752}" type="pres">
      <dgm:prSet presAssocID="{88974286-DD52-4D95-925E-E3BE41C06023}" presName="parentTextArrow" presStyleLbl="node1" presStyleIdx="0" presStyleCnt="2"/>
      <dgm:spPr/>
    </dgm:pt>
    <dgm:pt modelId="{E5B0926B-7568-734E-A014-D700070130C4}" type="pres">
      <dgm:prSet presAssocID="{88974286-DD52-4D95-925E-E3BE41C06023}" presName="arrow" presStyleLbl="node1" presStyleIdx="1" presStyleCnt="2" custLinFactNeighborX="3124" custLinFactNeighborY="-850"/>
      <dgm:spPr/>
    </dgm:pt>
    <dgm:pt modelId="{52AFDDF4-5043-804C-849F-425AAFCDEFA3}" type="pres">
      <dgm:prSet presAssocID="{88974286-DD52-4D95-925E-E3BE41C06023}" presName="descendantArrow" presStyleCnt="0"/>
      <dgm:spPr/>
    </dgm:pt>
    <dgm:pt modelId="{93B87BFF-2326-9F4C-AADA-3AE8C2CEC4EE}" type="pres">
      <dgm:prSet presAssocID="{25E95F74-F1F0-4B5F-A6BD-FAA2D91F3471}" presName="childTextArrow" presStyleLbl="fgAccFollowNode1" presStyleIdx="0" presStyleCnt="1" custScaleY="112172" custLinFactNeighborX="126" custLinFactNeighborY="-6755">
        <dgm:presLayoutVars>
          <dgm:bulletEnabled val="1"/>
        </dgm:presLayoutVars>
      </dgm:prSet>
      <dgm:spPr/>
    </dgm:pt>
  </dgm:ptLst>
  <dgm:cxnLst>
    <dgm:cxn modelId="{7FBEA705-7DCD-2947-9414-D9444957DE37}" type="presOf" srcId="{88974286-DD52-4D95-925E-E3BE41C06023}" destId="{85B46229-BDFD-EE45-8CA4-D425E2456752}" srcOrd="0" destOrd="0" presId="urn:microsoft.com/office/officeart/2005/8/layout/process4"/>
    <dgm:cxn modelId="{56759C20-A290-464E-9B82-C3D015985C1D}" type="presOf" srcId="{B9A1848E-BE48-4307-A76E-1455505856AF}" destId="{CE7C8566-3A8E-DF44-90BC-F169720B32D7}" srcOrd="0" destOrd="0" presId="urn:microsoft.com/office/officeart/2005/8/layout/process4"/>
    <dgm:cxn modelId="{99B5D835-2732-8441-8A51-F6F51EA92D27}" type="presOf" srcId="{25E95F74-F1F0-4B5F-A6BD-FAA2D91F3471}" destId="{93B87BFF-2326-9F4C-AADA-3AE8C2CEC4EE}" srcOrd="0" destOrd="0" presId="urn:microsoft.com/office/officeart/2005/8/layout/process4"/>
    <dgm:cxn modelId="{2ED67C5B-FD66-184D-8208-6890AC317F01}" type="presOf" srcId="{88974286-DD52-4D95-925E-E3BE41C06023}" destId="{E5B0926B-7568-734E-A014-D700070130C4}" srcOrd="1" destOrd="0" presId="urn:microsoft.com/office/officeart/2005/8/layout/process4"/>
    <dgm:cxn modelId="{C4191D83-61E3-4283-984F-B73C7C350EC2}" srcId="{B9A1848E-BE48-4307-A76E-1455505856AF}" destId="{F7E90282-10E6-4945-8FC2-04D4D63B3F3B}" srcOrd="1" destOrd="0" parTransId="{FB19EFBD-3AAE-422E-844E-B82CD0FCE2DC}" sibTransId="{DE1177B5-4D89-4B2C-9543-2271890EDB60}"/>
    <dgm:cxn modelId="{A962429F-8B26-4E38-9D13-02ABC34B2FFA}" srcId="{B9A1848E-BE48-4307-A76E-1455505856AF}" destId="{88974286-DD52-4D95-925E-E3BE41C06023}" srcOrd="0" destOrd="0" parTransId="{CA0DC381-CCB6-4D62-A5FB-FE818C2A9629}" sibTransId="{2ACBEB8C-EEC4-44C7-9D9A-1C9DD7316003}"/>
    <dgm:cxn modelId="{D5B143A7-9CE8-4EFE-B623-3C0FC543AFF3}" srcId="{88974286-DD52-4D95-925E-E3BE41C06023}" destId="{25E95F74-F1F0-4B5F-A6BD-FAA2D91F3471}" srcOrd="0" destOrd="0" parTransId="{3487776C-F6B5-400E-8B97-2E541EF65995}" sibTransId="{EEEF8BB0-63A3-4BC8-A7DA-BE379C094503}"/>
    <dgm:cxn modelId="{40E74AA8-EDF6-4842-BCCD-CF04802A5780}" type="presOf" srcId="{F7E90282-10E6-4945-8FC2-04D4D63B3F3B}" destId="{4ACEDD36-79DC-BE45-98B4-B673306E079D}" srcOrd="0" destOrd="0" presId="urn:microsoft.com/office/officeart/2005/8/layout/process4"/>
    <dgm:cxn modelId="{AE04865B-38E0-8042-BB06-6D8CF07ECAC5}" type="presParOf" srcId="{CE7C8566-3A8E-DF44-90BC-F169720B32D7}" destId="{E0BA50A3-D435-0741-84F6-5EC3434F0BE1}" srcOrd="0" destOrd="0" presId="urn:microsoft.com/office/officeart/2005/8/layout/process4"/>
    <dgm:cxn modelId="{C8128487-38CC-684B-BB91-E7D6E71ECD02}" type="presParOf" srcId="{E0BA50A3-D435-0741-84F6-5EC3434F0BE1}" destId="{4ACEDD36-79DC-BE45-98B4-B673306E079D}" srcOrd="0" destOrd="0" presId="urn:microsoft.com/office/officeart/2005/8/layout/process4"/>
    <dgm:cxn modelId="{A26D47FE-D779-FE41-BECA-F487A3C0F593}" type="presParOf" srcId="{CE7C8566-3A8E-DF44-90BC-F169720B32D7}" destId="{D87EED69-F16E-3645-BA38-F51F1B885397}" srcOrd="1" destOrd="0" presId="urn:microsoft.com/office/officeart/2005/8/layout/process4"/>
    <dgm:cxn modelId="{8831EB27-D82A-3746-B933-AE9CED15F43F}" type="presParOf" srcId="{CE7C8566-3A8E-DF44-90BC-F169720B32D7}" destId="{5E9CF421-0364-F644-8450-B678F019EF85}" srcOrd="2" destOrd="0" presId="urn:microsoft.com/office/officeart/2005/8/layout/process4"/>
    <dgm:cxn modelId="{EF60B08B-E237-FB47-9791-60BDD1A3875E}" type="presParOf" srcId="{5E9CF421-0364-F644-8450-B678F019EF85}" destId="{85B46229-BDFD-EE45-8CA4-D425E2456752}" srcOrd="0" destOrd="0" presId="urn:microsoft.com/office/officeart/2005/8/layout/process4"/>
    <dgm:cxn modelId="{7A849816-50A0-D940-A800-005DFE0232AD}" type="presParOf" srcId="{5E9CF421-0364-F644-8450-B678F019EF85}" destId="{E5B0926B-7568-734E-A014-D700070130C4}" srcOrd="1" destOrd="0" presId="urn:microsoft.com/office/officeart/2005/8/layout/process4"/>
    <dgm:cxn modelId="{0DC8420E-D612-C546-BB99-65A8ECEFB8FB}" type="presParOf" srcId="{5E9CF421-0364-F644-8450-B678F019EF85}" destId="{52AFDDF4-5043-804C-849F-425AAFCDEFA3}" srcOrd="2" destOrd="0" presId="urn:microsoft.com/office/officeart/2005/8/layout/process4"/>
    <dgm:cxn modelId="{89C7184E-30A9-474D-8CDF-690478F0F9DE}" type="presParOf" srcId="{52AFDDF4-5043-804C-849F-425AAFCDEFA3}" destId="{93B87BFF-2326-9F4C-AADA-3AE8C2CEC4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EEB74-B9B1-49A7-8E2E-88E5BD6C4B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E2B0FD-0ADF-4F67-9EB5-BB6FBF53EE2F}">
      <dgm:prSet/>
      <dgm:spPr/>
      <dgm:t>
        <a:bodyPr/>
        <a:lstStyle/>
        <a:p>
          <a:r>
            <a:rPr lang="en-US" dirty="0"/>
            <a:t>O </a:t>
          </a:r>
          <a:r>
            <a:rPr lang="en-US" dirty="0" err="1"/>
            <a:t>escopo</a:t>
          </a:r>
          <a:r>
            <a:rPr lang="en-US" dirty="0"/>
            <a:t> do </a:t>
          </a:r>
          <a:r>
            <a:rPr lang="en-US" dirty="0" err="1"/>
            <a:t>nosso</a:t>
          </a:r>
          <a:r>
            <a:rPr lang="en-US" dirty="0"/>
            <a:t> time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forçava</a:t>
          </a:r>
          <a:r>
            <a:rPr lang="en-US" dirty="0"/>
            <a:t> a </a:t>
          </a:r>
          <a:r>
            <a:rPr lang="en-US" dirty="0" err="1"/>
            <a:t>consumir</a:t>
          </a:r>
          <a:r>
            <a:rPr lang="en-US" dirty="0"/>
            <a:t> </a:t>
          </a:r>
          <a:r>
            <a:rPr lang="en-US" dirty="0" err="1"/>
            <a:t>serviços</a:t>
          </a:r>
          <a:r>
            <a:rPr lang="en-US" dirty="0"/>
            <a:t> de </a:t>
          </a:r>
          <a:r>
            <a:rPr lang="en-US" dirty="0" err="1"/>
            <a:t>outras</a:t>
          </a:r>
          <a:r>
            <a:rPr lang="en-US" dirty="0"/>
            <a:t> squads para </a:t>
          </a:r>
          <a:r>
            <a:rPr lang="en-US" dirty="0" err="1"/>
            <a:t>completar</a:t>
          </a:r>
          <a:r>
            <a:rPr lang="en-US" dirty="0"/>
            <a:t> a </a:t>
          </a:r>
          <a:r>
            <a:rPr lang="en-US" dirty="0" err="1"/>
            <a:t>transação</a:t>
          </a:r>
          <a:r>
            <a:rPr lang="en-US" dirty="0"/>
            <a:t>.</a:t>
          </a:r>
        </a:p>
      </dgm:t>
    </dgm:pt>
    <dgm:pt modelId="{F9A77BA2-A7C9-4DAB-9FDF-A9E07874968F}" type="parTrans" cxnId="{E2297656-038F-464D-9044-6189C3951CEC}">
      <dgm:prSet/>
      <dgm:spPr/>
      <dgm:t>
        <a:bodyPr/>
        <a:lstStyle/>
        <a:p>
          <a:endParaRPr lang="en-US"/>
        </a:p>
      </dgm:t>
    </dgm:pt>
    <dgm:pt modelId="{786DB123-50AB-40E4-9182-A2550180E0E9}" type="sibTrans" cxnId="{E2297656-038F-464D-9044-6189C3951CEC}">
      <dgm:prSet/>
      <dgm:spPr/>
      <dgm:t>
        <a:bodyPr/>
        <a:lstStyle/>
        <a:p>
          <a:endParaRPr lang="en-US"/>
        </a:p>
      </dgm:t>
    </dgm:pt>
    <dgm:pt modelId="{2AC12E5F-0CD1-4882-9BCE-6E14080934A7}">
      <dgm:prSet/>
      <dgm:spPr/>
      <dgm:t>
        <a:bodyPr/>
        <a:lstStyle/>
        <a:p>
          <a:r>
            <a:rPr lang="en-US" dirty="0" err="1"/>
            <a:t>Cada</a:t>
          </a:r>
          <a:r>
            <a:rPr lang="en-US" dirty="0"/>
            <a:t> squad </a:t>
          </a:r>
          <a:r>
            <a:rPr lang="en-US" dirty="0" err="1"/>
            <a:t>tem</a:t>
          </a:r>
          <a:r>
            <a:rPr lang="en-US" dirty="0"/>
            <a:t> um roadmap, e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consegue</a:t>
          </a:r>
          <a:r>
            <a:rPr lang="en-US" dirty="0"/>
            <a:t> </a:t>
          </a:r>
          <a:r>
            <a:rPr lang="en-US" dirty="0" err="1"/>
            <a:t>necessariamente</a:t>
          </a:r>
          <a:r>
            <a:rPr lang="en-US" dirty="0"/>
            <a:t> </a:t>
          </a:r>
          <a:r>
            <a:rPr lang="en-US" dirty="0" err="1"/>
            <a:t>atender</a:t>
          </a:r>
          <a:r>
            <a:rPr lang="en-US" dirty="0"/>
            <a:t> </a:t>
          </a:r>
          <a:r>
            <a:rPr lang="en-US" dirty="0" err="1"/>
            <a:t>demandas</a:t>
          </a:r>
          <a:r>
            <a:rPr lang="en-US" dirty="0"/>
            <a:t> </a:t>
          </a:r>
          <a:r>
            <a:rPr lang="en-US" dirty="0" err="1"/>
            <a:t>nossas</a:t>
          </a:r>
          <a:r>
            <a:rPr lang="en-US" dirty="0"/>
            <a:t>.</a:t>
          </a:r>
        </a:p>
      </dgm:t>
    </dgm:pt>
    <dgm:pt modelId="{4C096402-3A22-4D8F-B1A8-83F4B2ABCAA2}" type="parTrans" cxnId="{184E9F07-01EE-4103-AA90-E1FF82150613}">
      <dgm:prSet/>
      <dgm:spPr/>
      <dgm:t>
        <a:bodyPr/>
        <a:lstStyle/>
        <a:p>
          <a:endParaRPr lang="en-US"/>
        </a:p>
      </dgm:t>
    </dgm:pt>
    <dgm:pt modelId="{62304BDD-1BE6-4949-B323-A893666BFB86}" type="sibTrans" cxnId="{184E9F07-01EE-4103-AA90-E1FF82150613}">
      <dgm:prSet/>
      <dgm:spPr/>
      <dgm:t>
        <a:bodyPr/>
        <a:lstStyle/>
        <a:p>
          <a:endParaRPr lang="en-US"/>
        </a:p>
      </dgm:t>
    </dgm:pt>
    <dgm:pt modelId="{AF759FAA-3738-401F-B8F0-ED2DA0C730DA}">
      <dgm:prSet/>
      <dgm:spPr/>
      <dgm:t>
        <a:bodyPr/>
        <a:lstStyle/>
        <a:p>
          <a:r>
            <a:rPr lang="en-US"/>
            <a:t>Estávamos criando algo nunca antes feito, e os conceitos eram constantemente atualizados (desenvolvimento incremental)</a:t>
          </a:r>
        </a:p>
      </dgm:t>
    </dgm:pt>
    <dgm:pt modelId="{A8F6395E-D7EF-417E-9A0A-E3C5937E4C02}" type="parTrans" cxnId="{5C315646-A38C-499D-A7A3-59B5112429A3}">
      <dgm:prSet/>
      <dgm:spPr/>
      <dgm:t>
        <a:bodyPr/>
        <a:lstStyle/>
        <a:p>
          <a:endParaRPr lang="en-US"/>
        </a:p>
      </dgm:t>
    </dgm:pt>
    <dgm:pt modelId="{9091CA2A-3255-45C1-849A-651423317ED3}" type="sibTrans" cxnId="{5C315646-A38C-499D-A7A3-59B5112429A3}">
      <dgm:prSet/>
      <dgm:spPr/>
      <dgm:t>
        <a:bodyPr/>
        <a:lstStyle/>
        <a:p>
          <a:endParaRPr lang="en-US"/>
        </a:p>
      </dgm:t>
    </dgm:pt>
    <dgm:pt modelId="{AB34371A-A842-5E4E-A3ED-66FC51D56009}" type="pres">
      <dgm:prSet presAssocID="{242EEB74-B9B1-49A7-8E2E-88E5BD6C4BD4}" presName="linear" presStyleCnt="0">
        <dgm:presLayoutVars>
          <dgm:animLvl val="lvl"/>
          <dgm:resizeHandles val="exact"/>
        </dgm:presLayoutVars>
      </dgm:prSet>
      <dgm:spPr/>
    </dgm:pt>
    <dgm:pt modelId="{03E433F6-9621-C845-843E-7242BDA94F12}" type="pres">
      <dgm:prSet presAssocID="{8CE2B0FD-0ADF-4F67-9EB5-BB6FBF53EE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8B53F5-1206-0B42-BB81-988464DD0E20}" type="pres">
      <dgm:prSet presAssocID="{786DB123-50AB-40E4-9182-A2550180E0E9}" presName="spacer" presStyleCnt="0"/>
      <dgm:spPr/>
    </dgm:pt>
    <dgm:pt modelId="{BC021F6F-BFAF-B243-A556-FC95A7C8DF8F}" type="pres">
      <dgm:prSet presAssocID="{2AC12E5F-0CD1-4882-9BCE-6E14080934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8A876F-88DF-A64E-95A8-7B0CF9C1788F}" type="pres">
      <dgm:prSet presAssocID="{62304BDD-1BE6-4949-B323-A893666BFB86}" presName="spacer" presStyleCnt="0"/>
      <dgm:spPr/>
    </dgm:pt>
    <dgm:pt modelId="{D52CF301-E4D0-E349-A4F1-483E7B131346}" type="pres">
      <dgm:prSet presAssocID="{AF759FAA-3738-401F-B8F0-ED2DA0C730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E9F07-01EE-4103-AA90-E1FF82150613}" srcId="{242EEB74-B9B1-49A7-8E2E-88E5BD6C4BD4}" destId="{2AC12E5F-0CD1-4882-9BCE-6E14080934A7}" srcOrd="1" destOrd="0" parTransId="{4C096402-3A22-4D8F-B1A8-83F4B2ABCAA2}" sibTransId="{62304BDD-1BE6-4949-B323-A893666BFB86}"/>
    <dgm:cxn modelId="{5C315646-A38C-499D-A7A3-59B5112429A3}" srcId="{242EEB74-B9B1-49A7-8E2E-88E5BD6C4BD4}" destId="{AF759FAA-3738-401F-B8F0-ED2DA0C730DA}" srcOrd="2" destOrd="0" parTransId="{A8F6395E-D7EF-417E-9A0A-E3C5937E4C02}" sibTransId="{9091CA2A-3255-45C1-849A-651423317ED3}"/>
    <dgm:cxn modelId="{EBBA6354-D7AC-0647-8B7C-D966A13296EE}" type="presOf" srcId="{2AC12E5F-0CD1-4882-9BCE-6E14080934A7}" destId="{BC021F6F-BFAF-B243-A556-FC95A7C8DF8F}" srcOrd="0" destOrd="0" presId="urn:microsoft.com/office/officeart/2005/8/layout/vList2"/>
    <dgm:cxn modelId="{E2297656-038F-464D-9044-6189C3951CEC}" srcId="{242EEB74-B9B1-49A7-8E2E-88E5BD6C4BD4}" destId="{8CE2B0FD-0ADF-4F67-9EB5-BB6FBF53EE2F}" srcOrd="0" destOrd="0" parTransId="{F9A77BA2-A7C9-4DAB-9FDF-A9E07874968F}" sibTransId="{786DB123-50AB-40E4-9182-A2550180E0E9}"/>
    <dgm:cxn modelId="{D9F15D5A-C563-E54D-A533-75CB80D6352F}" type="presOf" srcId="{242EEB74-B9B1-49A7-8E2E-88E5BD6C4BD4}" destId="{AB34371A-A842-5E4E-A3ED-66FC51D56009}" srcOrd="0" destOrd="0" presId="urn:microsoft.com/office/officeart/2005/8/layout/vList2"/>
    <dgm:cxn modelId="{010350E0-A759-584B-885D-8F78D6CB5914}" type="presOf" srcId="{8CE2B0FD-0ADF-4F67-9EB5-BB6FBF53EE2F}" destId="{03E433F6-9621-C845-843E-7242BDA94F12}" srcOrd="0" destOrd="0" presId="urn:microsoft.com/office/officeart/2005/8/layout/vList2"/>
    <dgm:cxn modelId="{05D1A6EF-0720-C544-BB82-A4ED682B08F7}" type="presOf" srcId="{AF759FAA-3738-401F-B8F0-ED2DA0C730DA}" destId="{D52CF301-E4D0-E349-A4F1-483E7B131346}" srcOrd="0" destOrd="0" presId="urn:microsoft.com/office/officeart/2005/8/layout/vList2"/>
    <dgm:cxn modelId="{BF866A13-AAC1-A842-9060-AF9B31CB7A2B}" type="presParOf" srcId="{AB34371A-A842-5E4E-A3ED-66FC51D56009}" destId="{03E433F6-9621-C845-843E-7242BDA94F12}" srcOrd="0" destOrd="0" presId="urn:microsoft.com/office/officeart/2005/8/layout/vList2"/>
    <dgm:cxn modelId="{6E2CB934-7EA4-7F4D-86CF-3C9CCFCFC273}" type="presParOf" srcId="{AB34371A-A842-5E4E-A3ED-66FC51D56009}" destId="{798B53F5-1206-0B42-BB81-988464DD0E20}" srcOrd="1" destOrd="0" presId="urn:microsoft.com/office/officeart/2005/8/layout/vList2"/>
    <dgm:cxn modelId="{349D27D6-2534-244D-9175-2E0980341707}" type="presParOf" srcId="{AB34371A-A842-5E4E-A3ED-66FC51D56009}" destId="{BC021F6F-BFAF-B243-A556-FC95A7C8DF8F}" srcOrd="2" destOrd="0" presId="urn:microsoft.com/office/officeart/2005/8/layout/vList2"/>
    <dgm:cxn modelId="{D28F90F7-EB78-C541-921B-963EB6D50BD1}" type="presParOf" srcId="{AB34371A-A842-5E4E-A3ED-66FC51D56009}" destId="{908A876F-88DF-A64E-95A8-7B0CF9C1788F}" srcOrd="3" destOrd="0" presId="urn:microsoft.com/office/officeart/2005/8/layout/vList2"/>
    <dgm:cxn modelId="{F9968F41-7784-3244-9AF3-191E38EA7B42}" type="presParOf" srcId="{AB34371A-A842-5E4E-A3ED-66FC51D56009}" destId="{D52CF301-E4D0-E349-A4F1-483E7B1313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F707C-E364-4879-91F6-FFBC325A8C0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BC8CDC-DCB1-4C12-A1C4-7477C39A1EC6}">
      <dgm:prSet/>
      <dgm:spPr/>
      <dgm:t>
        <a:bodyPr/>
        <a:lstStyle/>
        <a:p>
          <a:r>
            <a:rPr lang="en-US" dirty="0" err="1"/>
            <a:t>Independência</a:t>
          </a:r>
          <a:r>
            <a:rPr lang="en-US" dirty="0"/>
            <a:t> de </a:t>
          </a:r>
          <a:r>
            <a:rPr lang="en-US" dirty="0" err="1"/>
            <a:t>desenvolvimento</a:t>
          </a:r>
          <a:r>
            <a:rPr lang="en-US" dirty="0"/>
            <a:t> com </a:t>
          </a:r>
          <a:r>
            <a:rPr lang="en-US" dirty="0" err="1"/>
            <a:t>relação</a:t>
          </a:r>
          <a:r>
            <a:rPr lang="en-US" dirty="0"/>
            <a:t> a outros times.</a:t>
          </a:r>
        </a:p>
      </dgm:t>
    </dgm:pt>
    <dgm:pt modelId="{8C25F7AB-7963-4010-AE66-47598422B398}" type="parTrans" cxnId="{43E91311-952E-4EF2-8741-2A753943FB87}">
      <dgm:prSet/>
      <dgm:spPr/>
      <dgm:t>
        <a:bodyPr/>
        <a:lstStyle/>
        <a:p>
          <a:endParaRPr lang="en-US"/>
        </a:p>
      </dgm:t>
    </dgm:pt>
    <dgm:pt modelId="{CB5913A4-5518-472C-82B5-3A019CFBDF42}" type="sibTrans" cxnId="{43E91311-952E-4EF2-8741-2A753943FB87}">
      <dgm:prSet/>
      <dgm:spPr/>
      <dgm:t>
        <a:bodyPr/>
        <a:lstStyle/>
        <a:p>
          <a:endParaRPr lang="en-US"/>
        </a:p>
      </dgm:t>
    </dgm:pt>
    <dgm:pt modelId="{2193BBBC-CE1F-46EE-8693-C5A65E95D507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dependência</a:t>
          </a:r>
          <a:r>
            <a:rPr lang="en-US" dirty="0"/>
            <a:t> </a:t>
          </a:r>
          <a:r>
            <a:rPr lang="en-US" dirty="0" err="1"/>
            <a:t>possível</a:t>
          </a:r>
          <a:r>
            <a:rPr lang="en-US" dirty="0"/>
            <a:t> de infra-</a:t>
          </a:r>
          <a:r>
            <a:rPr lang="en-US" dirty="0" err="1"/>
            <a:t>estrutura</a:t>
          </a:r>
          <a:r>
            <a:rPr lang="en-US" dirty="0"/>
            <a:t> (</a:t>
          </a:r>
          <a:r>
            <a:rPr lang="en-US" dirty="0" err="1"/>
            <a:t>bancos</a:t>
          </a:r>
          <a:r>
            <a:rPr lang="en-US" dirty="0"/>
            <a:t> de dados, </a:t>
          </a:r>
          <a:r>
            <a:rPr lang="en-US" dirty="0" err="1"/>
            <a:t>filas</a:t>
          </a:r>
          <a:r>
            <a:rPr lang="en-US" dirty="0"/>
            <a:t>, </a:t>
          </a:r>
          <a:r>
            <a:rPr lang="en-US" dirty="0" err="1"/>
            <a:t>tópicos</a:t>
          </a:r>
          <a:r>
            <a:rPr lang="en-US" dirty="0"/>
            <a:t>).</a:t>
          </a:r>
        </a:p>
      </dgm:t>
    </dgm:pt>
    <dgm:pt modelId="{461C36BC-36D6-463E-AC7C-BADEC4347D90}" type="parTrans" cxnId="{E6E4B593-46D0-4DC8-A28E-54E51845FD98}">
      <dgm:prSet/>
      <dgm:spPr/>
      <dgm:t>
        <a:bodyPr/>
        <a:lstStyle/>
        <a:p>
          <a:endParaRPr lang="en-US"/>
        </a:p>
      </dgm:t>
    </dgm:pt>
    <dgm:pt modelId="{9647771B-FE6E-4494-A39D-6060D9E86282}" type="sibTrans" cxnId="{E6E4B593-46D0-4DC8-A28E-54E51845FD98}">
      <dgm:prSet/>
      <dgm:spPr/>
      <dgm:t>
        <a:bodyPr/>
        <a:lstStyle/>
        <a:p>
          <a:endParaRPr lang="en-US"/>
        </a:p>
      </dgm:t>
    </dgm:pt>
    <dgm:pt modelId="{769DB1E3-AC54-4D7A-BF0A-35E939F13C4A}">
      <dgm:prSet/>
      <dgm:spPr/>
      <dgm:t>
        <a:bodyPr/>
        <a:lstStyle/>
        <a:p>
          <a:r>
            <a:rPr lang="en-US" dirty="0" err="1"/>
            <a:t>Solução</a:t>
          </a:r>
          <a:r>
            <a:rPr lang="en-US" dirty="0"/>
            <a:t> </a:t>
          </a:r>
          <a:r>
            <a:rPr lang="en-US" dirty="0" err="1"/>
            <a:t>escalável</a:t>
          </a:r>
          <a:r>
            <a:rPr lang="en-US" dirty="0"/>
            <a:t>.</a:t>
          </a:r>
        </a:p>
      </dgm:t>
    </dgm:pt>
    <dgm:pt modelId="{523E277A-61B1-4E65-B30F-3DA6C93A30AB}" type="parTrans" cxnId="{AB20F7C4-B1FE-4934-B4D2-ADBAA3E18872}">
      <dgm:prSet/>
      <dgm:spPr/>
      <dgm:t>
        <a:bodyPr/>
        <a:lstStyle/>
        <a:p>
          <a:endParaRPr lang="en-US"/>
        </a:p>
      </dgm:t>
    </dgm:pt>
    <dgm:pt modelId="{F9674997-4034-40D0-B4CE-8060FF03EB9E}" type="sibTrans" cxnId="{AB20F7C4-B1FE-4934-B4D2-ADBAA3E18872}">
      <dgm:prSet/>
      <dgm:spPr/>
      <dgm:t>
        <a:bodyPr/>
        <a:lstStyle/>
        <a:p>
          <a:endParaRPr lang="en-US"/>
        </a:p>
      </dgm:t>
    </dgm:pt>
    <dgm:pt modelId="{F38C99FE-632E-40A8-94C3-5C8D96503924}">
      <dgm:prSet/>
      <dgm:spPr/>
      <dgm:t>
        <a:bodyPr/>
        <a:lstStyle/>
        <a:p>
          <a:r>
            <a:rPr lang="en-US" dirty="0" err="1"/>
            <a:t>Tratamento</a:t>
          </a:r>
          <a:r>
            <a:rPr lang="en-US" dirty="0"/>
            <a:t> </a:t>
          </a:r>
          <a:r>
            <a:rPr lang="en-US" dirty="0" err="1"/>
            <a:t>diferenciado</a:t>
          </a:r>
          <a:r>
            <a:rPr lang="en-US" dirty="0"/>
            <a:t> para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no que </a:t>
          </a:r>
          <a:r>
            <a:rPr lang="en-US" dirty="0" err="1"/>
            <a:t>tange</a:t>
          </a:r>
          <a:r>
            <a:rPr lang="en-US" dirty="0"/>
            <a:t> </a:t>
          </a:r>
          <a:r>
            <a:rPr lang="en-US" dirty="0" err="1"/>
            <a:t>quantidade</a:t>
          </a:r>
          <a:r>
            <a:rPr lang="en-US" dirty="0"/>
            <a:t> de re-</a:t>
          </a:r>
          <a:r>
            <a:rPr lang="en-US" dirty="0" err="1"/>
            <a:t>tentativas</a:t>
          </a:r>
          <a:r>
            <a:rPr lang="en-US" dirty="0"/>
            <a:t>.</a:t>
          </a:r>
        </a:p>
      </dgm:t>
    </dgm:pt>
    <dgm:pt modelId="{03682E08-09EA-4099-B134-858BDD859BBD}" type="parTrans" cxnId="{83039CB4-4950-4F3E-82A6-E1022CDE3857}">
      <dgm:prSet/>
      <dgm:spPr/>
      <dgm:t>
        <a:bodyPr/>
        <a:lstStyle/>
        <a:p>
          <a:endParaRPr lang="en-US"/>
        </a:p>
      </dgm:t>
    </dgm:pt>
    <dgm:pt modelId="{F5181EAD-B037-4BE6-A249-889C9C9F34FE}" type="sibTrans" cxnId="{83039CB4-4950-4F3E-82A6-E1022CDE3857}">
      <dgm:prSet/>
      <dgm:spPr/>
      <dgm:t>
        <a:bodyPr/>
        <a:lstStyle/>
        <a:p>
          <a:endParaRPr lang="en-US"/>
        </a:p>
      </dgm:t>
    </dgm:pt>
    <dgm:pt modelId="{E9319C20-D813-D94D-8C6C-1DB779E8116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Must Have</a:t>
          </a:r>
        </a:p>
      </dgm:t>
    </dgm:pt>
    <dgm:pt modelId="{1E782F20-13E5-D640-92F9-E8912EA8CA99}" type="parTrans" cxnId="{B2F79779-107E-4944-8C7C-353F61039956}">
      <dgm:prSet/>
      <dgm:spPr/>
      <dgm:t>
        <a:bodyPr/>
        <a:lstStyle/>
        <a:p>
          <a:endParaRPr lang="en-US"/>
        </a:p>
      </dgm:t>
    </dgm:pt>
    <dgm:pt modelId="{D6D9AE3D-A6F4-724E-8772-DD8D5B891780}" type="sibTrans" cxnId="{B2F79779-107E-4944-8C7C-353F61039956}">
      <dgm:prSet/>
      <dgm:spPr/>
      <dgm:t>
        <a:bodyPr/>
        <a:lstStyle/>
        <a:p>
          <a:endParaRPr lang="en-US"/>
        </a:p>
      </dgm:t>
    </dgm:pt>
    <dgm:pt modelId="{941B6508-9CA4-E447-9EC2-1E252320DFE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Nice to Have</a:t>
          </a:r>
        </a:p>
      </dgm:t>
    </dgm:pt>
    <dgm:pt modelId="{C76F5F1D-DB64-F040-8A44-E7CAD21A038C}" type="parTrans" cxnId="{A15230C5-F96F-1F4C-B777-08F5F96BBD3F}">
      <dgm:prSet/>
      <dgm:spPr/>
      <dgm:t>
        <a:bodyPr/>
        <a:lstStyle/>
        <a:p>
          <a:endParaRPr lang="en-US"/>
        </a:p>
      </dgm:t>
    </dgm:pt>
    <dgm:pt modelId="{921ED85D-781A-1546-8755-B415F77E070D}" type="sibTrans" cxnId="{A15230C5-F96F-1F4C-B777-08F5F96BBD3F}">
      <dgm:prSet/>
      <dgm:spPr/>
      <dgm:t>
        <a:bodyPr/>
        <a:lstStyle/>
        <a:p>
          <a:endParaRPr lang="en-US"/>
        </a:p>
      </dgm:t>
    </dgm:pt>
    <dgm:pt modelId="{9EA7A93C-22EC-624A-943F-4F6DA7158B54}">
      <dgm:prSet/>
      <dgm:spPr/>
      <dgm:t>
        <a:bodyPr/>
        <a:lstStyle/>
        <a:p>
          <a:r>
            <a:rPr lang="en-US" dirty="0" err="1"/>
            <a:t>Flexibilidade</a:t>
          </a:r>
          <a:r>
            <a:rPr lang="en-US" dirty="0"/>
            <a:t> para </a:t>
          </a:r>
          <a:r>
            <a:rPr lang="en-US" dirty="0" err="1"/>
            <a:t>criar</a:t>
          </a:r>
          <a:r>
            <a:rPr lang="en-US" dirty="0"/>
            <a:t> sagas "on the fly”.</a:t>
          </a:r>
        </a:p>
      </dgm:t>
    </dgm:pt>
    <dgm:pt modelId="{1748C642-50FE-3049-87AA-2C495517BE13}" type="parTrans" cxnId="{7E2CCD4A-044F-AB45-B1D5-5C4D083676B4}">
      <dgm:prSet/>
      <dgm:spPr/>
      <dgm:t>
        <a:bodyPr/>
        <a:lstStyle/>
        <a:p>
          <a:endParaRPr lang="en-US"/>
        </a:p>
      </dgm:t>
    </dgm:pt>
    <dgm:pt modelId="{9E507092-0906-9E4B-84F4-DA76A7DAE290}" type="sibTrans" cxnId="{7E2CCD4A-044F-AB45-B1D5-5C4D083676B4}">
      <dgm:prSet/>
      <dgm:spPr/>
      <dgm:t>
        <a:bodyPr/>
        <a:lstStyle/>
        <a:p>
          <a:endParaRPr lang="en-US"/>
        </a:p>
      </dgm:t>
    </dgm:pt>
    <dgm:pt modelId="{341367F9-7A25-744A-BCC4-369F8A688AA6}" type="pres">
      <dgm:prSet presAssocID="{EA2F707C-E364-4879-91F6-FFBC325A8C05}" presName="linear" presStyleCnt="0">
        <dgm:presLayoutVars>
          <dgm:dir/>
          <dgm:animLvl val="lvl"/>
          <dgm:resizeHandles val="exact"/>
        </dgm:presLayoutVars>
      </dgm:prSet>
      <dgm:spPr/>
    </dgm:pt>
    <dgm:pt modelId="{1630EACF-15D4-AE40-AD2F-A5282E1FF574}" type="pres">
      <dgm:prSet presAssocID="{E9319C20-D813-D94D-8C6C-1DB779E8116F}" presName="parentLin" presStyleCnt="0"/>
      <dgm:spPr/>
    </dgm:pt>
    <dgm:pt modelId="{F6925A36-94B9-FE40-B824-B330BA959D3F}" type="pres">
      <dgm:prSet presAssocID="{E9319C20-D813-D94D-8C6C-1DB779E8116F}" presName="parentLeftMargin" presStyleLbl="node1" presStyleIdx="0" presStyleCnt="2"/>
      <dgm:spPr/>
    </dgm:pt>
    <dgm:pt modelId="{F1C80F62-D1B3-0444-B3CE-1FFAB5267052}" type="pres">
      <dgm:prSet presAssocID="{E9319C20-D813-D94D-8C6C-1DB779E811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73F81B-F0E0-4A40-A19D-C63D96D2096A}" type="pres">
      <dgm:prSet presAssocID="{E9319C20-D813-D94D-8C6C-1DB779E8116F}" presName="negativeSpace" presStyleCnt="0"/>
      <dgm:spPr/>
    </dgm:pt>
    <dgm:pt modelId="{B96EA784-B6E3-F146-993E-F835A7977FD2}" type="pres">
      <dgm:prSet presAssocID="{E9319C20-D813-D94D-8C6C-1DB779E8116F}" presName="childText" presStyleLbl="conFgAcc1" presStyleIdx="0" presStyleCnt="2">
        <dgm:presLayoutVars>
          <dgm:bulletEnabled val="1"/>
        </dgm:presLayoutVars>
      </dgm:prSet>
      <dgm:spPr/>
    </dgm:pt>
    <dgm:pt modelId="{4E4A8CBA-99C2-3D44-BE58-14DCB7595ADC}" type="pres">
      <dgm:prSet presAssocID="{D6D9AE3D-A6F4-724E-8772-DD8D5B891780}" presName="spaceBetweenRectangles" presStyleCnt="0"/>
      <dgm:spPr/>
    </dgm:pt>
    <dgm:pt modelId="{B5E8383C-3272-924D-AA44-EA7CB2DEC9AF}" type="pres">
      <dgm:prSet presAssocID="{941B6508-9CA4-E447-9EC2-1E252320DFEF}" presName="parentLin" presStyleCnt="0"/>
      <dgm:spPr/>
    </dgm:pt>
    <dgm:pt modelId="{2AD36E05-D022-4B40-9260-922238DCF580}" type="pres">
      <dgm:prSet presAssocID="{941B6508-9CA4-E447-9EC2-1E252320DFEF}" presName="parentLeftMargin" presStyleLbl="node1" presStyleIdx="0" presStyleCnt="2"/>
      <dgm:spPr/>
    </dgm:pt>
    <dgm:pt modelId="{085BF346-029D-9C4E-A60D-B788E02F4582}" type="pres">
      <dgm:prSet presAssocID="{941B6508-9CA4-E447-9EC2-1E252320DF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03D02C-6BA1-8A4F-BD50-4942EE5D0E2B}" type="pres">
      <dgm:prSet presAssocID="{941B6508-9CA4-E447-9EC2-1E252320DFEF}" presName="negativeSpace" presStyleCnt="0"/>
      <dgm:spPr/>
    </dgm:pt>
    <dgm:pt modelId="{F729BCD3-C937-8141-9187-67F841FAB46A}" type="pres">
      <dgm:prSet presAssocID="{941B6508-9CA4-E447-9EC2-1E252320DF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B74CE0E-860A-B845-B677-604626066AC9}" type="presOf" srcId="{F38C99FE-632E-40A8-94C3-5C8D96503924}" destId="{B96EA784-B6E3-F146-993E-F835A7977FD2}" srcOrd="0" destOrd="3" presId="urn:microsoft.com/office/officeart/2005/8/layout/list1"/>
    <dgm:cxn modelId="{43E91311-952E-4EF2-8741-2A753943FB87}" srcId="{E9319C20-D813-D94D-8C6C-1DB779E8116F}" destId="{18BC8CDC-DCB1-4C12-A1C4-7477C39A1EC6}" srcOrd="0" destOrd="0" parTransId="{8C25F7AB-7963-4010-AE66-47598422B398}" sibTransId="{CB5913A4-5518-472C-82B5-3A019CFBDF42}"/>
    <dgm:cxn modelId="{2AEBDA19-D7E9-8F42-8B4D-602790A925DC}" type="presOf" srcId="{18BC8CDC-DCB1-4C12-A1C4-7477C39A1EC6}" destId="{B96EA784-B6E3-F146-993E-F835A7977FD2}" srcOrd="0" destOrd="0" presId="urn:microsoft.com/office/officeart/2005/8/layout/list1"/>
    <dgm:cxn modelId="{6BD62A1A-B218-6445-B8D0-582D720BD3C5}" type="presOf" srcId="{E9319C20-D813-D94D-8C6C-1DB779E8116F}" destId="{F1C80F62-D1B3-0444-B3CE-1FFAB5267052}" srcOrd="1" destOrd="0" presId="urn:microsoft.com/office/officeart/2005/8/layout/list1"/>
    <dgm:cxn modelId="{7E2CCD4A-044F-AB45-B1D5-5C4D083676B4}" srcId="{941B6508-9CA4-E447-9EC2-1E252320DFEF}" destId="{9EA7A93C-22EC-624A-943F-4F6DA7158B54}" srcOrd="0" destOrd="0" parTransId="{1748C642-50FE-3049-87AA-2C495517BE13}" sibTransId="{9E507092-0906-9E4B-84F4-DA76A7DAE290}"/>
    <dgm:cxn modelId="{C4D1DD4F-29D5-5144-89B0-3700945FF312}" type="presOf" srcId="{2193BBBC-CE1F-46EE-8693-C5A65E95D507}" destId="{B96EA784-B6E3-F146-993E-F835A7977FD2}" srcOrd="0" destOrd="1" presId="urn:microsoft.com/office/officeart/2005/8/layout/list1"/>
    <dgm:cxn modelId="{4A577161-5996-C64C-8BE3-33A27DA89E1F}" type="presOf" srcId="{E9319C20-D813-D94D-8C6C-1DB779E8116F}" destId="{F6925A36-94B9-FE40-B824-B330BA959D3F}" srcOrd="0" destOrd="0" presId="urn:microsoft.com/office/officeart/2005/8/layout/list1"/>
    <dgm:cxn modelId="{41D9E570-CE99-E24C-A7BB-BE4AB612C2D0}" type="presOf" srcId="{9EA7A93C-22EC-624A-943F-4F6DA7158B54}" destId="{F729BCD3-C937-8141-9187-67F841FAB46A}" srcOrd="0" destOrd="0" presId="urn:microsoft.com/office/officeart/2005/8/layout/list1"/>
    <dgm:cxn modelId="{B2F79779-107E-4944-8C7C-353F61039956}" srcId="{EA2F707C-E364-4879-91F6-FFBC325A8C05}" destId="{E9319C20-D813-D94D-8C6C-1DB779E8116F}" srcOrd="0" destOrd="0" parTransId="{1E782F20-13E5-D640-92F9-E8912EA8CA99}" sibTransId="{D6D9AE3D-A6F4-724E-8772-DD8D5B891780}"/>
    <dgm:cxn modelId="{9760E382-6C7B-6640-BE97-542566A1D824}" type="presOf" srcId="{769DB1E3-AC54-4D7A-BF0A-35E939F13C4A}" destId="{B96EA784-B6E3-F146-993E-F835A7977FD2}" srcOrd="0" destOrd="2" presId="urn:microsoft.com/office/officeart/2005/8/layout/list1"/>
    <dgm:cxn modelId="{E6E4B593-46D0-4DC8-A28E-54E51845FD98}" srcId="{E9319C20-D813-D94D-8C6C-1DB779E8116F}" destId="{2193BBBC-CE1F-46EE-8693-C5A65E95D507}" srcOrd="1" destOrd="0" parTransId="{461C36BC-36D6-463E-AC7C-BADEC4347D90}" sibTransId="{9647771B-FE6E-4494-A39D-6060D9E86282}"/>
    <dgm:cxn modelId="{53DD19AD-65FC-4040-B306-9D251085CCEE}" type="presOf" srcId="{941B6508-9CA4-E447-9EC2-1E252320DFEF}" destId="{085BF346-029D-9C4E-A60D-B788E02F4582}" srcOrd="1" destOrd="0" presId="urn:microsoft.com/office/officeart/2005/8/layout/list1"/>
    <dgm:cxn modelId="{83039CB4-4950-4F3E-82A6-E1022CDE3857}" srcId="{E9319C20-D813-D94D-8C6C-1DB779E8116F}" destId="{F38C99FE-632E-40A8-94C3-5C8D96503924}" srcOrd="3" destOrd="0" parTransId="{03682E08-09EA-4099-B134-858BDD859BBD}" sibTransId="{F5181EAD-B037-4BE6-A249-889C9C9F34FE}"/>
    <dgm:cxn modelId="{F02889BD-1FD6-774C-9B00-F18713B5F712}" type="presOf" srcId="{941B6508-9CA4-E447-9EC2-1E252320DFEF}" destId="{2AD36E05-D022-4B40-9260-922238DCF580}" srcOrd="0" destOrd="0" presId="urn:microsoft.com/office/officeart/2005/8/layout/list1"/>
    <dgm:cxn modelId="{1AE4ADC0-A7B7-AB45-9710-F5281EBB8860}" type="presOf" srcId="{EA2F707C-E364-4879-91F6-FFBC325A8C05}" destId="{341367F9-7A25-744A-BCC4-369F8A688AA6}" srcOrd="0" destOrd="0" presId="urn:microsoft.com/office/officeart/2005/8/layout/list1"/>
    <dgm:cxn modelId="{AB20F7C4-B1FE-4934-B4D2-ADBAA3E18872}" srcId="{E9319C20-D813-D94D-8C6C-1DB779E8116F}" destId="{769DB1E3-AC54-4D7A-BF0A-35E939F13C4A}" srcOrd="2" destOrd="0" parTransId="{523E277A-61B1-4E65-B30F-3DA6C93A30AB}" sibTransId="{F9674997-4034-40D0-B4CE-8060FF03EB9E}"/>
    <dgm:cxn modelId="{A15230C5-F96F-1F4C-B777-08F5F96BBD3F}" srcId="{EA2F707C-E364-4879-91F6-FFBC325A8C05}" destId="{941B6508-9CA4-E447-9EC2-1E252320DFEF}" srcOrd="1" destOrd="0" parTransId="{C76F5F1D-DB64-F040-8A44-E7CAD21A038C}" sibTransId="{921ED85D-781A-1546-8755-B415F77E070D}"/>
    <dgm:cxn modelId="{FD603CCF-600D-9647-8615-8907E3626E97}" type="presParOf" srcId="{341367F9-7A25-744A-BCC4-369F8A688AA6}" destId="{1630EACF-15D4-AE40-AD2F-A5282E1FF574}" srcOrd="0" destOrd="0" presId="urn:microsoft.com/office/officeart/2005/8/layout/list1"/>
    <dgm:cxn modelId="{8D7EF7FF-E06E-D94C-A751-9F724F3C2169}" type="presParOf" srcId="{1630EACF-15D4-AE40-AD2F-A5282E1FF574}" destId="{F6925A36-94B9-FE40-B824-B330BA959D3F}" srcOrd="0" destOrd="0" presId="urn:microsoft.com/office/officeart/2005/8/layout/list1"/>
    <dgm:cxn modelId="{9456A742-7CCF-9F4D-A1AB-97D2D3C9283A}" type="presParOf" srcId="{1630EACF-15D4-AE40-AD2F-A5282E1FF574}" destId="{F1C80F62-D1B3-0444-B3CE-1FFAB5267052}" srcOrd="1" destOrd="0" presId="urn:microsoft.com/office/officeart/2005/8/layout/list1"/>
    <dgm:cxn modelId="{CF3E98DE-A470-F64E-BD45-092C4323266C}" type="presParOf" srcId="{341367F9-7A25-744A-BCC4-369F8A688AA6}" destId="{1273F81B-F0E0-4A40-A19D-C63D96D2096A}" srcOrd="1" destOrd="0" presId="urn:microsoft.com/office/officeart/2005/8/layout/list1"/>
    <dgm:cxn modelId="{E5FC3A4C-C720-984E-B426-74A62D76FA21}" type="presParOf" srcId="{341367F9-7A25-744A-BCC4-369F8A688AA6}" destId="{B96EA784-B6E3-F146-993E-F835A7977FD2}" srcOrd="2" destOrd="0" presId="urn:microsoft.com/office/officeart/2005/8/layout/list1"/>
    <dgm:cxn modelId="{1FB3B1CE-87A6-884F-9980-84DE71C3B716}" type="presParOf" srcId="{341367F9-7A25-744A-BCC4-369F8A688AA6}" destId="{4E4A8CBA-99C2-3D44-BE58-14DCB7595ADC}" srcOrd="3" destOrd="0" presId="urn:microsoft.com/office/officeart/2005/8/layout/list1"/>
    <dgm:cxn modelId="{9C2ABE91-ED8B-8140-BDB1-02EF4CEB921E}" type="presParOf" srcId="{341367F9-7A25-744A-BCC4-369F8A688AA6}" destId="{B5E8383C-3272-924D-AA44-EA7CB2DEC9AF}" srcOrd="4" destOrd="0" presId="urn:microsoft.com/office/officeart/2005/8/layout/list1"/>
    <dgm:cxn modelId="{FC676B6C-27D9-D44A-98ED-18F69DD2F6A8}" type="presParOf" srcId="{B5E8383C-3272-924D-AA44-EA7CB2DEC9AF}" destId="{2AD36E05-D022-4B40-9260-922238DCF580}" srcOrd="0" destOrd="0" presId="urn:microsoft.com/office/officeart/2005/8/layout/list1"/>
    <dgm:cxn modelId="{35D7797E-46D8-C64B-AB82-9B7BEBEF6FA0}" type="presParOf" srcId="{B5E8383C-3272-924D-AA44-EA7CB2DEC9AF}" destId="{085BF346-029D-9C4E-A60D-B788E02F4582}" srcOrd="1" destOrd="0" presId="urn:microsoft.com/office/officeart/2005/8/layout/list1"/>
    <dgm:cxn modelId="{626661C9-96E3-5A4D-A6C7-6317824C2405}" type="presParOf" srcId="{341367F9-7A25-744A-BCC4-369F8A688AA6}" destId="{FD03D02C-6BA1-8A4F-BD50-4942EE5D0E2B}" srcOrd="5" destOrd="0" presId="urn:microsoft.com/office/officeart/2005/8/layout/list1"/>
    <dgm:cxn modelId="{33226A27-E4EF-944F-849D-96024A07762B}" type="presParOf" srcId="{341367F9-7A25-744A-BCC4-369F8A688AA6}" destId="{F729BCD3-C937-8141-9187-67F841FAB4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EDD36-79DC-BE45-98B4-B673306E079D}">
      <dsp:nvSpPr>
        <dsp:cNvPr id="0" name=""/>
        <dsp:cNvSpPr/>
      </dsp:nvSpPr>
      <dsp:spPr>
        <a:xfrm>
          <a:off x="0" y="4139166"/>
          <a:ext cx="9908913" cy="2715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4139166"/>
        <a:ext cx="9908913" cy="2715741"/>
      </dsp:txXfrm>
    </dsp:sp>
    <dsp:sp modelId="{E5B0926B-7568-734E-A014-D700070130C4}">
      <dsp:nvSpPr>
        <dsp:cNvPr id="0" name=""/>
        <dsp:cNvSpPr/>
      </dsp:nvSpPr>
      <dsp:spPr>
        <a:xfrm rot="10800000">
          <a:off x="0" y="0"/>
          <a:ext cx="9908913" cy="41768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Criado</a:t>
          </a:r>
          <a:r>
            <a:rPr lang="en-US" sz="2800" kern="1200" dirty="0"/>
            <a:t> por </a:t>
          </a:r>
          <a:r>
            <a:rPr lang="en-US" sz="2800" b="1" kern="1200" dirty="0"/>
            <a:t>Hector Garcia Molina </a:t>
          </a:r>
          <a:r>
            <a:rPr lang="en-US" sz="2800" kern="1200" dirty="0"/>
            <a:t>e </a:t>
          </a:r>
          <a:r>
            <a:rPr lang="en-US" sz="2800" b="1" kern="1200" dirty="0"/>
            <a:t>Kenneth Salem </a:t>
          </a:r>
          <a:r>
            <a:rPr lang="en-US" sz="2800" kern="1200" dirty="0" err="1"/>
            <a:t>em</a:t>
          </a:r>
          <a:r>
            <a:rPr lang="en-US" sz="2800" kern="1200" dirty="0"/>
            <a:t> 1987</a:t>
          </a:r>
        </a:p>
      </dsp:txBody>
      <dsp:txXfrm rot="-10800000">
        <a:off x="0" y="0"/>
        <a:ext cx="9908913" cy="1466060"/>
      </dsp:txXfrm>
    </dsp:sp>
    <dsp:sp modelId="{93B87BFF-2326-9F4C-AADA-3AE8C2CEC4EE}">
      <dsp:nvSpPr>
        <dsp:cNvPr id="0" name=""/>
        <dsp:cNvSpPr/>
      </dsp:nvSpPr>
      <dsp:spPr>
        <a:xfrm>
          <a:off x="0" y="1308785"/>
          <a:ext cx="9908913" cy="1400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Resolvia</a:t>
          </a:r>
          <a:r>
            <a:rPr lang="en-US" sz="3200" kern="1200" dirty="0"/>
            <a:t> o </a:t>
          </a:r>
          <a:r>
            <a:rPr lang="en-US" sz="3200" kern="1200" dirty="0" err="1"/>
            <a:t>problema</a:t>
          </a:r>
          <a:r>
            <a:rPr lang="en-US" sz="3200" kern="1200" dirty="0"/>
            <a:t> de Long Lived Transactions </a:t>
          </a:r>
          <a:r>
            <a:rPr lang="en-US" sz="3200" kern="1200" dirty="0" err="1"/>
            <a:t>em</a:t>
          </a:r>
          <a:r>
            <a:rPr lang="en-US" sz="3200" kern="1200" dirty="0"/>
            <a:t> </a:t>
          </a:r>
          <a:r>
            <a:rPr lang="en-US" sz="3200" kern="1200" dirty="0" err="1"/>
            <a:t>sistemas</a:t>
          </a:r>
          <a:r>
            <a:rPr lang="en-US" sz="3200" kern="1200" dirty="0"/>
            <a:t> </a:t>
          </a:r>
          <a:r>
            <a:rPr lang="en-US" sz="3200" kern="1200" dirty="0" err="1"/>
            <a:t>monolíticos</a:t>
          </a:r>
          <a:r>
            <a:rPr lang="en-US" sz="3200" kern="1200" dirty="0"/>
            <a:t> com </a:t>
          </a:r>
          <a:r>
            <a:rPr lang="en-US" sz="3200" kern="1200" dirty="0" err="1"/>
            <a:t>multiplos</a:t>
          </a:r>
          <a:r>
            <a:rPr lang="en-US" sz="3200" kern="1200" dirty="0"/>
            <a:t> databases</a:t>
          </a:r>
        </a:p>
      </dsp:txBody>
      <dsp:txXfrm>
        <a:off x="0" y="1308785"/>
        <a:ext cx="9908913" cy="1400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433F6-9621-C845-843E-7242BDA94F12}">
      <dsp:nvSpPr>
        <dsp:cNvPr id="0" name=""/>
        <dsp:cNvSpPr/>
      </dsp:nvSpPr>
      <dsp:spPr>
        <a:xfrm>
          <a:off x="0" y="85503"/>
          <a:ext cx="5029199" cy="15500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 </a:t>
          </a:r>
          <a:r>
            <a:rPr lang="en-US" sz="2200" kern="1200" dirty="0" err="1"/>
            <a:t>escopo</a:t>
          </a:r>
          <a:r>
            <a:rPr lang="en-US" sz="2200" kern="1200" dirty="0"/>
            <a:t> do </a:t>
          </a:r>
          <a:r>
            <a:rPr lang="en-US" sz="2200" kern="1200" dirty="0" err="1"/>
            <a:t>nosso</a:t>
          </a:r>
          <a:r>
            <a:rPr lang="en-US" sz="2200" kern="1200" dirty="0"/>
            <a:t> time </a:t>
          </a:r>
          <a:r>
            <a:rPr lang="en-US" sz="2200" kern="1200" dirty="0" err="1"/>
            <a:t>nos</a:t>
          </a:r>
          <a:r>
            <a:rPr lang="en-US" sz="2200" kern="1200" dirty="0"/>
            <a:t> </a:t>
          </a:r>
          <a:r>
            <a:rPr lang="en-US" sz="2200" kern="1200" dirty="0" err="1"/>
            <a:t>forçava</a:t>
          </a:r>
          <a:r>
            <a:rPr lang="en-US" sz="2200" kern="1200" dirty="0"/>
            <a:t> a </a:t>
          </a:r>
          <a:r>
            <a:rPr lang="en-US" sz="2200" kern="1200" dirty="0" err="1"/>
            <a:t>consumir</a:t>
          </a:r>
          <a:r>
            <a:rPr lang="en-US" sz="2200" kern="1200" dirty="0"/>
            <a:t> </a:t>
          </a:r>
          <a:r>
            <a:rPr lang="en-US" sz="2200" kern="1200" dirty="0" err="1"/>
            <a:t>serviços</a:t>
          </a:r>
          <a:r>
            <a:rPr lang="en-US" sz="2200" kern="1200" dirty="0"/>
            <a:t> de </a:t>
          </a:r>
          <a:r>
            <a:rPr lang="en-US" sz="2200" kern="1200" dirty="0" err="1"/>
            <a:t>outras</a:t>
          </a:r>
          <a:r>
            <a:rPr lang="en-US" sz="2200" kern="1200" dirty="0"/>
            <a:t> squads para </a:t>
          </a:r>
          <a:r>
            <a:rPr lang="en-US" sz="2200" kern="1200" dirty="0" err="1"/>
            <a:t>completar</a:t>
          </a:r>
          <a:r>
            <a:rPr lang="en-US" sz="2200" kern="1200" dirty="0"/>
            <a:t> a </a:t>
          </a:r>
          <a:r>
            <a:rPr lang="en-US" sz="2200" kern="1200" dirty="0" err="1"/>
            <a:t>transação</a:t>
          </a:r>
          <a:r>
            <a:rPr lang="en-US" sz="2200" kern="1200" dirty="0"/>
            <a:t>.</a:t>
          </a:r>
        </a:p>
      </dsp:txBody>
      <dsp:txXfrm>
        <a:off x="75666" y="161169"/>
        <a:ext cx="4877867" cy="1398698"/>
      </dsp:txXfrm>
    </dsp:sp>
    <dsp:sp modelId="{BC021F6F-BFAF-B243-A556-FC95A7C8DF8F}">
      <dsp:nvSpPr>
        <dsp:cNvPr id="0" name=""/>
        <dsp:cNvSpPr/>
      </dsp:nvSpPr>
      <dsp:spPr>
        <a:xfrm>
          <a:off x="0" y="1698893"/>
          <a:ext cx="5029199" cy="15500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Cada</a:t>
          </a:r>
          <a:r>
            <a:rPr lang="en-US" sz="2200" kern="1200" dirty="0"/>
            <a:t> squad </a:t>
          </a:r>
          <a:r>
            <a:rPr lang="en-US" sz="2200" kern="1200" dirty="0" err="1"/>
            <a:t>tem</a:t>
          </a:r>
          <a:r>
            <a:rPr lang="en-US" sz="2200" kern="1200" dirty="0"/>
            <a:t> um roadmap, e </a:t>
          </a:r>
          <a:r>
            <a:rPr lang="en-US" sz="2200" kern="1200" dirty="0" err="1"/>
            <a:t>não</a:t>
          </a:r>
          <a:r>
            <a:rPr lang="en-US" sz="2200" kern="1200" dirty="0"/>
            <a:t> </a:t>
          </a:r>
          <a:r>
            <a:rPr lang="en-US" sz="2200" kern="1200" dirty="0" err="1"/>
            <a:t>consegue</a:t>
          </a:r>
          <a:r>
            <a:rPr lang="en-US" sz="2200" kern="1200" dirty="0"/>
            <a:t> </a:t>
          </a:r>
          <a:r>
            <a:rPr lang="en-US" sz="2200" kern="1200" dirty="0" err="1"/>
            <a:t>necessariamente</a:t>
          </a:r>
          <a:r>
            <a:rPr lang="en-US" sz="2200" kern="1200" dirty="0"/>
            <a:t> </a:t>
          </a:r>
          <a:r>
            <a:rPr lang="en-US" sz="2200" kern="1200" dirty="0" err="1"/>
            <a:t>atender</a:t>
          </a:r>
          <a:r>
            <a:rPr lang="en-US" sz="2200" kern="1200" dirty="0"/>
            <a:t> </a:t>
          </a:r>
          <a:r>
            <a:rPr lang="en-US" sz="2200" kern="1200" dirty="0" err="1"/>
            <a:t>demandas</a:t>
          </a:r>
          <a:r>
            <a:rPr lang="en-US" sz="2200" kern="1200" dirty="0"/>
            <a:t> </a:t>
          </a:r>
          <a:r>
            <a:rPr lang="en-US" sz="2200" kern="1200" dirty="0" err="1"/>
            <a:t>nossas</a:t>
          </a:r>
          <a:r>
            <a:rPr lang="en-US" sz="2200" kern="1200" dirty="0"/>
            <a:t>.</a:t>
          </a:r>
        </a:p>
      </dsp:txBody>
      <dsp:txXfrm>
        <a:off x="75666" y="1774559"/>
        <a:ext cx="4877867" cy="1398698"/>
      </dsp:txXfrm>
    </dsp:sp>
    <dsp:sp modelId="{D52CF301-E4D0-E349-A4F1-483E7B131346}">
      <dsp:nvSpPr>
        <dsp:cNvPr id="0" name=""/>
        <dsp:cNvSpPr/>
      </dsp:nvSpPr>
      <dsp:spPr>
        <a:xfrm>
          <a:off x="0" y="3312284"/>
          <a:ext cx="5029199" cy="15500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Estávamos criando algo nunca antes feito, e os conceitos eram constantemente atualizados (desenvolvimento incremental)</a:t>
          </a:r>
        </a:p>
      </dsp:txBody>
      <dsp:txXfrm>
        <a:off x="75666" y="3387950"/>
        <a:ext cx="4877867" cy="139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A784-B6E3-F146-993E-F835A7977FD2}">
      <dsp:nvSpPr>
        <dsp:cNvPr id="0" name=""/>
        <dsp:cNvSpPr/>
      </dsp:nvSpPr>
      <dsp:spPr>
        <a:xfrm>
          <a:off x="0" y="437700"/>
          <a:ext cx="5744684" cy="284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437388" rIns="44585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Independência</a:t>
          </a:r>
          <a:r>
            <a:rPr lang="en-US" sz="2100" kern="1200" dirty="0"/>
            <a:t> de </a:t>
          </a:r>
          <a:r>
            <a:rPr lang="en-US" sz="2100" kern="1200" dirty="0" err="1"/>
            <a:t>desenvolvimento</a:t>
          </a:r>
          <a:r>
            <a:rPr lang="en-US" sz="2100" kern="1200" dirty="0"/>
            <a:t> com </a:t>
          </a:r>
          <a:r>
            <a:rPr lang="en-US" sz="2100" kern="1200" dirty="0" err="1"/>
            <a:t>relação</a:t>
          </a:r>
          <a:r>
            <a:rPr lang="en-US" sz="2100" kern="1200" dirty="0"/>
            <a:t> a outros times.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 </a:t>
          </a:r>
          <a:r>
            <a:rPr lang="en-US" sz="2100" kern="1200" dirty="0" err="1"/>
            <a:t>menor</a:t>
          </a:r>
          <a:r>
            <a:rPr lang="en-US" sz="2100" kern="1200" dirty="0"/>
            <a:t> </a:t>
          </a:r>
          <a:r>
            <a:rPr lang="en-US" sz="2100" kern="1200" dirty="0" err="1"/>
            <a:t>dependência</a:t>
          </a:r>
          <a:r>
            <a:rPr lang="en-US" sz="2100" kern="1200" dirty="0"/>
            <a:t> </a:t>
          </a:r>
          <a:r>
            <a:rPr lang="en-US" sz="2100" kern="1200" dirty="0" err="1"/>
            <a:t>possível</a:t>
          </a:r>
          <a:r>
            <a:rPr lang="en-US" sz="2100" kern="1200" dirty="0"/>
            <a:t> de infra-</a:t>
          </a:r>
          <a:r>
            <a:rPr lang="en-US" sz="2100" kern="1200" dirty="0" err="1"/>
            <a:t>estrutura</a:t>
          </a:r>
          <a:r>
            <a:rPr lang="en-US" sz="2100" kern="1200" dirty="0"/>
            <a:t> (</a:t>
          </a:r>
          <a:r>
            <a:rPr lang="en-US" sz="2100" kern="1200" dirty="0" err="1"/>
            <a:t>bancos</a:t>
          </a:r>
          <a:r>
            <a:rPr lang="en-US" sz="2100" kern="1200" dirty="0"/>
            <a:t> de dados, </a:t>
          </a:r>
          <a:r>
            <a:rPr lang="en-US" sz="2100" kern="1200" dirty="0" err="1"/>
            <a:t>filas</a:t>
          </a:r>
          <a:r>
            <a:rPr lang="en-US" sz="2100" kern="1200" dirty="0"/>
            <a:t>, </a:t>
          </a:r>
          <a:r>
            <a:rPr lang="en-US" sz="2100" kern="1200" dirty="0" err="1"/>
            <a:t>tópicos</a:t>
          </a:r>
          <a:r>
            <a:rPr lang="en-US" sz="2100" kern="1200" dirty="0"/>
            <a:t>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Solução</a:t>
          </a:r>
          <a:r>
            <a:rPr lang="en-US" sz="2100" kern="1200" dirty="0"/>
            <a:t> </a:t>
          </a:r>
          <a:r>
            <a:rPr lang="en-US" sz="2100" kern="1200" dirty="0" err="1"/>
            <a:t>escalável</a:t>
          </a:r>
          <a:r>
            <a:rPr lang="en-U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Tratamento</a:t>
          </a:r>
          <a:r>
            <a:rPr lang="en-US" sz="2100" kern="1200" dirty="0"/>
            <a:t> </a:t>
          </a:r>
          <a:r>
            <a:rPr lang="en-US" sz="2100" kern="1200" dirty="0" err="1"/>
            <a:t>diferenciado</a:t>
          </a:r>
          <a:r>
            <a:rPr lang="en-US" sz="2100" kern="1200" dirty="0"/>
            <a:t> para </a:t>
          </a:r>
          <a:r>
            <a:rPr lang="en-US" sz="2100" kern="1200" dirty="0" err="1"/>
            <a:t>cada</a:t>
          </a:r>
          <a:r>
            <a:rPr lang="en-US" sz="2100" kern="1200" dirty="0"/>
            <a:t> </a:t>
          </a:r>
          <a:r>
            <a:rPr lang="en-US" sz="2100" kern="1200" dirty="0" err="1"/>
            <a:t>nó</a:t>
          </a:r>
          <a:r>
            <a:rPr lang="en-US" sz="2100" kern="1200" dirty="0"/>
            <a:t> no que </a:t>
          </a:r>
          <a:r>
            <a:rPr lang="en-US" sz="2100" kern="1200" dirty="0" err="1"/>
            <a:t>tange</a:t>
          </a:r>
          <a:r>
            <a:rPr lang="en-US" sz="2100" kern="1200" dirty="0"/>
            <a:t> </a:t>
          </a:r>
          <a:r>
            <a:rPr lang="en-US" sz="2100" kern="1200" dirty="0" err="1"/>
            <a:t>quantidade</a:t>
          </a:r>
          <a:r>
            <a:rPr lang="en-US" sz="2100" kern="1200" dirty="0"/>
            <a:t> de re-</a:t>
          </a:r>
          <a:r>
            <a:rPr lang="en-US" sz="2100" kern="1200" dirty="0" err="1"/>
            <a:t>tentativas</a:t>
          </a:r>
          <a:r>
            <a:rPr lang="en-US" sz="2100" kern="1200" dirty="0"/>
            <a:t>.</a:t>
          </a:r>
        </a:p>
      </dsp:txBody>
      <dsp:txXfrm>
        <a:off x="0" y="437700"/>
        <a:ext cx="5744684" cy="2844450"/>
      </dsp:txXfrm>
    </dsp:sp>
    <dsp:sp modelId="{F1C80F62-D1B3-0444-B3CE-1FFAB5267052}">
      <dsp:nvSpPr>
        <dsp:cNvPr id="0" name=""/>
        <dsp:cNvSpPr/>
      </dsp:nvSpPr>
      <dsp:spPr>
        <a:xfrm>
          <a:off x="287234" y="127740"/>
          <a:ext cx="4021279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Must Have</a:t>
          </a:r>
        </a:p>
      </dsp:txBody>
      <dsp:txXfrm>
        <a:off x="317496" y="158002"/>
        <a:ext cx="3960755" cy="559396"/>
      </dsp:txXfrm>
    </dsp:sp>
    <dsp:sp modelId="{F729BCD3-C937-8141-9187-67F841FAB46A}">
      <dsp:nvSpPr>
        <dsp:cNvPr id="0" name=""/>
        <dsp:cNvSpPr/>
      </dsp:nvSpPr>
      <dsp:spPr>
        <a:xfrm>
          <a:off x="0" y="3705510"/>
          <a:ext cx="5744684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851" tIns="437388" rIns="44585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Flexibilidade</a:t>
          </a:r>
          <a:r>
            <a:rPr lang="en-US" sz="2100" kern="1200" dirty="0"/>
            <a:t> para </a:t>
          </a:r>
          <a:r>
            <a:rPr lang="en-US" sz="2100" kern="1200" dirty="0" err="1"/>
            <a:t>criar</a:t>
          </a:r>
          <a:r>
            <a:rPr lang="en-US" sz="2100" kern="1200" dirty="0"/>
            <a:t> sagas "on the fly”.</a:t>
          </a:r>
        </a:p>
      </dsp:txBody>
      <dsp:txXfrm>
        <a:off x="0" y="3705510"/>
        <a:ext cx="5744684" cy="893025"/>
      </dsp:txXfrm>
    </dsp:sp>
    <dsp:sp modelId="{085BF346-029D-9C4E-A60D-B788E02F4582}">
      <dsp:nvSpPr>
        <dsp:cNvPr id="0" name=""/>
        <dsp:cNvSpPr/>
      </dsp:nvSpPr>
      <dsp:spPr>
        <a:xfrm>
          <a:off x="287234" y="3395550"/>
          <a:ext cx="4021279" cy="6199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Nice to Have</a:t>
          </a:r>
        </a:p>
      </dsp:txBody>
      <dsp:txXfrm>
        <a:off x="317496" y="3425812"/>
        <a:ext cx="396075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588E-BA69-9E40-80C3-23BDB0CF908E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3EC2-47E1-434D-AA76-E8CFD53804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801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1406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7045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92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3131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059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403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252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244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1105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495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584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35857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7177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1029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2424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29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0241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32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770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2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473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90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114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33EC2-47E1-434D-AA76-E8CFD53804B2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60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6AF9-30B1-C749-B9ED-E7617086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494A-9766-F74C-A92C-00980B63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DF12-6226-F945-8D0A-D89C14DA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4D7C-538A-9644-8C64-824CD6C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428F-984C-9340-962F-1277CC7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3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F6C0-F9D2-554D-BE81-78C5B711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752EE-4967-264D-A8DB-845E15D3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D0DF-5F05-E14C-8A13-DA1AA28E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D720-2C2C-CC41-B75A-3289B69E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4A1E-FB25-AB48-86B6-9920338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57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990F-671A-A94D-A62D-1D29C734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B4A85-2809-774B-9B02-674164B3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F9EC-2EB6-7B4F-AA0B-2646BEB8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F7C2-FC57-7347-9E37-72DA2EEB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F361-5D22-D04F-B944-4C27BBE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05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60DD-F678-1C45-B03A-EB461089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0B9E-E5B1-C34A-9755-23B15E74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BDAD-EB17-5540-8276-1873A044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1BE1-AA03-3641-B79C-E089112F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0490-D2DB-C040-B4CA-BC5BD38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7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0F4A-D225-D349-B9B8-C6A9900A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C569-2ACB-5744-BFD6-321610D6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9475-CCE1-6542-874A-C6A1DB1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AC22-FB0F-8443-9166-2431CA11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9EEE-A854-A449-BBD9-553FC59B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96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DDC-33A8-1B45-AA21-EF48EDC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C20D-F0BB-BC4A-A506-FEE32591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ACB-D1E5-4944-AE25-07DEF538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39D16-A7F0-6E45-B5E0-6FD3F2A0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4D14-E8B6-0740-AF66-199E8694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3B69-CECB-E64E-A1A2-2F447332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60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D7C0-A5CF-F84D-9E06-2549DD21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C675-8B2D-F44D-AB36-193EAAA0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E24B-848E-B845-ADFA-9F024AFD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AF88-5C6A-B447-9EB5-CA03A9982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182BF-A357-AF42-B11E-EB9A983ED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1343-93BF-524E-A517-33CFB909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5A9DA-A748-1F49-AF9D-0FDEA74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037CA-6E1D-F14B-85E5-24990327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540A-1A60-EB42-9EAD-A929193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B943-ECA9-4147-BCAF-6D12DBD2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C753-AFA4-9047-99A9-5F493FA5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0ADE7-B000-4846-8976-7E4F5CE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4190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CA76D-2AAC-E140-9AFD-5F0EF191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36AD-4A76-AD40-B919-A716F745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7422-FA34-7245-8BC6-74C20A4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42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069-E04E-564D-8CF2-D4B7CC01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68FE-CBEE-BB44-83FC-D98130DD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4D769-1056-5C48-8331-342EF746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497A8-20C5-4F42-A053-51C23A7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74C9-887D-2741-AB0C-604A79D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CF81-CA19-FB49-A546-716736F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67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4F19-133C-AD41-A252-7A311AED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ED2DA-68BE-D942-80EE-8BF92201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CCF0C-6925-B949-A207-E81EB44C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953B-11F6-D847-8B63-00EF1B4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3C77-3F5B-8A4A-970E-F8B1A3E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9CA53-54B7-4347-B018-C9A8B928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575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F3BD-A5BD-8143-8729-6354ECF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344-089D-CF45-B6B8-37D2B84C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774-54D1-7D49-906E-C38B4914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2B31-66C7-1348-BC89-1CFA582590C2}" type="datetimeFigureOut">
              <a:rPr lang="en-BR" smtClean="0"/>
              <a:t>25/05/21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E04-77A9-8F4C-A109-7E48734A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29DCB-AB6F-344E-AC08-8AFE4C7D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FED6-1B58-794A-82BB-E91F9AA2EB40}" type="slidenum">
              <a:rPr lang="en-BR" smtClean="0"/>
              <a:t>‹#›</a:t>
            </a:fld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71A76-0BD8-E74C-94E7-1DF650A5963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064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</a:t>
            </a:r>
          </a:p>
        </p:txBody>
      </p:sp>
    </p:spTree>
    <p:extLst>
      <p:ext uri="{BB962C8B-B14F-4D97-AF65-F5344CB8AC3E}">
        <p14:creationId xmlns:p14="http://schemas.microsoft.com/office/powerpoint/2010/main" val="231763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omments" Target="../comments/commen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6F263-EA81-1049-B3EF-01A00B19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BR" sz="4700" dirty="0">
                <a:solidFill>
                  <a:srgbClr val="FFFFFF"/>
                </a:solidFill>
              </a:rPr>
              <a:t>Sagas: Indo além de coreografia e orquestração</a:t>
            </a:r>
          </a:p>
        </p:txBody>
      </p:sp>
    </p:spTree>
    <p:extLst>
      <p:ext uri="{BB962C8B-B14F-4D97-AF65-F5344CB8AC3E}">
        <p14:creationId xmlns:p14="http://schemas.microsoft.com/office/powerpoint/2010/main" val="26415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Coreografado: Compensação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178326" y="2266116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222982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671862" y="2229826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6200000">
            <a:off x="7832497" y="2029640"/>
            <a:ext cx="104616" cy="108057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6200000">
            <a:off x="10080884" y="2054584"/>
            <a:ext cx="118159" cy="106379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>
              <a:highlight>
                <a:srgbClr val="FFFF00"/>
              </a:highlight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9BED255-B170-9744-B5FE-4C80E2E7938E}"/>
              </a:ext>
            </a:extLst>
          </p:cNvPr>
          <p:cNvSpPr/>
          <p:nvPr/>
        </p:nvSpPr>
        <p:spPr>
          <a:xfrm rot="5400000">
            <a:off x="7817335" y="2361279"/>
            <a:ext cx="118159" cy="10637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F607B55-D3F6-0D44-BE30-0F5C09F29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868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6808857C-CE8E-F745-85D1-9C181DD82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3" y="521381"/>
            <a:ext cx="377889" cy="377889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38ED8BB5-F63B-D74B-907E-F290BD2FC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867915"/>
            <a:ext cx="377889" cy="377889"/>
          </a:xfrm>
          <a:prstGeom prst="rect">
            <a:avLst/>
          </a:prstGeom>
        </p:spPr>
      </p:pic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655D7866-69D7-8949-AF8A-162BA98D7C1D}"/>
              </a:ext>
            </a:extLst>
          </p:cNvPr>
          <p:cNvSpPr/>
          <p:nvPr/>
        </p:nvSpPr>
        <p:spPr>
          <a:xfrm>
            <a:off x="10946347" y="2447419"/>
            <a:ext cx="617220" cy="4924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4E61C8A-8483-AA4D-A871-81FD48D9E3A6}"/>
              </a:ext>
            </a:extLst>
          </p:cNvPr>
          <p:cNvSpPr/>
          <p:nvPr/>
        </p:nvSpPr>
        <p:spPr>
          <a:xfrm rot="5400000">
            <a:off x="10082028" y="2343174"/>
            <a:ext cx="118159" cy="106379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63BCC677-F6D0-B041-A7BB-5941F388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7402" y="867914"/>
            <a:ext cx="377889" cy="377889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773A58DA-51B2-6B48-AB21-85BEEC84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7402" y="490025"/>
            <a:ext cx="377889" cy="3778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04A5C-05F0-5D4B-974B-F3257630C77C}"/>
              </a:ext>
            </a:extLst>
          </p:cNvPr>
          <p:cNvSpPr txBox="1"/>
          <p:nvPr/>
        </p:nvSpPr>
        <p:spPr>
          <a:xfrm>
            <a:off x="6178325" y="3602070"/>
            <a:ext cx="56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Ao executar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ocorre um erro.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239D-7082-8741-A7BE-4943AD773CC4}"/>
              </a:ext>
            </a:extLst>
          </p:cNvPr>
          <p:cNvSpPr txBox="1"/>
          <p:nvPr/>
        </p:nvSpPr>
        <p:spPr>
          <a:xfrm>
            <a:off x="6109891" y="4173602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O “nó” de </a:t>
            </a:r>
            <a:r>
              <a:rPr lang="en-BR" dirty="0">
                <a:solidFill>
                  <a:schemeClr val="accent1"/>
                </a:solidFill>
              </a:rPr>
              <a:t>compra de passagens </a:t>
            </a:r>
            <a:r>
              <a:rPr lang="en-BR" dirty="0"/>
              <a:t>sabe que nessa condição, deve acionar o desfazimento dentro do </a:t>
            </a:r>
            <a:r>
              <a:rPr lang="en-BR" dirty="0">
                <a:solidFill>
                  <a:schemeClr val="accent1"/>
                </a:solidFill>
              </a:rPr>
              <a:t>aluguel de carros</a:t>
            </a:r>
            <a:r>
              <a:rPr lang="en-B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6CC1E-1B56-7140-8D7E-8A79736A9079}"/>
              </a:ext>
            </a:extLst>
          </p:cNvPr>
          <p:cNvSpPr txBox="1"/>
          <p:nvPr/>
        </p:nvSpPr>
        <p:spPr>
          <a:xfrm>
            <a:off x="6109891" y="5043799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o </a:t>
            </a:r>
            <a:r>
              <a:rPr lang="en-BR" dirty="0">
                <a:solidFill>
                  <a:schemeClr val="accent1"/>
                </a:solidFill>
              </a:rPr>
              <a:t>aluguel de carro </a:t>
            </a:r>
            <a:r>
              <a:rPr lang="en-BR" dirty="0"/>
              <a:t>desfeito, esse “nó” aciona o desfazimento da </a:t>
            </a:r>
            <a:r>
              <a:rPr lang="en-BR" dirty="0">
                <a:solidFill>
                  <a:schemeClr val="accent1"/>
                </a:solidFill>
              </a:rPr>
              <a:t>reserva de quarto de hotel</a:t>
            </a:r>
            <a:r>
              <a:rPr lang="en-B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5B5C3-7EE2-5B40-A55B-734697299385}"/>
              </a:ext>
            </a:extLst>
          </p:cNvPr>
          <p:cNvSpPr txBox="1"/>
          <p:nvPr/>
        </p:nvSpPr>
        <p:spPr>
          <a:xfrm>
            <a:off x="6095998" y="5799767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Executado o último desfazimento, o sistema retorna ao estado de consistência.</a:t>
            </a:r>
          </a:p>
        </p:txBody>
      </p:sp>
    </p:spTree>
    <p:extLst>
      <p:ext uri="{BB962C8B-B14F-4D97-AF65-F5344CB8AC3E}">
        <p14:creationId xmlns:p14="http://schemas.microsoft.com/office/powerpoint/2010/main" val="27262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3" grpId="0" animBg="1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000000"/>
                </a:solidFill>
              </a:rPr>
              <a:t>Vantagens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Funciona muito bem com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371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3F3F3F"/>
                </a:solidFill>
              </a:rPr>
              <a:t>Saga Coreografado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FFFFFF"/>
                </a:solidFill>
              </a:rPr>
              <a:t>Desvantagens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Acoplamento entre os serviços (um precisa conhecer eventos dos demais)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Pouca flexibilidade (caso precise inserir um novo nó, precisamos atuar em até 3 micro-serviços)</a:t>
            </a:r>
          </a:p>
        </p:txBody>
      </p:sp>
    </p:spTree>
    <p:extLst>
      <p:ext uri="{BB962C8B-B14F-4D97-AF65-F5344CB8AC3E}">
        <p14:creationId xmlns:p14="http://schemas.microsoft.com/office/powerpoint/2010/main" val="32591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2EB10-62CF-B442-81B9-F3D59D4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BR" sz="4000">
                <a:solidFill>
                  <a:srgbClr val="FFFFFF"/>
                </a:solidFill>
              </a:rPr>
              <a:t>Saga Orquestrado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A93E14A2-71F0-BA48-AF66-F0A9E3D3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697" y="1724180"/>
            <a:ext cx="6706513" cy="3520919"/>
          </a:xfrm>
          <a:prstGeom prst="rect">
            <a:avLst/>
          </a:prstGeom>
          <a:effectLst>
            <a:softEdge rad="189408"/>
          </a:effectLst>
        </p:spPr>
      </p:pic>
    </p:spTree>
    <p:extLst>
      <p:ext uri="{BB962C8B-B14F-4D97-AF65-F5344CB8AC3E}">
        <p14:creationId xmlns:p14="http://schemas.microsoft.com/office/powerpoint/2010/main" val="35998142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DDB-C0F1-7844-B6B6-BC4FD17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5E1-FA42-1148-A26E-E3D9AB1A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Um orquestrador possui conhecimento do próximo nó a ser executado.</a:t>
            </a:r>
          </a:p>
          <a:p>
            <a:r>
              <a:rPr lang="en-BR" dirty="0"/>
              <a:t>A comunicação entre o orquestrador e os nós pode ser feita de forma totalmente asíncrona ou mista.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5AFCE2-B944-D346-BFCB-0C21B65710F2}"/>
              </a:ext>
            </a:extLst>
          </p:cNvPr>
          <p:cNvSpPr/>
          <p:nvPr/>
        </p:nvSpPr>
        <p:spPr>
          <a:xfrm>
            <a:off x="3469584" y="3841032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8FB739-A038-F74C-9FBA-E48DE7A5F4BD}"/>
              </a:ext>
            </a:extLst>
          </p:cNvPr>
          <p:cNvSpPr/>
          <p:nvPr/>
        </p:nvSpPr>
        <p:spPr>
          <a:xfrm>
            <a:off x="5512904" y="3814583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5E7012-B88A-FB4F-A408-37B3BC35E291}"/>
              </a:ext>
            </a:extLst>
          </p:cNvPr>
          <p:cNvSpPr/>
          <p:nvPr/>
        </p:nvSpPr>
        <p:spPr>
          <a:xfrm>
            <a:off x="7267159" y="3848210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D968D69-5D70-BB45-9ABF-237C9C3D7D13}"/>
              </a:ext>
            </a:extLst>
          </p:cNvPr>
          <p:cNvSpPr/>
          <p:nvPr/>
        </p:nvSpPr>
        <p:spPr>
          <a:xfrm rot="5400000">
            <a:off x="5935978" y="4979299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AD7781-F9DF-A249-9CC5-BCDF1945C3C9}"/>
              </a:ext>
            </a:extLst>
          </p:cNvPr>
          <p:cNvSpPr/>
          <p:nvPr/>
        </p:nvSpPr>
        <p:spPr>
          <a:xfrm>
            <a:off x="3583884" y="5869046"/>
            <a:ext cx="4572000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6905DE-695D-5247-B895-E3FF7213A6CB}"/>
              </a:ext>
            </a:extLst>
          </p:cNvPr>
          <p:cNvCxnSpPr>
            <a:endCxn id="4" idx="2"/>
          </p:cNvCxnSpPr>
          <p:nvPr/>
        </p:nvCxnSpPr>
        <p:spPr>
          <a:xfrm flipV="1">
            <a:off x="4052679" y="4768684"/>
            <a:ext cx="1" cy="112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DADD62-E085-C040-B59F-32E031C5DE7B}"/>
              </a:ext>
            </a:extLst>
          </p:cNvPr>
          <p:cNvCxnSpPr>
            <a:endCxn id="7" idx="3"/>
          </p:cNvCxnSpPr>
          <p:nvPr/>
        </p:nvCxnSpPr>
        <p:spPr>
          <a:xfrm>
            <a:off x="4457700" y="4742235"/>
            <a:ext cx="1298732" cy="57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78E2CB-4FB9-2E47-A9F2-4D7E53FD2F0A}"/>
              </a:ext>
            </a:extLst>
          </p:cNvPr>
          <p:cNvCxnSpPr>
            <a:cxnSpLocks/>
          </p:cNvCxnSpPr>
          <p:nvPr/>
        </p:nvCxnSpPr>
        <p:spPr>
          <a:xfrm>
            <a:off x="6038012" y="5318866"/>
            <a:ext cx="0" cy="57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EBDA0-97DA-7E49-8F5E-B075E33A8917}"/>
              </a:ext>
            </a:extLst>
          </p:cNvPr>
          <p:cNvCxnSpPr/>
          <p:nvPr/>
        </p:nvCxnSpPr>
        <p:spPr>
          <a:xfrm flipV="1">
            <a:off x="6537960" y="4742235"/>
            <a:ext cx="0" cy="10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4ABDA-67E7-5145-9E5B-D55F0D3554D3}"/>
              </a:ext>
            </a:extLst>
          </p:cNvPr>
          <p:cNvCxnSpPr/>
          <p:nvPr/>
        </p:nvCxnSpPr>
        <p:spPr>
          <a:xfrm>
            <a:off x="6240780" y="4742235"/>
            <a:ext cx="0" cy="4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96D58-F127-FB42-8E07-A21096A4DF29}"/>
              </a:ext>
            </a:extLst>
          </p:cNvPr>
          <p:cNvCxnSpPr/>
          <p:nvPr/>
        </p:nvCxnSpPr>
        <p:spPr>
          <a:xfrm>
            <a:off x="6240780" y="5478886"/>
            <a:ext cx="0" cy="3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E81764-2EEA-BD4B-A97E-A527D60DA481}"/>
              </a:ext>
            </a:extLst>
          </p:cNvPr>
          <p:cNvCxnSpPr/>
          <p:nvPr/>
        </p:nvCxnSpPr>
        <p:spPr>
          <a:xfrm flipV="1">
            <a:off x="7703820" y="4775862"/>
            <a:ext cx="0" cy="10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Orquestrado: Caminho Feliz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407AC-8787-554B-B9A2-A560BCEE37A5}"/>
              </a:ext>
            </a:extLst>
          </p:cNvPr>
          <p:cNvSpPr/>
          <p:nvPr/>
        </p:nvSpPr>
        <p:spPr>
          <a:xfrm>
            <a:off x="6719081" y="3441173"/>
            <a:ext cx="4572000" cy="5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722189" y="1936544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1948025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127999" y="1948717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D5C44FC-5BF8-9C45-A6CC-E700DDDFAA12}"/>
              </a:ext>
            </a:extLst>
          </p:cNvPr>
          <p:cNvSpPr/>
          <p:nvPr/>
        </p:nvSpPr>
        <p:spPr>
          <a:xfrm rot="10800000">
            <a:off x="7073371" y="2864196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70EA17A-680C-D642-BFCC-4B775311F34D}"/>
              </a:ext>
            </a:extLst>
          </p:cNvPr>
          <p:cNvSpPr/>
          <p:nvPr/>
        </p:nvSpPr>
        <p:spPr>
          <a:xfrm>
            <a:off x="7507763" y="2864194"/>
            <a:ext cx="109332" cy="5648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0800000">
            <a:off x="8706501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5A8BB93-563D-944F-AAE4-EE68B36B083E}"/>
              </a:ext>
            </a:extLst>
          </p:cNvPr>
          <p:cNvSpPr/>
          <p:nvPr/>
        </p:nvSpPr>
        <p:spPr>
          <a:xfrm>
            <a:off x="9140892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0800000">
            <a:off x="10399845" y="2864193"/>
            <a:ext cx="88888" cy="5641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1834A87-9E91-324E-BA80-772B7B841F31}"/>
              </a:ext>
            </a:extLst>
          </p:cNvPr>
          <p:cNvSpPr/>
          <p:nvPr/>
        </p:nvSpPr>
        <p:spPr>
          <a:xfrm>
            <a:off x="10774215" y="2864192"/>
            <a:ext cx="88888" cy="5641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6C9E4AE-4950-7847-A130-39789304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6142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12B6A87-DDD3-ED43-B3DF-DDAB64DB990C}"/>
              </a:ext>
            </a:extLst>
          </p:cNvPr>
          <p:cNvSpPr txBox="1"/>
          <p:nvPr/>
        </p:nvSpPr>
        <p:spPr>
          <a:xfrm>
            <a:off x="5942123" y="4590021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que a </a:t>
            </a:r>
            <a:r>
              <a:rPr lang="en-BR" dirty="0">
                <a:solidFill>
                  <a:schemeClr val="accent1"/>
                </a:solidFill>
              </a:rPr>
              <a:t>reserva do quarto do hotel </a:t>
            </a:r>
            <a:r>
              <a:rPr lang="en-BR" dirty="0"/>
              <a:t>tenha sido feita, o orquestrador sabe que precisa acionar próximo “no” (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)</a:t>
            </a:r>
          </a:p>
        </p:txBody>
      </p: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A6878EC8-80B3-4547-899A-BDE1E3FA9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136" y="535259"/>
            <a:ext cx="377889" cy="377889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1320C226-4C2D-D846-97E9-8F84B7B21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1987" y="926013"/>
            <a:ext cx="377889" cy="377889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E48B75DE-28C7-314B-BDFF-76C064A1C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904" y="1291689"/>
            <a:ext cx="377889" cy="3778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7EDDBF-CA72-E642-B8F9-DF4E66E45B7B}"/>
              </a:ext>
            </a:extLst>
          </p:cNvPr>
          <p:cNvSpPr txBox="1"/>
          <p:nvPr/>
        </p:nvSpPr>
        <p:spPr>
          <a:xfrm>
            <a:off x="5942123" y="4834012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Feito 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, o orquestrador aciona o nó final,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08484E-1C0E-1C40-95C0-FEF866F037F7}"/>
              </a:ext>
            </a:extLst>
          </p:cNvPr>
          <p:cNvSpPr txBox="1"/>
          <p:nvPr/>
        </p:nvSpPr>
        <p:spPr>
          <a:xfrm>
            <a:off x="5942123" y="4592090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Ao iniciar a saga, o orquestrador conhece o primeiro nó a ser executado (</a:t>
            </a:r>
            <a:r>
              <a:rPr lang="en-BR" dirty="0">
                <a:solidFill>
                  <a:schemeClr val="accent1"/>
                </a:solidFill>
              </a:rPr>
              <a:t>reserva de quarto de hotel</a:t>
            </a:r>
            <a:r>
              <a:rPr lang="en-B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12EF0-A33A-954C-A6FE-8595AF9580D2}"/>
              </a:ext>
            </a:extLst>
          </p:cNvPr>
          <p:cNvSpPr txBox="1"/>
          <p:nvPr/>
        </p:nvSpPr>
        <p:spPr>
          <a:xfrm>
            <a:off x="5851069" y="4708491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Realizada a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o orquestrador entende qua a saga chegou ao final.</a:t>
            </a:r>
          </a:p>
        </p:txBody>
      </p:sp>
    </p:spTree>
    <p:extLst>
      <p:ext uri="{BB962C8B-B14F-4D97-AF65-F5344CB8AC3E}">
        <p14:creationId xmlns:p14="http://schemas.microsoft.com/office/powerpoint/2010/main" val="5799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3" grpId="0"/>
      <p:bldP spid="23" grpId="1"/>
      <p:bldP spid="28" grpId="0"/>
      <p:bldP spid="28" grpId="1"/>
      <p:bldP spid="29" grpId="0"/>
      <p:bldP spid="29" grpId="1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Orquestrado: Compensação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70E06B-542E-9F4E-993C-25E764C36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7505C-828D-6D43-B230-2A318DD8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FE57DB-4367-FD48-9C01-F51A53FCC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8DB465-9383-D343-AAD4-67BDE5B707D0}"/>
              </a:ext>
            </a:extLst>
          </p:cNvPr>
          <p:cNvSpPr/>
          <p:nvPr/>
        </p:nvSpPr>
        <p:spPr>
          <a:xfrm>
            <a:off x="6719081" y="3441173"/>
            <a:ext cx="4572000" cy="5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Orchestrator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E21C38-168D-2B49-B52B-B054FBDC5E4B}"/>
              </a:ext>
            </a:extLst>
          </p:cNvPr>
          <p:cNvSpPr/>
          <p:nvPr/>
        </p:nvSpPr>
        <p:spPr>
          <a:xfrm>
            <a:off x="6722189" y="1936544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00FDFE-1AA4-9F49-8FEF-F5896EA2A17A}"/>
              </a:ext>
            </a:extLst>
          </p:cNvPr>
          <p:cNvSpPr/>
          <p:nvPr/>
        </p:nvSpPr>
        <p:spPr>
          <a:xfrm>
            <a:off x="8425094" y="1948025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39ADA0A-F626-0741-A24C-081C005732B4}"/>
              </a:ext>
            </a:extLst>
          </p:cNvPr>
          <p:cNvSpPr/>
          <p:nvPr/>
        </p:nvSpPr>
        <p:spPr>
          <a:xfrm>
            <a:off x="10127999" y="1948717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E54232FB-15F2-DA47-9DC4-EEC3EB7AFE13}"/>
              </a:ext>
            </a:extLst>
          </p:cNvPr>
          <p:cNvSpPr/>
          <p:nvPr/>
        </p:nvSpPr>
        <p:spPr>
          <a:xfrm rot="10800000">
            <a:off x="7073371" y="2864196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307CEB7-F0BB-DC4E-B015-3B7103D5EEAD}"/>
              </a:ext>
            </a:extLst>
          </p:cNvPr>
          <p:cNvSpPr/>
          <p:nvPr/>
        </p:nvSpPr>
        <p:spPr>
          <a:xfrm>
            <a:off x="7507763" y="2864194"/>
            <a:ext cx="109332" cy="5648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D917DE44-7F51-0341-A3A6-217BAB865B2E}"/>
              </a:ext>
            </a:extLst>
          </p:cNvPr>
          <p:cNvSpPr/>
          <p:nvPr/>
        </p:nvSpPr>
        <p:spPr>
          <a:xfrm rot="10800000">
            <a:off x="8706501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D64502B-210D-2044-A1BF-BC8F32996E0A}"/>
              </a:ext>
            </a:extLst>
          </p:cNvPr>
          <p:cNvSpPr/>
          <p:nvPr/>
        </p:nvSpPr>
        <p:spPr>
          <a:xfrm>
            <a:off x="9140892" y="2871346"/>
            <a:ext cx="88888" cy="5569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BB7835BD-0A07-CD4E-94BA-86B64FE9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67975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3370EE0-3E77-3044-9D33-F948969FC556}"/>
              </a:ext>
            </a:extLst>
          </p:cNvPr>
          <p:cNvSpPr txBox="1"/>
          <p:nvPr/>
        </p:nvSpPr>
        <p:spPr>
          <a:xfrm>
            <a:off x="5997693" y="4350411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Já executado a reserva do quarto de hotel, o orquestrador aciona 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.</a:t>
            </a:r>
          </a:p>
        </p:txBody>
      </p:sp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F237C21-0078-6A4B-A925-191A16D3E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136" y="535259"/>
            <a:ext cx="377889" cy="377889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B645704B-3C04-544A-B05D-472821D7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5270" y="518971"/>
            <a:ext cx="377889" cy="3778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B256715-D053-B94F-88B6-18AB0F59B700}"/>
              </a:ext>
            </a:extLst>
          </p:cNvPr>
          <p:cNvSpPr txBox="1"/>
          <p:nvPr/>
        </p:nvSpPr>
        <p:spPr>
          <a:xfrm>
            <a:off x="6039902" y="4966139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Tendo ocorrido uma falha no 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, o orquestrador entende que deve cancelar a </a:t>
            </a:r>
            <a:r>
              <a:rPr lang="en-BR" dirty="0">
                <a:solidFill>
                  <a:schemeClr val="accent1"/>
                </a:solidFill>
              </a:rPr>
              <a:t>reserva do quarto de hotel</a:t>
            </a:r>
            <a:r>
              <a:rPr lang="en-BR" dirty="0"/>
              <a:t>.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7CA0FEC-4D46-3D41-9AA2-70AC33BA4D9E}"/>
              </a:ext>
            </a:extLst>
          </p:cNvPr>
          <p:cNvSpPr txBox="1">
            <a:spLocks/>
          </p:cNvSpPr>
          <p:nvPr/>
        </p:nvSpPr>
        <p:spPr>
          <a:xfrm>
            <a:off x="792479" y="22060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dirty="0">
                <a:solidFill>
                  <a:srgbClr val="FFFFFF"/>
                </a:solidFill>
              </a:rPr>
              <a:t>Saga Orquestrado: Compensação</a:t>
            </a:r>
          </a:p>
        </p:txBody>
      </p:sp>
      <p:sp>
        <p:nvSpPr>
          <p:cNvPr id="49" name="&quot;No&quot; Symbol 48">
            <a:extLst>
              <a:ext uri="{FF2B5EF4-FFF2-40B4-BE49-F238E27FC236}">
                <a16:creationId xmlns:a16="http://schemas.microsoft.com/office/drawing/2014/main" id="{39AA7207-E3D9-EC4E-8A36-D65E3750B0C5}"/>
              </a:ext>
            </a:extLst>
          </p:cNvPr>
          <p:cNvSpPr/>
          <p:nvPr/>
        </p:nvSpPr>
        <p:spPr>
          <a:xfrm>
            <a:off x="8665456" y="2195351"/>
            <a:ext cx="617220" cy="49246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EC171934-3228-4C43-9E5F-75172D88F31F}"/>
              </a:ext>
            </a:extLst>
          </p:cNvPr>
          <p:cNvSpPr/>
          <p:nvPr/>
        </p:nvSpPr>
        <p:spPr>
          <a:xfrm rot="8508879">
            <a:off x="7907931" y="2802164"/>
            <a:ext cx="109333" cy="56480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776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0EE8B-EABF-B149-A29D-12029481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8C2F-7713-DD41-AB74-033EBD0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000000"/>
                </a:solidFill>
              </a:rPr>
              <a:t>Vantagens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Ponto único de mudança caso um novo nó precise ser acrescentado (ou um nó existente seja retirado)</a:t>
            </a:r>
          </a:p>
          <a:p>
            <a:pPr lvl="1"/>
            <a:r>
              <a:rPr lang="en-BR">
                <a:solidFill>
                  <a:srgbClr val="000000"/>
                </a:solidFill>
              </a:rPr>
              <a:t>Menos infra-estrutura, caso a organização ainda não tenha uma arquitetura voltada a eventos</a:t>
            </a:r>
          </a:p>
        </p:txBody>
      </p:sp>
    </p:spTree>
    <p:extLst>
      <p:ext uri="{BB962C8B-B14F-4D97-AF65-F5344CB8AC3E}">
        <p14:creationId xmlns:p14="http://schemas.microsoft.com/office/powerpoint/2010/main" val="2377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A4C7A-CA89-8049-836F-AAAFC8B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3F3F3F"/>
                </a:solidFill>
              </a:rPr>
              <a:t>Saga Orquestrado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5B28-8ABD-9E40-8723-90225EFF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en-BR" sz="2400">
                <a:solidFill>
                  <a:srgbClr val="FFFFFF"/>
                </a:solidFill>
              </a:rPr>
              <a:t>Desvantagens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Ponto único de falha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Acoplamento com N serviços externos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Pouca flexibilidade (usualmente requer um orquestrador por tipo de saga)</a:t>
            </a:r>
          </a:p>
          <a:p>
            <a:pPr lvl="1"/>
            <a:r>
              <a:rPr lang="en-BR">
                <a:solidFill>
                  <a:srgbClr val="FFFFFF"/>
                </a:solidFill>
              </a:rPr>
              <a:t>Necessidade de se apoiar em um banco de dados para controlar o estado</a:t>
            </a:r>
          </a:p>
        </p:txBody>
      </p:sp>
    </p:spTree>
    <p:extLst>
      <p:ext uri="{BB962C8B-B14F-4D97-AF65-F5344CB8AC3E}">
        <p14:creationId xmlns:p14="http://schemas.microsoft.com/office/powerpoint/2010/main" val="407569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5E5C6-CBB3-8D40-BEA2-F5D61A9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BR" sz="4000" dirty="0">
                <a:solidFill>
                  <a:srgbClr val="FFFFFF"/>
                </a:solidFill>
              </a:rPr>
              <a:t>Indo além da coreografia e da orquestraço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1E4964B-9BB8-4D01-8E57-080CF6084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631351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0093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49883-F135-9248-843B-FA4DDA70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0"/>
            <a:ext cx="4267200" cy="135147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Quem somos</a:t>
            </a:r>
          </a:p>
        </p:txBody>
      </p:sp>
      <p:pic>
        <p:nvPicPr>
          <p:cNvPr id="7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A31BF717-0182-5D43-91E2-24CDE7C25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4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D2EB-B4C5-BA4D-A474-BF10F59EE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282" y="1351472"/>
            <a:ext cx="3810000" cy="2446414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0" indent="0">
              <a:buNone/>
            </a:pPr>
            <a:r>
              <a:rPr lang="en-BR" sz="2400" dirty="0">
                <a:solidFill>
                  <a:schemeClr val="accent1"/>
                </a:solidFill>
                <a:effectLst/>
              </a:rPr>
              <a:t>Sidharta Rezende (Sid)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Tech lead no C6 Bank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Squad Conta Global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Interesses: TDD, Event Driven Architecture, DDD, Clean Arch </a:t>
            </a:r>
          </a:p>
        </p:txBody>
      </p:sp>
      <p:pic>
        <p:nvPicPr>
          <p:cNvPr id="8" name="Picture 7" descr="A picture containing person, person, outdoor&#10;&#10;Description automatically generated">
            <a:extLst>
              <a:ext uri="{FF2B5EF4-FFF2-40B4-BE49-F238E27FC236}">
                <a16:creationId xmlns:a16="http://schemas.microsoft.com/office/drawing/2014/main" id="{BFB070A2-F81C-7748-8F24-6306B7CA4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44" r="24294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178675D-3C33-F440-9B87-B5661084C012}"/>
              </a:ext>
            </a:extLst>
          </p:cNvPr>
          <p:cNvSpPr txBox="1">
            <a:spLocks/>
          </p:cNvSpPr>
          <p:nvPr/>
        </p:nvSpPr>
        <p:spPr>
          <a:xfrm>
            <a:off x="3611534" y="4411585"/>
            <a:ext cx="4000500" cy="244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R" sz="2400" dirty="0">
                <a:solidFill>
                  <a:schemeClr val="accent1"/>
                </a:solidFill>
                <a:effectLst/>
              </a:rPr>
              <a:t>Rudge Ferreira (Rud)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Tech lead no C6 Bank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Squad Conta Global Investimento</a:t>
            </a:r>
          </a:p>
          <a:p>
            <a:r>
              <a:rPr lang="en-BR" sz="2000" dirty="0">
                <a:solidFill>
                  <a:schemeClr val="accent1"/>
                </a:solidFill>
                <a:effectLst/>
              </a:rPr>
              <a:t>Interesses: DevOps, CI/CD, DDD, Clean Arch </a:t>
            </a:r>
          </a:p>
        </p:txBody>
      </p:sp>
    </p:spTree>
    <p:extLst>
      <p:ext uri="{BB962C8B-B14F-4D97-AF65-F5344CB8AC3E}">
        <p14:creationId xmlns:p14="http://schemas.microsoft.com/office/powerpoint/2010/main" val="7908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3E4B-A2A2-234E-BAEA-2B5E4A3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accent1"/>
                </a:solidFill>
              </a:rPr>
              <a:t>O que um produto entende como Saga não deveria afetar outros times</a:t>
            </a:r>
          </a:p>
        </p:txBody>
      </p:sp>
      <p:pic>
        <p:nvPicPr>
          <p:cNvPr id="8" name="Content Placeholder 7" descr="Group with solid fill">
            <a:extLst>
              <a:ext uri="{FF2B5EF4-FFF2-40B4-BE49-F238E27FC236}">
                <a16:creationId xmlns:a16="http://schemas.microsoft.com/office/drawing/2014/main" id="{FB83CA61-8DDE-5748-8549-338405E13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812" y="1684826"/>
            <a:ext cx="914400" cy="914400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85F96D-01BF-AB47-8E3E-B7FC1AEC1DB4}"/>
              </a:ext>
            </a:extLst>
          </p:cNvPr>
          <p:cNvSpPr/>
          <p:nvPr/>
        </p:nvSpPr>
        <p:spPr>
          <a:xfrm>
            <a:off x="3042393" y="2501348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0D8816-F62E-BE48-80B3-1DD2FCC4F1E0}"/>
              </a:ext>
            </a:extLst>
          </p:cNvPr>
          <p:cNvSpPr/>
          <p:nvPr/>
        </p:nvSpPr>
        <p:spPr>
          <a:xfrm>
            <a:off x="5846798" y="2501348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13CDFC-10A8-C04F-B96F-EBA6B2CCF102}"/>
              </a:ext>
            </a:extLst>
          </p:cNvPr>
          <p:cNvSpPr/>
          <p:nvPr/>
        </p:nvSpPr>
        <p:spPr>
          <a:xfrm>
            <a:off x="8174297" y="2493719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pic>
        <p:nvPicPr>
          <p:cNvPr id="9" name="Content Placeholder 7" descr="Group with solid fill">
            <a:extLst>
              <a:ext uri="{FF2B5EF4-FFF2-40B4-BE49-F238E27FC236}">
                <a16:creationId xmlns:a16="http://schemas.microsoft.com/office/drawing/2014/main" id="{E6E6A19E-836E-5645-A869-69B66209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996" y="1684826"/>
            <a:ext cx="914400" cy="914400"/>
          </a:xfrm>
          <a:prstGeom prst="rect">
            <a:avLst/>
          </a:prstGeom>
        </p:spPr>
      </p:pic>
      <p:pic>
        <p:nvPicPr>
          <p:cNvPr id="10" name="Content Placeholder 7" descr="Group with solid fill">
            <a:extLst>
              <a:ext uri="{FF2B5EF4-FFF2-40B4-BE49-F238E27FC236}">
                <a16:creationId xmlns:a16="http://schemas.microsoft.com/office/drawing/2014/main" id="{D694B8B1-D454-474F-8137-4778E397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003" y="1617419"/>
            <a:ext cx="914400" cy="914400"/>
          </a:xfrm>
          <a:prstGeom prst="rect">
            <a:avLst/>
          </a:prstGeom>
        </p:spPr>
      </p:pic>
      <p:pic>
        <p:nvPicPr>
          <p:cNvPr id="11" name="Content Placeholder 7" descr="Group with solid fill">
            <a:extLst>
              <a:ext uri="{FF2B5EF4-FFF2-40B4-BE49-F238E27FC236}">
                <a16:creationId xmlns:a16="http://schemas.microsoft.com/office/drawing/2014/main" id="{F24445C2-471A-464B-8961-6E677D7B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288" y="5386754"/>
            <a:ext cx="914400" cy="9144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DF3250-D93D-324F-BED8-534079B9D642}"/>
              </a:ext>
            </a:extLst>
          </p:cNvPr>
          <p:cNvSpPr/>
          <p:nvPr/>
        </p:nvSpPr>
        <p:spPr>
          <a:xfrm>
            <a:off x="3042393" y="4576333"/>
            <a:ext cx="1166191" cy="9276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Travel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44CD68-4483-5149-B7B1-BDE53725A110}"/>
              </a:ext>
            </a:extLst>
          </p:cNvPr>
          <p:cNvSpPr/>
          <p:nvPr/>
        </p:nvSpPr>
        <p:spPr>
          <a:xfrm>
            <a:off x="10000039" y="2493719"/>
            <a:ext cx="1166191" cy="927652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Pre-paid cards</a:t>
            </a:r>
          </a:p>
        </p:txBody>
      </p:sp>
      <p:pic>
        <p:nvPicPr>
          <p:cNvPr id="14" name="Content Placeholder 7" descr="Group with solid fill">
            <a:extLst>
              <a:ext uri="{FF2B5EF4-FFF2-40B4-BE49-F238E27FC236}">
                <a16:creationId xmlns:a16="http://schemas.microsoft.com/office/drawing/2014/main" id="{411489AE-2BAF-D24C-A3A0-ABB9F03C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5934" y="1586948"/>
            <a:ext cx="914400" cy="9144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AA9F7C-F793-E647-9382-BCB8B0B22502}"/>
              </a:ext>
            </a:extLst>
          </p:cNvPr>
          <p:cNvSpPr/>
          <p:nvPr/>
        </p:nvSpPr>
        <p:spPr>
          <a:xfrm>
            <a:off x="5891100" y="4576333"/>
            <a:ext cx="1166191" cy="92765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Anoter</a:t>
            </a:r>
          </a:p>
          <a:p>
            <a:pPr algn="ctr"/>
            <a:r>
              <a:rPr lang="en-BR" dirty="0"/>
              <a:t>Travel</a:t>
            </a:r>
          </a:p>
        </p:txBody>
      </p:sp>
      <p:pic>
        <p:nvPicPr>
          <p:cNvPr id="16" name="Content Placeholder 7" descr="Group with solid fill">
            <a:extLst>
              <a:ext uri="{FF2B5EF4-FFF2-40B4-BE49-F238E27FC236}">
                <a16:creationId xmlns:a16="http://schemas.microsoft.com/office/drawing/2014/main" id="{AC4F9940-B732-BF46-A802-4A2D58C5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6995" y="540024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B044-38C9-CE42-B265-95EE413A8448}"/>
              </a:ext>
            </a:extLst>
          </p:cNvPr>
          <p:cNvSpPr txBox="1"/>
          <p:nvPr/>
        </p:nvSpPr>
        <p:spPr>
          <a:xfrm>
            <a:off x="939893" y="4857654"/>
            <a:ext cx="150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 é nosso time!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E35461A-F5D1-1E4A-AD58-61C36FBF0C98}"/>
              </a:ext>
            </a:extLst>
          </p:cNvPr>
          <p:cNvSpPr/>
          <p:nvPr/>
        </p:nvSpPr>
        <p:spPr>
          <a:xfrm>
            <a:off x="1082566" y="5503985"/>
            <a:ext cx="1723696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59EDF-EC79-EC4E-A0CC-AF9201949072}"/>
              </a:ext>
            </a:extLst>
          </p:cNvPr>
          <p:cNvSpPr txBox="1"/>
          <p:nvPr/>
        </p:nvSpPr>
        <p:spPr>
          <a:xfrm>
            <a:off x="389075" y="1999061"/>
            <a:ext cx="256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Esses outros times cuidam de produtos que nosso produto depende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33BE411-4305-F148-BE32-0FF753DEDE64}"/>
              </a:ext>
            </a:extLst>
          </p:cNvPr>
          <p:cNvSpPr/>
          <p:nvPr/>
        </p:nvSpPr>
        <p:spPr>
          <a:xfrm>
            <a:off x="389074" y="2922391"/>
            <a:ext cx="2417187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E4847-CF52-C745-9F52-D3780F6A412F}"/>
              </a:ext>
            </a:extLst>
          </p:cNvPr>
          <p:cNvSpPr txBox="1"/>
          <p:nvPr/>
        </p:nvSpPr>
        <p:spPr>
          <a:xfrm>
            <a:off x="7407224" y="4593340"/>
            <a:ext cx="237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Esse é um outro time, similar ao nosso, mas com produto distinto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4533F5-AA7D-9144-9ACF-C5B6960D0AE1}"/>
              </a:ext>
            </a:extLst>
          </p:cNvPr>
          <p:cNvSpPr/>
          <p:nvPr/>
        </p:nvSpPr>
        <p:spPr>
          <a:xfrm rot="10800000">
            <a:off x="7407224" y="5597868"/>
            <a:ext cx="2220252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06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7" grpId="0"/>
      <p:bldP spid="18" grpId="0" animBg="1"/>
      <p:bldP spid="19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ky with clouds&#10;&#10;Description automatically generated with low confidence">
            <a:extLst>
              <a:ext uri="{FF2B5EF4-FFF2-40B4-BE49-F238E27FC236}">
                <a16:creationId xmlns:a16="http://schemas.microsoft.com/office/drawing/2014/main" id="{477828F6-7877-4EC8-8AE8-871ADFCEA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C3579A-F2DE-7447-BCC6-A3216E49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BR" sz="4000" dirty="0">
                <a:solidFill>
                  <a:srgbClr val="FFFFFF"/>
                </a:solidFill>
              </a:rPr>
              <a:t>O que queremos?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6D452-6838-45AF-AD7D-60B916F1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3138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483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953BD-8CB0-F34A-A339-D9E7E775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Transformado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seu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micro-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serviço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orquestrador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A732A4-9E72-BC41-BC42-C5677DC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9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36F41E-685A-41F3-9D40-0E60698F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B9EEB8-10D9-43AD-8876-D0E0F63E9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908CD8-F09D-E847-A6A0-130163DD4518}"/>
              </a:ext>
            </a:extLst>
          </p:cNvPr>
          <p:cNvSpPr txBox="1"/>
          <p:nvPr/>
        </p:nvSpPr>
        <p:spPr>
          <a:xfrm>
            <a:off x="7836014" y="713145"/>
            <a:ext cx="42882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O core compõe uma mensagem que contém as informações de quais passos são executados na Saga, e qualquer dado que precise para executar a Saga em questão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AA7310-EE4F-934E-B4A6-4E3FCC950B33}"/>
              </a:ext>
            </a:extLst>
          </p:cNvPr>
          <p:cNvSpPr/>
          <p:nvPr/>
        </p:nvSpPr>
        <p:spPr>
          <a:xfrm>
            <a:off x="700088" y="742950"/>
            <a:ext cx="4286250" cy="4758731"/>
          </a:xfrm>
          <a:prstGeom prst="roundRect">
            <a:avLst>
              <a:gd name="adj" fmla="val 12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4F5A14-57DB-6441-B0D2-663AFAF5067F}"/>
              </a:ext>
            </a:extLst>
          </p:cNvPr>
          <p:cNvSpPr/>
          <p:nvPr/>
        </p:nvSpPr>
        <p:spPr>
          <a:xfrm>
            <a:off x="1039935" y="1680210"/>
            <a:ext cx="3154680" cy="3497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A40B03-3E7F-3B45-8808-59C4058CE80E}"/>
              </a:ext>
            </a:extLst>
          </p:cNvPr>
          <p:cNvSpPr/>
          <p:nvPr/>
        </p:nvSpPr>
        <p:spPr>
          <a:xfrm>
            <a:off x="1154235" y="4091940"/>
            <a:ext cx="1394460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Consumidor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1A75F39-FBD6-2B43-A1DD-3D8C0D888A30}"/>
              </a:ext>
            </a:extLst>
          </p:cNvPr>
          <p:cNvSpPr/>
          <p:nvPr/>
        </p:nvSpPr>
        <p:spPr>
          <a:xfrm>
            <a:off x="2617275" y="4091940"/>
            <a:ext cx="1394460" cy="69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Produtor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30406F7-D110-CB42-B80A-B2BBD6234609}"/>
              </a:ext>
            </a:extLst>
          </p:cNvPr>
          <p:cNvSpPr/>
          <p:nvPr/>
        </p:nvSpPr>
        <p:spPr>
          <a:xfrm>
            <a:off x="1359975" y="3348990"/>
            <a:ext cx="26517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26887E8-7EEE-104E-8298-E5E2695B773D}"/>
              </a:ext>
            </a:extLst>
          </p:cNvPr>
          <p:cNvSpPr/>
          <p:nvPr/>
        </p:nvSpPr>
        <p:spPr>
          <a:xfrm>
            <a:off x="1291395" y="2471103"/>
            <a:ext cx="265176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81D30-E54F-9F49-9389-FDE43A5BC60E}"/>
              </a:ext>
            </a:extLst>
          </p:cNvPr>
          <p:cNvSpPr txBox="1"/>
          <p:nvPr/>
        </p:nvSpPr>
        <p:spPr>
          <a:xfrm>
            <a:off x="1193074" y="1845013"/>
            <a:ext cx="218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>
                <a:solidFill>
                  <a:schemeClr val="bg1"/>
                </a:solidFill>
              </a:rPr>
              <a:t>SAGA-LIB</a:t>
            </a:r>
            <a:endParaRPr lang="en-BR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E1180-ED13-774A-AFDA-C1C821950DE3}"/>
              </a:ext>
            </a:extLst>
          </p:cNvPr>
          <p:cNvSpPr txBox="1"/>
          <p:nvPr/>
        </p:nvSpPr>
        <p:spPr>
          <a:xfrm>
            <a:off x="853983" y="970203"/>
            <a:ext cx="334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>
                <a:solidFill>
                  <a:schemeClr val="bg1"/>
                </a:solidFill>
              </a:rPr>
              <a:t>TRAVEL SERVICE</a:t>
            </a:r>
            <a:endParaRPr lang="en-B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1587B-54A3-6247-8CF7-8DBC270097EA}"/>
              </a:ext>
            </a:extLst>
          </p:cNvPr>
          <p:cNvSpPr txBox="1"/>
          <p:nvPr/>
        </p:nvSpPr>
        <p:spPr>
          <a:xfrm>
            <a:off x="7916065" y="2194203"/>
            <a:ext cx="428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E então adicionamos nossa Saga-lib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0CB353-D1D8-EE44-BB39-DCE97A2B760B}"/>
              </a:ext>
            </a:extLst>
          </p:cNvPr>
          <p:cNvSpPr txBox="1"/>
          <p:nvPr/>
        </p:nvSpPr>
        <p:spPr>
          <a:xfrm>
            <a:off x="7808911" y="1374845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Ao receber uma requisição, o Travel service usa a API para iniciar a Saga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53020-24EC-C843-B82A-FCF073073548}"/>
              </a:ext>
            </a:extLst>
          </p:cNvPr>
          <p:cNvSpPr txBox="1"/>
          <p:nvPr/>
        </p:nvSpPr>
        <p:spPr>
          <a:xfrm>
            <a:off x="7840534" y="9952"/>
            <a:ext cx="4288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600" dirty="0">
                <a:solidFill>
                  <a:schemeClr val="bg1"/>
                </a:solidFill>
              </a:rPr>
              <a:t>No começo, havia apenas o microserviço…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98DB3F-7F71-4842-8746-E26FEAE5981A}"/>
              </a:ext>
            </a:extLst>
          </p:cNvPr>
          <p:cNvSpPr txBox="1"/>
          <p:nvPr/>
        </p:nvSpPr>
        <p:spPr>
          <a:xfrm>
            <a:off x="7741136" y="4023628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seguida</a:t>
            </a:r>
            <a:r>
              <a:rPr lang="en-US" sz="3600" dirty="0">
                <a:solidFill>
                  <a:schemeClr val="bg1"/>
                </a:solidFill>
              </a:rPr>
              <a:t> o </a:t>
            </a:r>
            <a:r>
              <a:rPr lang="en-US" sz="3600" dirty="0" err="1">
                <a:solidFill>
                  <a:schemeClr val="bg1"/>
                </a:solidFill>
              </a:rPr>
              <a:t>produtor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posta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uma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 para a fila de </a:t>
            </a:r>
            <a:r>
              <a:rPr lang="en-US" sz="3600" dirty="0" err="1">
                <a:solidFill>
                  <a:schemeClr val="bg1"/>
                </a:solidFill>
              </a:rPr>
              <a:t>processamento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76F7A3-2F9F-2549-AAC3-C472DE3662B4}"/>
              </a:ext>
            </a:extLst>
          </p:cNvPr>
          <p:cNvSpPr txBox="1"/>
          <p:nvPr/>
        </p:nvSpPr>
        <p:spPr>
          <a:xfrm>
            <a:off x="7948980" y="3808307"/>
            <a:ext cx="4288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Alguma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instância</a:t>
            </a:r>
            <a:r>
              <a:rPr lang="en-US" sz="3600" dirty="0">
                <a:solidFill>
                  <a:schemeClr val="bg1"/>
                </a:solidFill>
              </a:rPr>
              <a:t> do Travel service </a:t>
            </a:r>
            <a:r>
              <a:rPr lang="en-US" sz="3600" dirty="0" err="1">
                <a:solidFill>
                  <a:schemeClr val="bg1"/>
                </a:solidFill>
              </a:rPr>
              <a:t>consome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38BE7-9EAC-B94A-BFC9-E69BAC4C7D38}"/>
              </a:ext>
            </a:extLst>
          </p:cNvPr>
          <p:cNvSpPr txBox="1"/>
          <p:nvPr/>
        </p:nvSpPr>
        <p:spPr>
          <a:xfrm>
            <a:off x="7840533" y="2088495"/>
            <a:ext cx="4288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 Core da Saga-lib </a:t>
            </a:r>
            <a:r>
              <a:rPr lang="en-US" sz="3600" dirty="0" err="1">
                <a:solidFill>
                  <a:schemeClr val="bg1"/>
                </a:solidFill>
              </a:rPr>
              <a:t>interpreta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invoca</a:t>
            </a:r>
            <a:r>
              <a:rPr lang="en-US" sz="3600" dirty="0">
                <a:solidFill>
                  <a:schemeClr val="bg1"/>
                </a:solidFill>
              </a:rPr>
              <a:t> a command </a:t>
            </a:r>
            <a:r>
              <a:rPr lang="en-US" sz="3600" dirty="0" err="1">
                <a:solidFill>
                  <a:schemeClr val="bg1"/>
                </a:solidFill>
              </a:rPr>
              <a:t>específica</a:t>
            </a:r>
            <a:r>
              <a:rPr lang="en-US" sz="3600" dirty="0">
                <a:solidFill>
                  <a:schemeClr val="bg1"/>
                </a:solidFill>
              </a:rPr>
              <a:t> que </a:t>
            </a:r>
            <a:r>
              <a:rPr lang="en-US" sz="3600" dirty="0" err="1">
                <a:solidFill>
                  <a:schemeClr val="bg1"/>
                </a:solidFill>
              </a:rPr>
              <a:t>executa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aquele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passo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536E26-B82A-BD4A-A340-FE7932763F55}"/>
              </a:ext>
            </a:extLst>
          </p:cNvPr>
          <p:cNvSpPr txBox="1"/>
          <p:nvPr/>
        </p:nvSpPr>
        <p:spPr>
          <a:xfrm>
            <a:off x="7863118" y="1630184"/>
            <a:ext cx="4288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Após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receber</a:t>
            </a:r>
            <a:r>
              <a:rPr lang="en-US" sz="3600" dirty="0">
                <a:solidFill>
                  <a:schemeClr val="bg1"/>
                </a:solidFill>
              </a:rPr>
              <a:t> a </a:t>
            </a:r>
            <a:r>
              <a:rPr lang="en-US" sz="3600" dirty="0" err="1">
                <a:solidFill>
                  <a:schemeClr val="bg1"/>
                </a:solidFill>
              </a:rPr>
              <a:t>resposta</a:t>
            </a:r>
            <a:r>
              <a:rPr lang="en-US" sz="3600" dirty="0">
                <a:solidFill>
                  <a:schemeClr val="bg1"/>
                </a:solidFill>
              </a:rPr>
              <a:t> do outro </a:t>
            </a:r>
            <a:r>
              <a:rPr lang="en-US" sz="3600" dirty="0" err="1">
                <a:solidFill>
                  <a:schemeClr val="bg1"/>
                </a:solidFill>
              </a:rPr>
              <a:t>microserviço</a:t>
            </a:r>
            <a:r>
              <a:rPr lang="en-US" sz="3600" dirty="0">
                <a:solidFill>
                  <a:schemeClr val="bg1"/>
                </a:solidFill>
              </a:rPr>
              <a:t>, o core </a:t>
            </a:r>
            <a:r>
              <a:rPr lang="en-US" sz="3600" dirty="0" err="1">
                <a:solidFill>
                  <a:schemeClr val="bg1"/>
                </a:solidFill>
              </a:rPr>
              <a:t>produz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uma</a:t>
            </a:r>
            <a:r>
              <a:rPr lang="en-US" sz="3600" dirty="0">
                <a:solidFill>
                  <a:schemeClr val="bg1"/>
                </a:solidFill>
              </a:rPr>
              <a:t> nova </a:t>
            </a:r>
            <a:r>
              <a:rPr lang="en-US" sz="3600" dirty="0" err="1">
                <a:solidFill>
                  <a:schemeClr val="bg1"/>
                </a:solidFill>
              </a:rPr>
              <a:t>mensagem</a:t>
            </a:r>
            <a:endParaRPr lang="en-BR" sz="36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5713E-5828-D240-83EA-E8406133D05E}"/>
              </a:ext>
            </a:extLst>
          </p:cNvPr>
          <p:cNvSpPr txBox="1"/>
          <p:nvPr/>
        </p:nvSpPr>
        <p:spPr>
          <a:xfrm>
            <a:off x="7777289" y="276998"/>
            <a:ext cx="428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Esse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ciclo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é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repetido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até</a:t>
            </a:r>
            <a:r>
              <a:rPr lang="en-US" sz="3600" dirty="0">
                <a:solidFill>
                  <a:schemeClr val="bg1"/>
                </a:solidFill>
              </a:rPr>
              <a:t> o </a:t>
            </a:r>
            <a:r>
              <a:rPr lang="en-US" sz="3600" dirty="0" err="1">
                <a:solidFill>
                  <a:schemeClr val="bg1"/>
                </a:solidFill>
              </a:rPr>
              <a:t>fim</a:t>
            </a:r>
            <a:r>
              <a:rPr lang="en-US" sz="3600" dirty="0">
                <a:solidFill>
                  <a:schemeClr val="bg1"/>
                </a:solidFill>
              </a:rPr>
              <a:t> da Saga!</a:t>
            </a:r>
            <a:endParaRPr lang="en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25" grpId="3"/>
      <p:bldP spid="29" grpId="0" animBg="1"/>
      <p:bldP spid="30" grpId="0" animBg="1"/>
      <p:bldP spid="32" grpId="0" animBg="1"/>
      <p:bldP spid="33" grpId="0" animBg="1"/>
      <p:bldP spid="34" grpId="0" animBg="1"/>
      <p:bldP spid="2" grpId="0"/>
      <p:bldP spid="37" grpId="1"/>
      <p:bldP spid="37" grpId="2"/>
      <p:bldP spid="39" grpId="0"/>
      <p:bldP spid="39" grpId="1"/>
      <p:bldP spid="40" grpId="0"/>
      <p:bldP spid="42" grpId="0"/>
      <p:bldP spid="42" grpId="1"/>
      <p:bldP spid="43" grpId="0"/>
      <p:bldP spid="43" grpId="1"/>
      <p:bldP spid="45" grpId="0"/>
      <p:bldP spid="45" grpId="1"/>
      <p:bldP spid="46" grpId="0"/>
      <p:bldP spid="46" grpId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35901-D3FC-C94C-890B-4D756B4D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Dumb Orchestrator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Open envelope with solid fill">
            <a:extLst>
              <a:ext uri="{FF2B5EF4-FFF2-40B4-BE49-F238E27FC236}">
                <a16:creationId xmlns:a16="http://schemas.microsoft.com/office/drawing/2014/main" id="{844CA706-CE01-6848-95EE-DBB779CFA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16027-0095-114D-882C-AA02214AF658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err="1">
                <a:solidFill>
                  <a:schemeClr val="tx2"/>
                </a:solidFill>
              </a:rPr>
              <a:t>inteligência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está</a:t>
            </a:r>
            <a:r>
              <a:rPr lang="en-US" dirty="0">
                <a:solidFill>
                  <a:schemeClr val="tx2"/>
                </a:solidFill>
              </a:rPr>
              <a:t> no </a:t>
            </a:r>
            <a:r>
              <a:rPr lang="en-US" dirty="0" err="1">
                <a:solidFill>
                  <a:schemeClr val="tx2"/>
                </a:solidFill>
              </a:rPr>
              <a:t>orquestrador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Está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mensagem</a:t>
            </a:r>
            <a:r>
              <a:rPr lang="en-US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975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8D0-8F46-5C40-AE29-A318CA3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Primeiro passo: Reserve o quarto de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21005B1-05D6-9B4B-B16F-DDC2881A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79" y="1799998"/>
            <a:ext cx="1658249" cy="6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38D0-8F46-5C40-AE29-A318CA3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Segundo passo: Aluguel de carro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244B8A-1BBF-384D-A67E-B4E9F507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1799999"/>
            <a:ext cx="1658250" cy="17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0CA3BF-7FAC-FD42-A85D-EFC25BFD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Terceiro passo: Compra de passagem ou desfazimento da reserva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F48D1-10F2-2849-BE83-C626C8DC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12" y="1800734"/>
            <a:ext cx="4308157" cy="28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1B7EAE2-54CB-054E-93FF-B5066772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1799999"/>
            <a:ext cx="4296420" cy="28642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841E26-A25A-544C-9C21-BCC8086A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Quarto passo: Desfazimento do aluguel de carro (apenas para caso de falha)</a:t>
            </a:r>
          </a:p>
        </p:txBody>
      </p:sp>
    </p:spTree>
    <p:extLst>
      <p:ext uri="{BB962C8B-B14F-4D97-AF65-F5344CB8AC3E}">
        <p14:creationId xmlns:p14="http://schemas.microsoft.com/office/powerpoint/2010/main" val="13057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E62-8F5D-A443-897A-36BA82FD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HotelReserve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ReserveHotelCommand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"nextNodeOnSuccess"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CarRent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RentCarCommand</a:t>
            </a: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PlaneTicketsAcquire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BuyPlaneTicketsCommand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UndoCarRent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RevertCarRentCommand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"nextNodeOnSuccess"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UndoHotelReserve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chemeClr val="accent1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BR" spc="-25" dirty="0">
                <a:solidFill>
                  <a:schemeClr val="accent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},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"nextNodeOnFailure"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UndoReserveHotel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BR" b="1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 </a:t>
            </a:r>
            <a:r>
              <a:rPr lang="en-US" spc="-25" dirty="0" err="1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RevertReserveHotelCommand</a:t>
            </a: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BR" spc="-25" dirty="0"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BR" spc="-25" dirty="0">
                <a:solidFill>
                  <a:srgbClr val="292929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D9EEED-3A7A-8B40-A046-F5AC3E6E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9" y="1799998"/>
            <a:ext cx="4284529" cy="28563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EDBAB9-6B40-5842-A120-2EEB078C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Quinto passo: Desfazimento a reserva (apenas para caso de falha)</a:t>
            </a:r>
          </a:p>
        </p:txBody>
      </p:sp>
    </p:spTree>
    <p:extLst>
      <p:ext uri="{BB962C8B-B14F-4D97-AF65-F5344CB8AC3E}">
        <p14:creationId xmlns:p14="http://schemas.microsoft.com/office/powerpoint/2010/main" val="24683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Nosso desafio</a:t>
            </a:r>
          </a:p>
        </p:txBody>
      </p:sp>
      <p:pic>
        <p:nvPicPr>
          <p:cNvPr id="5" name="Picture 4" descr="A person holding a fanned out dollar bills&#10;&#10;Description automatically generated with medium confidence">
            <a:extLst>
              <a:ext uri="{FF2B5EF4-FFF2-40B4-BE49-F238E27FC236}">
                <a16:creationId xmlns:a16="http://schemas.microsoft.com/office/drawing/2014/main" id="{7E060DBA-3809-074F-9099-2CE90F201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56" r="1460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6469-33F2-D742-944A-E445823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2513023"/>
          </a:xfrm>
        </p:spPr>
        <p:txBody>
          <a:bodyPr>
            <a:normAutofit/>
          </a:bodyPr>
          <a:lstStyle/>
          <a:p>
            <a:r>
              <a:rPr lang="en-BR" sz="2000" dirty="0"/>
              <a:t>Remessa da conta global</a:t>
            </a:r>
          </a:p>
          <a:p>
            <a:r>
              <a:rPr lang="en-BR" sz="2000" dirty="0"/>
              <a:t>Diversas etapas</a:t>
            </a:r>
          </a:p>
          <a:p>
            <a:pPr lvl="1"/>
            <a:r>
              <a:rPr lang="en-BR" sz="2000" dirty="0"/>
              <a:t>Débito em moeda nacional</a:t>
            </a:r>
          </a:p>
          <a:p>
            <a:pPr lvl="1"/>
            <a:r>
              <a:rPr lang="en-BR" sz="2000" dirty="0"/>
              <a:t>Crédito em moeda estrangeira</a:t>
            </a:r>
          </a:p>
          <a:p>
            <a:pPr lvl="1"/>
            <a:r>
              <a:rPr lang="en-BR" sz="2000" dirty="0"/>
              <a:t>Formalização do câmbio</a:t>
            </a:r>
          </a:p>
          <a:p>
            <a:pPr lvl="1"/>
            <a:r>
              <a:rPr lang="en-BR" sz="2000" dirty="0"/>
              <a:t>Controles de prevenção a lavagens de dinheiro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8F7A2-9D83-CA4E-9C3E-634F5E476EA5}"/>
              </a:ext>
            </a:extLst>
          </p:cNvPr>
          <p:cNvSpPr txBox="1"/>
          <p:nvPr/>
        </p:nvSpPr>
        <p:spPr>
          <a:xfrm>
            <a:off x="6789420" y="5052060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accent1"/>
                </a:solidFill>
              </a:rPr>
              <a:t>Esse processo consome transacionalmente mais que 6 outros micro-serviços</a:t>
            </a:r>
          </a:p>
        </p:txBody>
      </p:sp>
    </p:spTree>
    <p:extLst>
      <p:ext uri="{BB962C8B-B14F-4D97-AF65-F5344CB8AC3E}">
        <p14:creationId xmlns:p14="http://schemas.microsoft.com/office/powerpoint/2010/main" val="42053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0581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F89F1-FB14-D249-A735-6F29E4EE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3994"/>
            <a:ext cx="10579398" cy="118970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FDB5A80-1803-434C-BCC9-719810A49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8" t="38872"/>
          <a:stretch/>
        </p:blipFill>
        <p:spPr>
          <a:xfrm>
            <a:off x="804672" y="370540"/>
            <a:ext cx="10497266" cy="3913015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02A1EA04-2500-9C48-8978-96C8484C28A3}"/>
              </a:ext>
            </a:extLst>
          </p:cNvPr>
          <p:cNvSpPr/>
          <p:nvPr/>
        </p:nvSpPr>
        <p:spPr>
          <a:xfrm rot="16200000">
            <a:off x="9614757" y="941457"/>
            <a:ext cx="347707" cy="13157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990F5-9377-094E-A827-4D08FA4DDD18}"/>
              </a:ext>
            </a:extLst>
          </p:cNvPr>
          <p:cNvSpPr/>
          <p:nvPr/>
        </p:nvSpPr>
        <p:spPr>
          <a:xfrm>
            <a:off x="7519558" y="1645303"/>
            <a:ext cx="32223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Injeção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dependência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331CFDA-3684-9548-BDED-764AFE98D2B4}"/>
              </a:ext>
            </a:extLst>
          </p:cNvPr>
          <p:cNvSpPr/>
          <p:nvPr/>
        </p:nvSpPr>
        <p:spPr>
          <a:xfrm rot="16200000">
            <a:off x="8727920" y="1509835"/>
            <a:ext cx="347707" cy="2635168"/>
          </a:xfrm>
          <a:prstGeom prst="upArrow">
            <a:avLst>
              <a:gd name="adj1" fmla="val 335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87E30-6920-5548-82EC-36F6EA49B177}"/>
              </a:ext>
            </a:extLst>
          </p:cNvPr>
          <p:cNvSpPr/>
          <p:nvPr/>
        </p:nvSpPr>
        <p:spPr>
          <a:xfrm>
            <a:off x="7556076" y="2926713"/>
            <a:ext cx="28904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Indicação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falha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7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0581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F89F1-FB14-D249-A735-6F29E4EE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3994"/>
            <a:ext cx="10579398" cy="1189708"/>
          </a:xfrm>
        </p:spPr>
        <p:txBody>
          <a:bodyPr>
            <a:normAutofit/>
          </a:bodyPr>
          <a:lstStyle/>
          <a:p>
            <a:r>
              <a:rPr lang="en-BR">
                <a:solidFill>
                  <a:srgbClr val="FFFFFF"/>
                </a:solidFill>
              </a:rPr>
              <a:t>DSL Definition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F93F0FC-FC88-6F46-A797-3573BB6F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"/>
          <a:stretch/>
        </p:blipFill>
        <p:spPr>
          <a:xfrm>
            <a:off x="124586" y="87735"/>
            <a:ext cx="11939570" cy="42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DA51-CEB0-9C40-8C8F-D123FBA8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A60C619C-9A61-4407-B96D-9D563C35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E658BCC-E561-0E41-AA1F-EABECAE97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3">
            <a:extLst>
              <a:ext uri="{FF2B5EF4-FFF2-40B4-BE49-F238E27FC236}">
                <a16:creationId xmlns:a16="http://schemas.microsoft.com/office/drawing/2014/main" id="{FCCB54CE-F643-7C41-8970-3137C7CE20E8}"/>
              </a:ext>
            </a:extLst>
          </p:cNvPr>
          <p:cNvSpPr/>
          <p:nvPr/>
        </p:nvSpPr>
        <p:spPr>
          <a:xfrm>
            <a:off x="224964" y="2393795"/>
            <a:ext cx="8487857" cy="3497375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FFF13EF7-A33A-8D40-AD38-0DC485576115}"/>
              </a:ext>
            </a:extLst>
          </p:cNvPr>
          <p:cNvSpPr txBox="1"/>
          <p:nvPr/>
        </p:nvSpPr>
        <p:spPr>
          <a:xfrm>
            <a:off x="330982" y="2502850"/>
            <a:ext cx="41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  <a:cs typeface="Gotham HTF Light"/>
              </a:rPr>
              <a:t>DEFINIÇÃO</a:t>
            </a: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B271F797-B951-E34B-9F54-35A558BB9AA6}"/>
              </a:ext>
            </a:extLst>
          </p:cNvPr>
          <p:cNvSpPr txBox="1"/>
          <p:nvPr/>
        </p:nvSpPr>
        <p:spPr>
          <a:xfrm>
            <a:off x="118947" y="3368339"/>
            <a:ext cx="878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Gotham HTF" pitchFamily="50" charset="0"/>
              <a:cs typeface="Gotham HTF Ligh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Gotham HTF" pitchFamily="50" charset="0"/>
                <a:cs typeface="Gotham HTF Light"/>
              </a:rPr>
              <a:t> 	</a:t>
            </a:r>
            <a:r>
              <a:rPr lang="pt-BR" sz="2400" dirty="0">
                <a:solidFill>
                  <a:schemeClr val="bg1"/>
                </a:solidFill>
              </a:rPr>
              <a:t>O padrão Saga determina que toda ação tenha uma ação compensatória correspondente. Assim sendo, ao ocorrer uma falha, a ação compensatórias de cada ação previamente executada com sucesso deve ser também executada.</a:t>
            </a:r>
            <a:endParaRPr lang="en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3">
            <a:extLst>
              <a:ext uri="{FF2B5EF4-FFF2-40B4-BE49-F238E27FC236}">
                <a16:creationId xmlns:a16="http://schemas.microsoft.com/office/drawing/2014/main" id="{0459FB13-ACEC-5045-937C-077C89C40060}"/>
              </a:ext>
            </a:extLst>
          </p:cNvPr>
          <p:cNvSpPr/>
          <p:nvPr/>
        </p:nvSpPr>
        <p:spPr>
          <a:xfrm>
            <a:off x="2337873" y="0"/>
            <a:ext cx="9854127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" name="TextBox 59">
            <a:extLst>
              <a:ext uri="{FF2B5EF4-FFF2-40B4-BE49-F238E27FC236}">
                <a16:creationId xmlns:a16="http://schemas.microsoft.com/office/drawing/2014/main" id="{AAE160DA-CB62-4C5B-B261-F2F86745684B}"/>
              </a:ext>
            </a:extLst>
          </p:cNvPr>
          <p:cNvSpPr txBox="1"/>
          <p:nvPr/>
        </p:nvSpPr>
        <p:spPr>
          <a:xfrm>
            <a:off x="184324" y="63019"/>
            <a:ext cx="2153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</a:rPr>
              <a:t>SAGA</a:t>
            </a:r>
          </a:p>
          <a:p>
            <a:r>
              <a:rPr lang="pt-BR" sz="3200" dirty="0">
                <a:solidFill>
                  <a:schemeClr val="accent1"/>
                </a:solidFill>
                <a:latin typeface="Gotham HTF" pitchFamily="50" charset="0"/>
              </a:rPr>
              <a:t>PATTERN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DA8B4-A7A7-1A42-9F81-CAC5A4C2759F}"/>
              </a:ext>
            </a:extLst>
          </p:cNvPr>
          <p:cNvSpPr txBox="1"/>
          <p:nvPr/>
        </p:nvSpPr>
        <p:spPr>
          <a:xfrm>
            <a:off x="109303" y="3507353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Hector Molina</a:t>
            </a:r>
          </a:p>
        </p:txBody>
      </p:sp>
      <p:pic>
        <p:nvPicPr>
          <p:cNvPr id="4" name="Picture 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23829EE6-CED9-3146-AED5-F3F252F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4" y="1209143"/>
            <a:ext cx="1783443" cy="2229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1E4B6-4053-984B-92E7-6C27730DF9C3}"/>
              </a:ext>
            </a:extLst>
          </p:cNvPr>
          <p:cNvSpPr txBox="1"/>
          <p:nvPr/>
        </p:nvSpPr>
        <p:spPr>
          <a:xfrm>
            <a:off x="109303" y="6260248"/>
            <a:ext cx="206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Kenneth Salem</a:t>
            </a:r>
          </a:p>
        </p:txBody>
      </p:sp>
      <p:pic>
        <p:nvPicPr>
          <p:cNvPr id="11" name="Picture 10" descr="A picture containing person, person, wall&#10;&#10;Description automatically generated">
            <a:extLst>
              <a:ext uri="{FF2B5EF4-FFF2-40B4-BE49-F238E27FC236}">
                <a16:creationId xmlns:a16="http://schemas.microsoft.com/office/drawing/2014/main" id="{2156FE66-EC7F-A94E-AB95-23A0F76B88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80"/>
          <a:stretch/>
        </p:blipFill>
        <p:spPr>
          <a:xfrm>
            <a:off x="211564" y="4141948"/>
            <a:ext cx="1816763" cy="2118299"/>
          </a:xfrm>
          <a:prstGeom prst="rect">
            <a:avLst/>
          </a:prstGeom>
        </p:spPr>
      </p:pic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EE743D1F-5D64-4BD3-A1AF-8378C7672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69928"/>
              </p:ext>
            </p:extLst>
          </p:nvPr>
        </p:nvGraphicFramePr>
        <p:xfrm>
          <a:off x="2283087" y="0"/>
          <a:ext cx="99089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2EB0E8-F6CC-0B4C-A1EC-22C9B2971535}"/>
              </a:ext>
            </a:extLst>
          </p:cNvPr>
          <p:cNvSpPr/>
          <p:nvPr/>
        </p:nvSpPr>
        <p:spPr>
          <a:xfrm>
            <a:off x="3829050" y="4960620"/>
            <a:ext cx="1588770" cy="12001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 Big System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51719A5-0A8B-3C4E-9A35-44267B569614}"/>
              </a:ext>
            </a:extLst>
          </p:cNvPr>
          <p:cNvSpPr/>
          <p:nvPr/>
        </p:nvSpPr>
        <p:spPr>
          <a:xfrm>
            <a:off x="6473192" y="4387111"/>
            <a:ext cx="594360" cy="7658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DB1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CED439D-41BE-AA4F-9372-475D6B924106}"/>
              </a:ext>
            </a:extLst>
          </p:cNvPr>
          <p:cNvSpPr/>
          <p:nvPr/>
        </p:nvSpPr>
        <p:spPr>
          <a:xfrm>
            <a:off x="6481754" y="5713661"/>
            <a:ext cx="594360" cy="7658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DBn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DE413-A4EC-4940-95C8-3BD21D18FE86}"/>
              </a:ext>
            </a:extLst>
          </p:cNvPr>
          <p:cNvCxnSpPr>
            <a:endCxn id="5" idx="2"/>
          </p:cNvCxnSpPr>
          <p:nvPr/>
        </p:nvCxnSpPr>
        <p:spPr>
          <a:xfrm flipV="1">
            <a:off x="5581652" y="4770016"/>
            <a:ext cx="891540" cy="24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>
            <a:extLst>
              <a:ext uri="{FF2B5EF4-FFF2-40B4-BE49-F238E27FC236}">
                <a16:creationId xmlns:a16="http://schemas.microsoft.com/office/drawing/2014/main" id="{A3E8D25D-CD90-FF44-BF5D-F00C842F526D}"/>
              </a:ext>
            </a:extLst>
          </p:cNvPr>
          <p:cNvSpPr/>
          <p:nvPr/>
        </p:nvSpPr>
        <p:spPr>
          <a:xfrm rot="14532630">
            <a:off x="5752923" y="4479267"/>
            <a:ext cx="324663" cy="962705"/>
          </a:xfrm>
          <a:prstGeom prst="downArrow">
            <a:avLst>
              <a:gd name="adj1" fmla="val 50000"/>
              <a:gd name="adj2" fmla="val 5858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5B93D19-9F9A-DE41-86D4-73FA6244A647}"/>
              </a:ext>
            </a:extLst>
          </p:cNvPr>
          <p:cNvSpPr/>
          <p:nvPr/>
        </p:nvSpPr>
        <p:spPr>
          <a:xfrm rot="17669996">
            <a:off x="5784339" y="5420957"/>
            <a:ext cx="324663" cy="962705"/>
          </a:xfrm>
          <a:prstGeom prst="downArrow">
            <a:avLst>
              <a:gd name="adj1" fmla="val 50000"/>
              <a:gd name="adj2" fmla="val 5858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9081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>
            <a:extLst>
              <a:ext uri="{FF2B5EF4-FFF2-40B4-BE49-F238E27FC236}">
                <a16:creationId xmlns:a16="http://schemas.microsoft.com/office/drawing/2014/main" id="{6F327A24-D9D6-814C-A37E-84341C4D6208}"/>
              </a:ext>
            </a:extLst>
          </p:cNvPr>
          <p:cNvSpPr/>
          <p:nvPr/>
        </p:nvSpPr>
        <p:spPr>
          <a:xfrm>
            <a:off x="996803" y="1655403"/>
            <a:ext cx="10198394" cy="4256299"/>
          </a:xfrm>
          <a:prstGeom prst="snip2DiagRect">
            <a:avLst/>
          </a:prstGeom>
          <a:effectLst>
            <a:outerShdw blurRad="778222" dist="38100" dir="7680000" algn="tr" rotWithShape="0">
              <a:schemeClr val="accent1">
                <a:alpha val="40000"/>
              </a:scheme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11570-15AD-644D-A719-84D1CFF4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clássico case da agência de viagens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4D65A9-7715-134A-98B9-C56CDD189EE0}"/>
              </a:ext>
            </a:extLst>
          </p:cNvPr>
          <p:cNvSpPr/>
          <p:nvPr/>
        </p:nvSpPr>
        <p:spPr>
          <a:xfrm>
            <a:off x="6478751" y="2381029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354D30-68BE-154E-8A33-8EBD8A4A429E}"/>
              </a:ext>
            </a:extLst>
          </p:cNvPr>
          <p:cNvSpPr/>
          <p:nvPr/>
        </p:nvSpPr>
        <p:spPr>
          <a:xfrm>
            <a:off x="7799411" y="237294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7AC358-20CD-7945-B719-598C7641598C}"/>
              </a:ext>
            </a:extLst>
          </p:cNvPr>
          <p:cNvSpPr/>
          <p:nvPr/>
        </p:nvSpPr>
        <p:spPr>
          <a:xfrm>
            <a:off x="9120071" y="2394631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4314A9AF-E1D3-514A-BEA4-69460EE52162}"/>
              </a:ext>
            </a:extLst>
          </p:cNvPr>
          <p:cNvSpPr/>
          <p:nvPr/>
        </p:nvSpPr>
        <p:spPr>
          <a:xfrm>
            <a:off x="1652816" y="3128358"/>
            <a:ext cx="788757" cy="989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900" dirty="0"/>
              <a:t>MySQL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2F2D498-3BE7-EB4F-8161-4CD0C62E5D7F}"/>
              </a:ext>
            </a:extLst>
          </p:cNvPr>
          <p:cNvSpPr/>
          <p:nvPr/>
        </p:nvSpPr>
        <p:spPr>
          <a:xfrm>
            <a:off x="7881384" y="3343379"/>
            <a:ext cx="589548" cy="649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700" dirty="0"/>
              <a:t>MongoDB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560C5B8-0492-5141-AE4A-9AAD252EC9E7}"/>
              </a:ext>
            </a:extLst>
          </p:cNvPr>
          <p:cNvSpPr/>
          <p:nvPr/>
        </p:nvSpPr>
        <p:spPr>
          <a:xfrm>
            <a:off x="9111496" y="3854211"/>
            <a:ext cx="1266107" cy="7583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100" dirty="0">
                <a:solidFill>
                  <a:schemeClr val="accent1"/>
                </a:solidFill>
              </a:rPr>
              <a:t>External 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F514C5-1898-BA44-A178-E94D9E9E3A1F}"/>
              </a:ext>
            </a:extLst>
          </p:cNvPr>
          <p:cNvCxnSpPr>
            <a:cxnSpLocks/>
          </p:cNvCxnSpPr>
          <p:nvPr/>
        </p:nvCxnSpPr>
        <p:spPr>
          <a:xfrm>
            <a:off x="9744550" y="3335710"/>
            <a:ext cx="0" cy="5165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6DC9F-E752-9A4D-B524-5D403A74C944}"/>
              </a:ext>
            </a:extLst>
          </p:cNvPr>
          <p:cNvCxnSpPr>
            <a:cxnSpLocks/>
          </p:cNvCxnSpPr>
          <p:nvPr/>
        </p:nvCxnSpPr>
        <p:spPr>
          <a:xfrm>
            <a:off x="5805377" y="1998921"/>
            <a:ext cx="0" cy="333862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6F6BFE-C8C3-FC4A-91D5-5387FB2D5B60}"/>
              </a:ext>
            </a:extLst>
          </p:cNvPr>
          <p:cNvSpPr/>
          <p:nvPr/>
        </p:nvSpPr>
        <p:spPr>
          <a:xfrm>
            <a:off x="2460230" y="2510543"/>
            <a:ext cx="1905601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Travel</a:t>
            </a:r>
          </a:p>
          <a:p>
            <a:pPr algn="ctr"/>
            <a:r>
              <a:rPr lang="en-BR" dirty="0"/>
              <a:t>Agency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6BEF913-4A1F-D54F-A140-6DE3D9B234DB}"/>
              </a:ext>
            </a:extLst>
          </p:cNvPr>
          <p:cNvSpPr/>
          <p:nvPr/>
        </p:nvSpPr>
        <p:spPr>
          <a:xfrm>
            <a:off x="6465765" y="3335710"/>
            <a:ext cx="589548" cy="649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900" dirty="0"/>
              <a:t>PostGre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3AC91-4243-2241-A619-91A3FC240D46}"/>
              </a:ext>
            </a:extLst>
          </p:cNvPr>
          <p:cNvSpPr/>
          <p:nvPr/>
        </p:nvSpPr>
        <p:spPr>
          <a:xfrm>
            <a:off x="2062541" y="4988372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Monolito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0D905D-B5A8-7E43-9658-A58F812863DC}"/>
              </a:ext>
            </a:extLst>
          </p:cNvPr>
          <p:cNvSpPr/>
          <p:nvPr/>
        </p:nvSpPr>
        <p:spPr>
          <a:xfrm>
            <a:off x="6318347" y="4894408"/>
            <a:ext cx="4380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Micro-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serviços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6" name="Graphic 25" descr="Table outline">
            <a:extLst>
              <a:ext uri="{FF2B5EF4-FFF2-40B4-BE49-F238E27FC236}">
                <a16:creationId xmlns:a16="http://schemas.microsoft.com/office/drawing/2014/main" id="{E26440BD-1339-C84D-B97A-CF1F6B1E8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830" y="4108962"/>
            <a:ext cx="914400" cy="7823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A8E7B1-483B-654F-98CF-EDF8433DACB0}"/>
              </a:ext>
            </a:extLst>
          </p:cNvPr>
          <p:cNvSpPr txBox="1"/>
          <p:nvPr/>
        </p:nvSpPr>
        <p:spPr>
          <a:xfrm>
            <a:off x="1657013" y="4678229"/>
            <a:ext cx="71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b_hotel</a:t>
            </a:r>
          </a:p>
        </p:txBody>
      </p:sp>
      <p:pic>
        <p:nvPicPr>
          <p:cNvPr id="28" name="Graphic 27" descr="Table outline">
            <a:extLst>
              <a:ext uri="{FF2B5EF4-FFF2-40B4-BE49-F238E27FC236}">
                <a16:creationId xmlns:a16="http://schemas.microsoft.com/office/drawing/2014/main" id="{A9277D42-4C75-504B-8220-993A1BC37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94" y="4118170"/>
            <a:ext cx="914400" cy="7823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E94827-305F-4647-976B-CF158A4C35E5}"/>
              </a:ext>
            </a:extLst>
          </p:cNvPr>
          <p:cNvSpPr txBox="1"/>
          <p:nvPr/>
        </p:nvSpPr>
        <p:spPr>
          <a:xfrm>
            <a:off x="2883277" y="4687437"/>
            <a:ext cx="71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b_car</a:t>
            </a:r>
          </a:p>
        </p:txBody>
      </p:sp>
      <p:pic>
        <p:nvPicPr>
          <p:cNvPr id="30" name="Graphic 29" descr="Table outline">
            <a:extLst>
              <a:ext uri="{FF2B5EF4-FFF2-40B4-BE49-F238E27FC236}">
                <a16:creationId xmlns:a16="http://schemas.microsoft.com/office/drawing/2014/main" id="{30BC80D6-FED1-134A-A9E2-C4C51FFB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2240" y="4108962"/>
            <a:ext cx="914400" cy="7823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4BF245-5DAC-5042-9B1A-BD45ACA077C1}"/>
              </a:ext>
            </a:extLst>
          </p:cNvPr>
          <p:cNvSpPr txBox="1"/>
          <p:nvPr/>
        </p:nvSpPr>
        <p:spPr>
          <a:xfrm>
            <a:off x="4083423" y="4678229"/>
            <a:ext cx="7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</a:t>
            </a:r>
            <a:r>
              <a:rPr lang="en-BR" sz="1100" dirty="0">
                <a:solidFill>
                  <a:schemeClr val="bg1"/>
                </a:solidFill>
              </a:rPr>
              <a:t>b_tickets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11D389-32DB-8B4D-940D-ED8A26D65A1F}"/>
              </a:ext>
            </a:extLst>
          </p:cNvPr>
          <p:cNvCxnSpPr>
            <a:cxnSpLocks/>
          </p:cNvCxnSpPr>
          <p:nvPr/>
        </p:nvCxnSpPr>
        <p:spPr>
          <a:xfrm>
            <a:off x="2370366" y="4561840"/>
            <a:ext cx="5129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2309C-E954-5D40-B6A6-E52844B097F1}"/>
              </a:ext>
            </a:extLst>
          </p:cNvPr>
          <p:cNvCxnSpPr>
            <a:cxnSpLocks/>
          </p:cNvCxnSpPr>
          <p:nvPr/>
        </p:nvCxnSpPr>
        <p:spPr>
          <a:xfrm>
            <a:off x="3570512" y="4561840"/>
            <a:ext cx="5129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3" grpId="0" animBg="1"/>
      <p:bldP spid="20" grpId="0" animBg="1"/>
      <p:bldP spid="16" grpId="0"/>
      <p:bldP spid="22" grpId="0"/>
      <p:bldP spid="27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BR" sz="4000">
                <a:solidFill>
                  <a:srgbClr val="FFFFFF"/>
                </a:solidFill>
              </a:rPr>
              <a:t>Saga Coreografado</a:t>
            </a:r>
          </a:p>
        </p:txBody>
      </p:sp>
      <p:pic>
        <p:nvPicPr>
          <p:cNvPr id="5" name="Content Placeholder 4" descr="A group of women dancing on a stage&#10;&#10;Description automatically generated with medium confidence">
            <a:extLst>
              <a:ext uri="{FF2B5EF4-FFF2-40B4-BE49-F238E27FC236}">
                <a16:creationId xmlns:a16="http://schemas.microsoft.com/office/drawing/2014/main" id="{9FBD0685-A1D8-104E-AEA5-D96100AED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22165" y="1299911"/>
            <a:ext cx="5629275" cy="3752850"/>
          </a:xfrm>
          <a:effectLst>
            <a:softEdge rad="6350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0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DDB-C0F1-7844-B6B6-BC4FD17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5E1-FA42-1148-A26E-E3D9AB1A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Um determinado “nó” (que pode ser entendido como um micro-serviço) tem conhecimento do próximo “nó” a ser executado.</a:t>
            </a:r>
          </a:p>
          <a:p>
            <a:r>
              <a:rPr lang="en-BR" dirty="0"/>
              <a:t>A comunicação entre os nós costuma ser feita através de alguma forma de troca de mensagens.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5AFCE2-B944-D346-BFCB-0C21B65710F2}"/>
              </a:ext>
            </a:extLst>
          </p:cNvPr>
          <p:cNvSpPr/>
          <p:nvPr/>
        </p:nvSpPr>
        <p:spPr>
          <a:xfrm>
            <a:off x="2592456" y="4278409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8FB739-A038-F74C-9FBA-E48DE7A5F4BD}"/>
              </a:ext>
            </a:extLst>
          </p:cNvPr>
          <p:cNvSpPr/>
          <p:nvPr/>
        </p:nvSpPr>
        <p:spPr>
          <a:xfrm>
            <a:off x="5512904" y="4278409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5E7012-B88A-FB4F-A408-37B3BC35E291}"/>
              </a:ext>
            </a:extLst>
          </p:cNvPr>
          <p:cNvSpPr/>
          <p:nvPr/>
        </p:nvSpPr>
        <p:spPr>
          <a:xfrm>
            <a:off x="8433352" y="4278409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D968D69-5D70-BB45-9ABF-237C9C3D7D13}"/>
              </a:ext>
            </a:extLst>
          </p:cNvPr>
          <p:cNvSpPr/>
          <p:nvPr/>
        </p:nvSpPr>
        <p:spPr>
          <a:xfrm rot="5400000">
            <a:off x="4309110" y="5372102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174D626-014A-0345-AEB1-3DD835BFB9C9}"/>
              </a:ext>
            </a:extLst>
          </p:cNvPr>
          <p:cNvSpPr/>
          <p:nvPr/>
        </p:nvSpPr>
        <p:spPr>
          <a:xfrm rot="5400000">
            <a:off x="7562851" y="5372101"/>
            <a:ext cx="320040" cy="6791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9EB68-6026-F942-A3F6-3AECBD91E015}"/>
              </a:ext>
            </a:extLst>
          </p:cNvPr>
          <p:cNvCxnSpPr>
            <a:endCxn id="7" idx="3"/>
          </p:cNvCxnSpPr>
          <p:nvPr/>
        </p:nvCxnSpPr>
        <p:spPr>
          <a:xfrm>
            <a:off x="3326130" y="5206061"/>
            <a:ext cx="803434" cy="50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BF9522-91E2-9B41-B96A-183C52284BD8}"/>
              </a:ext>
            </a:extLst>
          </p:cNvPr>
          <p:cNvCxnSpPr>
            <a:stCxn id="7" idx="1"/>
          </p:cNvCxnSpPr>
          <p:nvPr/>
        </p:nvCxnSpPr>
        <p:spPr>
          <a:xfrm flipV="1">
            <a:off x="4808697" y="5206061"/>
            <a:ext cx="1100613" cy="50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1D6B1-D275-7544-93C7-9945B8B981E9}"/>
              </a:ext>
            </a:extLst>
          </p:cNvPr>
          <p:cNvCxnSpPr>
            <a:stCxn id="5" idx="2"/>
            <a:endCxn id="8" idx="3"/>
          </p:cNvCxnSpPr>
          <p:nvPr/>
        </p:nvCxnSpPr>
        <p:spPr>
          <a:xfrm>
            <a:off x="6096000" y="5206061"/>
            <a:ext cx="1287305" cy="5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88284-F344-794B-831E-8BAB0BFEF0E0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V="1">
            <a:off x="8062438" y="5206061"/>
            <a:ext cx="954010" cy="50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325A9-E501-CF47-9D74-F111799B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BR" dirty="0">
                <a:solidFill>
                  <a:srgbClr val="FFFFFF"/>
                </a:solidFill>
              </a:rPr>
              <a:t>Saga Coreografado: Caminho Feliz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9FF626-C470-5E41-9A4F-0645800D0680}"/>
              </a:ext>
            </a:extLst>
          </p:cNvPr>
          <p:cNvSpPr/>
          <p:nvPr/>
        </p:nvSpPr>
        <p:spPr>
          <a:xfrm>
            <a:off x="6178326" y="2243256"/>
            <a:ext cx="1166191" cy="9276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Hotel</a:t>
            </a:r>
          </a:p>
          <a:p>
            <a:pPr algn="ctr"/>
            <a:r>
              <a:rPr lang="en-BR" dirty="0"/>
              <a:t>Booking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CA8472-483C-A240-A107-02B4971D4353}"/>
              </a:ext>
            </a:extLst>
          </p:cNvPr>
          <p:cNvSpPr/>
          <p:nvPr/>
        </p:nvSpPr>
        <p:spPr>
          <a:xfrm>
            <a:off x="8425094" y="2206966"/>
            <a:ext cx="1166191" cy="9276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Car</a:t>
            </a:r>
          </a:p>
          <a:p>
            <a:pPr algn="ctr"/>
            <a:r>
              <a:rPr lang="en-BR" dirty="0"/>
              <a:t>Rental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3A478C-CE74-E542-B861-F127AF48B7BD}"/>
              </a:ext>
            </a:extLst>
          </p:cNvPr>
          <p:cNvSpPr/>
          <p:nvPr/>
        </p:nvSpPr>
        <p:spPr>
          <a:xfrm>
            <a:off x="10671862" y="2206966"/>
            <a:ext cx="1166191" cy="9276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Tickets</a:t>
            </a:r>
          </a:p>
          <a:p>
            <a:pPr algn="ctr"/>
            <a:r>
              <a:rPr lang="en-BR" dirty="0"/>
              <a:t>Acquiring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6017018-1934-5047-AF03-1E0F44C4956A}"/>
              </a:ext>
            </a:extLst>
          </p:cNvPr>
          <p:cNvSpPr/>
          <p:nvPr/>
        </p:nvSpPr>
        <p:spPr>
          <a:xfrm rot="16200000">
            <a:off x="7832497" y="2173029"/>
            <a:ext cx="104616" cy="108057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A010371-D238-0441-BD46-954B4C935413}"/>
              </a:ext>
            </a:extLst>
          </p:cNvPr>
          <p:cNvSpPr/>
          <p:nvPr/>
        </p:nvSpPr>
        <p:spPr>
          <a:xfrm rot="16200000">
            <a:off x="10080884" y="2197974"/>
            <a:ext cx="118159" cy="10637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BC354-D5B9-9640-B495-4A62C8C7B0C2}"/>
              </a:ext>
            </a:extLst>
          </p:cNvPr>
          <p:cNvSpPr txBox="1"/>
          <p:nvPr/>
        </p:nvSpPr>
        <p:spPr>
          <a:xfrm>
            <a:off x="6178325" y="3602070"/>
            <a:ext cx="56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Uma vez que a </a:t>
            </a:r>
            <a:r>
              <a:rPr lang="en-BR" dirty="0">
                <a:solidFill>
                  <a:schemeClr val="accent1"/>
                </a:solidFill>
              </a:rPr>
              <a:t>reserva do quarto do hotel </a:t>
            </a:r>
            <a:r>
              <a:rPr lang="en-BR" dirty="0"/>
              <a:t>tenha sido feita, o “nó” sabe que precisa acionar próximo “no” (</a:t>
            </a:r>
            <a:r>
              <a:rPr lang="en-BR" dirty="0">
                <a:solidFill>
                  <a:schemeClr val="accent1"/>
                </a:solidFill>
              </a:rPr>
              <a:t>aluguel de carro</a:t>
            </a:r>
            <a:r>
              <a:rPr lang="en-B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F31F1-4F5B-7442-847C-3ECB39719855}"/>
              </a:ext>
            </a:extLst>
          </p:cNvPr>
          <p:cNvSpPr txBox="1"/>
          <p:nvPr/>
        </p:nvSpPr>
        <p:spPr>
          <a:xfrm>
            <a:off x="6082111" y="4677544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Executado com sucesso, o “nó” </a:t>
            </a:r>
            <a:r>
              <a:rPr lang="en-BR" dirty="0">
                <a:solidFill>
                  <a:schemeClr val="accent1"/>
                </a:solidFill>
              </a:rPr>
              <a:t>de aluguel de carro </a:t>
            </a:r>
            <a:r>
              <a:rPr lang="en-BR" dirty="0"/>
              <a:t>sabe que precisa acionar o passo final, de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7B488A6-2584-F640-A36A-EB3DA3FD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899"/>
              </p:ext>
            </p:extLst>
          </p:nvPr>
        </p:nvGraphicFramePr>
        <p:xfrm>
          <a:off x="5884808" y="157590"/>
          <a:ext cx="60821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370">
                  <a:extLst>
                    <a:ext uri="{9D8B030D-6E8A-4147-A177-3AD203B41FA5}">
                      <a16:colId xmlns:a16="http://schemas.microsoft.com/office/drawing/2014/main" val="3726659082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3021098996"/>
                    </a:ext>
                  </a:extLst>
                </a:gridCol>
                <a:gridCol w="2027370">
                  <a:extLst>
                    <a:ext uri="{9D8B030D-6E8A-4147-A177-3AD203B41FA5}">
                      <a16:colId xmlns:a16="http://schemas.microsoft.com/office/drawing/2014/main" val="16271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Passo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Feito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Desfeito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Reserva 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0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Aluga carro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6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Compra passagens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1598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88604C0-3AD0-8443-9E3D-17DAC04A4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3" y="521381"/>
            <a:ext cx="377889" cy="37788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E80FDCB8-AE47-084C-BC9A-FDB14A2EE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867915"/>
            <a:ext cx="377889" cy="37788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6893E576-2E39-2045-A12C-BE581E6AD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862" y="1283205"/>
            <a:ext cx="377889" cy="3778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248BE0-9419-C94B-9389-1A61CC842E10}"/>
              </a:ext>
            </a:extLst>
          </p:cNvPr>
          <p:cNvSpPr txBox="1"/>
          <p:nvPr/>
        </p:nvSpPr>
        <p:spPr>
          <a:xfrm>
            <a:off x="6096000" y="5563535"/>
            <a:ext cx="5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Finalmente, o último “nó”, de </a:t>
            </a:r>
            <a:r>
              <a:rPr lang="en-BR" dirty="0">
                <a:solidFill>
                  <a:schemeClr val="accent1"/>
                </a:solidFill>
              </a:rPr>
              <a:t>compra de passagens</a:t>
            </a:r>
            <a:r>
              <a:rPr lang="en-BR" dirty="0"/>
              <a:t>, é executado</a:t>
            </a:r>
          </a:p>
        </p:txBody>
      </p:sp>
    </p:spTree>
    <p:extLst>
      <p:ext uri="{BB962C8B-B14F-4D97-AF65-F5344CB8AC3E}">
        <p14:creationId xmlns:p14="http://schemas.microsoft.com/office/powerpoint/2010/main" val="14571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3" grpId="0"/>
      <p:bldP spid="1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1798</Words>
  <Application>Microsoft Macintosh PowerPoint</Application>
  <PresentationFormat>Widescreen</PresentationFormat>
  <Paragraphs>238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Gotham HTF</vt:lpstr>
      <vt:lpstr>Menlo</vt:lpstr>
      <vt:lpstr>Office Theme</vt:lpstr>
      <vt:lpstr>Sagas: Indo além de coreografia e orquestração</vt:lpstr>
      <vt:lpstr>Quem somos</vt:lpstr>
      <vt:lpstr>Nosso desafio</vt:lpstr>
      <vt:lpstr>PowerPoint Presentation</vt:lpstr>
      <vt:lpstr>PowerPoint Presentation</vt:lpstr>
      <vt:lpstr>O clássico case da agência de viagens</vt:lpstr>
      <vt:lpstr>Saga Coreografado</vt:lpstr>
      <vt:lpstr>O que é?</vt:lpstr>
      <vt:lpstr>Saga Coreografado: Caminho Feliz</vt:lpstr>
      <vt:lpstr>Saga Coreografado: Compensação</vt:lpstr>
      <vt:lpstr>Saga Coreografado</vt:lpstr>
      <vt:lpstr>Saga Coreografado</vt:lpstr>
      <vt:lpstr>Saga Orquestrado</vt:lpstr>
      <vt:lpstr>O que é?</vt:lpstr>
      <vt:lpstr>Saga Orquestrado: Caminho Feliz</vt:lpstr>
      <vt:lpstr>Saga Orquestrado: Compensação</vt:lpstr>
      <vt:lpstr>Saga Orquestrado</vt:lpstr>
      <vt:lpstr>Saga Orquestrado</vt:lpstr>
      <vt:lpstr>Indo além da coreografia e da orquestraço</vt:lpstr>
      <vt:lpstr>O que um produto entende como Saga não deveria afetar outros times</vt:lpstr>
      <vt:lpstr>O que queremos?</vt:lpstr>
      <vt:lpstr>Transformado o seu micro-serviço no orquestrador</vt:lpstr>
      <vt:lpstr>PowerPoint Presentation</vt:lpstr>
      <vt:lpstr>Dumb Orchestrator</vt:lpstr>
      <vt:lpstr>Primeiro passo: Reserve o quarto de Hotel</vt:lpstr>
      <vt:lpstr>Segundo passo: Aluguel de carro</vt:lpstr>
      <vt:lpstr>Terceiro passo: Compra de passagem ou desfazimento da reserva</vt:lpstr>
      <vt:lpstr>Quarto passo: Desfazimento do aluguel de carro (apenas para caso de falha)</vt:lpstr>
      <vt:lpstr>Quinto passo: Desfazimento a reserva (apenas para caso de falha)</vt:lpstr>
      <vt:lpstr>Command</vt:lpstr>
      <vt:lpstr>DSL Definition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Sagas: Indo além de coreografia e orquestração</dc:title>
  <dc:creator>Sidharta Sanches Rezende</dc:creator>
  <cp:lastModifiedBy>Sidharta Sanches Rezende</cp:lastModifiedBy>
  <cp:revision>103</cp:revision>
  <dcterms:created xsi:type="dcterms:W3CDTF">2021-04-10T14:33:11Z</dcterms:created>
  <dcterms:modified xsi:type="dcterms:W3CDTF">2021-05-25T11:46:33Z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b08852-3f9a-4e7a-955a-436074c39988_Enabled">
    <vt:lpwstr>true</vt:lpwstr>
  </property>
  <property fmtid="{D5CDD505-2E9C-101B-9397-08002B2CF9AE}" pid="3" name="MSIP_Label_9eb08852-3f9a-4e7a-955a-436074c39988_SetDate">
    <vt:lpwstr>2021-05-10T02:20:19Z</vt:lpwstr>
  </property>
  <property fmtid="{D5CDD505-2E9C-101B-9397-08002B2CF9AE}" pid="4" name="MSIP_Label_9eb08852-3f9a-4e7a-955a-436074c39988_Method">
    <vt:lpwstr>Privileged</vt:lpwstr>
  </property>
  <property fmtid="{D5CDD505-2E9C-101B-9397-08002B2CF9AE}" pid="5" name="MSIP_Label_9eb08852-3f9a-4e7a-955a-436074c39988_Name">
    <vt:lpwstr>Pública.</vt:lpwstr>
  </property>
  <property fmtid="{D5CDD505-2E9C-101B-9397-08002B2CF9AE}" pid="6" name="MSIP_Label_9eb08852-3f9a-4e7a-955a-436074c39988_SiteId">
    <vt:lpwstr>5294678f-1f14-4cfa-b713-3d3b5db9b4c6</vt:lpwstr>
  </property>
  <property fmtid="{D5CDD505-2E9C-101B-9397-08002B2CF9AE}" pid="7" name="MSIP_Label_9eb08852-3f9a-4e7a-955a-436074c39988_ActionId">
    <vt:lpwstr>a8bb368f-c13c-4623-ae7d-1791541bcf63</vt:lpwstr>
  </property>
  <property fmtid="{D5CDD505-2E9C-101B-9397-08002B2CF9AE}" pid="8" name="MSIP_Label_9eb08852-3f9a-4e7a-955a-436074c3998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Classificação: Pública</vt:lpwstr>
  </property>
</Properties>
</file>