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Nixie One"/>
      <p:regular r:id="rId18"/>
    </p:embeddedFont>
    <p:embeddedFont>
      <p:font typeface="Helvetica Neue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.fntdata"/><Relationship Id="rId11" Type="http://schemas.openxmlformats.org/officeDocument/2006/relationships/slide" Target="slides/slide7.xml"/><Relationship Id="rId22" Type="http://schemas.openxmlformats.org/officeDocument/2006/relationships/font" Target="fonts/HelveticaNeue-boldItalic.fntdata"/><Relationship Id="rId10" Type="http://schemas.openxmlformats.org/officeDocument/2006/relationships/slide" Target="slides/slide6.xml"/><Relationship Id="rId21" Type="http://schemas.openxmlformats.org/officeDocument/2006/relationships/font" Target="fonts/HelveticaNeue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19" Type="http://schemas.openxmlformats.org/officeDocument/2006/relationships/font" Target="fonts/HelveticaNeue-regular.fntdata"/><Relationship Id="rId6" Type="http://schemas.openxmlformats.org/officeDocument/2006/relationships/slide" Target="slides/slide2.xml"/><Relationship Id="rId18" Type="http://schemas.openxmlformats.org/officeDocument/2006/relationships/font" Target="fonts/NixieOn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fa8825289b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fa8825289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fa8825289b_1_3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fa8825289b_1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fa93914c1b_1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fa93914c1b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 rot="10800000">
            <a:off x="3919993" y="3977033"/>
            <a:ext cx="1303500" cy="11283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 flipH="1" rot="10800000">
            <a:off x="2809875" y="-172875"/>
            <a:ext cx="1111500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flipH="1" rot="10800000">
            <a:off x="3602723" y="1360109"/>
            <a:ext cx="493800" cy="427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flipH="1" rot="10800000">
            <a:off x="5278915" y="855279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flipH="1" rot="10800000">
            <a:off x="5365799" y="352324"/>
            <a:ext cx="493800" cy="427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flipH="1" rot="10800000">
            <a:off x="5010533" y="4576648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"/>
          <p:cNvSpPr/>
          <p:nvPr/>
        </p:nvSpPr>
        <p:spPr>
          <a:xfrm flipH="1" rot="10800000">
            <a:off x="5133679" y="4056450"/>
            <a:ext cx="540000" cy="467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 flipH="1" rot="10800000">
            <a:off x="3530384" y="4576662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flipH="1" rot="10800000">
            <a:off x="-94969" y="303826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" name="Google Shape;52;p3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"/>
          <p:cNvSpPr/>
          <p:nvPr/>
        </p:nvSpPr>
        <p:spPr>
          <a:xfrm flipH="1" rot="10800000">
            <a:off x="66674" y="31354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 flipH="1" rot="10800000">
            <a:off x="828675" y="35165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/>
          <p:nvPr/>
        </p:nvSpPr>
        <p:spPr>
          <a:xfrm flipH="1" rot="10800000">
            <a:off x="761999" y="8779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"/>
          <p:cNvSpPr/>
          <p:nvPr/>
        </p:nvSpPr>
        <p:spPr>
          <a:xfrm flipH="1" rot="10800000">
            <a:off x="793851" y="4692801"/>
            <a:ext cx="517500" cy="4479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flipH="1" rot="10800000">
            <a:off x="733424" y="39360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"/>
          <p:cNvSpPr/>
          <p:nvPr/>
        </p:nvSpPr>
        <p:spPr>
          <a:xfrm flipH="1" rot="10800000">
            <a:off x="738525" y="1008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3"/>
          <p:cNvSpPr/>
          <p:nvPr/>
        </p:nvSpPr>
        <p:spPr>
          <a:xfrm flipH="1" rot="10800000">
            <a:off x="-291325" y="4148475"/>
            <a:ext cx="1182300" cy="1023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"/>
          <p:cNvSpPr/>
          <p:nvPr/>
        </p:nvSpPr>
        <p:spPr>
          <a:xfrm flipH="1" rot="10800000">
            <a:off x="420725" y="-652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flipH="1" rot="10800000">
            <a:off x="-94969" y="619169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92" name="Google Shape;92;p4"/>
          <p:cNvSpPr/>
          <p:nvPr/>
        </p:nvSpPr>
        <p:spPr>
          <a:xfrm flipH="1" rot="10800000">
            <a:off x="-123826" y="28115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"/>
          <p:cNvSpPr/>
          <p:nvPr/>
        </p:nvSpPr>
        <p:spPr>
          <a:xfrm flipH="1" rot="10800000">
            <a:off x="638175" y="3192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"/>
          <p:cNvSpPr/>
          <p:nvPr/>
        </p:nvSpPr>
        <p:spPr>
          <a:xfrm flipH="1" rot="10800000">
            <a:off x="752474" y="120180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"/>
          <p:cNvSpPr/>
          <p:nvPr/>
        </p:nvSpPr>
        <p:spPr>
          <a:xfrm flipH="1" rot="10800000">
            <a:off x="657225" y="4380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flipH="1" rot="10800000">
            <a:off x="542924" y="36121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"/>
          <p:cNvSpPr/>
          <p:nvPr/>
        </p:nvSpPr>
        <p:spPr>
          <a:xfrm flipH="1" rot="10800000">
            <a:off x="729000" y="424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"/>
          <p:cNvSpPr/>
          <p:nvPr/>
        </p:nvSpPr>
        <p:spPr>
          <a:xfrm flipH="1" rot="10800000">
            <a:off x="-115052" y="3996025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"/>
          <p:cNvSpPr/>
          <p:nvPr/>
        </p:nvSpPr>
        <p:spPr>
          <a:xfrm flipH="1" rot="10800000">
            <a:off x="411200" y="2586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33" name="Google Shape;133;p5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34" name="Google Shape;134;p5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74" name="Google Shape;174;p6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5" name="Google Shape;175;p6"/>
          <p:cNvSpPr txBox="1"/>
          <p:nvPr>
            <p:ph idx="2" type="body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6" name="Google Shape;176;p6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6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6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6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6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6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6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6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15" name="Google Shape;215;p7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6" name="Google Shape;216;p7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7" name="Google Shape;217;p7"/>
          <p:cNvSpPr txBox="1"/>
          <p:nvPr>
            <p:ph idx="3" type="body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8" name="Google Shape;218;p7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7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7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7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" name="Google Shape;240;p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45" name="Google Shape;245;p8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8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8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8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" name="Google Shape;253;p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" name="Google Shape;267;p8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8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8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8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" name="Google Shape;283;p9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" name="Google Shape;284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285" name="Google Shape;285;p9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9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9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9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9" name="Google Shape;289;p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90" name="Google Shape;290;p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2" name="Google Shape;292;p9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3" name="Google Shape;293;p9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94" name="Google Shape;294;p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" name="Google Shape;302;p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03" name="Google Shape;303;p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7" name="Google Shape;307;p9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9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9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9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9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2" name="Google Shape;312;p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13" name="Google Shape;313;p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9" name="Google Shape;319;p9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flipH="1" rot="10800000">
            <a:off x="8218352" y="4121459"/>
            <a:ext cx="685200" cy="5934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flipH="1" rot="10800000">
            <a:off x="-123825" y="847791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0"/>
          <p:cNvSpPr/>
          <p:nvPr/>
        </p:nvSpPr>
        <p:spPr>
          <a:xfrm flipH="1" rot="10800000">
            <a:off x="503116" y="1161450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0"/>
          <p:cNvSpPr/>
          <p:nvPr/>
        </p:nvSpPr>
        <p:spPr>
          <a:xfrm flipH="1" rot="10800000">
            <a:off x="1208424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0"/>
          <p:cNvSpPr/>
          <p:nvPr/>
        </p:nvSpPr>
        <p:spPr>
          <a:xfrm flipH="1" rot="10800000">
            <a:off x="247753" y="49693"/>
            <a:ext cx="295200" cy="255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0"/>
          <p:cNvSpPr/>
          <p:nvPr/>
        </p:nvSpPr>
        <p:spPr>
          <a:xfrm flipH="1" rot="10800000">
            <a:off x="8763568" y="4485979"/>
            <a:ext cx="543000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0"/>
          <p:cNvSpPr/>
          <p:nvPr/>
        </p:nvSpPr>
        <p:spPr>
          <a:xfrm flipH="1" rot="10800000">
            <a:off x="8523810" y="4741100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0"/>
          <p:cNvSpPr/>
          <p:nvPr/>
        </p:nvSpPr>
        <p:spPr>
          <a:xfrm flipH="1" rot="10800000">
            <a:off x="8322785" y="3628023"/>
            <a:ext cx="543000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0"/>
          <p:cNvSpPr/>
          <p:nvPr/>
        </p:nvSpPr>
        <p:spPr>
          <a:xfrm flipH="1" rot="10800000">
            <a:off x="8763569" y="4009882"/>
            <a:ext cx="237600" cy="205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0E293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/>
          <p:nvPr>
            <p:ph type="ctrTitle"/>
          </p:nvPr>
        </p:nvSpPr>
        <p:spPr>
          <a:xfrm>
            <a:off x="186250" y="1991825"/>
            <a:ext cx="8854200" cy="1159800"/>
          </a:xfrm>
          <a:prstGeom prst="rect">
            <a:avLst/>
          </a:prstGeom>
          <a:effectLst>
            <a:outerShdw blurRad="485775" rotWithShape="0" algn="bl" dist="9525">
              <a:srgbClr val="FFFFFF">
                <a:alpha val="9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FFFFFF"/>
                </a:solidFill>
              </a:rPr>
              <a:t>Handwriting Analysis for Detection of Personality Traits using Deep Learning </a:t>
            </a:r>
            <a:endParaRPr b="1" sz="3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/>
          <p:nvPr>
            <p:ph type="title"/>
          </p:nvPr>
        </p:nvSpPr>
        <p:spPr>
          <a:xfrm>
            <a:off x="1732700" y="821200"/>
            <a:ext cx="7084800" cy="645300"/>
          </a:xfrm>
          <a:prstGeom prst="rect">
            <a:avLst/>
          </a:prstGeom>
          <a:effectLst>
            <a:outerShdw blurRad="57150" rotWithShape="0" algn="bl" dir="5400000" dist="19050">
              <a:schemeClr val="accent3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Contribution of each Member:</a:t>
            </a:r>
            <a:endParaRPr b="1" sz="3600"/>
          </a:p>
        </p:txBody>
      </p:sp>
      <p:sp>
        <p:nvSpPr>
          <p:cNvPr id="343" name="Google Shape;343;p1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4" name="Google Shape;344;p12"/>
          <p:cNvSpPr/>
          <p:nvPr/>
        </p:nvSpPr>
        <p:spPr>
          <a:xfrm>
            <a:off x="846400" y="1762650"/>
            <a:ext cx="3657900" cy="137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1371600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RESEARCH WORK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"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PPT-PRESENTATION</a:t>
            </a:r>
            <a:endParaRPr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5" name="Google Shape;345;p12"/>
          <p:cNvSpPr/>
          <p:nvPr/>
        </p:nvSpPr>
        <p:spPr>
          <a:xfrm>
            <a:off x="4655735" y="1762650"/>
            <a:ext cx="3657900" cy="137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1371600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RESEARCH WORK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"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PPT-PRESENTATION</a:t>
            </a:r>
            <a:endParaRPr sz="12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6" name="Google Shape;346;p12"/>
          <p:cNvSpPr/>
          <p:nvPr/>
        </p:nvSpPr>
        <p:spPr>
          <a:xfrm>
            <a:off x="846400" y="3291942"/>
            <a:ext cx="3657900" cy="137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1371600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RESEARCH WORK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"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PPT-PRESENTATION</a:t>
            </a:r>
            <a:endParaRPr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7" name="Google Shape;347;p12"/>
          <p:cNvSpPr/>
          <p:nvPr/>
        </p:nvSpPr>
        <p:spPr>
          <a:xfrm>
            <a:off x="4655735" y="3291942"/>
            <a:ext cx="3657900" cy="137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1371600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PROJECT IDEA  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RESEARCH WORK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</a:pPr>
            <a:r>
              <a:rPr lang="en"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PPT-PRESENTATION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8" name="Google Shape;348;p12"/>
          <p:cNvSpPr/>
          <p:nvPr/>
        </p:nvSpPr>
        <p:spPr>
          <a:xfrm>
            <a:off x="3041950" y="1762650"/>
            <a:ext cx="2895600" cy="27408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2"/>
          <p:cNvSpPr/>
          <p:nvPr/>
        </p:nvSpPr>
        <p:spPr>
          <a:xfrm rot="5400000">
            <a:off x="3326050" y="1661150"/>
            <a:ext cx="2657400" cy="28596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2"/>
          <p:cNvSpPr/>
          <p:nvPr/>
        </p:nvSpPr>
        <p:spPr>
          <a:xfrm rot="10800000">
            <a:off x="3184075" y="1944225"/>
            <a:ext cx="2953200" cy="27408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2"/>
          <p:cNvSpPr/>
          <p:nvPr/>
        </p:nvSpPr>
        <p:spPr>
          <a:xfrm rot="-5400000">
            <a:off x="3110800" y="1868050"/>
            <a:ext cx="2757900" cy="28956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2"/>
          <p:cNvSpPr/>
          <p:nvPr/>
        </p:nvSpPr>
        <p:spPr>
          <a:xfrm>
            <a:off x="3344125" y="2321600"/>
            <a:ext cx="1034324" cy="2602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Nixie One"/>
              </a:rPr>
              <a:t>Shubham</a:t>
            </a:r>
          </a:p>
        </p:txBody>
      </p:sp>
      <p:sp>
        <p:nvSpPr>
          <p:cNvPr id="353" name="Google Shape;353;p12"/>
          <p:cNvSpPr/>
          <p:nvPr/>
        </p:nvSpPr>
        <p:spPr>
          <a:xfrm>
            <a:off x="4814013" y="2321600"/>
            <a:ext cx="1034324" cy="2602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Nixie One"/>
              </a:rPr>
              <a:t>Pritha</a:t>
            </a:r>
          </a:p>
        </p:txBody>
      </p:sp>
      <p:sp>
        <p:nvSpPr>
          <p:cNvPr id="354" name="Google Shape;354;p12"/>
          <p:cNvSpPr/>
          <p:nvPr/>
        </p:nvSpPr>
        <p:spPr>
          <a:xfrm>
            <a:off x="3388575" y="3538975"/>
            <a:ext cx="945427" cy="2602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Nixie One"/>
              </a:rPr>
              <a:t>Harshita</a:t>
            </a:r>
          </a:p>
        </p:txBody>
      </p:sp>
      <p:sp>
        <p:nvSpPr>
          <p:cNvPr id="355" name="Google Shape;355;p12"/>
          <p:cNvSpPr/>
          <p:nvPr/>
        </p:nvSpPr>
        <p:spPr>
          <a:xfrm>
            <a:off x="4884900" y="3538975"/>
            <a:ext cx="780400" cy="2602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Nixie One"/>
              </a:rPr>
              <a:t>Stuti</a:t>
            </a:r>
          </a:p>
        </p:txBody>
      </p:sp>
      <p:sp>
        <p:nvSpPr>
          <p:cNvPr id="356" name="Google Shape;356;p12"/>
          <p:cNvSpPr/>
          <p:nvPr/>
        </p:nvSpPr>
        <p:spPr>
          <a:xfrm>
            <a:off x="3344125" y="2672196"/>
            <a:ext cx="1034323" cy="1691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Nixie One"/>
              </a:rPr>
              <a:t>21BCE10456</a:t>
            </a:r>
          </a:p>
        </p:txBody>
      </p:sp>
      <p:sp>
        <p:nvSpPr>
          <p:cNvPr id="357" name="Google Shape;357;p12"/>
          <p:cNvSpPr txBox="1"/>
          <p:nvPr/>
        </p:nvSpPr>
        <p:spPr>
          <a:xfrm>
            <a:off x="4656700" y="3799275"/>
            <a:ext cx="132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Nixie One"/>
                <a:ea typeface="Nixie One"/>
                <a:cs typeface="Nixie One"/>
                <a:sym typeface="Nixie One"/>
              </a:rPr>
              <a:t>21BCE10543</a:t>
            </a:r>
            <a:endParaRPr b="1" sz="15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358" name="Google Shape;358;p12"/>
          <p:cNvSpPr txBox="1"/>
          <p:nvPr/>
        </p:nvSpPr>
        <p:spPr>
          <a:xfrm>
            <a:off x="3267925" y="3799275"/>
            <a:ext cx="132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Nixie One"/>
                <a:ea typeface="Nixie One"/>
                <a:cs typeface="Nixie One"/>
                <a:sym typeface="Nixie One"/>
              </a:rPr>
              <a:t>21BCE10524</a:t>
            </a:r>
            <a:endParaRPr b="1" sz="15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359" name="Google Shape;359;p12"/>
          <p:cNvSpPr/>
          <p:nvPr/>
        </p:nvSpPr>
        <p:spPr>
          <a:xfrm>
            <a:off x="4814025" y="2672201"/>
            <a:ext cx="945431" cy="1691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Nixie One"/>
              </a:rPr>
              <a:t>21BCE10707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3"/>
          <p:cNvSpPr txBox="1"/>
          <p:nvPr>
            <p:ph type="title"/>
          </p:nvPr>
        </p:nvSpPr>
        <p:spPr>
          <a:xfrm>
            <a:off x="2190375" y="505025"/>
            <a:ext cx="57921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</a:t>
            </a:r>
            <a:endParaRPr b="1"/>
          </a:p>
        </p:txBody>
      </p:sp>
      <p:sp>
        <p:nvSpPr>
          <p:cNvPr id="365" name="Google Shape;365;p13"/>
          <p:cNvSpPr txBox="1"/>
          <p:nvPr/>
        </p:nvSpPr>
        <p:spPr>
          <a:xfrm>
            <a:off x="1002600" y="1297775"/>
            <a:ext cx="7793700" cy="3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accent2"/>
                </a:solidFill>
                <a:latin typeface="Nixie One"/>
                <a:ea typeface="Nixie One"/>
                <a:cs typeface="Nixie One"/>
                <a:sym typeface="Nixie One"/>
              </a:rPr>
              <a:t>Personality Traits- </a:t>
            </a:r>
            <a:endParaRPr b="1" sz="18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uli"/>
              <a:buChar char="◇"/>
            </a:pPr>
            <a:r>
              <a:rPr b="1" lang="en" sz="1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Personality traits are identified through various physical aspects, including sense, honesty, and other emotions as well.These aspects can be revealed through handwritten features.</a:t>
            </a:r>
            <a:endParaRPr b="1" sz="18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00">
              <a:solidFill>
                <a:schemeClr val="accent2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Applications-</a:t>
            </a:r>
            <a:endParaRPr b="1" sz="2600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500"/>
              <a:buFont typeface="Nixie One"/>
              <a:buChar char="❖"/>
            </a:pPr>
            <a:r>
              <a:rPr b="1" lang="en" sz="17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Helps in identifying students who are in need of guidance and support as teacher can recognise his/her personality even in online mode.</a:t>
            </a:r>
            <a:endParaRPr b="1" sz="17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500"/>
              <a:buFont typeface="Nixie One"/>
              <a:buChar char="❖"/>
            </a:pPr>
            <a:r>
              <a:rPr b="1" lang="en" sz="17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Recommended for  therapy professionals to better understand human psychology through handwriting.</a:t>
            </a:r>
            <a:endParaRPr b="1" sz="17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66" name="Google Shape;366;p1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7" name="Google Shape;3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7125" y="190500"/>
            <a:ext cx="2611125" cy="145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3" name="Google Shape;373;p14"/>
          <p:cNvSpPr txBox="1"/>
          <p:nvPr/>
        </p:nvSpPr>
        <p:spPr>
          <a:xfrm>
            <a:off x="1978650" y="463775"/>
            <a:ext cx="6417900" cy="1110300"/>
          </a:xfrm>
          <a:prstGeom prst="rect">
            <a:avLst/>
          </a:prstGeom>
          <a:noFill/>
          <a:ln>
            <a:noFill/>
          </a:ln>
          <a:effectLst>
            <a:outerShdw blurRad="342900" rotWithShape="0" algn="bl" dist="19050">
              <a:srgbClr val="2C9DDE">
                <a:alpha val="9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Hardware/ Software Requirement</a:t>
            </a:r>
            <a:endParaRPr b="1" sz="3400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374" name="Google Shape;374;p14"/>
          <p:cNvSpPr txBox="1"/>
          <p:nvPr/>
        </p:nvSpPr>
        <p:spPr>
          <a:xfrm>
            <a:off x="570750" y="1574075"/>
            <a:ext cx="8002500" cy="423600"/>
          </a:xfrm>
          <a:prstGeom prst="rect">
            <a:avLst/>
          </a:prstGeom>
          <a:solidFill>
            <a:srgbClr val="0E293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73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highlight>
                  <a:srgbClr val="0E293C"/>
                </a:highlight>
              </a:rPr>
              <a:t>The programming language used for machine learning : PYTHON </a:t>
            </a:r>
            <a:endParaRPr sz="1500">
              <a:solidFill>
                <a:srgbClr val="FFFFFF"/>
              </a:solidFill>
              <a:highlight>
                <a:srgbClr val="0E293C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75" name="Google Shape;375;p14"/>
          <p:cNvSpPr txBox="1"/>
          <p:nvPr/>
        </p:nvSpPr>
        <p:spPr>
          <a:xfrm>
            <a:off x="451275" y="2138025"/>
            <a:ext cx="48141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SOFTWARE TECHNOLOGIES USED :</a:t>
            </a:r>
            <a:endParaRPr sz="20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AutoNum type="arabicPeriod"/>
            </a:pPr>
            <a:r>
              <a:rPr lang="en" sz="2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Tensorflow</a:t>
            </a:r>
            <a:endParaRPr sz="20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AutoNum type="arabicPeriod"/>
            </a:pPr>
            <a:r>
              <a:rPr lang="en" sz="2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Scikit-learn</a:t>
            </a:r>
            <a:endParaRPr sz="20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AutoNum type="arabicPeriod"/>
            </a:pPr>
            <a:r>
              <a:rPr lang="en" sz="2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matplotlib</a:t>
            </a:r>
            <a:endParaRPr sz="20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AutoNum type="arabicPeriod"/>
            </a:pPr>
            <a:r>
              <a:rPr lang="en" sz="2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Pandas</a:t>
            </a:r>
            <a:endParaRPr sz="20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AutoNum type="arabicPeriod"/>
            </a:pPr>
            <a:r>
              <a:rPr lang="en" sz="2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openCV</a:t>
            </a:r>
            <a:endParaRPr sz="20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AutoNum type="arabicPeriod"/>
            </a:pPr>
            <a:r>
              <a:rPr lang="en" sz="2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Numpy</a:t>
            </a:r>
            <a:endParaRPr sz="20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AutoNum type="arabicPeriod"/>
            </a:pPr>
            <a:r>
              <a:rPr lang="en" sz="2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Keras</a:t>
            </a:r>
            <a:endParaRPr sz="20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76" name="Google Shape;376;p14"/>
          <p:cNvSpPr txBox="1"/>
          <p:nvPr/>
        </p:nvSpPr>
        <p:spPr>
          <a:xfrm>
            <a:off x="5417275" y="2138025"/>
            <a:ext cx="3491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HARDWARE REQUIRED:</a:t>
            </a:r>
            <a:endParaRPr sz="20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AutoNum type="arabicPeriod"/>
            </a:pPr>
            <a:r>
              <a:rPr lang="en" sz="2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Digital Camera</a:t>
            </a:r>
            <a:endParaRPr sz="20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AutoNum type="arabicPeriod"/>
            </a:pPr>
            <a:r>
              <a:rPr lang="en" sz="2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Laptop</a:t>
            </a:r>
            <a:endParaRPr sz="20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AutoNum type="arabicPeriod"/>
            </a:pPr>
            <a:r>
              <a:rPr lang="en" sz="2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Scanner</a:t>
            </a:r>
            <a:endParaRPr sz="20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5"/>
          <p:cNvSpPr txBox="1"/>
          <p:nvPr>
            <p:ph type="title"/>
          </p:nvPr>
        </p:nvSpPr>
        <p:spPr>
          <a:xfrm>
            <a:off x="1884400" y="523875"/>
            <a:ext cx="6870300" cy="646200"/>
          </a:xfrm>
          <a:prstGeom prst="rect">
            <a:avLst/>
          </a:prstGeom>
          <a:effectLst>
            <a:outerShdw blurRad="157163" rotWithShape="0" algn="bl">
              <a:schemeClr val="accent2">
                <a:alpha val="900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2"/>
                </a:solidFill>
              </a:rPr>
              <a:t>Architecture Diagram (Gantt chart)</a:t>
            </a:r>
            <a:r>
              <a:rPr b="1" lang="en" sz="3000">
                <a:solidFill>
                  <a:schemeClr val="dk1"/>
                </a:solidFill>
              </a:rPr>
              <a:t> </a:t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382" name="Google Shape;382;p1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3" name="Google Shape;383;p15"/>
          <p:cNvPicPr preferRelativeResize="0"/>
          <p:nvPr/>
        </p:nvPicPr>
        <p:blipFill rotWithShape="1">
          <a:blip r:embed="rId3">
            <a:alphaModFix/>
          </a:blip>
          <a:srcRect b="10963" l="2293" r="4484" t="29872"/>
          <a:stretch/>
        </p:blipFill>
        <p:spPr>
          <a:xfrm>
            <a:off x="69175" y="1551075"/>
            <a:ext cx="8893027" cy="3449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6"/>
          <p:cNvSpPr txBox="1"/>
          <p:nvPr>
            <p:ph type="ctrTitle"/>
          </p:nvPr>
        </p:nvSpPr>
        <p:spPr>
          <a:xfrm>
            <a:off x="2324025" y="211750"/>
            <a:ext cx="5638800" cy="1159800"/>
          </a:xfrm>
          <a:prstGeom prst="rect">
            <a:avLst/>
          </a:prstGeom>
          <a:effectLst>
            <a:outerShdw blurRad="57150" rotWithShape="0" algn="bl" dir="5400000" dist="19050">
              <a:schemeClr val="accent2">
                <a:alpha val="800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Explanation and Step by Step process: </a:t>
            </a:r>
            <a:endParaRPr b="1" sz="2400"/>
          </a:p>
        </p:txBody>
      </p:sp>
      <p:sp>
        <p:nvSpPr>
          <p:cNvPr id="389" name="Google Shape;389;p16"/>
          <p:cNvSpPr txBox="1"/>
          <p:nvPr>
            <p:ph idx="1" type="subTitle"/>
          </p:nvPr>
        </p:nvSpPr>
        <p:spPr>
          <a:xfrm>
            <a:off x="2324025" y="1371537"/>
            <a:ext cx="5696100" cy="31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725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0E1C6"/>
              </a:buClr>
              <a:buSzPts val="1750"/>
              <a:buFont typeface="Roboto"/>
              <a:buAutoNum type="arabicPeriod"/>
            </a:pPr>
            <a:r>
              <a:rPr lang="en" sz="1750">
                <a:solidFill>
                  <a:srgbClr val="00E1C6"/>
                </a:solidFill>
                <a:latin typeface="Roboto"/>
                <a:ea typeface="Roboto"/>
                <a:cs typeface="Roboto"/>
                <a:sym typeface="Roboto"/>
              </a:rPr>
              <a:t>Importing the libraries</a:t>
            </a:r>
            <a:endParaRPr sz="1750">
              <a:solidFill>
                <a:srgbClr val="00E1C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E1C6"/>
              </a:buClr>
              <a:buSzPts val="1750"/>
              <a:buFont typeface="Roboto"/>
              <a:buAutoNum type="arabicPeriod"/>
            </a:pPr>
            <a:r>
              <a:rPr lang="en" sz="1750">
                <a:solidFill>
                  <a:srgbClr val="00E1C6"/>
                </a:solidFill>
                <a:latin typeface="Roboto"/>
                <a:ea typeface="Roboto"/>
                <a:cs typeface="Roboto"/>
                <a:sym typeface="Roboto"/>
              </a:rPr>
              <a:t>Importing  the data sets</a:t>
            </a:r>
            <a:endParaRPr sz="1750">
              <a:solidFill>
                <a:srgbClr val="00E1C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E1C6"/>
              </a:buClr>
              <a:buSzPts val="1750"/>
              <a:buFont typeface="Roboto"/>
              <a:buAutoNum type="arabicPeriod"/>
            </a:pPr>
            <a:r>
              <a:rPr lang="en" sz="1750">
                <a:solidFill>
                  <a:srgbClr val="00E1C6"/>
                </a:solidFill>
                <a:latin typeface="Roboto"/>
                <a:ea typeface="Roboto"/>
                <a:cs typeface="Roboto"/>
                <a:sym typeface="Roboto"/>
              </a:rPr>
              <a:t>Path process</a:t>
            </a:r>
            <a:endParaRPr sz="1750">
              <a:solidFill>
                <a:srgbClr val="00E1C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E1C6"/>
              </a:buClr>
              <a:buSzPts val="1750"/>
              <a:buFont typeface="Roboto"/>
              <a:buAutoNum type="arabicPeriod"/>
            </a:pPr>
            <a:r>
              <a:rPr lang="en" sz="1750">
                <a:solidFill>
                  <a:srgbClr val="00E1C6"/>
                </a:solidFill>
                <a:latin typeface="Roboto"/>
                <a:ea typeface="Roboto"/>
                <a:cs typeface="Roboto"/>
                <a:sym typeface="Roboto"/>
              </a:rPr>
              <a:t>Data for visualization</a:t>
            </a:r>
            <a:endParaRPr sz="1750">
              <a:solidFill>
                <a:srgbClr val="00E1C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E1C6"/>
              </a:buClr>
              <a:buSzPts val="1750"/>
              <a:buFont typeface="Roboto"/>
              <a:buAutoNum type="arabicPeriod"/>
            </a:pPr>
            <a:r>
              <a:rPr lang="en" sz="1750">
                <a:solidFill>
                  <a:srgbClr val="00E1C6"/>
                </a:solidFill>
                <a:latin typeface="Roboto"/>
                <a:ea typeface="Roboto"/>
                <a:cs typeface="Roboto"/>
                <a:sym typeface="Roboto"/>
              </a:rPr>
              <a:t>Splitting the dataset into the training set and test set</a:t>
            </a:r>
            <a:endParaRPr sz="1750">
              <a:solidFill>
                <a:srgbClr val="00E1C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E1C6"/>
              </a:buClr>
              <a:buSzPts val="1750"/>
              <a:buFont typeface="Roboto"/>
              <a:buAutoNum type="arabicPeriod"/>
            </a:pPr>
            <a:r>
              <a:rPr lang="en" sz="1750">
                <a:solidFill>
                  <a:srgbClr val="00E1C6"/>
                </a:solidFill>
                <a:latin typeface="Roboto"/>
                <a:ea typeface="Roboto"/>
                <a:cs typeface="Roboto"/>
                <a:sym typeface="Roboto"/>
              </a:rPr>
              <a:t>Training the model on the training sets</a:t>
            </a:r>
            <a:endParaRPr sz="1750">
              <a:solidFill>
                <a:srgbClr val="00E1C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E1C6"/>
              </a:buClr>
              <a:buSzPts val="1750"/>
              <a:buFont typeface="Roboto"/>
              <a:buAutoNum type="arabicPeriod"/>
            </a:pPr>
            <a:r>
              <a:rPr lang="en" sz="1750">
                <a:solidFill>
                  <a:srgbClr val="00E1C6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" sz="1750">
                <a:solidFill>
                  <a:srgbClr val="00E1C6"/>
                </a:solidFill>
                <a:latin typeface="Roboto"/>
                <a:ea typeface="Roboto"/>
                <a:cs typeface="Roboto"/>
                <a:sym typeface="Roboto"/>
              </a:rPr>
              <a:t>esting </a:t>
            </a:r>
            <a:r>
              <a:rPr lang="en" sz="1750">
                <a:solidFill>
                  <a:srgbClr val="00E1C6"/>
                </a:solidFill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lang="en" sz="1750">
                <a:solidFill>
                  <a:srgbClr val="00E1C6"/>
                </a:solidFill>
                <a:latin typeface="Roboto"/>
                <a:ea typeface="Roboto"/>
                <a:cs typeface="Roboto"/>
                <a:sym typeface="Roboto"/>
              </a:rPr>
              <a:t>Predicting</a:t>
            </a:r>
            <a:r>
              <a:rPr lang="en" sz="1750">
                <a:solidFill>
                  <a:srgbClr val="00E1C6"/>
                </a:solidFill>
                <a:latin typeface="Roboto"/>
                <a:ea typeface="Roboto"/>
                <a:cs typeface="Roboto"/>
                <a:sym typeface="Roboto"/>
              </a:rPr>
              <a:t> the model</a:t>
            </a:r>
            <a:endParaRPr sz="1750">
              <a:solidFill>
                <a:srgbClr val="00E1C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5" name="Google Shape;3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7875" y="270700"/>
            <a:ext cx="4892601" cy="472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8"/>
          <p:cNvSpPr/>
          <p:nvPr/>
        </p:nvSpPr>
        <p:spPr>
          <a:xfrm rot="-5400000">
            <a:off x="867325" y="468800"/>
            <a:ext cx="2691900" cy="3108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1" name="Google Shape;401;p18"/>
          <p:cNvSpPr txBox="1"/>
          <p:nvPr>
            <p:ph idx="4294967295" type="ctrTitle"/>
          </p:nvPr>
        </p:nvSpPr>
        <p:spPr>
          <a:xfrm>
            <a:off x="3829050" y="103200"/>
            <a:ext cx="4991100" cy="1159800"/>
          </a:xfrm>
          <a:prstGeom prst="rect">
            <a:avLst/>
          </a:prstGeom>
          <a:effectLst>
            <a:outerShdw blurRad="142875" rotWithShape="0" algn="bl" dir="5160000" dist="9525">
              <a:schemeClr val="accent2">
                <a:alpha val="70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References</a:t>
            </a:r>
            <a:endParaRPr sz="6000"/>
          </a:p>
        </p:txBody>
      </p:sp>
      <p:sp>
        <p:nvSpPr>
          <p:cNvPr id="402" name="Google Shape;402;p18"/>
          <p:cNvSpPr txBox="1"/>
          <p:nvPr>
            <p:ph idx="4294967295" type="subTitle"/>
          </p:nvPr>
        </p:nvSpPr>
        <p:spPr>
          <a:xfrm>
            <a:off x="3829050" y="1474189"/>
            <a:ext cx="4333800" cy="2691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ixie One"/>
              <a:buAutoNum type="arabicPeriod"/>
            </a:pPr>
            <a:r>
              <a:rPr b="1" lang="en" sz="1200">
                <a:solidFill>
                  <a:schemeClr val="lt1"/>
                </a:solidFill>
                <a:highlight>
                  <a:srgbClr val="FCFCFC"/>
                </a:highlight>
                <a:latin typeface="Nixie One"/>
                <a:ea typeface="Nixie One"/>
                <a:cs typeface="Nixie One"/>
                <a:sym typeface="Nixie One"/>
              </a:rPr>
              <a:t>P. Joshi, A. Agarwal, A. Dhavale, R. Suryavanshi, S. Kodolikar. Article: handwriting analysis for detection of personality traits using machine learning approach. Int. J. Comput. Appl. </a:t>
            </a:r>
            <a:r>
              <a:rPr b="1" lang="en" sz="12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130(15), 40–45, November 2015. Published by Foundation of Computer Science (FCS), NY, USA.</a:t>
            </a:r>
            <a:endParaRPr b="1" sz="12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ixie One"/>
              <a:buAutoNum type="arabicPeriod"/>
            </a:pPr>
            <a:r>
              <a:rPr b="1" lang="en" sz="1200">
                <a:solidFill>
                  <a:srgbClr val="333333"/>
                </a:solidFill>
                <a:highlight>
                  <a:srgbClr val="FCFCFC"/>
                </a:highlight>
                <a:latin typeface="Nixie One"/>
                <a:ea typeface="Nixie One"/>
                <a:cs typeface="Nixie One"/>
                <a:sym typeface="Nixie One"/>
              </a:rPr>
              <a:t>H.N. Champa, K.R. AnandaKumar, Article: artificial neural network for human behavior prediction through handwriting analysis. Int. J. Comput. Appl. 2(2), 36–41 (2010)</a:t>
            </a:r>
            <a:endParaRPr b="1" sz="1200">
              <a:solidFill>
                <a:srgbClr val="333333"/>
              </a:solidFill>
              <a:highlight>
                <a:srgbClr val="FCFCFC"/>
              </a:highlight>
              <a:latin typeface="Nixie One"/>
              <a:ea typeface="Nixie One"/>
              <a:cs typeface="Nixie One"/>
              <a:sym typeface="Nixie On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Nixie One"/>
              <a:buAutoNum type="arabicPeriod"/>
            </a:pPr>
            <a:r>
              <a:rPr b="1" lang="en" sz="1200">
                <a:solidFill>
                  <a:srgbClr val="333333"/>
                </a:solidFill>
                <a:highlight>
                  <a:srgbClr val="FCFCFC"/>
                </a:highlight>
                <a:latin typeface="Nixie One"/>
                <a:ea typeface="Nixie One"/>
                <a:cs typeface="Nixie One"/>
                <a:sym typeface="Nixie One"/>
              </a:rPr>
              <a:t>Chanchlani, Predicting human behavior through handwriting. Int. J. Res. Appl. Sci. Eng. Technol. 624–628 (2017)</a:t>
            </a:r>
            <a:endParaRPr b="1" sz="1200">
              <a:solidFill>
                <a:srgbClr val="333333"/>
              </a:solidFill>
              <a:highlight>
                <a:srgbClr val="FCFCFC"/>
              </a:highlight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Nixie One"/>
              <a:ea typeface="Nixie One"/>
              <a:cs typeface="Nixie One"/>
              <a:sym typeface="Nixie One"/>
            </a:endParaRPr>
          </a:p>
        </p:txBody>
      </p:sp>
      <p:grpSp>
        <p:nvGrpSpPr>
          <p:cNvPr id="403" name="Google Shape;403;p18"/>
          <p:cNvGrpSpPr/>
          <p:nvPr/>
        </p:nvGrpSpPr>
        <p:grpSpPr>
          <a:xfrm>
            <a:off x="1885571" y="952450"/>
            <a:ext cx="1032405" cy="1032468"/>
            <a:chOff x="6654650" y="3665275"/>
            <a:chExt cx="409100" cy="409125"/>
          </a:xfrm>
        </p:grpSpPr>
        <p:sp>
          <p:nvSpPr>
            <p:cNvPr id="404" name="Google Shape;404;p18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8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6" name="Google Shape;406;p18"/>
          <p:cNvGrpSpPr/>
          <p:nvPr/>
        </p:nvGrpSpPr>
        <p:grpSpPr>
          <a:xfrm rot="-731900">
            <a:off x="1604965" y="2201851"/>
            <a:ext cx="688564" cy="688681"/>
            <a:chOff x="570875" y="4322250"/>
            <a:chExt cx="443300" cy="443325"/>
          </a:xfrm>
        </p:grpSpPr>
        <p:sp>
          <p:nvSpPr>
            <p:cNvPr id="407" name="Google Shape;407;p18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1" name="Google Shape;411;p18"/>
          <p:cNvSpPr/>
          <p:nvPr/>
        </p:nvSpPr>
        <p:spPr>
          <a:xfrm>
            <a:off x="2657037" y="2114501"/>
            <a:ext cx="260931" cy="24914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18"/>
          <p:cNvSpPr/>
          <p:nvPr/>
        </p:nvSpPr>
        <p:spPr>
          <a:xfrm rot="2327381">
            <a:off x="1220786" y="1598881"/>
            <a:ext cx="443468" cy="42338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18"/>
          <p:cNvSpPr/>
          <p:nvPr/>
        </p:nvSpPr>
        <p:spPr>
          <a:xfrm rot="2327012">
            <a:off x="2870273" y="1771645"/>
            <a:ext cx="183443" cy="17513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1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9"/>
          <p:cNvSpPr/>
          <p:nvPr/>
        </p:nvSpPr>
        <p:spPr>
          <a:xfrm rot="-5400000">
            <a:off x="1075375" y="1557675"/>
            <a:ext cx="1855800" cy="21429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0" name="Google Shape;420;p19"/>
          <p:cNvSpPr txBox="1"/>
          <p:nvPr>
            <p:ph idx="4294967295" type="ctrTitle"/>
          </p:nvPr>
        </p:nvSpPr>
        <p:spPr>
          <a:xfrm>
            <a:off x="3588650" y="2128450"/>
            <a:ext cx="4562100" cy="1159800"/>
          </a:xfrm>
          <a:prstGeom prst="rect">
            <a:avLst/>
          </a:prstGeom>
          <a:effectLst>
            <a:outerShdw blurRad="485775" rotWithShape="0" algn="bl" dir="21540000" dist="9525">
              <a:schemeClr val="accent1">
                <a:alpha val="600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0"/>
              <a:t>Thanks!</a:t>
            </a:r>
            <a:endParaRPr b="1" sz="8000"/>
          </a:p>
        </p:txBody>
      </p:sp>
      <p:sp>
        <p:nvSpPr>
          <p:cNvPr id="421" name="Google Shape;421;p19"/>
          <p:cNvSpPr/>
          <p:nvPr/>
        </p:nvSpPr>
        <p:spPr>
          <a:xfrm>
            <a:off x="1667994" y="2239342"/>
            <a:ext cx="779561" cy="77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1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